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526" r:id="rId2"/>
    <p:sldId id="561" r:id="rId3"/>
    <p:sldId id="615" r:id="rId4"/>
    <p:sldId id="558" r:id="rId5"/>
    <p:sldId id="565" r:id="rId6"/>
    <p:sldId id="573" r:id="rId7"/>
    <p:sldId id="552" r:id="rId8"/>
    <p:sldId id="539" r:id="rId9"/>
    <p:sldId id="569" r:id="rId10"/>
    <p:sldId id="559" r:id="rId11"/>
    <p:sldId id="566" r:id="rId12"/>
    <p:sldId id="575" r:id="rId13"/>
    <p:sldId id="570" r:id="rId14"/>
    <p:sldId id="572" r:id="rId15"/>
    <p:sldId id="578" r:id="rId16"/>
    <p:sldId id="542" r:id="rId17"/>
  </p:sldIdLst>
  <p:sldSz cx="9144000" cy="6858000" type="screen4x3"/>
  <p:notesSz cx="6934200" cy="9220200"/>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33"/>
    <a:srgbClr val="99FFCC"/>
    <a:srgbClr val="FF6600"/>
    <a:srgbClr val="FF9900"/>
    <a:srgbClr val="FFFF66"/>
    <a:srgbClr val="00FFFF"/>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8" d="100"/>
          <a:sy n="68" d="100"/>
        </p:scale>
        <p:origin x="-744" y="-72"/>
      </p:cViewPr>
      <p:guideLst>
        <p:guide orient="horz" pos="2160"/>
        <p:guide pos="28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840" y="840"/>
      </p:cViewPr>
      <p:guideLst>
        <p:guide orient="horz" pos="2913"/>
        <p:guide pos="218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bmx-s-nas\client0\Common2\Boundaries\2010\Boundaries%20201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bmx-s-nas\client0\Common2\Boundaries\2011\Boundaries20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view3D>
      <c:rotX val="8"/>
      <c:perspective val="30"/>
    </c:view3D>
    <c:floor>
      <c:spPr>
        <a:solidFill>
          <a:schemeClr val="accent6">
            <a:lumMod val="20000"/>
            <a:lumOff val="80000"/>
          </a:schemeClr>
        </a:solidFill>
        <a:scene3d>
          <a:camera prst="orthographicFront"/>
          <a:lightRig rig="threePt" dir="t"/>
        </a:scene3d>
        <a:sp3d>
          <a:contourClr>
            <a:srgbClr val="000000"/>
          </a:contourClr>
        </a:sp3d>
      </c:spPr>
    </c:floor>
    <c:sideWall>
      <c:spPr>
        <a:solidFill>
          <a:schemeClr val="bg2"/>
        </a:solidFill>
      </c:spPr>
    </c:sideWall>
    <c:backWall>
      <c:spPr>
        <a:solidFill>
          <a:schemeClr val="bg2"/>
        </a:solidFill>
      </c:spPr>
    </c:backWall>
    <c:plotArea>
      <c:layout>
        <c:manualLayout>
          <c:layoutTarget val="inner"/>
          <c:xMode val="edge"/>
          <c:yMode val="edge"/>
          <c:x val="5.4264705882352944E-2"/>
          <c:y val="2.5356042550717935E-2"/>
          <c:w val="0.75049289794658136"/>
          <c:h val="0.74572353468657493"/>
        </c:manualLayout>
      </c:layout>
      <c:bar3DChart>
        <c:barDir val="col"/>
        <c:grouping val="standard"/>
        <c:ser>
          <c:idx val="1"/>
          <c:order val="0"/>
          <c:tx>
            <c:v>Boundaries Verified</c:v>
          </c:tx>
          <c:spPr>
            <a:solidFill>
              <a:srgbClr val="004070"/>
            </a:solidFill>
          </c:spPr>
          <c:dPt>
            <c:idx val="0"/>
            <c:spPr>
              <a:solidFill>
                <a:srgbClr val="004070"/>
              </a:solidFill>
              <a:ln>
                <a:noFill/>
              </a:ln>
            </c:spPr>
          </c:dPt>
          <c:dLbls>
            <c:dLbl>
              <c:idx val="0"/>
              <c:layout>
                <c:manualLayout>
                  <c:x val="1.4647887843775604E-3"/>
                  <c:y val="4.8434668734992303E-2"/>
                </c:manualLayout>
              </c:layout>
              <c:showVal val="1"/>
            </c:dLbl>
            <c:dLbl>
              <c:idx val="1"/>
              <c:layout>
                <c:manualLayout>
                  <c:x val="4.3943663531326848E-3"/>
                  <c:y val="4.6416557537701103E-2"/>
                </c:manualLayout>
              </c:layout>
              <c:showVal val="1"/>
            </c:dLbl>
            <c:dLbl>
              <c:idx val="2"/>
              <c:layout>
                <c:manualLayout>
                  <c:x val="5.8591551375102189E-3"/>
                  <c:y val="4.6416557537701103E-2"/>
                </c:manualLayout>
              </c:layout>
              <c:showVal val="1"/>
            </c:dLbl>
            <c:dLbl>
              <c:idx val="3"/>
              <c:layout>
                <c:manualLayout>
                  <c:x val="5.8591551375102189E-3"/>
                  <c:y val="4.2380335143118529E-2"/>
                </c:manualLayout>
              </c:layout>
              <c:showVal val="1"/>
            </c:dLbl>
            <c:dLbl>
              <c:idx val="4"/>
              <c:layout>
                <c:manualLayout>
                  <c:x val="1.0253521490642929E-2"/>
                  <c:y val="4.2380335143118467E-2"/>
                </c:manualLayout>
              </c:layout>
              <c:showVal val="1"/>
            </c:dLbl>
            <c:dLbl>
              <c:idx val="5"/>
              <c:layout>
                <c:manualLayout>
                  <c:x val="1.3183099059398035E-2"/>
                  <c:y val="3.0271667959370425E-2"/>
                </c:manualLayout>
              </c:layout>
              <c:showVal val="1"/>
            </c:dLbl>
            <c:dLbl>
              <c:idx val="6"/>
              <c:layout>
                <c:manualLayout>
                  <c:x val="1.171831027502044E-2"/>
                  <c:y val="1.6144889578330827E-2"/>
                </c:manualLayout>
              </c:layout>
              <c:showVal val="1"/>
            </c:dLbl>
            <c:txPr>
              <a:bodyPr/>
              <a:lstStyle/>
              <a:p>
                <a:pPr>
                  <a:defRPr b="1">
                    <a:solidFill>
                      <a:srgbClr val="FFFF00"/>
                    </a:solidFill>
                  </a:defRPr>
                </a:pPr>
                <a:endParaRPr lang="en-US"/>
              </a:p>
            </c:txPr>
            <c:showVal val="1"/>
          </c:dLbls>
          <c:val>
            <c:numRef>
              <c:f>('End of Year Dataset'!$C$110,'End of Year Dataset'!$C$116,'End of Year Dataset'!$C$122,'End of Year Dataset'!$C$128,'End of Year Dataset'!$C$134,'End of Year Dataset'!$C$140,'End of Year Dataset'!$C$146)</c:f>
              <c:numCache>
                <c:formatCode>General</c:formatCode>
                <c:ptCount val="7"/>
                <c:pt idx="0">
                  <c:v>44</c:v>
                </c:pt>
                <c:pt idx="1">
                  <c:v>9</c:v>
                </c:pt>
                <c:pt idx="2">
                  <c:v>12</c:v>
                </c:pt>
                <c:pt idx="3">
                  <c:v>10</c:v>
                </c:pt>
                <c:pt idx="4">
                  <c:v>5</c:v>
                </c:pt>
                <c:pt idx="5">
                  <c:v>4</c:v>
                </c:pt>
                <c:pt idx="6">
                  <c:v>0</c:v>
                </c:pt>
              </c:numCache>
            </c:numRef>
          </c:val>
        </c:ser>
        <c:ser>
          <c:idx val="0"/>
          <c:order val="1"/>
          <c:tx>
            <c:v>Number of Boundaries</c:v>
          </c:tx>
          <c:spPr>
            <a:solidFill>
              <a:srgbClr val="00B0F0"/>
            </a:solidFill>
          </c:spPr>
          <c:dLbls>
            <c:dLbl>
              <c:idx val="0"/>
              <c:layout>
                <c:manualLayout>
                  <c:x val="-1.4647887843775604E-3"/>
                  <c:y val="4.6416557537701103E-2"/>
                </c:manualLayout>
              </c:layout>
              <c:showVal val="1"/>
            </c:dLbl>
            <c:dLbl>
              <c:idx val="1"/>
              <c:layout>
                <c:manualLayout>
                  <c:x val="2.9295775687551298E-3"/>
                  <c:y val="4.2380335143118529E-2"/>
                </c:manualLayout>
              </c:layout>
              <c:showVal val="1"/>
            </c:dLbl>
            <c:dLbl>
              <c:idx val="2"/>
              <c:layout>
                <c:manualLayout>
                  <c:x val="4.3943663531326848E-3"/>
                  <c:y val="4.2380335143118529E-2"/>
                </c:manualLayout>
              </c:layout>
              <c:showVal val="1"/>
            </c:dLbl>
            <c:dLbl>
              <c:idx val="3"/>
              <c:layout>
                <c:manualLayout>
                  <c:x val="7.3239439218877834E-3"/>
                  <c:y val="3.6326001551244214E-2"/>
                </c:manualLayout>
              </c:layout>
              <c:showVal val="1"/>
            </c:dLbl>
            <c:dLbl>
              <c:idx val="4"/>
              <c:layout>
                <c:manualLayout>
                  <c:x val="8.7887327062653297E-3"/>
                  <c:y val="3.4307890353952951E-2"/>
                </c:manualLayout>
              </c:layout>
              <c:showVal val="1"/>
            </c:dLbl>
            <c:dLbl>
              <c:idx val="5"/>
              <c:layout>
                <c:manualLayout>
                  <c:x val="1.171831027502044E-2"/>
                  <c:y val="3.2289779156661695E-2"/>
                </c:manualLayout>
              </c:layout>
              <c:showVal val="1"/>
            </c:dLbl>
            <c:dLbl>
              <c:idx val="6"/>
              <c:layout>
                <c:manualLayout>
                  <c:x val="1.171831027502044E-2"/>
                  <c:y val="2.4217334367496231E-2"/>
                </c:manualLayout>
              </c:layout>
              <c:showVal val="1"/>
            </c:dLbl>
            <c:txPr>
              <a:bodyPr/>
              <a:lstStyle/>
              <a:p>
                <a:pPr>
                  <a:defRPr b="1"/>
                </a:pPr>
                <a:endParaRPr lang="en-US"/>
              </a:p>
            </c:txPr>
            <c:showVal val="1"/>
          </c:dLbls>
          <c:cat>
            <c:strRef>
              <c:f>('End of Year Dataset'!$C$106,'End of Year Dataset'!$C$112,'End of Year Dataset'!$C$118,'End of Year Dataset'!$C$124,'End of Year Dataset'!$C$130,'End of Year Dataset'!$C$136,'End of Year Dataset'!$C$142)</c:f>
              <c:strCache>
                <c:ptCount val="7"/>
                <c:pt idx="0">
                  <c:v>Outflow</c:v>
                </c:pt>
                <c:pt idx="1">
                  <c:v>Differential Heating</c:v>
                </c:pt>
                <c:pt idx="2">
                  <c:v>LIS Boundary</c:v>
                </c:pt>
                <c:pt idx="3">
                  <c:v>Synoptic</c:v>
                </c:pt>
                <c:pt idx="4">
                  <c:v>Ridge Top</c:v>
                </c:pt>
                <c:pt idx="5">
                  <c:v>Unknown</c:v>
                </c:pt>
                <c:pt idx="6">
                  <c:v>Convective Rolls</c:v>
                </c:pt>
              </c:strCache>
            </c:strRef>
          </c:cat>
          <c:val>
            <c:numRef>
              <c:f>('End of Year Dataset'!$C$107,'End of Year Dataset'!$C$113,'End of Year Dataset'!$C$119,'End of Year Dataset'!$C$125,'End of Year Dataset'!$C$131,'End of Year Dataset'!$C$137,'End of Year Dataset'!$C$143)</c:f>
              <c:numCache>
                <c:formatCode>General</c:formatCode>
                <c:ptCount val="7"/>
                <c:pt idx="0">
                  <c:v>52</c:v>
                </c:pt>
                <c:pt idx="1">
                  <c:v>11</c:v>
                </c:pt>
                <c:pt idx="2">
                  <c:v>15</c:v>
                </c:pt>
                <c:pt idx="3">
                  <c:v>11</c:v>
                </c:pt>
                <c:pt idx="4">
                  <c:v>7</c:v>
                </c:pt>
                <c:pt idx="5">
                  <c:v>4</c:v>
                </c:pt>
                <c:pt idx="6">
                  <c:v>1</c:v>
                </c:pt>
              </c:numCache>
            </c:numRef>
          </c:val>
        </c:ser>
        <c:shape val="box"/>
        <c:axId val="152475136"/>
        <c:axId val="152476672"/>
        <c:axId val="127258624"/>
      </c:bar3DChart>
      <c:catAx>
        <c:axId val="152475136"/>
        <c:scaling>
          <c:orientation val="minMax"/>
        </c:scaling>
        <c:axPos val="b"/>
        <c:tickLblPos val="nextTo"/>
        <c:spPr>
          <a:ln w="38100">
            <a:solidFill>
              <a:schemeClr val="tx1"/>
            </a:solidFill>
          </a:ln>
        </c:spPr>
        <c:txPr>
          <a:bodyPr rot="-2220000"/>
          <a:lstStyle/>
          <a:p>
            <a:pPr>
              <a:defRPr sz="1200" b="1">
                <a:latin typeface="Times New Roman" pitchFamily="18" charset="0"/>
                <a:cs typeface="Times New Roman" pitchFamily="18" charset="0"/>
              </a:defRPr>
            </a:pPr>
            <a:endParaRPr lang="en-US"/>
          </a:p>
        </c:txPr>
        <c:crossAx val="152476672"/>
        <c:crosses val="autoZero"/>
        <c:auto val="1"/>
        <c:lblAlgn val="ctr"/>
        <c:lblOffset val="100"/>
      </c:catAx>
      <c:valAx>
        <c:axId val="152476672"/>
        <c:scaling>
          <c:orientation val="minMax"/>
          <c:max val="50"/>
        </c:scaling>
        <c:axPos val="l"/>
        <c:majorGridlines>
          <c:spPr>
            <a:ln w="38100">
              <a:solidFill>
                <a:schemeClr val="tx1"/>
              </a:solidFill>
            </a:ln>
          </c:spPr>
        </c:majorGridlines>
        <c:numFmt formatCode="General" sourceLinked="1"/>
        <c:tickLblPos val="nextTo"/>
        <c:spPr>
          <a:ln w="38100">
            <a:solidFill>
              <a:schemeClr val="tx1"/>
            </a:solidFill>
          </a:ln>
        </c:spPr>
        <c:txPr>
          <a:bodyPr/>
          <a:lstStyle/>
          <a:p>
            <a:pPr>
              <a:defRPr sz="1200" b="1" baseline="0">
                <a:latin typeface="Times New Roman" pitchFamily="18" charset="0"/>
                <a:cs typeface="Times New Roman" pitchFamily="18" charset="0"/>
              </a:defRPr>
            </a:pPr>
            <a:endParaRPr lang="en-US"/>
          </a:p>
        </c:txPr>
        <c:crossAx val="152475136"/>
        <c:crosses val="autoZero"/>
        <c:crossBetween val="between"/>
        <c:majorUnit val="10"/>
      </c:valAx>
      <c:serAx>
        <c:axId val="127258624"/>
        <c:scaling>
          <c:orientation val="minMax"/>
        </c:scaling>
        <c:axPos val="b"/>
        <c:tickLblPos val="nextTo"/>
        <c:txPr>
          <a:bodyPr rot="0"/>
          <a:lstStyle/>
          <a:p>
            <a:pPr>
              <a:defRPr b="1"/>
            </a:pPr>
            <a:endParaRPr lang="en-US"/>
          </a:p>
        </c:txPr>
        <c:crossAx val="152476672"/>
        <c:crosses val="autoZero"/>
      </c:serAx>
    </c:plotArea>
    <c:plotVisOnly val="1"/>
    <c:dispBlanksAs val="gap"/>
  </c:chart>
  <c:spPr>
    <a:solidFill>
      <a:srgbClr val="FFFFFF">
        <a:alpha val="98000"/>
      </a:srgbClr>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Skill Scores</a:t>
            </a:r>
          </a:p>
          <a:p>
            <a:pPr>
              <a:defRPr/>
            </a:pPr>
            <a:endParaRPr lang="en-US" dirty="0"/>
          </a:p>
        </c:rich>
      </c:tx>
      <c:layout/>
    </c:title>
    <c:plotArea>
      <c:layout>
        <c:manualLayout>
          <c:layoutTarget val="inner"/>
          <c:xMode val="edge"/>
          <c:yMode val="edge"/>
          <c:x val="0.10782001261587992"/>
          <c:y val="0.11441945447272731"/>
          <c:w val="0.6479994952650564"/>
          <c:h val="0.85465636864275152"/>
        </c:manualLayout>
      </c:layout>
      <c:lineChart>
        <c:grouping val="standard"/>
        <c:ser>
          <c:idx val="0"/>
          <c:order val="0"/>
          <c:tx>
            <c:v>POP vs EPOP</c:v>
          </c:tx>
          <c:spPr>
            <a:ln>
              <a:solidFill>
                <a:srgbClr val="FF0000"/>
              </a:solidFill>
            </a:ln>
          </c:spPr>
          <c:marker>
            <c:symbol val="none"/>
          </c:marker>
          <c:trendline>
            <c:spPr>
              <a:ln>
                <a:solidFill>
                  <a:schemeClr val="tx1"/>
                </a:solidFill>
                <a:prstDash val="sysDash"/>
              </a:ln>
              <a:effectLst/>
            </c:spPr>
            <c:trendlineType val="linear"/>
          </c:trendline>
          <c:cat>
            <c:numRef>
              <c:f>Sheet2!$B$3:$AE$3</c:f>
              <c:numCache>
                <c:formatCode>m/d;@</c:formatCode>
                <c:ptCount val="30"/>
                <c:pt idx="0">
                  <c:v>40693</c:v>
                </c:pt>
                <c:pt idx="1">
                  <c:v>40695</c:v>
                </c:pt>
                <c:pt idx="2">
                  <c:v>40696</c:v>
                </c:pt>
                <c:pt idx="3">
                  <c:v>40697</c:v>
                </c:pt>
                <c:pt idx="4">
                  <c:v>40698</c:v>
                </c:pt>
                <c:pt idx="5">
                  <c:v>40699</c:v>
                </c:pt>
                <c:pt idx="6">
                  <c:v>40700</c:v>
                </c:pt>
                <c:pt idx="7">
                  <c:v>40701</c:v>
                </c:pt>
                <c:pt idx="8">
                  <c:v>40702</c:v>
                </c:pt>
                <c:pt idx="9">
                  <c:v>40704</c:v>
                </c:pt>
                <c:pt idx="10">
                  <c:v>40713</c:v>
                </c:pt>
                <c:pt idx="11">
                  <c:v>40714</c:v>
                </c:pt>
                <c:pt idx="12">
                  <c:v>40718</c:v>
                </c:pt>
                <c:pt idx="13">
                  <c:v>40720</c:v>
                </c:pt>
                <c:pt idx="14">
                  <c:v>40721</c:v>
                </c:pt>
                <c:pt idx="15">
                  <c:v>40723</c:v>
                </c:pt>
                <c:pt idx="16">
                  <c:v>40724</c:v>
                </c:pt>
                <c:pt idx="17">
                  <c:v>40725</c:v>
                </c:pt>
                <c:pt idx="18">
                  <c:v>40726</c:v>
                </c:pt>
                <c:pt idx="19">
                  <c:v>40727</c:v>
                </c:pt>
                <c:pt idx="20">
                  <c:v>40728</c:v>
                </c:pt>
                <c:pt idx="21">
                  <c:v>40729</c:v>
                </c:pt>
                <c:pt idx="22">
                  <c:v>40730</c:v>
                </c:pt>
                <c:pt idx="23">
                  <c:v>40731</c:v>
                </c:pt>
                <c:pt idx="24">
                  <c:v>40732</c:v>
                </c:pt>
                <c:pt idx="25">
                  <c:v>40737</c:v>
                </c:pt>
                <c:pt idx="26">
                  <c:v>40742</c:v>
                </c:pt>
                <c:pt idx="27">
                  <c:v>40743</c:v>
                </c:pt>
                <c:pt idx="28">
                  <c:v>40744</c:v>
                </c:pt>
                <c:pt idx="29">
                  <c:v>40746</c:v>
                </c:pt>
              </c:numCache>
            </c:numRef>
          </c:cat>
          <c:val>
            <c:numRef>
              <c:f>Sheet2!$B$2:$AE$2</c:f>
              <c:numCache>
                <c:formatCode>0%</c:formatCode>
                <c:ptCount val="30"/>
                <c:pt idx="0">
                  <c:v>-2.9658922392483689E-3</c:v>
                </c:pt>
                <c:pt idx="1">
                  <c:v>0</c:v>
                </c:pt>
                <c:pt idx="2">
                  <c:v>4.2151538660460355E-2</c:v>
                </c:pt>
                <c:pt idx="3">
                  <c:v>3.3191489361702312E-2</c:v>
                </c:pt>
                <c:pt idx="4">
                  <c:v>2.1399910833704999E-2</c:v>
                </c:pt>
                <c:pt idx="5">
                  <c:v>5.3398058252427182E-2</c:v>
                </c:pt>
                <c:pt idx="6">
                  <c:v>-4.5226130653266423E-2</c:v>
                </c:pt>
                <c:pt idx="7">
                  <c:v>-1.7704517704517662E-2</c:v>
                </c:pt>
                <c:pt idx="8">
                  <c:v>3.6878674505611928E-2</c:v>
                </c:pt>
                <c:pt idx="9">
                  <c:v>3.4675615212528307E-2</c:v>
                </c:pt>
                <c:pt idx="10">
                  <c:v>0.36000000000000032</c:v>
                </c:pt>
                <c:pt idx="11">
                  <c:v>-8.9966453186946599E-2</c:v>
                </c:pt>
                <c:pt idx="12">
                  <c:v>3.918228279386704E-2</c:v>
                </c:pt>
                <c:pt idx="13">
                  <c:v>3.2273603082851841E-2</c:v>
                </c:pt>
                <c:pt idx="14">
                  <c:v>-1.5290519877676045E-2</c:v>
                </c:pt>
                <c:pt idx="15">
                  <c:v>5.8856819468024887E-2</c:v>
                </c:pt>
                <c:pt idx="16">
                  <c:v>2.4414062499999892E-2</c:v>
                </c:pt>
                <c:pt idx="17">
                  <c:v>0.24421927773447663</c:v>
                </c:pt>
                <c:pt idx="18">
                  <c:v>0.12472527472527531</c:v>
                </c:pt>
                <c:pt idx="19">
                  <c:v>0.10533515731874177</c:v>
                </c:pt>
                <c:pt idx="20">
                  <c:v>0.43697478991596705</c:v>
                </c:pt>
                <c:pt idx="21">
                  <c:v>0.22570850202429094</c:v>
                </c:pt>
                <c:pt idx="22">
                  <c:v>-0.22943221320973306</c:v>
                </c:pt>
                <c:pt idx="23">
                  <c:v>8.9791555318011557E-2</c:v>
                </c:pt>
                <c:pt idx="24">
                  <c:v>7.3584905660377675E-2</c:v>
                </c:pt>
                <c:pt idx="25">
                  <c:v>9.2307692307692313E-2</c:v>
                </c:pt>
                <c:pt idx="26">
                  <c:v>0.10073428178063348</c:v>
                </c:pt>
                <c:pt idx="27">
                  <c:v>-7.4643874643874897E-2</c:v>
                </c:pt>
                <c:pt idx="28">
                  <c:v>0.32176308539944987</c:v>
                </c:pt>
                <c:pt idx="29">
                  <c:v>0.42188529993408136</c:v>
                </c:pt>
              </c:numCache>
            </c:numRef>
          </c:val>
          <c:smooth val="1"/>
        </c:ser>
        <c:ser>
          <c:idx val="1"/>
          <c:order val="1"/>
          <c:tx>
            <c:v>EPOP vs CLIMO</c:v>
          </c:tx>
          <c:spPr>
            <a:ln>
              <a:solidFill>
                <a:srgbClr val="92D050"/>
              </a:solidFill>
            </a:ln>
          </c:spPr>
          <c:marker>
            <c:symbol val="none"/>
          </c:marker>
          <c:cat>
            <c:numRef>
              <c:f>Sheet2!$B$3:$AE$3</c:f>
              <c:numCache>
                <c:formatCode>m/d;@</c:formatCode>
                <c:ptCount val="30"/>
                <c:pt idx="0">
                  <c:v>40693</c:v>
                </c:pt>
                <c:pt idx="1">
                  <c:v>40695</c:v>
                </c:pt>
                <c:pt idx="2">
                  <c:v>40696</c:v>
                </c:pt>
                <c:pt idx="3">
                  <c:v>40697</c:v>
                </c:pt>
                <c:pt idx="4">
                  <c:v>40698</c:v>
                </c:pt>
                <c:pt idx="5">
                  <c:v>40699</c:v>
                </c:pt>
                <c:pt idx="6">
                  <c:v>40700</c:v>
                </c:pt>
                <c:pt idx="7">
                  <c:v>40701</c:v>
                </c:pt>
                <c:pt idx="8">
                  <c:v>40702</c:v>
                </c:pt>
                <c:pt idx="9">
                  <c:v>40704</c:v>
                </c:pt>
                <c:pt idx="10">
                  <c:v>40713</c:v>
                </c:pt>
                <c:pt idx="11">
                  <c:v>40714</c:v>
                </c:pt>
                <c:pt idx="12">
                  <c:v>40718</c:v>
                </c:pt>
                <c:pt idx="13">
                  <c:v>40720</c:v>
                </c:pt>
                <c:pt idx="14">
                  <c:v>40721</c:v>
                </c:pt>
                <c:pt idx="15">
                  <c:v>40723</c:v>
                </c:pt>
                <c:pt idx="16">
                  <c:v>40724</c:v>
                </c:pt>
                <c:pt idx="17">
                  <c:v>40725</c:v>
                </c:pt>
                <c:pt idx="18">
                  <c:v>40726</c:v>
                </c:pt>
                <c:pt idx="19">
                  <c:v>40727</c:v>
                </c:pt>
                <c:pt idx="20">
                  <c:v>40728</c:v>
                </c:pt>
                <c:pt idx="21">
                  <c:v>40729</c:v>
                </c:pt>
                <c:pt idx="22">
                  <c:v>40730</c:v>
                </c:pt>
                <c:pt idx="23">
                  <c:v>40731</c:v>
                </c:pt>
                <c:pt idx="24">
                  <c:v>40732</c:v>
                </c:pt>
                <c:pt idx="25">
                  <c:v>40737</c:v>
                </c:pt>
                <c:pt idx="26">
                  <c:v>40742</c:v>
                </c:pt>
                <c:pt idx="27">
                  <c:v>40743</c:v>
                </c:pt>
                <c:pt idx="28">
                  <c:v>40744</c:v>
                </c:pt>
                <c:pt idx="29">
                  <c:v>40746</c:v>
                </c:pt>
              </c:numCache>
            </c:numRef>
          </c:cat>
          <c:val>
            <c:numRef>
              <c:f>Sheet2!$B$1:$AE$1</c:f>
              <c:numCache>
                <c:formatCode>0%</c:formatCode>
                <c:ptCount val="30"/>
                <c:pt idx="0">
                  <c:v>0.52357870392653549</c:v>
                </c:pt>
                <c:pt idx="1">
                  <c:v>0.86976358885779459</c:v>
                </c:pt>
                <c:pt idx="2">
                  <c:v>0.39078538852194267</c:v>
                </c:pt>
                <c:pt idx="3">
                  <c:v>0.28231527021494318</c:v>
                </c:pt>
                <c:pt idx="4">
                  <c:v>0.41023340904217875</c:v>
                </c:pt>
                <c:pt idx="5">
                  <c:v>0.11555324808972139</c:v>
                </c:pt>
                <c:pt idx="6">
                  <c:v>0.54994833098585161</c:v>
                </c:pt>
                <c:pt idx="7">
                  <c:v>0.38583405218811284</c:v>
                </c:pt>
                <c:pt idx="8">
                  <c:v>6.2855924977345444E-5</c:v>
                </c:pt>
                <c:pt idx="9">
                  <c:v>4.3601065848708064E-2</c:v>
                </c:pt>
                <c:pt idx="10">
                  <c:v>0.97272633182846968</c:v>
                </c:pt>
                <c:pt idx="11">
                  <c:v>3.3115166887189754E-2</c:v>
                </c:pt>
                <c:pt idx="12">
                  <c:v>6.1332679923354845E-2</c:v>
                </c:pt>
                <c:pt idx="13">
                  <c:v>0.18711631726538475</c:v>
                </c:pt>
                <c:pt idx="14">
                  <c:v>0.35052497593831622</c:v>
                </c:pt>
                <c:pt idx="15">
                  <c:v>0.56898951146055465</c:v>
                </c:pt>
                <c:pt idx="16">
                  <c:v>0.49692854532117103</c:v>
                </c:pt>
                <c:pt idx="17">
                  <c:v>0.44780076608588826</c:v>
                </c:pt>
                <c:pt idx="18">
                  <c:v>0.11355595793543216</c:v>
                </c:pt>
                <c:pt idx="19">
                  <c:v>8.0381607749330439E-2</c:v>
                </c:pt>
                <c:pt idx="20">
                  <c:v>0.39871077859416904</c:v>
                </c:pt>
                <c:pt idx="21">
                  <c:v>0.38585379235803663</c:v>
                </c:pt>
                <c:pt idx="22">
                  <c:v>8.4015551311941397E-2</c:v>
                </c:pt>
                <c:pt idx="23">
                  <c:v>0.27696910224671778</c:v>
                </c:pt>
                <c:pt idx="24">
                  <c:v>0.16822380951915392</c:v>
                </c:pt>
                <c:pt idx="25">
                  <c:v>0.58990561175285416</c:v>
                </c:pt>
                <c:pt idx="26">
                  <c:v>0.30403679567812181</c:v>
                </c:pt>
                <c:pt idx="27">
                  <c:v>0.30300769926277493</c:v>
                </c:pt>
                <c:pt idx="28">
                  <c:v>-0.13773737249277532</c:v>
                </c:pt>
                <c:pt idx="29">
                  <c:v>0.36013839084691546</c:v>
                </c:pt>
              </c:numCache>
            </c:numRef>
          </c:val>
          <c:smooth val="1"/>
        </c:ser>
        <c:marker val="1"/>
        <c:axId val="152671360"/>
        <c:axId val="152672896"/>
      </c:lineChart>
      <c:catAx>
        <c:axId val="152671360"/>
        <c:scaling>
          <c:orientation val="minMax"/>
        </c:scaling>
        <c:axPos val="b"/>
        <c:numFmt formatCode="m/d;@" sourceLinked="1"/>
        <c:majorTickMark val="none"/>
        <c:tickLblPos val="nextTo"/>
        <c:spPr>
          <a:effectLst>
            <a:outerShdw blurRad="50800" dist="12700" dir="5400000" algn="ctr" rotWithShape="0">
              <a:srgbClr val="000099"/>
            </a:outerShdw>
          </a:effectLst>
        </c:spPr>
        <c:txPr>
          <a:bodyPr rot="-5400000" vert="horz"/>
          <a:lstStyle/>
          <a:p>
            <a:pPr>
              <a:defRPr/>
            </a:pPr>
            <a:endParaRPr lang="en-US"/>
          </a:p>
        </c:txPr>
        <c:crossAx val="152672896"/>
        <c:crosses val="autoZero"/>
        <c:lblAlgn val="ctr"/>
        <c:lblOffset val="100"/>
      </c:catAx>
      <c:valAx>
        <c:axId val="152672896"/>
        <c:scaling>
          <c:orientation val="minMax"/>
          <c:max val="1"/>
        </c:scaling>
        <c:axPos val="l"/>
        <c:majorGridlines/>
        <c:numFmt formatCode="0%" sourceLinked="1"/>
        <c:majorTickMark val="none"/>
        <c:tickLblPos val="nextTo"/>
        <c:crossAx val="152671360"/>
        <c:crosses val="autoZero"/>
        <c:crossBetween val="between"/>
      </c:valAx>
    </c:plotArea>
    <c:legend>
      <c:legendPos val="r"/>
      <c:layout/>
    </c:legend>
    <c:plotVisOnly val="1"/>
    <c:dispBlanksAs val="zero"/>
  </c:chart>
  <c:spPr>
    <a:solidFill>
      <a:schemeClr val="accent2"/>
    </a:solidFill>
  </c:sp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3024188" cy="455613"/>
          </a:xfrm>
          <a:prstGeom prst="rect">
            <a:avLst/>
          </a:prstGeom>
          <a:noFill/>
          <a:ln w="9525">
            <a:noFill/>
            <a:miter lim="800000"/>
            <a:headEnd/>
            <a:tailEnd/>
          </a:ln>
          <a:effectLst/>
        </p:spPr>
        <p:txBody>
          <a:bodyPr vert="horz" wrap="square" lIns="89924" tIns="44960" rIns="89924" bIns="44960" numCol="1" anchor="t" anchorCtr="0" compatLnSpc="1">
            <a:prstTxWarp prst="textNoShape">
              <a:avLst/>
            </a:prstTxWarp>
          </a:bodyPr>
          <a:lstStyle>
            <a:lvl1pPr defTabSz="901700" eaLnBrk="0" hangingPunct="0">
              <a:defRPr sz="1300"/>
            </a:lvl1pPr>
          </a:lstStyle>
          <a:p>
            <a:pPr>
              <a:defRPr/>
            </a:pPr>
            <a:endParaRPr lang="en-US"/>
          </a:p>
        </p:txBody>
      </p:sp>
      <p:sp>
        <p:nvSpPr>
          <p:cNvPr id="124931" name="Rectangle 3"/>
          <p:cNvSpPr>
            <a:spLocks noGrp="1" noChangeArrowheads="1"/>
          </p:cNvSpPr>
          <p:nvPr>
            <p:ph type="dt" sz="quarter" idx="1"/>
          </p:nvPr>
        </p:nvSpPr>
        <p:spPr bwMode="auto">
          <a:xfrm>
            <a:off x="3927475" y="0"/>
            <a:ext cx="3025775" cy="455613"/>
          </a:xfrm>
          <a:prstGeom prst="rect">
            <a:avLst/>
          </a:prstGeom>
          <a:noFill/>
          <a:ln w="9525">
            <a:noFill/>
            <a:miter lim="800000"/>
            <a:headEnd/>
            <a:tailEnd/>
          </a:ln>
          <a:effectLst/>
        </p:spPr>
        <p:txBody>
          <a:bodyPr vert="horz" wrap="square" lIns="89924" tIns="44960" rIns="89924" bIns="44960" numCol="1" anchor="t" anchorCtr="0" compatLnSpc="1">
            <a:prstTxWarp prst="textNoShape">
              <a:avLst/>
            </a:prstTxWarp>
          </a:bodyPr>
          <a:lstStyle>
            <a:lvl1pPr algn="r" defTabSz="901700" eaLnBrk="0" hangingPunct="0">
              <a:defRPr sz="1300"/>
            </a:lvl1pPr>
          </a:lstStyle>
          <a:p>
            <a:pPr>
              <a:defRPr/>
            </a:pPr>
            <a:endParaRPr lang="en-US"/>
          </a:p>
        </p:txBody>
      </p:sp>
      <p:sp>
        <p:nvSpPr>
          <p:cNvPr id="124932" name="Rectangle 4"/>
          <p:cNvSpPr>
            <a:spLocks noGrp="1" noChangeArrowheads="1"/>
          </p:cNvSpPr>
          <p:nvPr>
            <p:ph type="ftr" sz="quarter" idx="2"/>
          </p:nvPr>
        </p:nvSpPr>
        <p:spPr bwMode="auto">
          <a:xfrm>
            <a:off x="0" y="8782050"/>
            <a:ext cx="3024188" cy="455613"/>
          </a:xfrm>
          <a:prstGeom prst="rect">
            <a:avLst/>
          </a:prstGeom>
          <a:noFill/>
          <a:ln w="9525">
            <a:noFill/>
            <a:miter lim="800000"/>
            <a:headEnd/>
            <a:tailEnd/>
          </a:ln>
          <a:effectLst/>
        </p:spPr>
        <p:txBody>
          <a:bodyPr vert="horz" wrap="square" lIns="89924" tIns="44960" rIns="89924" bIns="44960" numCol="1" anchor="b" anchorCtr="0" compatLnSpc="1">
            <a:prstTxWarp prst="textNoShape">
              <a:avLst/>
            </a:prstTxWarp>
          </a:bodyPr>
          <a:lstStyle>
            <a:lvl1pPr defTabSz="901700" eaLnBrk="0" hangingPunct="0">
              <a:defRPr sz="1300"/>
            </a:lvl1pPr>
          </a:lstStyle>
          <a:p>
            <a:pPr>
              <a:defRPr/>
            </a:pPr>
            <a:endParaRPr lang="en-US"/>
          </a:p>
        </p:txBody>
      </p:sp>
      <p:sp>
        <p:nvSpPr>
          <p:cNvPr id="124933" name="Rectangle 5"/>
          <p:cNvSpPr>
            <a:spLocks noGrp="1" noChangeArrowheads="1"/>
          </p:cNvSpPr>
          <p:nvPr>
            <p:ph type="sldNum" sz="quarter" idx="3"/>
          </p:nvPr>
        </p:nvSpPr>
        <p:spPr bwMode="auto">
          <a:xfrm>
            <a:off x="3927475" y="8782050"/>
            <a:ext cx="3025775" cy="455613"/>
          </a:xfrm>
          <a:prstGeom prst="rect">
            <a:avLst/>
          </a:prstGeom>
          <a:noFill/>
          <a:ln w="9525">
            <a:noFill/>
            <a:miter lim="800000"/>
            <a:headEnd/>
            <a:tailEnd/>
          </a:ln>
          <a:effectLst/>
        </p:spPr>
        <p:txBody>
          <a:bodyPr vert="horz" wrap="square" lIns="89924" tIns="44960" rIns="89924" bIns="44960" numCol="1" anchor="b" anchorCtr="0" compatLnSpc="1">
            <a:prstTxWarp prst="textNoShape">
              <a:avLst/>
            </a:prstTxWarp>
          </a:bodyPr>
          <a:lstStyle>
            <a:lvl1pPr algn="r" defTabSz="901700" eaLnBrk="0" hangingPunct="0">
              <a:defRPr sz="1300"/>
            </a:lvl1pPr>
          </a:lstStyle>
          <a:p>
            <a:pPr>
              <a:defRPr/>
            </a:pPr>
            <a:fld id="{512B65A1-6FAC-4495-B27D-BE5C28F7D26F}" type="slidenum">
              <a:rPr lang="en-US"/>
              <a:pPr>
                <a:defRPr/>
              </a:pPr>
              <a:t>‹#›</a:t>
            </a:fld>
            <a:endParaRPr lang="en-US"/>
          </a:p>
        </p:txBody>
      </p:sp>
    </p:spTree>
    <p:extLst>
      <p:ext uri="{BB962C8B-B14F-4D97-AF65-F5344CB8AC3E}">
        <p14:creationId xmlns="" xmlns:p14="http://schemas.microsoft.com/office/powerpoint/2010/main" val="1925576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4"/>
          <p:cNvSpPr>
            <a:spLocks noGrp="1" noRot="1" noChangeAspect="1" noChangeArrowheads="1" noTextEdit="1"/>
          </p:cNvSpPr>
          <p:nvPr>
            <p:ph type="sldImg" idx="2"/>
          </p:nvPr>
        </p:nvSpPr>
        <p:spPr bwMode="auto">
          <a:xfrm>
            <a:off x="1125538" y="236538"/>
            <a:ext cx="4643437" cy="3482975"/>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442913" y="3908425"/>
            <a:ext cx="6115050" cy="5040313"/>
          </a:xfrm>
          <a:prstGeom prst="rect">
            <a:avLst/>
          </a:prstGeom>
          <a:noFill/>
          <a:ln w="9525">
            <a:noFill/>
            <a:miter lim="800000"/>
            <a:headEnd/>
            <a:tailEnd/>
          </a:ln>
          <a:effectLst/>
        </p:spPr>
        <p:txBody>
          <a:bodyPr vert="horz" wrap="square" lIns="91324" tIns="45665" rIns="91324" bIns="456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 xmlns:p14="http://schemas.microsoft.com/office/powerpoint/2010/main" val="1532826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kern="1200">
        <a:solidFill>
          <a:schemeClr val="tx1"/>
        </a:solidFill>
        <a:latin typeface="Arial" charset="0"/>
        <a:ea typeface="+mn-ea"/>
        <a:cs typeface="+mn-cs"/>
      </a:defRPr>
    </a:lvl1pPr>
    <a:lvl2pPr marL="230188" indent="-115888" algn="l" rtl="0" eaLnBrk="0" fontAlgn="base" hangingPunct="0">
      <a:spcBef>
        <a:spcPct val="30000"/>
      </a:spcBef>
      <a:spcAft>
        <a:spcPct val="0"/>
      </a:spcAft>
      <a:buChar char="•"/>
      <a:defRPr sz="1200" b="1" i="1" kern="1200">
        <a:solidFill>
          <a:schemeClr val="tx1"/>
        </a:solidFill>
        <a:latin typeface="Arial" charset="0"/>
        <a:ea typeface="+mn-ea"/>
        <a:cs typeface="+mn-cs"/>
      </a:defRPr>
    </a:lvl2pPr>
    <a:lvl3pPr marL="458788" indent="-114300" algn="l" rtl="0" eaLnBrk="0" fontAlgn="base" hangingPunct="0">
      <a:spcBef>
        <a:spcPct val="30000"/>
      </a:spcBef>
      <a:spcAft>
        <a:spcPct val="0"/>
      </a:spcAft>
      <a:buChar char="•"/>
      <a:defRPr sz="1000" kern="1200">
        <a:solidFill>
          <a:schemeClr val="tx1"/>
        </a:solidFill>
        <a:latin typeface="Arial" charset="0"/>
        <a:ea typeface="+mn-ea"/>
        <a:cs typeface="+mn-cs"/>
      </a:defRPr>
    </a:lvl3pPr>
    <a:lvl4pPr marL="688975" indent="-115888" algn="l" rtl="0" eaLnBrk="0" fontAlgn="base" hangingPunct="0">
      <a:spcBef>
        <a:spcPct val="30000"/>
      </a:spcBef>
      <a:spcAft>
        <a:spcPct val="0"/>
      </a:spcAft>
      <a:buChar char="•"/>
      <a:defRPr sz="1000" i="1" kern="1200">
        <a:solidFill>
          <a:schemeClr val="tx1"/>
        </a:solidFill>
        <a:latin typeface="Arial" charset="0"/>
        <a:ea typeface="+mn-ea"/>
        <a:cs typeface="+mn-cs"/>
      </a:defRPr>
    </a:lvl4pPr>
    <a:lvl5pPr marL="917575" indent="-114300" algn="l" rtl="0" eaLnBrk="0" fontAlgn="base" hangingPunct="0">
      <a:spcBef>
        <a:spcPct val="30000"/>
      </a:spcBef>
      <a:spcAft>
        <a:spcPct val="0"/>
      </a:spcAft>
      <a:buChar char="•"/>
      <a:defRPr sz="9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Ideas about summer weather</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why how, forecast CI.</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those same days and the 101 polygons issued, this is how our boundary type breaks down.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101 number of boundaries, 84 verified. We verified 84 of 101 polygons.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methodology for issuing and verifying polygons included deciding on what boundary type was the reason for the polygon and CI development. Explain chart. Back row is the number of boundaries used to issue polygons divided by type. The front row is the number of those boundaries which verified. Cut down on number of unknown boundaries.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6/19</a:t>
            </a:r>
            <a:r>
              <a:rPr lang="en-US" baseline="0" dirty="0" smtClean="0"/>
              <a:t> lowered POP’s  Did not rain. 6/20 lowered </a:t>
            </a:r>
            <a:r>
              <a:rPr lang="en-US" baseline="0" dirty="0" err="1" smtClean="0"/>
              <a:t>PoP’s</a:t>
            </a:r>
            <a:r>
              <a:rPr lang="en-US" baseline="0" dirty="0" smtClean="0"/>
              <a:t> 7/6 raised POP’s but no rain.</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the next two summers, we want</a:t>
            </a:r>
            <a:r>
              <a:rPr lang="en-US" baseline="0" dirty="0" smtClean="0"/>
              <a:t> to continue to identify boundaries and go beyond the first generation convection and determine second and third generation CI. </a:t>
            </a:r>
          </a:p>
          <a:p>
            <a:r>
              <a:rPr lang="en-US" baseline="0" dirty="0" smtClean="0"/>
              <a:t>We want to product a gridded polygon with hope of improving the first period POP forecast. </a:t>
            </a:r>
          </a:p>
          <a:p>
            <a:r>
              <a:rPr lang="en-US" baseline="0" dirty="0" smtClean="0"/>
              <a:t>And work with </a:t>
            </a:r>
            <a:r>
              <a:rPr lang="en-US" baseline="0" dirty="0" err="1" smtClean="0"/>
              <a:t>SPoRT</a:t>
            </a:r>
            <a:r>
              <a:rPr lang="en-US" baseline="0" dirty="0" smtClean="0"/>
              <a:t> to spread this method across the region.</a:t>
            </a:r>
            <a:endParaRPr lang="en-US" dirty="0"/>
          </a:p>
        </p:txBody>
      </p:sp>
      <p:sp>
        <p:nvSpPr>
          <p:cNvPr id="4" name="Slide Number Placeholder 3"/>
          <p:cNvSpPr>
            <a:spLocks noGrp="1"/>
          </p:cNvSpPr>
          <p:nvPr>
            <p:ph type="sldNum" sz="quarter" idx="10"/>
          </p:nvPr>
        </p:nvSpPr>
        <p:spPr>
          <a:xfrm>
            <a:off x="3927005" y="8757200"/>
            <a:ext cx="3005576" cy="461526"/>
          </a:xfrm>
          <a:prstGeom prst="rect">
            <a:avLst/>
          </a:prstGeom>
        </p:spPr>
        <p:txBody>
          <a:bodyPr/>
          <a:lstStyle/>
          <a:p>
            <a:fld id="{031E7DA6-DC66-48E8-8559-14FDB0D2F554}"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98438"/>
            <a:ext cx="22860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98438"/>
            <a:ext cx="67056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latin typeface="Constant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onstantia" pitchFamily="18" charset="0"/>
              </a:defRPr>
            </a:lvl1pPr>
            <a:lvl2pPr>
              <a:defRPr>
                <a:latin typeface="Constantia" pitchFamily="18" charset="0"/>
              </a:defRPr>
            </a:lvl2pPr>
            <a:lvl3pPr>
              <a:defRPr>
                <a:latin typeface="Constantia" pitchFamily="18" charset="0"/>
              </a:defRPr>
            </a:lvl3pPr>
            <a:lvl4pPr>
              <a:defRPr>
                <a:latin typeface="Constantia" pitchFamily="18" charset="0"/>
              </a:defRPr>
            </a:lvl4pPr>
            <a:lvl5pPr>
              <a:defRPr>
                <a:latin typeface="Constant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986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98438"/>
            <a:ext cx="9144000" cy="601662"/>
          </a:xfrm>
          <a:prstGeom prst="rect">
            <a:avLst/>
          </a:prstGeom>
          <a:noFill/>
          <a:ln w="9525">
            <a:noFill/>
            <a:miter lim="800000"/>
            <a:headEnd/>
            <a:tailEnd/>
          </a:ln>
          <a:effectLst>
            <a:outerShdw dist="45791" dir="3378596" algn="ctr" rotWithShape="0">
              <a:schemeClr val="tx1">
                <a:alpha val="50000"/>
              </a:schemeClr>
            </a:outerShdw>
          </a:effec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798638"/>
            <a:ext cx="7772400" cy="4114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8" descr="color_bar"/>
          <p:cNvPicPr>
            <a:picLocks noChangeAspect="1" noChangeArrowheads="1"/>
          </p:cNvPicPr>
          <p:nvPr/>
        </p:nvPicPr>
        <p:blipFill>
          <a:blip r:embed="rId14" cstate="print"/>
          <a:srcRect/>
          <a:stretch>
            <a:fillRect/>
          </a:stretch>
        </p:blipFill>
        <p:spPr bwMode="auto">
          <a:xfrm>
            <a:off x="0" y="6429375"/>
            <a:ext cx="9144000" cy="422275"/>
          </a:xfrm>
          <a:prstGeom prst="rect">
            <a:avLst/>
          </a:prstGeom>
          <a:noFill/>
          <a:ln w="9525">
            <a:noFill/>
            <a:miter lim="800000"/>
            <a:headEnd/>
            <a:tailEnd/>
          </a:ln>
        </p:spPr>
      </p:pic>
      <p:sp>
        <p:nvSpPr>
          <p:cNvPr id="1043" name="Text Box 19"/>
          <p:cNvSpPr txBox="1">
            <a:spLocks noChangeArrowheads="1"/>
          </p:cNvSpPr>
          <p:nvPr/>
        </p:nvSpPr>
        <p:spPr bwMode="auto">
          <a:xfrm>
            <a:off x="8634413" y="6416675"/>
            <a:ext cx="747712" cy="457200"/>
          </a:xfrm>
          <a:prstGeom prst="rect">
            <a:avLst/>
          </a:prstGeom>
          <a:noFill/>
          <a:ln w="9525">
            <a:noFill/>
            <a:miter lim="800000"/>
            <a:headEnd/>
            <a:tailEnd/>
          </a:ln>
          <a:effectLst>
            <a:outerShdw dist="17961" dir="2700000" algn="ctr" rotWithShape="0">
              <a:schemeClr val="bg2"/>
            </a:outerShdw>
          </a:effectLst>
        </p:spPr>
        <p:txBody>
          <a:bodyPr>
            <a:spAutoFit/>
          </a:bodyPr>
          <a:lstStyle/>
          <a:p>
            <a:pPr eaLnBrk="0" hangingPunct="0">
              <a:spcBef>
                <a:spcPct val="50000"/>
              </a:spcBef>
              <a:defRPr/>
            </a:pPr>
            <a:fld id="{8EE10323-0445-4B00-BAAB-99897752B9A4}" type="slidenum">
              <a:rPr lang="en-US" sz="2400">
                <a:solidFill>
                  <a:srgbClr val="FF0000"/>
                </a:solidFill>
              </a:rPr>
              <a:pPr eaLnBrk="0" hangingPunct="0">
                <a:spcBef>
                  <a:spcPct val="50000"/>
                </a:spcBef>
                <a:defRPr/>
              </a:pPr>
              <a:t>‹#›</a:t>
            </a:fld>
            <a:endParaRPr lang="en-US" sz="2400">
              <a:solidFill>
                <a:srgbClr val="FF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50000"/>
        </a:spcAft>
        <a:buClr>
          <a:srgbClr val="FF0066"/>
        </a:buClr>
        <a:buChar char="•"/>
        <a:defRPr sz="2800" b="1">
          <a:solidFill>
            <a:srgbClr val="FFFFFF"/>
          </a:solidFill>
          <a:latin typeface="+mn-lt"/>
          <a:ea typeface="+mn-ea"/>
          <a:cs typeface="+mn-cs"/>
        </a:defRPr>
      </a:lvl1pPr>
      <a:lvl2pPr marL="742950" indent="-285750" algn="l" rtl="0" eaLnBrk="0" fontAlgn="base" hangingPunct="0">
        <a:spcBef>
          <a:spcPct val="20000"/>
        </a:spcBef>
        <a:spcAft>
          <a:spcPct val="50000"/>
        </a:spcAft>
        <a:buClr>
          <a:srgbClr val="FF0066"/>
        </a:buClr>
        <a:buChar char="–"/>
        <a:defRPr sz="2400" b="1" i="1">
          <a:solidFill>
            <a:srgbClr val="FFFFFF"/>
          </a:solidFill>
          <a:latin typeface="+mn-lt"/>
        </a:defRPr>
      </a:lvl2pPr>
      <a:lvl3pPr marL="1143000" indent="-228600" algn="l" rtl="0" eaLnBrk="0" fontAlgn="base" hangingPunct="0">
        <a:spcBef>
          <a:spcPct val="20000"/>
        </a:spcBef>
        <a:spcAft>
          <a:spcPct val="50000"/>
        </a:spcAft>
        <a:buClr>
          <a:srgbClr val="FF0066"/>
        </a:buClr>
        <a:buChar char="•"/>
        <a:defRPr sz="2000" b="1">
          <a:solidFill>
            <a:srgbClr val="FFFFFF"/>
          </a:solidFill>
          <a:latin typeface="+mn-lt"/>
        </a:defRPr>
      </a:lvl3pPr>
      <a:lvl4pPr marL="1600200" indent="-228600" algn="l" rtl="0" eaLnBrk="0" fontAlgn="base" hangingPunct="0">
        <a:spcBef>
          <a:spcPct val="20000"/>
        </a:spcBef>
        <a:spcAft>
          <a:spcPct val="50000"/>
        </a:spcAft>
        <a:buClr>
          <a:srgbClr val="FF0066"/>
        </a:buClr>
        <a:buChar char="–"/>
        <a:defRPr sz="2000" b="1" i="1">
          <a:solidFill>
            <a:srgbClr val="FFFFFF"/>
          </a:solidFill>
          <a:latin typeface="+mn-lt"/>
        </a:defRPr>
      </a:lvl4pPr>
      <a:lvl5pPr marL="2057400" indent="-228600" algn="l" rtl="0" eaLnBrk="0" fontAlgn="base" hangingPunct="0">
        <a:spcBef>
          <a:spcPct val="20000"/>
        </a:spcBef>
        <a:spcAft>
          <a:spcPct val="50000"/>
        </a:spcAft>
        <a:buClr>
          <a:srgbClr val="FF0066"/>
        </a:buClr>
        <a:buChar char="»"/>
        <a:defRPr sz="2000" b="1">
          <a:solidFill>
            <a:srgbClr val="FFFFFF"/>
          </a:solidFill>
          <a:latin typeface="+mn-lt"/>
        </a:defRPr>
      </a:lvl5pPr>
      <a:lvl6pPr marL="2514600" indent="-228600" algn="l" rtl="0" eaLnBrk="0" fontAlgn="base" hangingPunct="0">
        <a:spcBef>
          <a:spcPct val="20000"/>
        </a:spcBef>
        <a:spcAft>
          <a:spcPct val="50000"/>
        </a:spcAft>
        <a:buClr>
          <a:srgbClr val="FF0066"/>
        </a:buClr>
        <a:buChar char="»"/>
        <a:defRPr sz="2000" b="1">
          <a:solidFill>
            <a:srgbClr val="FFFFFF"/>
          </a:solidFill>
          <a:latin typeface="+mn-lt"/>
        </a:defRPr>
      </a:lvl6pPr>
      <a:lvl7pPr marL="2971800" indent="-228600" algn="l" rtl="0" eaLnBrk="0" fontAlgn="base" hangingPunct="0">
        <a:spcBef>
          <a:spcPct val="20000"/>
        </a:spcBef>
        <a:spcAft>
          <a:spcPct val="50000"/>
        </a:spcAft>
        <a:buClr>
          <a:srgbClr val="FF0066"/>
        </a:buClr>
        <a:buChar char="»"/>
        <a:defRPr sz="2000" b="1">
          <a:solidFill>
            <a:srgbClr val="FFFFFF"/>
          </a:solidFill>
          <a:latin typeface="+mn-lt"/>
        </a:defRPr>
      </a:lvl7pPr>
      <a:lvl8pPr marL="3429000" indent="-228600" algn="l" rtl="0" eaLnBrk="0" fontAlgn="base" hangingPunct="0">
        <a:spcBef>
          <a:spcPct val="20000"/>
        </a:spcBef>
        <a:spcAft>
          <a:spcPct val="50000"/>
        </a:spcAft>
        <a:buClr>
          <a:srgbClr val="FF0066"/>
        </a:buClr>
        <a:buChar char="»"/>
        <a:defRPr sz="2000" b="1">
          <a:solidFill>
            <a:srgbClr val="FFFFFF"/>
          </a:solidFill>
          <a:latin typeface="+mn-lt"/>
        </a:defRPr>
      </a:lvl8pPr>
      <a:lvl9pPr marL="3886200" indent="-228600" algn="l" rtl="0" eaLnBrk="0" fontAlgn="base" hangingPunct="0">
        <a:spcBef>
          <a:spcPct val="20000"/>
        </a:spcBef>
        <a:spcAft>
          <a:spcPct val="50000"/>
        </a:spcAft>
        <a:buClr>
          <a:srgbClr val="FF0066"/>
        </a:buClr>
        <a:buChar char="»"/>
        <a:defRPr sz="2000" b="1">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982942"/>
            <a:ext cx="9144000" cy="1470025"/>
          </a:xfrm>
        </p:spPr>
        <p:txBody>
          <a:bodyPr/>
          <a:lstStyle/>
          <a:p>
            <a:pPr eaLnBrk="1" hangingPunct="1">
              <a:defRPr/>
            </a:pPr>
            <a:r>
              <a:rPr lang="en-US" sz="4200" i="0" dirty="0" smtClean="0">
                <a:latin typeface="Constantia" pitchFamily="18" charset="0"/>
              </a:rPr>
              <a:t>Overview of Summer Convection over Central Alabama</a:t>
            </a:r>
          </a:p>
        </p:txBody>
      </p:sp>
      <p:sp>
        <p:nvSpPr>
          <p:cNvPr id="2051" name="Rectangle 4"/>
          <p:cNvSpPr>
            <a:spLocks noGrp="1" noChangeArrowheads="1"/>
          </p:cNvSpPr>
          <p:nvPr>
            <p:ph type="subTitle" idx="1"/>
          </p:nvPr>
        </p:nvSpPr>
        <p:spPr>
          <a:xfrm>
            <a:off x="943897" y="3581399"/>
            <a:ext cx="7089058" cy="2494935"/>
          </a:xfrm>
        </p:spPr>
        <p:txBody>
          <a:bodyPr/>
          <a:lstStyle/>
          <a:p>
            <a:pPr eaLnBrk="1" hangingPunct="1">
              <a:defRPr/>
            </a:pPr>
            <a:r>
              <a:rPr lang="en-US" dirty="0" err="1" smtClean="0"/>
              <a:t>Genki</a:t>
            </a:r>
            <a:r>
              <a:rPr lang="en-US" dirty="0" smtClean="0"/>
              <a:t> R. Kino</a:t>
            </a:r>
          </a:p>
          <a:p>
            <a:pPr eaLnBrk="1" hangingPunct="1">
              <a:defRPr/>
            </a:pPr>
            <a:r>
              <a:rPr lang="en-US" dirty="0" smtClean="0"/>
              <a:t>University of Hawaii</a:t>
            </a:r>
          </a:p>
          <a:p>
            <a:pPr eaLnBrk="1" hangingPunct="1">
              <a:defRPr/>
            </a:pPr>
            <a:r>
              <a:rPr lang="en-US" dirty="0" smtClean="0"/>
              <a:t>National Weather Service Birmingham</a:t>
            </a:r>
          </a:p>
          <a:p>
            <a:pPr eaLnBrk="1" hangingPunct="1">
              <a:defRPr/>
            </a:pPr>
            <a:r>
              <a:rPr lang="en-US" dirty="0" smtClean="0"/>
              <a:t>Kevin B. Laws</a:t>
            </a:r>
          </a:p>
        </p:txBody>
      </p:sp>
      <p:pic>
        <p:nvPicPr>
          <p:cNvPr id="2054" name="Picture 6" descr="M:\Briefings\WxIcons\Logos\NWSlogo.png"/>
          <p:cNvPicPr>
            <a:picLocks noChangeAspect="1" noChangeArrowheads="1"/>
          </p:cNvPicPr>
          <p:nvPr/>
        </p:nvPicPr>
        <p:blipFill>
          <a:blip r:embed="rId2" cstate="print">
            <a:lum bright="-2000"/>
          </a:blip>
          <a:srcRect/>
          <a:stretch>
            <a:fillRect/>
          </a:stretch>
        </p:blipFill>
        <p:spPr bwMode="auto">
          <a:xfrm>
            <a:off x="3730984" y="159211"/>
            <a:ext cx="1733550" cy="1733550"/>
          </a:xfrm>
          <a:prstGeom prst="rect">
            <a:avLst/>
          </a:prstGeom>
          <a:noFill/>
          <a:effectLst>
            <a:outerShdw blurRad="63500" sx="102000" sy="102000" algn="ctr" rotWithShape="0">
              <a:prstClr val="black"/>
            </a:outerShdw>
          </a:effectLst>
        </p:spPr>
      </p:pic>
      <p:sp>
        <p:nvSpPr>
          <p:cNvPr id="5" name="TextBox 4"/>
          <p:cNvSpPr txBox="1"/>
          <p:nvPr/>
        </p:nvSpPr>
        <p:spPr>
          <a:xfrm>
            <a:off x="0" y="6457890"/>
            <a:ext cx="1448083" cy="400110"/>
          </a:xfrm>
          <a:prstGeom prst="rect">
            <a:avLst/>
          </a:prstGeom>
          <a:noFill/>
        </p:spPr>
        <p:txBody>
          <a:bodyPr wrap="square" rtlCol="0">
            <a:spAutoFit/>
          </a:bodyPr>
          <a:lstStyle/>
          <a:p>
            <a:r>
              <a:rPr lang="en-US" sz="2000" dirty="0" smtClean="0"/>
              <a:t>8/4/2011</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of 2010</a:t>
            </a:r>
            <a:endParaRPr lang="en-US" dirty="0"/>
          </a:p>
        </p:txBody>
      </p:sp>
      <p:sp>
        <p:nvSpPr>
          <p:cNvPr id="3" name="Content Placeholder 2"/>
          <p:cNvSpPr>
            <a:spLocks noGrp="1"/>
          </p:cNvSpPr>
          <p:nvPr>
            <p:ph idx="1"/>
          </p:nvPr>
        </p:nvSpPr>
        <p:spPr>
          <a:xfrm>
            <a:off x="695227" y="1185896"/>
            <a:ext cx="7772400" cy="4655067"/>
          </a:xfrm>
          <a:solidFill>
            <a:schemeClr val="tx1">
              <a:alpha val="50000"/>
            </a:schemeClr>
          </a:solidFill>
        </p:spPr>
        <p:txBody>
          <a:bodyPr/>
          <a:lstStyle/>
          <a:p>
            <a:r>
              <a:rPr lang="en-US" dirty="0" smtClean="0"/>
              <a:t>Focus exclusively on first generation convective initiation</a:t>
            </a:r>
          </a:p>
          <a:p>
            <a:r>
              <a:rPr lang="en-US" dirty="0" smtClean="0">
                <a:solidFill>
                  <a:schemeClr val="accent2"/>
                </a:solidFill>
              </a:rPr>
              <a:t>Introduce </a:t>
            </a:r>
            <a:r>
              <a:rPr lang="en-US" dirty="0" err="1" smtClean="0">
                <a:solidFill>
                  <a:schemeClr val="accent2"/>
                </a:solidFill>
              </a:rPr>
              <a:t>SPoRT</a:t>
            </a:r>
            <a:r>
              <a:rPr lang="en-US" dirty="0" smtClean="0">
                <a:solidFill>
                  <a:schemeClr val="accent2"/>
                </a:solidFill>
              </a:rPr>
              <a:t> LIS data </a:t>
            </a:r>
            <a:r>
              <a:rPr lang="en-US" dirty="0">
                <a:solidFill>
                  <a:schemeClr val="accent2"/>
                </a:solidFill>
              </a:rPr>
              <a:t>as a potential data source for identifying mainly unknown </a:t>
            </a:r>
            <a:r>
              <a:rPr lang="en-US" dirty="0" smtClean="0">
                <a:solidFill>
                  <a:schemeClr val="accent2"/>
                </a:solidFill>
              </a:rPr>
              <a:t>boundaries</a:t>
            </a:r>
          </a:p>
          <a:p>
            <a:r>
              <a:rPr lang="en-US" dirty="0">
                <a:solidFill>
                  <a:schemeClr val="accent2"/>
                </a:solidFill>
              </a:rPr>
              <a:t>Develop experimental graphical short term forecasts with forecast polygon areas indicating where convective initiation is likely.  </a:t>
            </a:r>
            <a:endParaRPr lang="en-US" dirty="0" smtClean="0">
              <a:solidFill>
                <a:schemeClr val="accent2"/>
              </a:solidFill>
            </a:endParaRPr>
          </a:p>
          <a:p>
            <a:endParaRPr lang="en-US" dirty="0">
              <a:solidFill>
                <a:schemeClr val="accent2"/>
              </a:solidFill>
            </a:endParaRPr>
          </a:p>
          <a:p>
            <a:endParaRPr lang="en-US" dirty="0">
              <a:solidFill>
                <a:schemeClr val="accent2"/>
              </a:solidFill>
            </a:endParaRPr>
          </a:p>
          <a:p>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pic>
        <p:nvPicPr>
          <p:cNvPr id="1026" name="Picture 2" descr="M:\Common2\Boundaries\2010\Forecast Images\082710.jpg"/>
          <p:cNvPicPr>
            <a:picLocks noChangeAspect="1" noChangeArrowheads="1"/>
          </p:cNvPicPr>
          <p:nvPr/>
        </p:nvPicPr>
        <p:blipFill>
          <a:blip r:embed="rId2" cstate="print"/>
          <a:srcRect/>
          <a:stretch>
            <a:fillRect/>
          </a:stretch>
        </p:blipFill>
        <p:spPr bwMode="auto">
          <a:xfrm>
            <a:off x="0" y="0"/>
            <a:ext cx="9144000" cy="5943600"/>
          </a:xfrm>
          <a:prstGeom prst="rect">
            <a:avLst/>
          </a:prstGeom>
          <a:noFill/>
        </p:spPr>
      </p:pic>
      <p:sp>
        <p:nvSpPr>
          <p:cNvPr id="7" name="TextBox 6"/>
          <p:cNvSpPr txBox="1"/>
          <p:nvPr/>
        </p:nvSpPr>
        <p:spPr>
          <a:xfrm>
            <a:off x="228600" y="5934670"/>
            <a:ext cx="8686800" cy="923330"/>
          </a:xfrm>
          <a:prstGeom prst="rect">
            <a:avLst/>
          </a:prstGeom>
          <a:noFill/>
        </p:spPr>
        <p:txBody>
          <a:bodyPr wrap="square" rtlCol="0">
            <a:spAutoFit/>
          </a:bodyPr>
          <a:lstStyle/>
          <a:p>
            <a:pPr algn="ctr"/>
            <a:r>
              <a:rPr lang="en-US" sz="1800" dirty="0" smtClean="0">
                <a:latin typeface="Arial" pitchFamily="34" charset="0"/>
              </a:rPr>
              <a:t>This is an experimental </a:t>
            </a:r>
            <a:r>
              <a:rPr lang="en-US" sz="1800" dirty="0" err="1" smtClean="0">
                <a:latin typeface="Arial" pitchFamily="34" charset="0"/>
              </a:rPr>
              <a:t>graphicast</a:t>
            </a:r>
            <a:r>
              <a:rPr lang="en-US" sz="1800" dirty="0" smtClean="0">
                <a:latin typeface="Arial" pitchFamily="34" charset="0"/>
              </a:rPr>
              <a:t> depicting the areas where thunderstorms</a:t>
            </a:r>
          </a:p>
          <a:p>
            <a:pPr algn="ctr"/>
            <a:r>
              <a:rPr lang="en-US" sz="1800" dirty="0" smtClean="0">
                <a:latin typeface="Arial" pitchFamily="34" charset="0"/>
              </a:rPr>
              <a:t>could first develop this afternoon.  The graphic is part of a larger project devoted </a:t>
            </a:r>
          </a:p>
          <a:p>
            <a:pPr algn="ctr"/>
            <a:r>
              <a:rPr lang="en-US" sz="1800" dirty="0" smtClean="0">
                <a:latin typeface="Arial" pitchFamily="34" charset="0"/>
              </a:rPr>
              <a:t>to the improvement of summertime forecasting throughout the southeast.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Boundaries</a:t>
            </a:r>
            <a:endParaRPr lang="en-US" dirty="0"/>
          </a:p>
        </p:txBody>
      </p:sp>
      <p:graphicFrame>
        <p:nvGraphicFramePr>
          <p:cNvPr id="4" name="Content Placeholder 3"/>
          <p:cNvGraphicFramePr>
            <a:graphicFrameLocks noGrp="1"/>
          </p:cNvGraphicFramePr>
          <p:nvPr>
            <p:ph idx="1"/>
          </p:nvPr>
        </p:nvGraphicFramePr>
        <p:xfrm>
          <a:off x="135294" y="1110344"/>
          <a:ext cx="8784771" cy="482392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of 2011</a:t>
            </a:r>
            <a:endParaRPr lang="en-US" dirty="0"/>
          </a:p>
        </p:txBody>
      </p:sp>
      <p:sp>
        <p:nvSpPr>
          <p:cNvPr id="3" name="Content Placeholder 2"/>
          <p:cNvSpPr>
            <a:spLocks noGrp="1"/>
          </p:cNvSpPr>
          <p:nvPr>
            <p:ph idx="1"/>
          </p:nvPr>
        </p:nvSpPr>
        <p:spPr>
          <a:xfrm>
            <a:off x="513184" y="1166326"/>
            <a:ext cx="8210938" cy="5243805"/>
          </a:xfrm>
          <a:solidFill>
            <a:schemeClr val="tx1">
              <a:alpha val="50000"/>
            </a:schemeClr>
          </a:solidFill>
        </p:spPr>
        <p:txBody>
          <a:bodyPr/>
          <a:lstStyle/>
          <a:p>
            <a:pPr>
              <a:spcBef>
                <a:spcPts val="0"/>
              </a:spcBef>
              <a:spcAft>
                <a:spcPts val="600"/>
              </a:spcAft>
            </a:pPr>
            <a:r>
              <a:rPr lang="en-US" dirty="0" smtClean="0"/>
              <a:t>Add Skill to Summer </a:t>
            </a:r>
            <a:r>
              <a:rPr lang="en-US" dirty="0" err="1" smtClean="0"/>
              <a:t>PoP</a:t>
            </a:r>
            <a:r>
              <a:rPr lang="en-US" dirty="0" smtClean="0"/>
              <a:t> forecast – add Experimental </a:t>
            </a:r>
            <a:r>
              <a:rPr lang="en-US" dirty="0" err="1" smtClean="0"/>
              <a:t>Probablity</a:t>
            </a:r>
            <a:r>
              <a:rPr lang="en-US" dirty="0" smtClean="0"/>
              <a:t> of Precipitation (</a:t>
            </a:r>
            <a:r>
              <a:rPr lang="en-US" dirty="0" err="1" smtClean="0"/>
              <a:t>EPoP</a:t>
            </a:r>
            <a:r>
              <a:rPr lang="en-US" dirty="0" smtClean="0"/>
              <a:t>)</a:t>
            </a:r>
          </a:p>
          <a:p>
            <a:pPr>
              <a:spcBef>
                <a:spcPts val="0"/>
              </a:spcBef>
              <a:spcAft>
                <a:spcPts val="600"/>
              </a:spcAft>
            </a:pPr>
            <a:r>
              <a:rPr lang="en-US" dirty="0" smtClean="0"/>
              <a:t>Look at how the </a:t>
            </a:r>
            <a:r>
              <a:rPr lang="en-US" dirty="0" err="1" smtClean="0"/>
              <a:t>EPoP</a:t>
            </a:r>
            <a:r>
              <a:rPr lang="en-US" dirty="0" smtClean="0"/>
              <a:t> compared to operational forecasts and climatology </a:t>
            </a:r>
            <a:r>
              <a:rPr lang="en-US" dirty="0" err="1" smtClean="0"/>
              <a:t>PoP</a:t>
            </a:r>
            <a:endParaRPr lang="en-US" dirty="0" smtClean="0"/>
          </a:p>
          <a:p>
            <a:pPr>
              <a:spcBef>
                <a:spcPts val="0"/>
              </a:spcBef>
              <a:spcAft>
                <a:spcPts val="600"/>
              </a:spcAft>
            </a:pPr>
            <a:r>
              <a:rPr lang="en-US" dirty="0" smtClean="0"/>
              <a:t>Verification – dispel random convection myth</a:t>
            </a:r>
          </a:p>
          <a:p>
            <a:pPr>
              <a:spcBef>
                <a:spcPts val="0"/>
              </a:spcBef>
              <a:spcAft>
                <a:spcPts val="600"/>
              </a:spcAft>
            </a:pPr>
            <a:r>
              <a:rPr lang="en-US" dirty="0" smtClean="0"/>
              <a:t>Calculate Skill Scores – measures the improvement of skill over that of a reference forecast such as climatology </a:t>
            </a:r>
            <a:endParaRPr lang="en-US" dirty="0"/>
          </a:p>
        </p:txBody>
      </p:sp>
    </p:spTree>
    <p:extLst>
      <p:ext uri="{BB962C8B-B14F-4D97-AF65-F5344CB8AC3E}">
        <p14:creationId xmlns="" xmlns:p14="http://schemas.microsoft.com/office/powerpoint/2010/main" val="383002252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2011</a:t>
            </a:r>
            <a:r>
              <a:rPr lang="en-US" dirty="0" smtClean="0"/>
              <a:t> Results</a:t>
            </a:r>
            <a:endParaRPr lang="en-US" dirty="0"/>
          </a:p>
        </p:txBody>
      </p:sp>
      <p:graphicFrame>
        <p:nvGraphicFramePr>
          <p:cNvPr id="7" name="Chart 6"/>
          <p:cNvGraphicFramePr>
            <a:graphicFrameLocks/>
          </p:cNvGraphicFramePr>
          <p:nvPr>
            <p:extLst>
              <p:ext uri="{D42A27DB-BD31-4B8C-83A1-F6EECF244321}">
                <p14:modId xmlns="" xmlns:p14="http://schemas.microsoft.com/office/powerpoint/2010/main" val="3154530497"/>
              </p:ext>
            </p:extLst>
          </p:nvPr>
        </p:nvGraphicFramePr>
        <p:xfrm>
          <a:off x="382865" y="1292338"/>
          <a:ext cx="8020051" cy="45175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graphicEl>
                                              <a:chart seriesIdx="0" categoryIdx="-4" bldStep="series"/>
                                            </p:graphicEl>
                                          </p:spTgt>
                                        </p:tgtEl>
                                      </p:cBhvr>
                                    </p:animEffect>
                                    <p:set>
                                      <p:cBhvr>
                                        <p:cTn id="7" dur="1" fill="hold">
                                          <p:stCondLst>
                                            <p:cond delay="499"/>
                                          </p:stCondLst>
                                        </p:cTn>
                                        <p:tgtEl>
                                          <p:spTgt spid="7">
                                            <p:graphicEl>
                                              <a:chart seriesIdx="0" categoryIdx="-4" bldStep="series"/>
                                            </p:graphicEl>
                                          </p:spTgt>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grpId="1" nodeType="afterEffect">
                                  <p:stCondLst>
                                    <p:cond delay="0"/>
                                  </p:stCondLst>
                                  <p:childTnLst>
                                    <p:set>
                                      <p:cBhvr>
                                        <p:cTn id="10"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dissolve">
                                      <p:cBhvr>
                                        <p:cTn id="11"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Graphic spid="7" grpId="1" uiExpand="1">
        <p:bldSub>
          <a:bldChart bld="series" animBg="0"/>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dirty="0" smtClean="0"/>
              <a:t>The Future</a:t>
            </a:r>
            <a:endParaRPr lang="en-US" dirty="0"/>
          </a:p>
        </p:txBody>
      </p:sp>
      <p:sp>
        <p:nvSpPr>
          <p:cNvPr id="5" name="Content Placeholder 2"/>
          <p:cNvSpPr txBox="1">
            <a:spLocks/>
          </p:cNvSpPr>
          <p:nvPr/>
        </p:nvSpPr>
        <p:spPr>
          <a:xfrm>
            <a:off x="399661" y="1673289"/>
            <a:ext cx="8305800" cy="3943739"/>
          </a:xfrm>
          <a:prstGeom prst="rect">
            <a:avLst/>
          </a:prstGeom>
          <a:solidFill>
            <a:schemeClr val="tx1">
              <a:alpha val="50000"/>
            </a:schemeClr>
          </a:solidFill>
        </p:spPr>
        <p:txBody>
          <a:bodyPr>
            <a:noAutofit/>
          </a:bodyPr>
          <a:lstStyle/>
          <a:p>
            <a:pPr marL="342900" indent="-342900" algn="ctr" fontAlgn="auto">
              <a:spcBef>
                <a:spcPct val="20000"/>
              </a:spcBef>
              <a:spcAft>
                <a:spcPts val="0"/>
              </a:spcAft>
              <a:defRPr/>
            </a:pPr>
            <a:r>
              <a:rPr lang="en-US" b="1" u="sng" dirty="0" smtClean="0">
                <a:solidFill>
                  <a:srgbClr val="FFFF00"/>
                </a:solidFill>
                <a:effectLst>
                  <a:outerShdw blurRad="38100" dist="38100" dir="2700000" algn="tl">
                    <a:srgbClr val="000000">
                      <a:alpha val="43137"/>
                    </a:srgbClr>
                  </a:outerShdw>
                </a:effectLst>
                <a:latin typeface="Constantia" pitchFamily="18" charset="0"/>
              </a:rPr>
              <a:t>SUMMER 2012</a:t>
            </a:r>
          </a:p>
          <a:p>
            <a:pPr marL="342900" indent="-342900" fontAlgn="auto">
              <a:spcBef>
                <a:spcPct val="20000"/>
              </a:spcBef>
              <a:spcAft>
                <a:spcPts val="0"/>
              </a:spcAft>
              <a:buClr>
                <a:srgbClr val="FF0066"/>
              </a:buClr>
              <a:buFont typeface="Arial" pitchFamily="34" charset="0"/>
              <a:buChar char="•"/>
              <a:defRPr/>
            </a:pPr>
            <a:r>
              <a:rPr lang="en-US" dirty="0" smtClean="0">
                <a:solidFill>
                  <a:schemeClr val="accent2"/>
                </a:solidFill>
                <a:effectLst>
                  <a:outerShdw blurRad="38100" dist="38100" dir="2700000" algn="tl">
                    <a:srgbClr val="000000">
                      <a:alpha val="43137"/>
                    </a:srgbClr>
                  </a:outerShdw>
                </a:effectLst>
                <a:latin typeface="Constantia" pitchFamily="18" charset="0"/>
              </a:rPr>
              <a:t>Attempt to improve upon midnight shift forecast…leaving the morning update to refine POP</a:t>
            </a:r>
          </a:p>
          <a:p>
            <a:pPr marL="342900" indent="-342900" fontAlgn="auto">
              <a:spcBef>
                <a:spcPct val="20000"/>
              </a:spcBef>
              <a:spcAft>
                <a:spcPts val="0"/>
              </a:spcAft>
              <a:buClr>
                <a:srgbClr val="FF0066"/>
              </a:buClr>
              <a:buFont typeface="Arial" pitchFamily="34" charset="0"/>
              <a:buChar char="•"/>
              <a:defRPr/>
            </a:pPr>
            <a:r>
              <a:rPr lang="en-US" dirty="0" smtClean="0">
                <a:solidFill>
                  <a:schemeClr val="accent2"/>
                </a:solidFill>
                <a:effectLst>
                  <a:outerShdw blurRad="38100" dist="38100" dir="2700000" algn="tl">
                    <a:srgbClr val="000000">
                      <a:alpha val="43137"/>
                    </a:srgbClr>
                  </a:outerShdw>
                </a:effectLst>
                <a:latin typeface="Constantia" pitchFamily="18" charset="0"/>
              </a:rPr>
              <a:t>Introduce a mesoscale model through SPoRT?</a:t>
            </a:r>
          </a:p>
          <a:p>
            <a:pPr marL="342900" indent="-342900" fontAlgn="auto">
              <a:spcBef>
                <a:spcPct val="20000"/>
              </a:spcBef>
              <a:spcAft>
                <a:spcPts val="0"/>
              </a:spcAft>
              <a:buClr>
                <a:srgbClr val="FF0066"/>
              </a:buClr>
              <a:buFont typeface="Arial" pitchFamily="34" charset="0"/>
              <a:buChar char="•"/>
              <a:defRPr/>
            </a:pPr>
            <a:r>
              <a:rPr lang="en-US" dirty="0" smtClean="0">
                <a:solidFill>
                  <a:schemeClr val="accent2"/>
                </a:solidFill>
                <a:effectLst>
                  <a:outerShdw blurRad="38100" dist="38100" dir="2700000" algn="tl">
                    <a:srgbClr val="000000">
                      <a:alpha val="43137"/>
                    </a:srgbClr>
                  </a:outerShdw>
                </a:effectLst>
                <a:latin typeface="Constantia" pitchFamily="18" charset="0"/>
              </a:rPr>
              <a:t>Introduce methodology regionally through SPoRT partnership</a:t>
            </a:r>
          </a:p>
          <a:p>
            <a:pPr marL="342900" indent="-342900" algn="ctr" fontAlgn="auto">
              <a:spcBef>
                <a:spcPct val="20000"/>
              </a:spcBef>
              <a:spcAft>
                <a:spcPts val="0"/>
              </a:spcAft>
              <a:defRPr/>
            </a:pPr>
            <a:endParaRPr lang="en-US" dirty="0">
              <a:solidFill>
                <a:schemeClr val="bg1">
                  <a:lumMod val="95000"/>
                </a:schemeClr>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Briefings\WxIcons\Logos\NWSlogo.png"/>
          <p:cNvPicPr>
            <a:picLocks noChangeAspect="1" noChangeArrowheads="1"/>
          </p:cNvPicPr>
          <p:nvPr/>
        </p:nvPicPr>
        <p:blipFill>
          <a:blip r:embed="rId2" cstate="print">
            <a:lum bright="-2000"/>
          </a:blip>
          <a:srcRect/>
          <a:stretch>
            <a:fillRect/>
          </a:stretch>
        </p:blipFill>
        <p:spPr bwMode="auto">
          <a:xfrm>
            <a:off x="3725863" y="1352550"/>
            <a:ext cx="1733550" cy="1733550"/>
          </a:xfrm>
          <a:prstGeom prst="rect">
            <a:avLst/>
          </a:prstGeom>
          <a:noFill/>
          <a:effectLst>
            <a:outerShdw blurRad="63500" sx="102000" sy="102000" algn="ctr" rotWithShape="0">
              <a:prstClr val="black"/>
            </a:outerShdw>
          </a:effectLst>
        </p:spPr>
      </p:pic>
      <p:sp>
        <p:nvSpPr>
          <p:cNvPr id="6" name="Rectangle 2"/>
          <p:cNvSpPr txBox="1">
            <a:spLocks noChangeArrowheads="1"/>
          </p:cNvSpPr>
          <p:nvPr/>
        </p:nvSpPr>
        <p:spPr bwMode="auto">
          <a:xfrm>
            <a:off x="0" y="3240088"/>
            <a:ext cx="9144000" cy="1470025"/>
          </a:xfrm>
          <a:prstGeom prst="rect">
            <a:avLst/>
          </a:prstGeom>
          <a:noFill/>
          <a:ln w="9525">
            <a:noFill/>
            <a:miter lim="800000"/>
            <a:headEnd/>
            <a:tailEnd/>
          </a:ln>
          <a:effectLst>
            <a:outerShdw dist="45791" dir="3378596" algn="ctr" rotWithShape="0">
              <a:schemeClr val="tx1">
                <a:alpha val="50000"/>
              </a:schemeClr>
            </a:outerShdw>
          </a:effectLst>
        </p:spPr>
        <p:txBody>
          <a:bodyPr lIns="0" tIns="0" rIns="0" bIns="0"/>
          <a:lstStyle/>
          <a:p>
            <a:pPr algn="ctr">
              <a:defRPr/>
            </a:pPr>
            <a:r>
              <a:rPr lang="en-US" sz="4200" b="1" kern="0" dirty="0">
                <a:solidFill>
                  <a:srgbClr val="FFFF00"/>
                </a:solidFill>
                <a:effectLst>
                  <a:outerShdw blurRad="38100" dist="38100" dir="2700000" algn="tl">
                    <a:srgbClr val="000000"/>
                  </a:outerShdw>
                </a:effectLst>
                <a:latin typeface="Constantia" pitchFamily="18" charset="0"/>
                <a:ea typeface="+mj-ea"/>
                <a:cs typeface="+mj-cs"/>
              </a:rPr>
              <a:t>Thank You!</a:t>
            </a:r>
          </a:p>
          <a:p>
            <a:pPr algn="ctr">
              <a:defRPr/>
            </a:pPr>
            <a:r>
              <a:rPr lang="en-US" sz="4200" b="1" kern="0" dirty="0">
                <a:solidFill>
                  <a:srgbClr val="FFFF00"/>
                </a:solidFill>
                <a:effectLst>
                  <a:outerShdw blurRad="38100" dist="38100" dir="2700000" algn="tl">
                    <a:srgbClr val="000000"/>
                  </a:outerShdw>
                </a:effectLst>
                <a:latin typeface="Constantia" pitchFamily="18" charset="0"/>
                <a:ea typeface="+mj-ea"/>
                <a:cs typeface="+mj-cs"/>
              </a:rPr>
              <a:t>Any Questions?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1662"/>
          </a:xfrm>
        </p:spPr>
        <p:txBody>
          <a:bodyPr/>
          <a:lstStyle/>
          <a:p>
            <a:r>
              <a:rPr lang="en-US" dirty="0" smtClean="0"/>
              <a:t>Introduction</a:t>
            </a:r>
            <a:endParaRPr lang="en-US" dirty="0"/>
          </a:p>
        </p:txBody>
      </p:sp>
      <p:sp>
        <p:nvSpPr>
          <p:cNvPr id="3" name="Content Placeholder 2"/>
          <p:cNvSpPr>
            <a:spLocks noGrp="1"/>
          </p:cNvSpPr>
          <p:nvPr>
            <p:ph idx="1"/>
          </p:nvPr>
        </p:nvSpPr>
        <p:spPr>
          <a:xfrm>
            <a:off x="223935" y="771042"/>
            <a:ext cx="8770775" cy="1497355"/>
          </a:xfrm>
        </p:spPr>
        <p:txBody>
          <a:bodyPr/>
          <a:lstStyle/>
          <a:p>
            <a:pPr>
              <a:spcBef>
                <a:spcPts val="0"/>
              </a:spcBef>
              <a:spcAft>
                <a:spcPts val="600"/>
              </a:spcAft>
            </a:pPr>
            <a:r>
              <a:rPr lang="en-US" dirty="0" smtClean="0"/>
              <a:t>Project started in the Summer of 2009</a:t>
            </a:r>
          </a:p>
          <a:p>
            <a:pPr>
              <a:spcBef>
                <a:spcPts val="0"/>
              </a:spcBef>
              <a:spcAft>
                <a:spcPts val="600"/>
              </a:spcAft>
            </a:pPr>
            <a:r>
              <a:rPr lang="en-US" dirty="0" smtClean="0"/>
              <a:t>What happens to the weather during the Summer in the SE United States?</a:t>
            </a:r>
            <a:endParaRPr lang="en-US" dirty="0"/>
          </a:p>
        </p:txBody>
      </p:sp>
      <p:pic>
        <p:nvPicPr>
          <p:cNvPr id="4" name="Content Placeholder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1790315" y="2346368"/>
            <a:ext cx="5293198" cy="4071691"/>
          </a:xfrm>
          <a:prstGeom prst="rect">
            <a:avLst/>
          </a:prstGeom>
          <a:noFill/>
          <a:ln w="9525">
            <a:noFill/>
            <a:miter lim="800000"/>
            <a:headEnd/>
            <a:tailEnd/>
          </a:ln>
          <a:effectLst>
            <a:outerShdw dist="35921" dir="2700000" algn="ctr" rotWithShape="0">
              <a:schemeClr val="tx1"/>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
            <a:ext cx="9144000" cy="601663"/>
          </a:xfrm>
        </p:spPr>
        <p:txBody>
          <a:bodyPr/>
          <a:lstStyle/>
          <a:p>
            <a:pPr>
              <a:defRPr/>
            </a:pPr>
            <a:r>
              <a:rPr lang="en-US" dirty="0" smtClean="0"/>
              <a:t>Purpose</a:t>
            </a:r>
          </a:p>
        </p:txBody>
      </p:sp>
      <p:sp>
        <p:nvSpPr>
          <p:cNvPr id="3" name="Content Placeholder 2"/>
          <p:cNvSpPr>
            <a:spLocks noGrp="1"/>
          </p:cNvSpPr>
          <p:nvPr>
            <p:ph idx="1"/>
          </p:nvPr>
        </p:nvSpPr>
        <p:spPr>
          <a:xfrm>
            <a:off x="666750" y="739775"/>
            <a:ext cx="7772400" cy="5067300"/>
          </a:xfrm>
          <a:solidFill>
            <a:schemeClr val="tx1">
              <a:alpha val="50000"/>
            </a:schemeClr>
          </a:solidFill>
        </p:spPr>
        <p:txBody>
          <a:bodyPr/>
          <a:lstStyle/>
          <a:p>
            <a:pPr>
              <a:defRPr/>
            </a:pPr>
            <a:r>
              <a:rPr lang="en-US" sz="2400" dirty="0" smtClean="0"/>
              <a:t>Dispel the myth of “Random” summertime thunderstorm development</a:t>
            </a:r>
          </a:p>
          <a:p>
            <a:pPr>
              <a:defRPr/>
            </a:pPr>
            <a:r>
              <a:rPr lang="en-US" sz="2400" dirty="0" smtClean="0">
                <a:solidFill>
                  <a:schemeClr val="tx1">
                    <a:lumMod val="95000"/>
                    <a:lumOff val="5000"/>
                  </a:schemeClr>
                </a:solidFill>
              </a:rPr>
              <a:t>Attempt to identify several triggers for summertime convective initiation</a:t>
            </a:r>
          </a:p>
          <a:p>
            <a:pPr>
              <a:defRPr/>
            </a:pPr>
            <a:r>
              <a:rPr lang="en-US" sz="2400" dirty="0" smtClean="0">
                <a:solidFill>
                  <a:schemeClr val="tx1">
                    <a:lumMod val="95000"/>
                    <a:lumOff val="5000"/>
                  </a:schemeClr>
                </a:solidFill>
              </a:rPr>
              <a:t>Use detailed surface analyses, along with remote sensing operational tools (GOES, NEXRAD) for boundary identification</a:t>
            </a:r>
          </a:p>
          <a:p>
            <a:pPr>
              <a:defRPr/>
            </a:pPr>
            <a:r>
              <a:rPr lang="en-US" sz="2400" dirty="0" smtClean="0">
                <a:solidFill>
                  <a:schemeClr val="tx1">
                    <a:lumMod val="95000"/>
                    <a:lumOff val="5000"/>
                  </a:schemeClr>
                </a:solidFill>
              </a:rPr>
              <a:t>Collaborate with the </a:t>
            </a:r>
            <a:r>
              <a:rPr lang="en-US" sz="2400" dirty="0" err="1" smtClean="0">
                <a:solidFill>
                  <a:schemeClr val="tx1">
                    <a:lumMod val="95000"/>
                    <a:lumOff val="5000"/>
                  </a:schemeClr>
                </a:solidFill>
              </a:rPr>
              <a:t>SPoRT</a:t>
            </a:r>
            <a:r>
              <a:rPr lang="en-US" sz="2400" dirty="0" smtClean="0">
                <a:solidFill>
                  <a:schemeClr val="tx1">
                    <a:lumMod val="95000"/>
                    <a:lumOff val="5000"/>
                  </a:schemeClr>
                </a:solidFill>
              </a:rPr>
              <a:t> Center and surrounding offices to develop an operational forecasting methodology using all available tools and future products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1662"/>
          </a:xfrm>
        </p:spPr>
        <p:txBody>
          <a:bodyPr/>
          <a:lstStyle/>
          <a:p>
            <a:r>
              <a:rPr lang="en-US" dirty="0" smtClean="0"/>
              <a:t>Thunderstorm Ingredients</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629529" y="781022"/>
            <a:ext cx="7772400" cy="5641550"/>
          </a:xfrm>
          <a:solidFill>
            <a:schemeClr val="tx1">
              <a:alpha val="50000"/>
            </a:schemeClr>
          </a:solidFill>
        </p:spPr>
        <p:txBody>
          <a:bodyPr/>
          <a:lstStyle/>
          <a:p>
            <a:pPr>
              <a:spcBef>
                <a:spcPts val="0"/>
              </a:spcBef>
              <a:spcAft>
                <a:spcPts val="600"/>
              </a:spcAft>
            </a:pPr>
            <a:r>
              <a:rPr lang="en-US" sz="2600" dirty="0" smtClean="0"/>
              <a:t>An ample supply of Moisture	</a:t>
            </a:r>
          </a:p>
          <a:p>
            <a:pPr>
              <a:spcBef>
                <a:spcPts val="0"/>
              </a:spcBef>
              <a:spcAft>
                <a:spcPts val="600"/>
              </a:spcAft>
              <a:buNone/>
            </a:pPr>
            <a:r>
              <a:rPr lang="en-US" sz="2600" dirty="0" smtClean="0"/>
              <a:t>		</a:t>
            </a:r>
            <a:r>
              <a:rPr lang="en-US" sz="2600" dirty="0" smtClean="0">
                <a:solidFill>
                  <a:srgbClr val="FFFF00"/>
                </a:solidFill>
              </a:rPr>
              <a:t>- Gulf of Mexico</a:t>
            </a:r>
          </a:p>
          <a:p>
            <a:pPr>
              <a:spcBef>
                <a:spcPts val="0"/>
              </a:spcBef>
              <a:spcAft>
                <a:spcPts val="600"/>
              </a:spcAft>
            </a:pPr>
            <a:r>
              <a:rPr lang="en-US" sz="2600" dirty="0" smtClean="0"/>
              <a:t>Sufficient Instability </a:t>
            </a:r>
          </a:p>
          <a:p>
            <a:pPr>
              <a:spcBef>
                <a:spcPts val="0"/>
              </a:spcBef>
              <a:spcAft>
                <a:spcPts val="600"/>
              </a:spcAft>
              <a:buNone/>
            </a:pPr>
            <a:r>
              <a:rPr lang="en-US" sz="2600" dirty="0" smtClean="0"/>
              <a:t>		</a:t>
            </a:r>
            <a:r>
              <a:rPr lang="en-US" sz="2600" dirty="0" smtClean="0">
                <a:solidFill>
                  <a:srgbClr val="FFFF00"/>
                </a:solidFill>
              </a:rPr>
              <a:t>- Surface Heating</a:t>
            </a:r>
          </a:p>
          <a:p>
            <a:pPr>
              <a:spcBef>
                <a:spcPts val="0"/>
              </a:spcBef>
              <a:spcAft>
                <a:spcPts val="600"/>
              </a:spcAft>
            </a:pPr>
            <a:r>
              <a:rPr lang="en-US" sz="2600" dirty="0" smtClean="0"/>
              <a:t>A source of Lift</a:t>
            </a:r>
          </a:p>
          <a:p>
            <a:pPr marL="0" indent="0">
              <a:spcBef>
                <a:spcPts val="0"/>
              </a:spcBef>
              <a:spcAft>
                <a:spcPts val="600"/>
              </a:spcAft>
              <a:buNone/>
            </a:pPr>
            <a:r>
              <a:rPr lang="en-US" sz="2600" dirty="0"/>
              <a:t>	</a:t>
            </a:r>
            <a:r>
              <a:rPr lang="en-US" sz="2600" dirty="0" smtClean="0">
                <a:solidFill>
                  <a:srgbClr val="FFFF00"/>
                </a:solidFill>
              </a:rPr>
              <a:t>- </a:t>
            </a:r>
            <a:r>
              <a:rPr lang="en-US" sz="2600" dirty="0">
                <a:solidFill>
                  <a:srgbClr val="FFFF00"/>
                </a:solidFill>
              </a:rPr>
              <a:t>Outflow Boundaries</a:t>
            </a:r>
          </a:p>
          <a:p>
            <a:pPr marL="0" indent="0">
              <a:spcBef>
                <a:spcPts val="0"/>
              </a:spcBef>
              <a:spcAft>
                <a:spcPts val="600"/>
              </a:spcAft>
              <a:buNone/>
            </a:pPr>
            <a:r>
              <a:rPr lang="en-US" sz="2600" dirty="0">
                <a:solidFill>
                  <a:srgbClr val="FFFF00"/>
                </a:solidFill>
              </a:rPr>
              <a:t>	</a:t>
            </a:r>
            <a:r>
              <a:rPr lang="en-US" sz="2600" dirty="0" smtClean="0">
                <a:solidFill>
                  <a:srgbClr val="FFFF00"/>
                </a:solidFill>
              </a:rPr>
              <a:t>- Orographic Boundaries</a:t>
            </a:r>
          </a:p>
          <a:p>
            <a:pPr marL="0" indent="0">
              <a:spcBef>
                <a:spcPts val="0"/>
              </a:spcBef>
              <a:spcAft>
                <a:spcPts val="600"/>
              </a:spcAft>
              <a:buNone/>
            </a:pPr>
            <a:r>
              <a:rPr lang="en-US" sz="2600" dirty="0">
                <a:solidFill>
                  <a:srgbClr val="FFFF00"/>
                </a:solidFill>
              </a:rPr>
              <a:t>	</a:t>
            </a:r>
            <a:r>
              <a:rPr lang="en-US" sz="2600" dirty="0" smtClean="0">
                <a:solidFill>
                  <a:srgbClr val="FFFF00"/>
                </a:solidFill>
              </a:rPr>
              <a:t>- Sea Breeze Fronts</a:t>
            </a:r>
          </a:p>
          <a:p>
            <a:pPr marL="0" indent="0">
              <a:spcBef>
                <a:spcPts val="0"/>
              </a:spcBef>
              <a:spcAft>
                <a:spcPts val="600"/>
              </a:spcAft>
              <a:buNone/>
            </a:pPr>
            <a:r>
              <a:rPr lang="en-US" sz="2600" dirty="0">
                <a:solidFill>
                  <a:srgbClr val="FFFF00"/>
                </a:solidFill>
              </a:rPr>
              <a:t>	</a:t>
            </a:r>
            <a:r>
              <a:rPr lang="en-US" sz="2600" dirty="0" smtClean="0">
                <a:solidFill>
                  <a:srgbClr val="FFFF00"/>
                </a:solidFill>
              </a:rPr>
              <a:t>- Differential Heating</a:t>
            </a:r>
          </a:p>
          <a:p>
            <a:pPr marL="0" indent="0">
              <a:spcBef>
                <a:spcPts val="0"/>
              </a:spcBef>
              <a:spcAft>
                <a:spcPts val="600"/>
              </a:spcAft>
              <a:buNone/>
            </a:pPr>
            <a:r>
              <a:rPr lang="en-US" sz="2600" dirty="0">
                <a:solidFill>
                  <a:srgbClr val="FFFF00"/>
                </a:solidFill>
              </a:rPr>
              <a:t>	</a:t>
            </a:r>
            <a:r>
              <a:rPr lang="en-US" sz="2600" dirty="0" smtClean="0">
                <a:solidFill>
                  <a:srgbClr val="FFFF00"/>
                </a:solidFill>
              </a:rPr>
              <a:t>- Shallow / Synoptic Fronts</a:t>
            </a:r>
          </a:p>
          <a:p>
            <a:pPr marL="0" indent="0">
              <a:spcBef>
                <a:spcPts val="0"/>
              </a:spcBef>
              <a:spcAft>
                <a:spcPts val="600"/>
              </a:spcAft>
              <a:buNone/>
            </a:pPr>
            <a:r>
              <a:rPr lang="en-US" sz="2600" dirty="0">
                <a:solidFill>
                  <a:srgbClr val="FFFF00"/>
                </a:solidFill>
              </a:rPr>
              <a:t>	</a:t>
            </a:r>
            <a:r>
              <a:rPr lang="en-US" sz="2600" dirty="0" smtClean="0">
                <a:solidFill>
                  <a:srgbClr val="FFFF00"/>
                </a:solidFill>
              </a:rPr>
              <a:t>- Horizontal Convective Rolls</a:t>
            </a:r>
            <a:r>
              <a:rPr lang="en-US" sz="2600" dirty="0">
                <a:solidFill>
                  <a:srgbClr val="FFFF00"/>
                </a:solidFill>
              </a:rPr>
              <a:t>	</a:t>
            </a:r>
            <a:endParaRPr lang="en-US" sz="2600" dirty="0" smtClean="0">
              <a:solidFill>
                <a:srgbClr val="FFFF00"/>
              </a:solidFill>
            </a:endParaRPr>
          </a:p>
          <a:p>
            <a:pPr marL="0" indent="0">
              <a:spcBef>
                <a:spcPts val="0"/>
              </a:spcBef>
              <a:spcAft>
                <a:spcPts val="600"/>
              </a:spcAft>
              <a:buNone/>
            </a:pPr>
            <a:r>
              <a:rPr lang="en-US" sz="2600" dirty="0">
                <a:solidFill>
                  <a:srgbClr val="FFFF00"/>
                </a:solidFill>
              </a:rPr>
              <a:t>	</a:t>
            </a:r>
            <a:r>
              <a:rPr lang="en-US" sz="2600" dirty="0" smtClean="0">
                <a:solidFill>
                  <a:srgbClr val="FFFF00"/>
                </a:solidFill>
              </a:rPr>
              <a:t>- Unknown Boundaries</a:t>
            </a:r>
            <a:endParaRPr lang="en-US" sz="2600" dirty="0">
              <a:solidFill>
                <a:srgbClr val="FFFF00"/>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
            <a:ext cx="9144000" cy="601663"/>
          </a:xfrm>
        </p:spPr>
        <p:txBody>
          <a:bodyPr/>
          <a:lstStyle/>
          <a:p>
            <a:pPr>
              <a:defRPr/>
            </a:pPr>
            <a:r>
              <a:rPr lang="en-US" dirty="0" smtClean="0"/>
              <a:t>Purpose</a:t>
            </a:r>
          </a:p>
        </p:txBody>
      </p:sp>
      <p:sp>
        <p:nvSpPr>
          <p:cNvPr id="3" name="Content Placeholder 2"/>
          <p:cNvSpPr>
            <a:spLocks noGrp="1"/>
          </p:cNvSpPr>
          <p:nvPr>
            <p:ph idx="1"/>
          </p:nvPr>
        </p:nvSpPr>
        <p:spPr>
          <a:xfrm>
            <a:off x="704072" y="795760"/>
            <a:ext cx="7772400" cy="5334453"/>
          </a:xfrm>
          <a:solidFill>
            <a:schemeClr val="tx1">
              <a:alpha val="50000"/>
            </a:schemeClr>
          </a:solidFill>
        </p:spPr>
        <p:txBody>
          <a:bodyPr/>
          <a:lstStyle/>
          <a:p>
            <a:pPr>
              <a:spcBef>
                <a:spcPts val="0"/>
              </a:spcBef>
              <a:spcAft>
                <a:spcPts val="600"/>
              </a:spcAft>
              <a:defRPr/>
            </a:pPr>
            <a:r>
              <a:rPr lang="en-US" sz="2400" dirty="0" smtClean="0"/>
              <a:t>Dispel the myth of “Random” summertime thunderstorm development</a:t>
            </a:r>
          </a:p>
          <a:p>
            <a:pPr>
              <a:spcBef>
                <a:spcPts val="0"/>
              </a:spcBef>
              <a:spcAft>
                <a:spcPts val="600"/>
              </a:spcAft>
              <a:defRPr/>
            </a:pPr>
            <a:r>
              <a:rPr lang="en-US" sz="2400" dirty="0" smtClean="0">
                <a:solidFill>
                  <a:schemeClr val="accent2"/>
                </a:solidFill>
              </a:rPr>
              <a:t>Attempt to identify several triggers for summertime convective initiation</a:t>
            </a:r>
          </a:p>
          <a:p>
            <a:pPr>
              <a:spcBef>
                <a:spcPts val="0"/>
              </a:spcBef>
              <a:spcAft>
                <a:spcPts val="600"/>
              </a:spcAft>
              <a:defRPr/>
            </a:pPr>
            <a:r>
              <a:rPr lang="en-US" sz="2400" dirty="0" smtClean="0">
                <a:solidFill>
                  <a:schemeClr val="accent2"/>
                </a:solidFill>
              </a:rPr>
              <a:t>Use detailed surface analyses, along with remote sensing operational tools (GOES, NEXRAD) for boundary identification</a:t>
            </a:r>
          </a:p>
          <a:p>
            <a:pPr>
              <a:spcBef>
                <a:spcPts val="0"/>
              </a:spcBef>
              <a:spcAft>
                <a:spcPts val="600"/>
              </a:spcAft>
              <a:defRPr/>
            </a:pPr>
            <a:r>
              <a:rPr lang="en-US" sz="2400" dirty="0" smtClean="0">
                <a:solidFill>
                  <a:schemeClr val="accent2"/>
                </a:solidFill>
              </a:rPr>
              <a:t>Collaborate with the </a:t>
            </a:r>
            <a:r>
              <a:rPr lang="en-US" sz="2400" dirty="0" err="1" smtClean="0">
                <a:solidFill>
                  <a:schemeClr val="accent2"/>
                </a:solidFill>
              </a:rPr>
              <a:t>SPoRT</a:t>
            </a:r>
            <a:r>
              <a:rPr lang="en-US" sz="2400" dirty="0" smtClean="0">
                <a:solidFill>
                  <a:schemeClr val="accent2"/>
                </a:solidFill>
              </a:rPr>
              <a:t> Center and surrounding offices to develop an operational forecasting methodology using all available tools and future products</a:t>
            </a:r>
          </a:p>
          <a:p>
            <a:pPr>
              <a:spcBef>
                <a:spcPts val="0"/>
              </a:spcBef>
              <a:spcAft>
                <a:spcPts val="600"/>
              </a:spcAft>
              <a:defRPr/>
            </a:pPr>
            <a:r>
              <a:rPr lang="en-US" sz="2400" dirty="0" smtClean="0">
                <a:solidFill>
                  <a:schemeClr val="accent2"/>
                </a:solidFill>
              </a:rPr>
              <a:t>Improve summertime probability of precipitation (</a:t>
            </a:r>
            <a:r>
              <a:rPr lang="en-US" sz="2400" dirty="0" err="1" smtClean="0">
                <a:solidFill>
                  <a:schemeClr val="accent2"/>
                </a:solidFill>
              </a:rPr>
              <a:t>PoP</a:t>
            </a:r>
            <a:r>
              <a:rPr lang="en-US" sz="2400" dirty="0" smtClean="0">
                <a:solidFill>
                  <a:schemeClr val="accent2"/>
                </a:solidFill>
              </a:rPr>
              <a:t>) forecasts across central Alabama</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9736"/>
            <a:ext cx="9144000" cy="601662"/>
          </a:xfrm>
        </p:spPr>
        <p:txBody>
          <a:bodyPr/>
          <a:lstStyle/>
          <a:p>
            <a:r>
              <a:rPr lang="en-US" dirty="0" smtClean="0"/>
              <a:t>Summer of 2009</a:t>
            </a:r>
            <a:endParaRPr lang="en-US" dirty="0"/>
          </a:p>
        </p:txBody>
      </p:sp>
      <p:sp>
        <p:nvSpPr>
          <p:cNvPr id="3" name="Content Placeholder 2"/>
          <p:cNvSpPr>
            <a:spLocks noGrp="1"/>
          </p:cNvSpPr>
          <p:nvPr>
            <p:ph idx="1"/>
          </p:nvPr>
        </p:nvSpPr>
        <p:spPr>
          <a:xfrm>
            <a:off x="685800" y="1798638"/>
            <a:ext cx="7772400" cy="3902366"/>
          </a:xfrm>
          <a:solidFill>
            <a:schemeClr val="tx1">
              <a:alpha val="50000"/>
            </a:schemeClr>
          </a:solidFill>
        </p:spPr>
        <p:txBody>
          <a:bodyPr/>
          <a:lstStyle/>
          <a:p>
            <a:r>
              <a:rPr lang="en-US" dirty="0" smtClean="0"/>
              <a:t>Understand the summer forecast process</a:t>
            </a:r>
          </a:p>
          <a:p>
            <a:r>
              <a:rPr lang="en-US" dirty="0" smtClean="0"/>
              <a:t>Identify the different types of lifting mechanism that result in the development of summer convection</a:t>
            </a:r>
          </a:p>
          <a:p>
            <a:r>
              <a:rPr lang="en-US" dirty="0" smtClean="0"/>
              <a:t>Analyze surface observations, satellite, and radar on a hourly basis</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146" name="Picture 2" descr="M:\Common2\Boundaries\images\radar_mosaic_2009_Jun_28_100.gif"/>
          <p:cNvPicPr>
            <a:picLocks noChangeAspect="1" noChangeArrowheads="1" noCrop="1"/>
          </p:cNvPicPr>
          <p:nvPr/>
        </p:nvPicPr>
        <p:blipFill>
          <a:blip r:embed="rId2" cstate="print"/>
          <a:srcRect/>
          <a:stretch>
            <a:fillRect/>
          </a:stretch>
        </p:blipFill>
        <p:spPr bwMode="auto">
          <a:xfrm>
            <a:off x="0" y="0"/>
            <a:ext cx="9144000" cy="6865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75"/>
            <a:ext cx="9144000" cy="601663"/>
          </a:xfrm>
        </p:spPr>
        <p:txBody>
          <a:bodyPr/>
          <a:lstStyle/>
          <a:p>
            <a:pPr>
              <a:defRPr/>
            </a:pPr>
            <a:r>
              <a:rPr lang="en-US" dirty="0" smtClean="0"/>
              <a:t>Surface Analysis</a:t>
            </a:r>
          </a:p>
        </p:txBody>
      </p:sp>
      <p:sp>
        <p:nvSpPr>
          <p:cNvPr id="3" name="Content Placeholder 2"/>
          <p:cNvSpPr>
            <a:spLocks noGrp="1"/>
          </p:cNvSpPr>
          <p:nvPr>
            <p:ph idx="1"/>
          </p:nvPr>
        </p:nvSpPr>
        <p:spPr/>
        <p:txBody>
          <a:bodyPr/>
          <a:lstStyle/>
          <a:p>
            <a:pPr>
              <a:defRPr/>
            </a:pPr>
            <a:endParaRPr lang="en-US" smtClean="0"/>
          </a:p>
        </p:txBody>
      </p:sp>
      <p:pic>
        <p:nvPicPr>
          <p:cNvPr id="5124" name="Picture 2" descr="M:\Common2\Boundaries\images\surface_analysis.jpg"/>
          <p:cNvPicPr>
            <a:picLocks noChangeAspect="1" noChangeArrowheads="1"/>
          </p:cNvPicPr>
          <p:nvPr/>
        </p:nvPicPr>
        <p:blipFill>
          <a:blip r:embed="rId2" cstate="print"/>
          <a:srcRect/>
          <a:stretch>
            <a:fillRect/>
          </a:stretch>
        </p:blipFill>
        <p:spPr bwMode="auto">
          <a:xfrm>
            <a:off x="11113" y="608013"/>
            <a:ext cx="9132887" cy="6242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05"/>
            <a:ext cx="9144000" cy="601662"/>
          </a:xfrm>
        </p:spPr>
        <p:txBody>
          <a:bodyPr/>
          <a:lstStyle/>
          <a:p>
            <a:r>
              <a:rPr lang="en-US" dirty="0" smtClean="0"/>
              <a:t>Boundary Statistics from 2009</a:t>
            </a:r>
            <a:endParaRPr lang="en-US" dirty="0"/>
          </a:p>
        </p:txBody>
      </p:sp>
      <p:pic>
        <p:nvPicPr>
          <p:cNvPr id="4" name="Picture 3"/>
          <p:cNvPicPr>
            <a:picLocks noChangeAspect="1" noChangeArrowheads="1"/>
          </p:cNvPicPr>
          <p:nvPr/>
        </p:nvPicPr>
        <p:blipFill>
          <a:blip r:embed="rId2" cstate="print"/>
          <a:srcRect l="8511" t="20171" r="12500" b="11778"/>
          <a:stretch>
            <a:fillRect/>
          </a:stretch>
        </p:blipFill>
        <p:spPr bwMode="auto">
          <a:xfrm>
            <a:off x="657340" y="659545"/>
            <a:ext cx="7833517" cy="5262283"/>
          </a:xfrm>
          <a:prstGeom prst="rect">
            <a:avLst/>
          </a:prstGeom>
          <a:noFill/>
          <a:ln w="9525">
            <a:noFill/>
            <a:miter lim="800000"/>
            <a:headEnd/>
            <a:tailEnd/>
          </a:ln>
        </p:spPr>
      </p:pic>
      <p:sp>
        <p:nvSpPr>
          <p:cNvPr id="5" name="TextBox 4"/>
          <p:cNvSpPr txBox="1"/>
          <p:nvPr/>
        </p:nvSpPr>
        <p:spPr>
          <a:xfrm>
            <a:off x="1777850" y="4024796"/>
            <a:ext cx="492443" cy="338554"/>
          </a:xfrm>
          <a:prstGeom prst="rect">
            <a:avLst/>
          </a:prstGeom>
          <a:noFill/>
        </p:spPr>
        <p:txBody>
          <a:bodyPr wrap="none" rtlCol="0">
            <a:spAutoFit/>
          </a:bodyPr>
          <a:lstStyle/>
          <a:p>
            <a:r>
              <a:rPr lang="en-US" sz="1600" dirty="0" smtClean="0"/>
              <a:t>310</a:t>
            </a:r>
            <a:endParaRPr lang="en-US" sz="1600" dirty="0"/>
          </a:p>
        </p:txBody>
      </p:sp>
      <p:sp>
        <p:nvSpPr>
          <p:cNvPr id="7" name="TextBox 6"/>
          <p:cNvSpPr txBox="1"/>
          <p:nvPr/>
        </p:nvSpPr>
        <p:spPr>
          <a:xfrm>
            <a:off x="2438400" y="5921828"/>
            <a:ext cx="3930884" cy="523220"/>
          </a:xfrm>
          <a:prstGeom prst="rect">
            <a:avLst/>
          </a:prstGeom>
          <a:noFill/>
        </p:spPr>
        <p:txBody>
          <a:bodyPr wrap="none" rtlCol="0">
            <a:spAutoFit/>
          </a:bodyPr>
          <a:lstStyle/>
          <a:p>
            <a:r>
              <a:rPr lang="en-US" dirty="0" smtClean="0">
                <a:solidFill>
                  <a:schemeClr val="accent2"/>
                </a:solidFill>
              </a:rPr>
              <a:t>467 Boundaries Identified</a:t>
            </a:r>
            <a:endParaRPr lang="en-US" dirty="0">
              <a:solidFill>
                <a:schemeClr val="accent2"/>
              </a:solidFill>
            </a:endParaRPr>
          </a:p>
        </p:txBody>
      </p:sp>
      <p:sp>
        <p:nvSpPr>
          <p:cNvPr id="8" name="TextBox 7"/>
          <p:cNvSpPr txBox="1"/>
          <p:nvPr/>
        </p:nvSpPr>
        <p:spPr>
          <a:xfrm>
            <a:off x="3243943" y="3929742"/>
            <a:ext cx="389850" cy="338554"/>
          </a:xfrm>
          <a:prstGeom prst="rect">
            <a:avLst/>
          </a:prstGeom>
          <a:noFill/>
        </p:spPr>
        <p:txBody>
          <a:bodyPr wrap="none" rtlCol="0">
            <a:spAutoFit/>
          </a:bodyPr>
          <a:lstStyle/>
          <a:p>
            <a:r>
              <a:rPr lang="en-US" sz="1600" dirty="0" smtClean="0"/>
              <a:t>18</a:t>
            </a:r>
            <a:endParaRPr lang="en-US" sz="1600" dirty="0"/>
          </a:p>
        </p:txBody>
      </p:sp>
      <p:sp>
        <p:nvSpPr>
          <p:cNvPr id="9" name="TextBox 8"/>
          <p:cNvSpPr txBox="1"/>
          <p:nvPr/>
        </p:nvSpPr>
        <p:spPr>
          <a:xfrm>
            <a:off x="4648200" y="4550229"/>
            <a:ext cx="389850" cy="338554"/>
          </a:xfrm>
          <a:prstGeom prst="rect">
            <a:avLst/>
          </a:prstGeom>
          <a:noFill/>
        </p:spPr>
        <p:txBody>
          <a:bodyPr wrap="none" rtlCol="0">
            <a:spAutoFit/>
          </a:bodyPr>
          <a:lstStyle/>
          <a:p>
            <a:r>
              <a:rPr lang="en-US" sz="1600" dirty="0" smtClean="0"/>
              <a:t>72</a:t>
            </a:r>
            <a:endParaRPr lang="en-US" sz="1600" dirty="0"/>
          </a:p>
        </p:txBody>
      </p:sp>
      <p:sp>
        <p:nvSpPr>
          <p:cNvPr id="10" name="TextBox 9"/>
          <p:cNvSpPr txBox="1"/>
          <p:nvPr/>
        </p:nvSpPr>
        <p:spPr>
          <a:xfrm>
            <a:off x="6030685" y="4898571"/>
            <a:ext cx="389850" cy="338554"/>
          </a:xfrm>
          <a:prstGeom prst="rect">
            <a:avLst/>
          </a:prstGeom>
          <a:noFill/>
        </p:spPr>
        <p:txBody>
          <a:bodyPr wrap="none" rtlCol="0">
            <a:spAutoFit/>
          </a:bodyPr>
          <a:lstStyle/>
          <a:p>
            <a:r>
              <a:rPr lang="en-US" sz="1600" dirty="0" smtClean="0"/>
              <a:t>36</a:t>
            </a:r>
            <a:endParaRPr lang="en-US" sz="1600" dirty="0"/>
          </a:p>
        </p:txBody>
      </p:sp>
    </p:spTree>
    <p:extLst>
      <p:ext uri="{BB962C8B-B14F-4D97-AF65-F5344CB8AC3E}">
        <p14:creationId xmlns="" xmlns:p14="http://schemas.microsoft.com/office/powerpoint/2010/main" val="117011085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000099"/>
      </a:lt1>
      <a:dk2>
        <a:srgbClr val="000000"/>
      </a:dk2>
      <a:lt2>
        <a:srgbClr val="808080"/>
      </a:lt2>
      <a:accent1>
        <a:srgbClr val="00CC99"/>
      </a:accent1>
      <a:accent2>
        <a:srgbClr val="FFFFFF"/>
      </a:accent2>
      <a:accent3>
        <a:srgbClr val="AAAACA"/>
      </a:accent3>
      <a:accent4>
        <a:srgbClr val="000000"/>
      </a:accent4>
      <a:accent5>
        <a:srgbClr val="AAE2CA"/>
      </a:accent5>
      <a:accent6>
        <a:srgbClr val="E7E7E7"/>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12237</TotalTime>
  <Words>599</Words>
  <Application>Microsoft Office PowerPoint</Application>
  <PresentationFormat>On-screen Show (4:3)</PresentationFormat>
  <Paragraphs>91</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Design</vt:lpstr>
      <vt:lpstr>Overview of Summer Convection over Central Alabama</vt:lpstr>
      <vt:lpstr>Introduction</vt:lpstr>
      <vt:lpstr>Purpose</vt:lpstr>
      <vt:lpstr>Thunderstorm Ingredients  </vt:lpstr>
      <vt:lpstr>Purpose</vt:lpstr>
      <vt:lpstr>Summer of 2009</vt:lpstr>
      <vt:lpstr>Slide 7</vt:lpstr>
      <vt:lpstr>Surface Analysis</vt:lpstr>
      <vt:lpstr>Boundary Statistics from 2009</vt:lpstr>
      <vt:lpstr>Summer of 2010</vt:lpstr>
      <vt:lpstr>Slide 11</vt:lpstr>
      <vt:lpstr>2010 Boundaries</vt:lpstr>
      <vt:lpstr>Summer of 2011</vt:lpstr>
      <vt:lpstr>2011 Results</vt:lpstr>
      <vt:lpstr>The Future</vt:lpstr>
      <vt:lpstr>Slide 16</vt:lpstr>
    </vt:vector>
  </TitlesOfParts>
  <Company>NWS/NOAA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Weather Service</dc:title>
  <dc:creator>ISS</dc:creator>
  <cp:lastModifiedBy>dmsamuel</cp:lastModifiedBy>
  <cp:revision>778</cp:revision>
  <cp:lastPrinted>1999-11-15T21:20:23Z</cp:lastPrinted>
  <dcterms:created xsi:type="dcterms:W3CDTF">2011-07-20T03:35:58Z</dcterms:created>
  <dcterms:modified xsi:type="dcterms:W3CDTF">2011-07-27T18:19:57Z</dcterms:modified>
</cp:coreProperties>
</file>