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593" r:id="rId2"/>
    <p:sldId id="594" r:id="rId3"/>
    <p:sldId id="595" r:id="rId4"/>
    <p:sldId id="596" r:id="rId5"/>
    <p:sldId id="597" r:id="rId6"/>
    <p:sldId id="598" r:id="rId7"/>
    <p:sldId id="599" r:id="rId8"/>
    <p:sldId id="600" r:id="rId9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9933"/>
    <a:srgbClr val="99FFCC"/>
    <a:srgbClr val="FF6600"/>
    <a:srgbClr val="FF9900"/>
    <a:srgbClr val="FFFF66"/>
    <a:srgbClr val="00FFFF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44" y="-72"/>
      </p:cViewPr>
      <p:guideLst>
        <p:guide orient="horz" pos="2160"/>
        <p:guide pos="28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840" y="840"/>
      </p:cViewPr>
      <p:guideLst>
        <p:guide orient="horz" pos="2913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41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24" tIns="44960" rIns="89924" bIns="44960" numCol="1" anchor="t" anchorCtr="0" compatLnSpc="1">
            <a:prstTxWarp prst="textNoShape">
              <a:avLst/>
            </a:prstTxWarp>
          </a:bodyPr>
          <a:lstStyle>
            <a:lvl1pPr defTabSz="901700" eaLnBrk="0" hangingPunct="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257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24" tIns="44960" rIns="89924" bIns="44960" numCol="1" anchor="t" anchorCtr="0" compatLnSpc="1">
            <a:prstTxWarp prst="textNoShape">
              <a:avLst/>
            </a:prstTxWarp>
          </a:bodyPr>
          <a:lstStyle>
            <a:lvl1pPr algn="r" defTabSz="901700" eaLnBrk="0" hangingPunct="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82050"/>
            <a:ext cx="30241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24" tIns="44960" rIns="89924" bIns="44960" numCol="1" anchor="b" anchorCtr="0" compatLnSpc="1">
            <a:prstTxWarp prst="textNoShape">
              <a:avLst/>
            </a:prstTxWarp>
          </a:bodyPr>
          <a:lstStyle>
            <a:lvl1pPr defTabSz="901700" eaLnBrk="0" hangingPunct="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82050"/>
            <a:ext cx="30257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24" tIns="44960" rIns="89924" bIns="44960" numCol="1" anchor="b" anchorCtr="0" compatLnSpc="1">
            <a:prstTxWarp prst="textNoShape">
              <a:avLst/>
            </a:prstTxWarp>
          </a:bodyPr>
          <a:lstStyle>
            <a:lvl1pPr algn="r" defTabSz="901700" eaLnBrk="0" hangingPunct="0">
              <a:defRPr sz="1300"/>
            </a:lvl1pPr>
          </a:lstStyle>
          <a:p>
            <a:pPr>
              <a:defRPr/>
            </a:pPr>
            <a:fld id="{512B65A1-6FAC-4495-B27D-BE5C28F7D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5576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5538" y="236538"/>
            <a:ext cx="4643437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42913" y="3908425"/>
            <a:ext cx="611505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4" tIns="45665" rIns="91324" bIns="456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532826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230188" indent="-115888" algn="l" rtl="0" eaLnBrk="0" fontAlgn="base" hangingPunct="0">
      <a:spcBef>
        <a:spcPct val="30000"/>
      </a:spcBef>
      <a:spcAft>
        <a:spcPct val="0"/>
      </a:spcAft>
      <a:buChar char="•"/>
      <a:defRPr sz="1200" b="1" i="1" kern="1200">
        <a:solidFill>
          <a:schemeClr val="tx1"/>
        </a:solidFill>
        <a:latin typeface="Arial" charset="0"/>
        <a:ea typeface="+mn-ea"/>
        <a:cs typeface="+mn-cs"/>
      </a:defRPr>
    </a:lvl2pPr>
    <a:lvl3pPr marL="458788" indent="-114300" algn="l" rtl="0" eaLnBrk="0" fontAlgn="base" hangingPunct="0">
      <a:spcBef>
        <a:spcPct val="30000"/>
      </a:spcBef>
      <a:spcAft>
        <a:spcPct val="0"/>
      </a:spcAft>
      <a:buChar char="•"/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688975" indent="-115888" algn="l" rtl="0" eaLnBrk="0" fontAlgn="base" hangingPunct="0">
      <a:spcBef>
        <a:spcPct val="30000"/>
      </a:spcBef>
      <a:spcAft>
        <a:spcPct val="0"/>
      </a:spcAft>
      <a:buChar char="•"/>
      <a:defRPr sz="1000" i="1" kern="1200">
        <a:solidFill>
          <a:schemeClr val="tx1"/>
        </a:solidFill>
        <a:latin typeface="Arial" charset="0"/>
        <a:ea typeface="+mn-ea"/>
        <a:cs typeface="+mn-cs"/>
      </a:defRPr>
    </a:lvl4pPr>
    <a:lvl5pPr marL="917575" indent="-114300" algn="l" rtl="0" eaLnBrk="0" fontAlgn="base" hangingPunct="0">
      <a:spcBef>
        <a:spcPct val="30000"/>
      </a:spcBef>
      <a:spcAft>
        <a:spcPct val="0"/>
      </a:spcAft>
      <a:buChar char="•"/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7/27/2011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Evaluating the Impact of Atmospheric Infrared Sounder (AIRS) Data on Convective Forecasts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Danielle M. Kozlowski</a:t>
            </a:r>
          </a:p>
          <a:p>
            <a:r>
              <a:rPr lang="en-US" dirty="0" smtClean="0"/>
              <a:t>NASA USRP Intern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Motivation</a:t>
            </a:r>
          </a:p>
          <a:p>
            <a:pPr lvl="1">
              <a:buClr>
                <a:schemeClr val="accent3"/>
              </a:buClr>
              <a:buFont typeface="Arial" charset="0"/>
              <a:buChar char="•"/>
            </a:pPr>
            <a:r>
              <a:rPr lang="en-US" sz="1800" dirty="0" smtClean="0"/>
              <a:t>Forecasting convective weather is a challenge for operational forecasters</a:t>
            </a:r>
          </a:p>
          <a:p>
            <a:pPr lvl="1">
              <a:buClr>
                <a:schemeClr val="accent3"/>
              </a:buClr>
              <a:buFont typeface="Arial" charset="0"/>
              <a:buChar char="•"/>
            </a:pPr>
            <a:r>
              <a:rPr lang="en-US" sz="1800" dirty="0" smtClean="0"/>
              <a:t>Current numerical weather models may struggle to properly forecast location, timing, intensity, and/or mode of convection </a:t>
            </a:r>
          </a:p>
          <a:p>
            <a:r>
              <a:rPr lang="en-US" dirty="0" smtClean="0">
                <a:cs typeface="Times New Roman" pitchFamily="18" charset="0"/>
              </a:rPr>
              <a:t>SPoRT is attempting to improve convective forecasts by creating a real-time modeling system called the SPoRT-WRF that adds unique NASA data and capabilities</a:t>
            </a:r>
          </a:p>
          <a:p>
            <a:r>
              <a:rPr lang="en-US" dirty="0" smtClean="0"/>
              <a:t>Goal of this project is to determine impact of AIRS profiles on </a:t>
            </a:r>
            <a:r>
              <a:rPr lang="en-US" dirty="0" err="1" smtClean="0"/>
              <a:t>SPoRT</a:t>
            </a:r>
            <a:r>
              <a:rPr lang="en-US" dirty="0" smtClean="0"/>
              <a:t>-WRF forecasts by comparing to NSSL WRF and </a:t>
            </a:r>
            <a:r>
              <a:rPr lang="en-US" dirty="0" err="1" smtClean="0"/>
              <a:t>SPoRT</a:t>
            </a:r>
            <a:r>
              <a:rPr lang="en-US" dirty="0" smtClean="0"/>
              <a:t>-WRF with no AIRS</a:t>
            </a:r>
          </a:p>
          <a:p>
            <a:r>
              <a:rPr lang="en-US" dirty="0" smtClean="0"/>
              <a:t>Evaluation period:  April 25-27, 2011 Tornado Outbreak</a:t>
            </a:r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en-US" sz="1500" dirty="0" smtClean="0"/>
              <a:t>Over 450 tornadoes and 300 fatalities occurred over this three day outbreak across 24 states</a:t>
            </a:r>
          </a:p>
          <a:p>
            <a:endParaRPr lang="en-US" dirty="0" smtClean="0"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SPoRT WRF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85000" lnSpcReduction="10000"/>
          </a:bodyPr>
          <a:lstStyle/>
          <a:p>
            <a:pPr marL="173038" indent="-173038"/>
            <a:r>
              <a:rPr lang="en-US" dirty="0" smtClean="0">
                <a:cs typeface="Times New Roman" pitchFamily="18" charset="0"/>
              </a:rPr>
              <a:t>National Severe Storms Laboratory (NSSL) runs a version of WRF that contains specific options conducive for convective forecasting and is used operationally by Storm Prediction Center</a:t>
            </a:r>
            <a:r>
              <a:rPr lang="en-US" sz="2200" dirty="0" smtClean="0">
                <a:cs typeface="Times New Roman" pitchFamily="18" charset="0"/>
              </a:rPr>
              <a:t> </a:t>
            </a:r>
          </a:p>
          <a:p>
            <a:pPr marL="173038" indent="-173038"/>
            <a:r>
              <a:rPr lang="en-US" dirty="0" smtClean="0">
                <a:cs typeface="Times New Roman" pitchFamily="18" charset="0"/>
              </a:rPr>
              <a:t>SPoRT-WRF uses same domain and model options as NSSL WRF, but with higher-resolution initial and boundary conditions</a:t>
            </a:r>
          </a:p>
          <a:p>
            <a:pPr marL="173038" indent="-173038"/>
            <a:r>
              <a:rPr lang="en-US" dirty="0" smtClean="0">
                <a:cs typeface="Times New Roman" pitchFamily="18" charset="0"/>
              </a:rPr>
              <a:t>Unique NASA data added:</a:t>
            </a:r>
          </a:p>
          <a:p>
            <a:pPr marL="538798" lvl="1" indent="-173038">
              <a:buClr>
                <a:schemeClr val="accent3"/>
              </a:buClr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4-km Land Information System (LIS) surface characteristics</a:t>
            </a:r>
          </a:p>
          <a:p>
            <a:pPr marL="538798" lvl="1" indent="-173038">
              <a:buClr>
                <a:schemeClr val="accent3"/>
              </a:buClr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1-km SPoRT Sea Surface Temperatures (SST)</a:t>
            </a:r>
          </a:p>
          <a:p>
            <a:pPr marL="538798" lvl="1" indent="-173038">
              <a:buClr>
                <a:schemeClr val="accent3"/>
              </a:buClr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1-km Moderate-Resolution Imaging Spectroradiometer (MODIS) Greenness Vegetation Fractions (GVF)</a:t>
            </a:r>
          </a:p>
          <a:p>
            <a:pPr marL="538798" lvl="1" indent="-173038">
              <a:buClr>
                <a:schemeClr val="accent3"/>
              </a:buClr>
            </a:pPr>
            <a:r>
              <a:rPr lang="en-US" sz="2100" b="1" i="1" u="sng" dirty="0" smtClean="0">
                <a:latin typeface="Times New Roman" pitchFamily="18" charset="0"/>
                <a:cs typeface="Times New Roman" pitchFamily="18" charset="0"/>
              </a:rPr>
              <a:t>45-km AIRS retrieved profiles</a:t>
            </a:r>
            <a:endParaRPr lang="en-US" sz="2100" b="1" i="1" u="sng" dirty="0" smtClean="0">
              <a:cs typeface="Times New Roman" pitchFamily="18" charset="0"/>
            </a:endParaRPr>
          </a:p>
          <a:p>
            <a:pPr marL="176213" indent="-176213"/>
            <a:r>
              <a:rPr lang="en-US" dirty="0" smtClean="0">
                <a:cs typeface="Times New Roman" pitchFamily="18" charset="0"/>
              </a:rPr>
              <a:t>Surface data added during cold-start initialization at 0000 UTC</a:t>
            </a:r>
          </a:p>
          <a:p>
            <a:pPr marL="176213" indent="-176213"/>
            <a:r>
              <a:rPr lang="en-US" dirty="0" smtClean="0">
                <a:cs typeface="Times New Roman" pitchFamily="18" charset="0"/>
              </a:rPr>
              <a:t>WRF-</a:t>
            </a:r>
            <a:r>
              <a:rPr lang="en-US" dirty="0" err="1" smtClean="0">
                <a:cs typeface="Times New Roman" pitchFamily="18" charset="0"/>
              </a:rPr>
              <a:t>Var</a:t>
            </a:r>
            <a:r>
              <a:rPr lang="en-US" dirty="0" smtClean="0">
                <a:cs typeface="Times New Roman" pitchFamily="18" charset="0"/>
              </a:rPr>
              <a:t> blends AIRS profiles into 9-h SPoRT WRF forecast background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Atmospheric Infrared Sounder (AIRS)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3429000" cy="438912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cs typeface="Times New Roman" pitchFamily="18" charset="0"/>
              </a:rPr>
              <a:t>Hyperspectral sounder aboard NASA’s Aqua polar orbiting satellite</a:t>
            </a:r>
          </a:p>
          <a:p>
            <a:r>
              <a:rPr lang="en-US" sz="2400" dirty="0" smtClean="0">
                <a:cs typeface="Times New Roman" pitchFamily="18" charset="0"/>
              </a:rPr>
              <a:t>Provides temperature and moisture profiles of the atmosphere, in clear and party cloudy scenes</a:t>
            </a:r>
          </a:p>
          <a:p>
            <a:r>
              <a:rPr lang="en-US" sz="2400" dirty="0" smtClean="0">
                <a:cs typeface="Times New Roman" pitchFamily="18" charset="0"/>
              </a:rPr>
              <a:t>Quality indicator, </a:t>
            </a:r>
            <a:r>
              <a:rPr lang="en-US" sz="2400" dirty="0" err="1" smtClean="0">
                <a:cs typeface="Times New Roman" pitchFamily="18" charset="0"/>
              </a:rPr>
              <a:t>P</a:t>
            </a:r>
            <a:r>
              <a:rPr lang="en-US" sz="2400" baseline="-25000" dirty="0" err="1" smtClean="0">
                <a:cs typeface="Times New Roman" pitchFamily="18" charset="0"/>
              </a:rPr>
              <a:t>best</a:t>
            </a:r>
            <a:r>
              <a:rPr lang="en-US" sz="2400" dirty="0" smtClean="0">
                <a:cs typeface="Times New Roman" pitchFamily="18" charset="0"/>
              </a:rPr>
              <a:t>, approximates cloud level and selects the most favorable data from each profile for assimilation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AIRS_2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2483" y="2133600"/>
            <a:ext cx="4826620" cy="3733800"/>
          </a:xfrm>
          <a:prstGeom prst="rect">
            <a:avLst/>
          </a:prstGeom>
          <a:ln>
            <a:noFill/>
          </a:ln>
        </p:spPr>
      </p:pic>
      <p:sp>
        <p:nvSpPr>
          <p:cNvPr id="5" name="Oval 4"/>
          <p:cNvSpPr/>
          <p:nvPr/>
        </p:nvSpPr>
        <p:spPr>
          <a:xfrm>
            <a:off x="7010400" y="4267200"/>
            <a:ext cx="6858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477000" y="2819400"/>
            <a:ext cx="6858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7"/>
          </p:cNvCxnSpPr>
          <p:nvPr/>
        </p:nvCxnSpPr>
        <p:spPr>
          <a:xfrm rot="5400000" flipH="1" flipV="1">
            <a:off x="7106046" y="2394721"/>
            <a:ext cx="470274" cy="55763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20000" y="15240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3"/>
              </a:buClr>
            </a:pPr>
            <a:r>
              <a:rPr lang="en-US" sz="1800" dirty="0" smtClean="0"/>
              <a:t>Clouds present, little </a:t>
            </a:r>
          </a:p>
          <a:p>
            <a:pPr>
              <a:buClr>
                <a:schemeClr val="accent3"/>
              </a:buClr>
            </a:pPr>
            <a:r>
              <a:rPr lang="en-US" sz="1800" dirty="0" smtClean="0"/>
              <a:t>to no data assimilation</a:t>
            </a:r>
            <a:endParaRPr lang="en-US" sz="1800" dirty="0"/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7162800" y="5181600"/>
            <a:ext cx="914400" cy="304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02031" y="5943600"/>
            <a:ext cx="2525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3"/>
              </a:buClr>
            </a:pPr>
            <a:r>
              <a:rPr lang="en-US" sz="1800" dirty="0" smtClean="0"/>
              <a:t>Highest quality data, </a:t>
            </a:r>
          </a:p>
          <a:p>
            <a:r>
              <a:rPr lang="en-US" sz="1800" dirty="0" smtClean="0"/>
              <a:t>assimilated to the surface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/>
          <a:lstStyle/>
          <a:p>
            <a:pPr algn="ctr"/>
            <a:r>
              <a:rPr lang="en-US" dirty="0" smtClean="0"/>
              <a:t>25 April 2011</a:t>
            </a:r>
            <a:endParaRPr lang="en-US" dirty="0"/>
          </a:p>
        </p:txBody>
      </p:sp>
      <p:pic>
        <p:nvPicPr>
          <p:cNvPr id="3" name="Picture 2" descr="Picture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219200"/>
            <a:ext cx="2638036" cy="2819400"/>
          </a:xfrm>
          <a:prstGeom prst="rect">
            <a:avLst/>
          </a:prstGeom>
        </p:spPr>
      </p:pic>
      <p:pic>
        <p:nvPicPr>
          <p:cNvPr id="5" name="Picture 4" descr="Picture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4800600"/>
            <a:ext cx="4893583" cy="1828800"/>
          </a:xfrm>
          <a:prstGeom prst="rect">
            <a:avLst/>
          </a:prstGeom>
        </p:spPr>
      </p:pic>
      <p:pic>
        <p:nvPicPr>
          <p:cNvPr id="6" name="Picture 5" descr="21ZsoundingSWM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86199" y="1357312"/>
            <a:ext cx="2681601" cy="30622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545800" y="457200"/>
            <a:ext cx="10631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NSSL</a:t>
            </a:r>
          </a:p>
          <a:p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SPoRT</a:t>
            </a:r>
          </a:p>
          <a:p>
            <a:r>
              <a:rPr lang="en-US" sz="1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No AIRS</a:t>
            </a:r>
            <a:endParaRPr lang="en-US" sz="1800" b="1" dirty="0">
              <a:solidFill>
                <a:srgbClr val="66FF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53400" y="1371600"/>
            <a:ext cx="685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NSSL</a:t>
            </a:r>
          </a:p>
          <a:p>
            <a:r>
              <a:rPr lang="en-US" sz="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SPoRT</a:t>
            </a:r>
          </a:p>
          <a:p>
            <a:r>
              <a:rPr lang="en-US" sz="900" b="1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No AIRS</a:t>
            </a:r>
            <a:endParaRPr lang="en-US" sz="900" b="1" dirty="0">
              <a:solidFill>
                <a:srgbClr val="66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219200"/>
            <a:ext cx="473206" cy="2308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NSSL</a:t>
            </a:r>
            <a:endParaRPr lang="en-US" sz="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1219200"/>
            <a:ext cx="537327" cy="2308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SPoRT</a:t>
            </a:r>
            <a:endParaRPr lang="en-US" sz="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2590800"/>
            <a:ext cx="630301" cy="2308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AIRS</a:t>
            </a:r>
            <a:endParaRPr lang="en-US" sz="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7800" y="2590800"/>
            <a:ext cx="6591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Observed</a:t>
            </a:r>
            <a:endParaRPr lang="en-US" sz="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4800600"/>
            <a:ext cx="473206" cy="2308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NSSL</a:t>
            </a:r>
            <a:endParaRPr lang="en-US" sz="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58536" y="4800600"/>
            <a:ext cx="537327" cy="2308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SPoRT</a:t>
            </a:r>
            <a:endParaRPr lang="en-US" sz="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9000" y="4800600"/>
            <a:ext cx="685800" cy="2308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AIRS</a:t>
            </a:r>
            <a:endParaRPr lang="en-US" sz="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0" y="4936629"/>
            <a:ext cx="3581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indent="-190500">
              <a:buFont typeface="Arial" pitchFamily="34" charset="0"/>
              <a:buChar char="•"/>
            </a:pPr>
            <a:r>
              <a:rPr lang="en-US" sz="1800" dirty="0" smtClean="0">
                <a:cs typeface="Times New Roman" pitchFamily="18" charset="0"/>
              </a:rPr>
              <a:t>NSSL and No AIRS forecasts have more CAPE, which one would expect to produce more model reflectivity than SPoRT-WRF with lower CAPE</a:t>
            </a:r>
          </a:p>
          <a:p>
            <a:pPr marL="190500" indent="-190500">
              <a:buFont typeface="Arial" pitchFamily="34" charset="0"/>
              <a:buChar char="•"/>
            </a:pPr>
            <a:endParaRPr lang="en-US" sz="1800" dirty="0"/>
          </a:p>
        </p:txBody>
      </p:sp>
      <p:sp>
        <p:nvSpPr>
          <p:cNvPr id="18" name="Rectangle 17"/>
          <p:cNvSpPr/>
          <p:nvPr/>
        </p:nvSpPr>
        <p:spPr>
          <a:xfrm>
            <a:off x="2971800" y="1605677"/>
            <a:ext cx="3276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indent="-190500">
              <a:buFont typeface="Arial" pitchFamily="34" charset="0"/>
              <a:buChar char="•"/>
            </a:pPr>
            <a:r>
              <a:rPr lang="en-US" sz="1800" dirty="0" smtClean="0">
                <a:cs typeface="Times New Roman" pitchFamily="18" charset="0"/>
              </a:rPr>
              <a:t>NSSL and No AIRS produce convective structures but no distinct squall line as is seen in the observed reflectivity</a:t>
            </a:r>
          </a:p>
          <a:p>
            <a:pPr marL="190500" lvl="0" indent="-190500">
              <a:buFont typeface="Arial" pitchFamily="34" charset="0"/>
              <a:buChar char="•"/>
            </a:pPr>
            <a:r>
              <a:rPr lang="en-US" sz="1800" dirty="0" smtClean="0">
                <a:cs typeface="Times New Roman" pitchFamily="18" charset="0"/>
              </a:rPr>
              <a:t>SPoRT WRF has a cooler more moist sounding resulting in the production of the heavy rain over southern Missouri</a:t>
            </a:r>
          </a:p>
          <a:p>
            <a:pPr marL="190500" indent="-190500">
              <a:buFont typeface="Arial" pitchFamily="34" charset="0"/>
              <a:buChar char="•"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85800" y="1371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981200" y="1371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1066800" y="5105400"/>
            <a:ext cx="152400" cy="152400"/>
          </a:xfrm>
          <a:prstGeom prst="star5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2743200" y="5105400"/>
            <a:ext cx="152400" cy="152400"/>
          </a:xfrm>
          <a:prstGeom prst="star5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4343400" y="5105400"/>
            <a:ext cx="152400" cy="152400"/>
          </a:xfrm>
          <a:prstGeom prst="star5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52400" y="4114800"/>
            <a:ext cx="2743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3"/>
                </a:solidFill>
              </a:rPr>
              <a:t>Figures  for 21-h forecast valid at 21 UTC on 25 April</a:t>
            </a:r>
            <a:endParaRPr lang="en-US" sz="1600" dirty="0">
              <a:solidFill>
                <a:schemeClr val="accent3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85800" y="27432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981200" y="27432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/>
          <a:lstStyle/>
          <a:p>
            <a:pPr algn="ctr"/>
            <a:r>
              <a:rPr lang="en-US" dirty="0" smtClean="0"/>
              <a:t>26 April 2011</a:t>
            </a:r>
            <a:endParaRPr lang="en-US" dirty="0"/>
          </a:p>
        </p:txBody>
      </p:sp>
      <p:pic>
        <p:nvPicPr>
          <p:cNvPr id="3" name="Picture 2" descr="Picture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295400"/>
            <a:ext cx="1981200" cy="2590800"/>
          </a:xfrm>
          <a:prstGeom prst="rect">
            <a:avLst/>
          </a:prstGeom>
        </p:spPr>
      </p:pic>
      <p:pic>
        <p:nvPicPr>
          <p:cNvPr id="4" name="Picture 3" descr="Picture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4724400"/>
            <a:ext cx="4894191" cy="1828800"/>
          </a:xfrm>
          <a:prstGeom prst="rect">
            <a:avLst/>
          </a:prstGeom>
        </p:spPr>
      </p:pic>
      <p:pic>
        <p:nvPicPr>
          <p:cNvPr id="5" name="Picture 4" descr="15ZsoundingCA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85365" y="1371600"/>
            <a:ext cx="2682435" cy="30632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53400" y="1371600"/>
            <a:ext cx="63030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NSSL</a:t>
            </a:r>
          </a:p>
          <a:p>
            <a:r>
              <a:rPr lang="en-US" sz="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SPoRT</a:t>
            </a:r>
          </a:p>
          <a:p>
            <a:r>
              <a:rPr lang="en-US" sz="900" b="1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No AIRS</a:t>
            </a:r>
            <a:endParaRPr lang="en-US" sz="900" b="1" dirty="0">
              <a:solidFill>
                <a:srgbClr val="66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295400"/>
            <a:ext cx="473206" cy="2308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NSSL</a:t>
            </a:r>
            <a:endParaRPr lang="en-US" sz="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1295400"/>
            <a:ext cx="537327" cy="2308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SPoRT</a:t>
            </a:r>
            <a:endParaRPr lang="en-US" sz="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590800"/>
            <a:ext cx="630301" cy="2308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AIRS</a:t>
            </a:r>
            <a:endParaRPr lang="en-US" sz="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0" y="2590800"/>
            <a:ext cx="6591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Observed</a:t>
            </a:r>
            <a:endParaRPr lang="en-US" sz="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0736" y="4724400"/>
            <a:ext cx="473206" cy="2308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NSSL</a:t>
            </a:r>
            <a:endParaRPr lang="en-US" sz="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10936" y="4724400"/>
            <a:ext cx="537327" cy="2308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SPoRT</a:t>
            </a:r>
            <a:endParaRPr lang="en-US" sz="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600" y="4724400"/>
            <a:ext cx="630301" cy="2308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AIRS</a:t>
            </a:r>
            <a:endParaRPr lang="en-US" sz="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0" y="4953000"/>
            <a:ext cx="3810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lvl="0" indent="-190500"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1800" dirty="0" smtClean="0">
                <a:cs typeface="Times New Roman" pitchFamily="18" charset="0"/>
              </a:rPr>
              <a:t>NSSL and No AIRS have near 2500 J/kg CAPE with little convective inhibition (CIN), which likely helps form a large convective line of storms across Alabama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38400" y="1447800"/>
            <a:ext cx="40386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indent="-190500"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1800" dirty="0" smtClean="0">
                <a:cs typeface="Times New Roman" pitchFamily="18" charset="0"/>
              </a:rPr>
              <a:t>Late evening and early morning convection is handled well by all three models until 1500 UTC</a:t>
            </a:r>
          </a:p>
          <a:p>
            <a:pPr marL="190500" indent="-190500"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1800" dirty="0" smtClean="0">
                <a:cs typeface="Times New Roman" pitchFamily="18" charset="0"/>
              </a:rPr>
              <a:t>From 1500 UTC onward, all three models poorly forecast the precipitation location and intensity</a:t>
            </a:r>
          </a:p>
          <a:p>
            <a:pPr marL="190500" lvl="0" indent="-190500"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1800" dirty="0" smtClean="0">
                <a:cs typeface="Times New Roman" pitchFamily="18" charset="0"/>
              </a:rPr>
              <a:t>SPoRT-WRF has the driest sounding  which  would reduce convection</a:t>
            </a:r>
          </a:p>
          <a:p>
            <a:pPr marL="190500" indent="-190500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1600200" y="5638800"/>
            <a:ext cx="152400" cy="152400"/>
          </a:xfrm>
          <a:prstGeom prst="star5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3200400" y="5562600"/>
            <a:ext cx="152400" cy="152400"/>
          </a:xfrm>
          <a:prstGeom prst="star5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4800600" y="5562600"/>
            <a:ext cx="152400" cy="15240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0" y="3962400"/>
            <a:ext cx="2743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3"/>
                </a:solidFill>
              </a:rPr>
              <a:t>Figures  for 15-h forecast valid at 15 UTC on 26 April</a:t>
            </a:r>
            <a:endParaRPr lang="en-US" sz="1600" dirty="0">
              <a:solidFill>
                <a:schemeClr val="accent3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828800" y="1828800"/>
            <a:ext cx="4572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38200" y="1828800"/>
            <a:ext cx="4572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38200" y="3124200"/>
            <a:ext cx="4572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752600" y="3124200"/>
            <a:ext cx="457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/>
          <a:lstStyle/>
          <a:p>
            <a:pPr algn="ctr"/>
            <a:r>
              <a:rPr lang="en-US" dirty="0" smtClean="0"/>
              <a:t>27 April 2011</a:t>
            </a:r>
            <a:endParaRPr lang="en-US" dirty="0"/>
          </a:p>
        </p:txBody>
      </p:sp>
      <p:pic>
        <p:nvPicPr>
          <p:cNvPr id="3" name="Picture 2" descr="Picture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219200"/>
            <a:ext cx="1905000" cy="29718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Picture 3" descr="Picture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800599"/>
            <a:ext cx="4876800" cy="1752599"/>
          </a:xfrm>
          <a:prstGeom prst="rect">
            <a:avLst/>
          </a:prstGeom>
        </p:spPr>
      </p:pic>
      <p:pic>
        <p:nvPicPr>
          <p:cNvPr id="5" name="Picture 4" descr="00ZsoundingNCA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9999" y="1295400"/>
            <a:ext cx="2681601" cy="3062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77200" y="1295400"/>
            <a:ext cx="63030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NSSL</a:t>
            </a:r>
          </a:p>
          <a:p>
            <a:r>
              <a:rPr lang="en-US" sz="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SPoRT</a:t>
            </a:r>
          </a:p>
          <a:p>
            <a:r>
              <a:rPr lang="en-US" sz="900" b="1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No AIRS</a:t>
            </a:r>
            <a:endParaRPr lang="en-US" sz="900" b="1" dirty="0">
              <a:solidFill>
                <a:srgbClr val="66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219200"/>
            <a:ext cx="473206" cy="2308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NSSL</a:t>
            </a:r>
            <a:endParaRPr lang="en-US" sz="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1219200"/>
            <a:ext cx="537327" cy="2308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SPoRT</a:t>
            </a:r>
            <a:endParaRPr lang="en-US" sz="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667000"/>
            <a:ext cx="630301" cy="2308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AIRS</a:t>
            </a:r>
            <a:endParaRPr lang="en-US" sz="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2667000"/>
            <a:ext cx="6591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Observed</a:t>
            </a:r>
            <a:endParaRPr lang="en-US" sz="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536" y="4800600"/>
            <a:ext cx="473206" cy="2308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NSSL</a:t>
            </a:r>
            <a:endParaRPr lang="en-US" sz="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38801" y="4800600"/>
            <a:ext cx="537327" cy="2308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SPoRT</a:t>
            </a:r>
            <a:endParaRPr lang="en-US" sz="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1400" y="4800600"/>
            <a:ext cx="630301" cy="2308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AIRS</a:t>
            </a:r>
            <a:endParaRPr lang="en-US" sz="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10200" y="4953000"/>
            <a:ext cx="3581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1800" dirty="0" smtClean="0">
                <a:cs typeface="Times New Roman" pitchFamily="18" charset="0"/>
              </a:rPr>
              <a:t>CAPE gradient represents location of cold front</a:t>
            </a:r>
          </a:p>
          <a:p>
            <a:pPr marL="173038" indent="-173038"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Cold front verified in sounding wind field, SPoRT winds out of the northwest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90800" y="1447800"/>
            <a:ext cx="36576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indent="-190500"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1800" dirty="0" smtClean="0">
                <a:cs typeface="Times New Roman" pitchFamily="18" charset="0"/>
              </a:rPr>
              <a:t>All three models predict a significant severe weather outbreak, but none forecast the location and track of exact super cells</a:t>
            </a:r>
          </a:p>
          <a:p>
            <a:pPr marL="190500" indent="-190500"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1800" dirty="0" smtClean="0">
                <a:cs typeface="Times New Roman" pitchFamily="18" charset="0"/>
              </a:rPr>
              <a:t>SPoRT-WRF too fast with frontal passage</a:t>
            </a:r>
          </a:p>
          <a:p>
            <a:pPr marL="190500" indent="-190500"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1800" dirty="0" smtClean="0">
                <a:cs typeface="Times New Roman" pitchFamily="18" charset="0"/>
              </a:rPr>
              <a:t>NSSL and No AIRS have better cold front location but still a bit too fast</a:t>
            </a:r>
          </a:p>
          <a:p>
            <a:pPr marL="190500" indent="-190500">
              <a:buFont typeface="Arial" pitchFamily="34" charset="0"/>
              <a:buChar char="•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2895600" y="5486400"/>
            <a:ext cx="152400" cy="152400"/>
          </a:xfrm>
          <a:prstGeom prst="star5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1295400" y="5486400"/>
            <a:ext cx="152400" cy="15240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4572000" y="5486400"/>
            <a:ext cx="152400" cy="15240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0" y="4191000"/>
            <a:ext cx="2743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3"/>
                </a:solidFill>
              </a:rPr>
              <a:t>Figures  for 24-h forecast valid at 00 UTC on 28 April</a:t>
            </a:r>
            <a:endParaRPr lang="en-US" sz="1600" dirty="0">
              <a:solidFill>
                <a:schemeClr val="accent3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447800" y="1676400"/>
            <a:ext cx="685800" cy="838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33400" y="1676400"/>
            <a:ext cx="685800" cy="838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33400" y="3124200"/>
            <a:ext cx="6858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524000" y="3124200"/>
            <a:ext cx="6096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90500" indent="-190500">
              <a:buFont typeface="Arial" pitchFamily="34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 Assimilation of AIRS thermodynamic profiles into the SPoRT-WRF does impact convective forecasts, but with mixed results</a:t>
            </a:r>
          </a:p>
          <a:p>
            <a:pPr marL="556260" lvl="1" indent="-190500"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200" dirty="0" smtClean="0">
                <a:cs typeface="Times New Roman" pitchFamily="18" charset="0"/>
              </a:rPr>
              <a:t>Increased precipitation in 25 April case</a:t>
            </a:r>
          </a:p>
          <a:p>
            <a:pPr marL="556260" lvl="1" indent="-190500"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200" dirty="0" smtClean="0">
                <a:cs typeface="Times New Roman" pitchFamily="18" charset="0"/>
              </a:rPr>
              <a:t>Decreased convection in 26 April case</a:t>
            </a:r>
          </a:p>
          <a:p>
            <a:pPr marL="556260" lvl="1" indent="-190500"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200" dirty="0" smtClean="0">
                <a:cs typeface="Times New Roman" pitchFamily="18" charset="0"/>
              </a:rPr>
              <a:t>Frontal speed in 27 April case</a:t>
            </a:r>
          </a:p>
          <a:p>
            <a:pPr marL="190500" indent="-190500">
              <a:buFont typeface="Arial" pitchFamily="34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Performing a 3-day case study did not show enough evidence to determine which model handles severe weather forecasting the best </a:t>
            </a:r>
          </a:p>
          <a:p>
            <a:pPr marL="190500" indent="-190500">
              <a:buFont typeface="Arial" pitchFamily="34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Additional analysis is needed in order to demonstrate what changes at the assimilation time show up in the forecasts at later times to determine whether AIRS data has a positive or negative impact on convective forecasts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12268</TotalTime>
  <Words>663</Words>
  <Application>Microsoft Office PowerPoint</Application>
  <PresentationFormat>On-screen Show (4:3)</PresentationFormat>
  <Paragraphs>89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Evaluating the Impact of Atmospheric Infrared Sounder (AIRS) Data on Convective Forecasts</vt:lpstr>
      <vt:lpstr>Background</vt:lpstr>
      <vt:lpstr>SPoRT WRF Model</vt:lpstr>
      <vt:lpstr>Atmospheric Infrared Sounder (AIRS)</vt:lpstr>
      <vt:lpstr>25 April 2011</vt:lpstr>
      <vt:lpstr>26 April 2011</vt:lpstr>
      <vt:lpstr>27 April 2011</vt:lpstr>
      <vt:lpstr>Conclusions</vt:lpstr>
    </vt:vector>
  </TitlesOfParts>
  <Company>NWS/NOAA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Weather Service</dc:title>
  <dc:creator>ISS</dc:creator>
  <cp:lastModifiedBy>dmsamuel</cp:lastModifiedBy>
  <cp:revision>779</cp:revision>
  <cp:lastPrinted>1999-11-15T21:20:23Z</cp:lastPrinted>
  <dcterms:created xsi:type="dcterms:W3CDTF">2011-07-20T03:35:58Z</dcterms:created>
  <dcterms:modified xsi:type="dcterms:W3CDTF">2011-07-27T18:17:04Z</dcterms:modified>
</cp:coreProperties>
</file>