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16"/>
  </p:notesMasterIdLst>
  <p:handoutMasterIdLst>
    <p:handoutMasterId r:id="rId17"/>
  </p:handoutMasterIdLst>
  <p:sldIdLst>
    <p:sldId id="601" r:id="rId2"/>
    <p:sldId id="602" r:id="rId3"/>
    <p:sldId id="603" r:id="rId4"/>
    <p:sldId id="604" r:id="rId5"/>
    <p:sldId id="605" r:id="rId6"/>
    <p:sldId id="606" r:id="rId7"/>
    <p:sldId id="607" r:id="rId8"/>
    <p:sldId id="608" r:id="rId9"/>
    <p:sldId id="609" r:id="rId10"/>
    <p:sldId id="610" r:id="rId11"/>
    <p:sldId id="611" r:id="rId12"/>
    <p:sldId id="612" r:id="rId13"/>
    <p:sldId id="613" r:id="rId14"/>
    <p:sldId id="614" r:id="rId15"/>
  </p:sldIdLst>
  <p:sldSz cx="9144000" cy="6858000" type="screen4x3"/>
  <p:notesSz cx="6934200" cy="9220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99FFCC"/>
    <a:srgbClr val="FF6600"/>
    <a:srgbClr val="FF9900"/>
    <a:srgbClr val="FFFF66"/>
    <a:srgbClr val="00FF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44" y="-72"/>
      </p:cViewPr>
      <p:guideLst>
        <p:guide orient="horz" pos="2160"/>
        <p:guide pos="28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40" y="840"/>
      </p:cViewPr>
      <p:guideLst>
        <p:guide orient="horz" pos="291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24188" cy="455613"/>
          </a:xfrm>
          <a:prstGeom prst="rect">
            <a:avLst/>
          </a:prstGeom>
          <a:noFill/>
          <a:ln w="9525">
            <a:noFill/>
            <a:miter lim="800000"/>
            <a:headEnd/>
            <a:tailEnd/>
          </a:ln>
          <a:effectLst/>
        </p:spPr>
        <p:txBody>
          <a:bodyPr vert="horz" wrap="square" lIns="89924" tIns="44960" rIns="89924" bIns="44960" numCol="1" anchor="t" anchorCtr="0" compatLnSpc="1">
            <a:prstTxWarp prst="textNoShape">
              <a:avLst/>
            </a:prstTxWarp>
          </a:bodyPr>
          <a:lstStyle>
            <a:lvl1pPr defTabSz="901700" eaLnBrk="0" hangingPunct="0">
              <a:defRPr sz="1300"/>
            </a:lvl1pPr>
          </a:lstStyle>
          <a:p>
            <a:pPr>
              <a:defRPr/>
            </a:pPr>
            <a:endParaRPr lang="en-US"/>
          </a:p>
        </p:txBody>
      </p:sp>
      <p:sp>
        <p:nvSpPr>
          <p:cNvPr id="124931" name="Rectangle 3"/>
          <p:cNvSpPr>
            <a:spLocks noGrp="1" noChangeArrowheads="1"/>
          </p:cNvSpPr>
          <p:nvPr>
            <p:ph type="dt" sz="quarter" idx="1"/>
          </p:nvPr>
        </p:nvSpPr>
        <p:spPr bwMode="auto">
          <a:xfrm>
            <a:off x="3927475" y="0"/>
            <a:ext cx="3025775" cy="455613"/>
          </a:xfrm>
          <a:prstGeom prst="rect">
            <a:avLst/>
          </a:prstGeom>
          <a:noFill/>
          <a:ln w="9525">
            <a:noFill/>
            <a:miter lim="800000"/>
            <a:headEnd/>
            <a:tailEnd/>
          </a:ln>
          <a:effectLst/>
        </p:spPr>
        <p:txBody>
          <a:bodyPr vert="horz" wrap="square" lIns="89924" tIns="44960" rIns="89924" bIns="44960" numCol="1" anchor="t" anchorCtr="0" compatLnSpc="1">
            <a:prstTxWarp prst="textNoShape">
              <a:avLst/>
            </a:prstTxWarp>
          </a:bodyPr>
          <a:lstStyle>
            <a:lvl1pPr algn="r" defTabSz="901700" eaLnBrk="0" hangingPunct="0">
              <a:defRPr sz="1300"/>
            </a:lvl1pPr>
          </a:lstStyle>
          <a:p>
            <a:pPr>
              <a:defRPr/>
            </a:pPr>
            <a:endParaRPr lang="en-US"/>
          </a:p>
        </p:txBody>
      </p:sp>
      <p:sp>
        <p:nvSpPr>
          <p:cNvPr id="124932" name="Rectangle 4"/>
          <p:cNvSpPr>
            <a:spLocks noGrp="1" noChangeArrowheads="1"/>
          </p:cNvSpPr>
          <p:nvPr>
            <p:ph type="ftr" sz="quarter" idx="2"/>
          </p:nvPr>
        </p:nvSpPr>
        <p:spPr bwMode="auto">
          <a:xfrm>
            <a:off x="0" y="8782050"/>
            <a:ext cx="3024188" cy="455613"/>
          </a:xfrm>
          <a:prstGeom prst="rect">
            <a:avLst/>
          </a:prstGeom>
          <a:noFill/>
          <a:ln w="9525">
            <a:noFill/>
            <a:miter lim="800000"/>
            <a:headEnd/>
            <a:tailEnd/>
          </a:ln>
          <a:effectLst/>
        </p:spPr>
        <p:txBody>
          <a:bodyPr vert="horz" wrap="square" lIns="89924" tIns="44960" rIns="89924" bIns="44960" numCol="1" anchor="b" anchorCtr="0" compatLnSpc="1">
            <a:prstTxWarp prst="textNoShape">
              <a:avLst/>
            </a:prstTxWarp>
          </a:bodyPr>
          <a:lstStyle>
            <a:lvl1pPr defTabSz="901700" eaLnBrk="0" hangingPunct="0">
              <a:defRPr sz="1300"/>
            </a:lvl1pPr>
          </a:lstStyle>
          <a:p>
            <a:pPr>
              <a:defRPr/>
            </a:pPr>
            <a:endParaRPr lang="en-US"/>
          </a:p>
        </p:txBody>
      </p:sp>
      <p:sp>
        <p:nvSpPr>
          <p:cNvPr id="124933" name="Rectangle 5"/>
          <p:cNvSpPr>
            <a:spLocks noGrp="1" noChangeArrowheads="1"/>
          </p:cNvSpPr>
          <p:nvPr>
            <p:ph type="sldNum" sz="quarter" idx="3"/>
          </p:nvPr>
        </p:nvSpPr>
        <p:spPr bwMode="auto">
          <a:xfrm>
            <a:off x="3927475" y="8782050"/>
            <a:ext cx="3025775" cy="455613"/>
          </a:xfrm>
          <a:prstGeom prst="rect">
            <a:avLst/>
          </a:prstGeom>
          <a:noFill/>
          <a:ln w="9525">
            <a:noFill/>
            <a:miter lim="800000"/>
            <a:headEnd/>
            <a:tailEnd/>
          </a:ln>
          <a:effectLst/>
        </p:spPr>
        <p:txBody>
          <a:bodyPr vert="horz" wrap="square" lIns="89924" tIns="44960" rIns="89924" bIns="44960" numCol="1" anchor="b" anchorCtr="0" compatLnSpc="1">
            <a:prstTxWarp prst="textNoShape">
              <a:avLst/>
            </a:prstTxWarp>
          </a:bodyPr>
          <a:lstStyle>
            <a:lvl1pPr algn="r" defTabSz="901700" eaLnBrk="0" hangingPunct="0">
              <a:defRPr sz="1300"/>
            </a:lvl1pPr>
          </a:lstStyle>
          <a:p>
            <a:pPr>
              <a:defRPr/>
            </a:pPr>
            <a:fld id="{512B65A1-6FAC-4495-B27D-BE5C28F7D26F}" type="slidenum">
              <a:rPr lang="en-US"/>
              <a:pPr>
                <a:defRPr/>
              </a:pPr>
              <a:t>‹#›</a:t>
            </a:fld>
            <a:endParaRPr lang="en-US"/>
          </a:p>
        </p:txBody>
      </p:sp>
    </p:spTree>
    <p:extLst>
      <p:ext uri="{BB962C8B-B14F-4D97-AF65-F5344CB8AC3E}">
        <p14:creationId xmlns="" xmlns:p14="http://schemas.microsoft.com/office/powerpoint/2010/main" val="1925576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25538" y="236538"/>
            <a:ext cx="4643437" cy="348297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442913" y="3908425"/>
            <a:ext cx="6115050" cy="5040313"/>
          </a:xfrm>
          <a:prstGeom prst="rect">
            <a:avLst/>
          </a:prstGeom>
          <a:noFill/>
          <a:ln w="9525">
            <a:noFill/>
            <a:miter lim="800000"/>
            <a:headEnd/>
            <a:tailEnd/>
          </a:ln>
          <a:effectLst/>
        </p:spPr>
        <p:txBody>
          <a:bodyPr vert="horz" wrap="square" lIns="91324" tIns="45665" rIns="91324" bIns="456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 xmlns:p14="http://schemas.microsoft.com/office/powerpoint/2010/main" val="1532826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230188" indent="-115888" algn="l" rtl="0" eaLnBrk="0" fontAlgn="base" hangingPunct="0">
      <a:spcBef>
        <a:spcPct val="30000"/>
      </a:spcBef>
      <a:spcAft>
        <a:spcPct val="0"/>
      </a:spcAft>
      <a:buChar char="•"/>
      <a:defRPr sz="1200" b="1" i="1" kern="1200">
        <a:solidFill>
          <a:schemeClr val="tx1"/>
        </a:solidFill>
        <a:latin typeface="Arial" charset="0"/>
        <a:ea typeface="+mn-ea"/>
        <a:cs typeface="+mn-cs"/>
      </a:defRPr>
    </a:lvl2pPr>
    <a:lvl3pPr marL="458788" indent="-114300" algn="l" rtl="0" eaLnBrk="0" fontAlgn="base" hangingPunct="0">
      <a:spcBef>
        <a:spcPct val="30000"/>
      </a:spcBef>
      <a:spcAft>
        <a:spcPct val="0"/>
      </a:spcAft>
      <a:buChar char="•"/>
      <a:defRPr sz="1000" kern="1200">
        <a:solidFill>
          <a:schemeClr val="tx1"/>
        </a:solidFill>
        <a:latin typeface="Arial" charset="0"/>
        <a:ea typeface="+mn-ea"/>
        <a:cs typeface="+mn-cs"/>
      </a:defRPr>
    </a:lvl3pPr>
    <a:lvl4pPr marL="688975" indent="-115888" algn="l" rtl="0" eaLnBrk="0" fontAlgn="base" hangingPunct="0">
      <a:spcBef>
        <a:spcPct val="30000"/>
      </a:spcBef>
      <a:spcAft>
        <a:spcPct val="0"/>
      </a:spcAft>
      <a:buChar char="•"/>
      <a:defRPr sz="1000" i="1" kern="1200">
        <a:solidFill>
          <a:schemeClr val="tx1"/>
        </a:solidFill>
        <a:latin typeface="Arial" charset="0"/>
        <a:ea typeface="+mn-ea"/>
        <a:cs typeface="+mn-cs"/>
      </a:defRPr>
    </a:lvl4pPr>
    <a:lvl5pPr marL="917575" indent="-114300" algn="l" rtl="0" eaLnBrk="0" fontAlgn="base" hangingPunct="0">
      <a:spcBef>
        <a:spcPct val="30000"/>
      </a:spcBef>
      <a:spcAft>
        <a:spcPct val="0"/>
      </a:spcAft>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*Jet, front, comma head signature.</a:t>
            </a:r>
            <a:r>
              <a:rPr lang="en-US" baseline="0" dirty="0" smtClean="0"/>
              <a:t> </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see jet, high/mid level clouds, and warm</a:t>
            </a:r>
            <a:r>
              <a:rPr lang="en-US" baseline="0" dirty="0" smtClean="0"/>
              <a:t> sector plume. </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placement of jet, vorticity,</a:t>
            </a:r>
            <a:r>
              <a:rPr lang="en-US" baseline="0" dirty="0" smtClean="0"/>
              <a:t> and thermal ridge.</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summary, I believe that these </a:t>
            </a:r>
            <a:r>
              <a:rPr lang="en-US" baseline="0" smtClean="0"/>
              <a:t>and other multispectral </a:t>
            </a:r>
            <a:r>
              <a:rPr lang="en-US" baseline="0" dirty="0" smtClean="0"/>
              <a:t>compositing techniques have operational utility and are an efficient way to utilize current and future satellite data.</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is an example from the nighttime microphysics product. This</a:t>
            </a:r>
            <a:r>
              <a:rPr lang="en-US" baseline="0" dirty="0" smtClean="0"/>
              <a:t> shows how channels are assigned to colors, and the possibilities for colors as each channel’s contribution varies. </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D1EB6852-390A-42DD-B890-58BB0CF6B87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Add a stand-alone legend for visibility reports.** </a:t>
            </a:r>
            <a:r>
              <a:rPr lang="en-US" dirty="0" smtClean="0"/>
              <a:t>Fog is contained</a:t>
            </a:r>
            <a:r>
              <a:rPr lang="en-US" baseline="0" dirty="0" smtClean="0"/>
              <a:t> in the red box but difficult to see. Distinguishing factor is obscuration of underlying terrain.</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**Stand-alone visibility legend. Mention</a:t>
            </a:r>
            <a:r>
              <a:rPr lang="en-US" baseline="0" dirty="0" smtClean="0"/>
              <a:t> color differences**</a:t>
            </a:r>
            <a:r>
              <a:rPr lang="en-US" dirty="0" smtClean="0"/>
              <a:t>The spectral difference image immediately draws the user’s attention to the Southeast</a:t>
            </a:r>
            <a:r>
              <a:rPr lang="en-US" baseline="0" dirty="0" smtClean="0"/>
              <a:t> and separates the shield of high clouds. Bright yellows mark the region of fog, but there are no details in the imagery which indicate the presence of the stratus band or the depth of the fog. </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Fog is shown by blue-green swath across southeast. False detection is eliminated,</a:t>
            </a:r>
            <a:r>
              <a:rPr lang="en-US" baseline="0" dirty="0" smtClean="0"/>
              <a:t> fog depth is discernible, and stratus band is visible. </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19E6CD64-AA90-4FEF-A416-414F3375D25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7/27/2011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7/27/2011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7/27/2011</a:t>
            </a:fld>
            <a:endParaRPr lang="en-US"/>
          </a:p>
        </p:txBody>
      </p:sp>
      <p:sp>
        <p:nvSpPr>
          <p:cNvPr id="8" name="Slide Number Placeholder 7"/>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7/27/2011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7C9B81F-C347-4BEF-BFDF-29C42F48304A}"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7/27/2011</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1973263"/>
          </a:xfrm>
        </p:spPr>
        <p:txBody>
          <a:bodyPr/>
          <a:lstStyle/>
          <a:p>
            <a:r>
              <a:rPr lang="en-US" sz="2800" dirty="0" smtClean="0"/>
              <a:t>Developing and Evaluating RGB Composite MODIS Imagery for Applications in National Weather Service Forecast Offices</a:t>
            </a:r>
            <a:endParaRPr lang="en-US" sz="2800" dirty="0"/>
          </a:p>
        </p:txBody>
      </p:sp>
      <p:sp>
        <p:nvSpPr>
          <p:cNvPr id="5" name="Subtitle 4"/>
          <p:cNvSpPr>
            <a:spLocks noGrp="1"/>
          </p:cNvSpPr>
          <p:nvPr>
            <p:ph type="subTitle" idx="1"/>
          </p:nvPr>
        </p:nvSpPr>
        <p:spPr>
          <a:xfrm>
            <a:off x="990600" y="3352800"/>
            <a:ext cx="7162800" cy="1752600"/>
          </a:xfrm>
        </p:spPr>
        <p:txBody>
          <a:bodyPr/>
          <a:lstStyle/>
          <a:p>
            <a:r>
              <a:rPr lang="en-US" sz="2400" i="1" dirty="0" smtClean="0">
                <a:latin typeface="Georgia" pitchFamily="18" charset="0"/>
              </a:rPr>
              <a:t>Hayden Oswald</a:t>
            </a:r>
            <a:r>
              <a:rPr lang="en-US" sz="2400" i="1" baseline="30000" dirty="0" smtClean="0">
                <a:latin typeface="Georgia" pitchFamily="18" charset="0"/>
              </a:rPr>
              <a:t>1</a:t>
            </a:r>
            <a:r>
              <a:rPr lang="en-US" sz="2400" i="1" dirty="0" smtClean="0">
                <a:latin typeface="Georgia" pitchFamily="18" charset="0"/>
              </a:rPr>
              <a:t> and Andrew Molthan</a:t>
            </a:r>
            <a:r>
              <a:rPr lang="en-US" sz="2400" i="1" baseline="30000" dirty="0" smtClean="0">
                <a:latin typeface="Georgia" pitchFamily="18" charset="0"/>
              </a:rPr>
              <a:t>2</a:t>
            </a:r>
          </a:p>
          <a:p>
            <a:r>
              <a:rPr lang="en-US" sz="2000" i="1" dirty="0" smtClean="0">
                <a:latin typeface="Georgia" pitchFamily="18" charset="0"/>
              </a:rPr>
              <a:t>University of Missouri, Columbia, Missouri</a:t>
            </a:r>
            <a:r>
              <a:rPr lang="en-US" sz="2000" i="1" baseline="30000" dirty="0" smtClean="0">
                <a:latin typeface="Georgia" pitchFamily="18" charset="0"/>
              </a:rPr>
              <a:t>1</a:t>
            </a:r>
            <a:endParaRPr lang="en-US" sz="2000" i="1" dirty="0" smtClean="0">
              <a:latin typeface="Georgia" pitchFamily="18" charset="0"/>
            </a:endParaRPr>
          </a:p>
          <a:p>
            <a:r>
              <a:rPr lang="en-US" sz="2000" i="1" dirty="0" smtClean="0">
                <a:latin typeface="Georgia" pitchFamily="18" charset="0"/>
              </a:rPr>
              <a:t>NASA SPoRT Center, Huntsville, Alabama</a:t>
            </a:r>
            <a:r>
              <a:rPr lang="en-US" sz="2000" i="1" baseline="30000" dirty="0" smtClean="0">
                <a:latin typeface="Georgia" pitchFamily="18" charset="0"/>
              </a:rPr>
              <a:t>2</a:t>
            </a:r>
            <a:r>
              <a:rPr lang="en-US" sz="2000" i="1" dirty="0" smtClean="0">
                <a:latin typeface="Georgia" pitchFamily="18" charset="0"/>
              </a:rPr>
              <a:t> </a:t>
            </a:r>
            <a:endParaRPr lang="en-US" sz="2000" i="1"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Case Study: 16 April 2011, 0315Z</a:t>
            </a:r>
            <a:br>
              <a:rPr lang="en-US" sz="4000" dirty="0" smtClean="0"/>
            </a:br>
            <a:r>
              <a:rPr lang="en-US" sz="3600" dirty="0" smtClean="0"/>
              <a:t>6.8 </a:t>
            </a:r>
            <a:r>
              <a:rPr lang="el-GR" sz="3600" dirty="0" smtClean="0"/>
              <a:t>μ</a:t>
            </a:r>
            <a:r>
              <a:rPr lang="en-US" sz="3600" dirty="0" smtClean="0"/>
              <a:t>m</a:t>
            </a:r>
            <a:r>
              <a:rPr lang="en-US" sz="4000" dirty="0" smtClean="0"/>
              <a:t> </a:t>
            </a:r>
            <a:r>
              <a:rPr lang="en-US" sz="3600" dirty="0" smtClean="0"/>
              <a:t>Water Vapor Image</a:t>
            </a:r>
            <a:endParaRPr lang="en-US" sz="3600" dirty="0"/>
          </a:p>
        </p:txBody>
      </p:sp>
      <p:pic>
        <p:nvPicPr>
          <p:cNvPr id="6" name="Content Placeholder 5" descr="MOD021KM_A2011106_0310_0315_water_vapor.jpeg"/>
          <p:cNvPicPr>
            <a:picLocks noGrp="1" noChangeAspect="1"/>
          </p:cNvPicPr>
          <p:nvPr>
            <p:ph idx="1"/>
          </p:nvPr>
        </p:nvPicPr>
        <p:blipFill>
          <a:blip r:embed="rId3" cstate="print"/>
          <a:stretch>
            <a:fillRect/>
          </a:stretch>
        </p:blipFill>
        <p:spPr>
          <a:xfrm>
            <a:off x="1928018" y="1600200"/>
            <a:ext cx="4525963" cy="4525963"/>
          </a:xfrm>
          <a:ln w="15875">
            <a:solidFill>
              <a:schemeClr val="accent6">
                <a:lumMod val="50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7813"/>
            <a:ext cx="8229600" cy="1139825"/>
          </a:xfrm>
        </p:spPr>
        <p:txBody>
          <a:bodyPr>
            <a:normAutofit fontScale="90000"/>
          </a:bodyPr>
          <a:lstStyle/>
          <a:p>
            <a:r>
              <a:rPr lang="en-US" sz="4000" dirty="0" smtClean="0"/>
              <a:t>Case Study: 16 April 2011, 0315Z</a:t>
            </a:r>
            <a:br>
              <a:rPr lang="en-US" sz="4000" dirty="0" smtClean="0"/>
            </a:br>
            <a:r>
              <a:rPr lang="en-US" sz="3600" dirty="0" smtClean="0"/>
              <a:t>Air Mass Multispectral Image</a:t>
            </a:r>
            <a:endParaRPr lang="en-US" sz="3600" dirty="0"/>
          </a:p>
        </p:txBody>
      </p:sp>
      <p:pic>
        <p:nvPicPr>
          <p:cNvPr id="6" name="Content Placeholder 5" descr="MOD021KM_A2011106_0310_0315_water_vapor.jpeg"/>
          <p:cNvPicPr>
            <a:picLocks noGrp="1" noChangeAspect="1"/>
          </p:cNvPicPr>
          <p:nvPr>
            <p:ph idx="1"/>
          </p:nvPr>
        </p:nvPicPr>
        <p:blipFill>
          <a:blip r:embed="rId3" cstate="print"/>
          <a:stretch>
            <a:fillRect/>
          </a:stretch>
        </p:blipFill>
        <p:spPr>
          <a:xfrm>
            <a:off x="4047374" y="1625838"/>
            <a:ext cx="4968439" cy="4968439"/>
          </a:xfrm>
        </p:spPr>
      </p:pic>
      <p:pic>
        <p:nvPicPr>
          <p:cNvPr id="4" name="Picture 3" descr="Night Microphysics Color Interpretation_Seminar.jpg"/>
          <p:cNvPicPr>
            <a:picLocks noChangeAspect="1"/>
          </p:cNvPicPr>
          <p:nvPr/>
        </p:nvPicPr>
        <p:blipFill>
          <a:blip r:embed="rId4" cstate="print"/>
          <a:srcRect r="45045"/>
          <a:stretch>
            <a:fillRect/>
          </a:stretch>
        </p:blipFill>
        <p:spPr>
          <a:xfrm>
            <a:off x="152400" y="1600200"/>
            <a:ext cx="3886200" cy="5029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RUC Analysis Comparison</a:t>
            </a:r>
            <a:endParaRPr lang="en-US" dirty="0"/>
          </a:p>
        </p:txBody>
      </p:sp>
      <p:pic>
        <p:nvPicPr>
          <p:cNvPr id="6" name="Content Placeholder 5" descr="MOD021KM_A2011106_0310_0315_water_vapor.jpeg"/>
          <p:cNvPicPr>
            <a:picLocks noGrp="1" noChangeAspect="1"/>
          </p:cNvPicPr>
          <p:nvPr>
            <p:ph idx="1"/>
          </p:nvPr>
        </p:nvPicPr>
        <p:blipFill>
          <a:blip r:embed="rId3" cstate="print"/>
          <a:stretch>
            <a:fillRect/>
          </a:stretch>
        </p:blipFill>
        <p:spPr>
          <a:xfrm>
            <a:off x="1173691" y="1600200"/>
            <a:ext cx="6034617"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 Summary</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2400" dirty="0" smtClean="0">
                <a:latin typeface="Georgia" pitchFamily="18" charset="0"/>
              </a:rPr>
              <a:t>Advantages</a:t>
            </a:r>
          </a:p>
          <a:p>
            <a:pPr lvl="1"/>
            <a:r>
              <a:rPr lang="en-US" sz="1800" dirty="0" smtClean="0">
                <a:latin typeface="Georgia" pitchFamily="18" charset="0"/>
              </a:rPr>
              <a:t>RGB color characteristics increase certainty when identifying features.</a:t>
            </a:r>
          </a:p>
          <a:p>
            <a:pPr lvl="1"/>
            <a:r>
              <a:rPr lang="en-US" sz="1800" dirty="0" smtClean="0">
                <a:latin typeface="Georgia" pitchFamily="18" charset="0"/>
              </a:rPr>
              <a:t>A wider range of features is visible in this imagery.</a:t>
            </a:r>
          </a:p>
          <a:p>
            <a:pPr lvl="1"/>
            <a:r>
              <a:rPr lang="en-US" sz="1800" dirty="0" smtClean="0">
                <a:latin typeface="Georgia" pitchFamily="18" charset="0"/>
              </a:rPr>
              <a:t>Combines several channels into one product</a:t>
            </a:r>
          </a:p>
          <a:p>
            <a:pPr lvl="1"/>
            <a:r>
              <a:rPr lang="en-US" sz="1800" dirty="0" smtClean="0">
                <a:latin typeface="Georgia" pitchFamily="18" charset="0"/>
              </a:rPr>
              <a:t>Can be used to identify vorticity maximums in some cases</a:t>
            </a:r>
          </a:p>
          <a:p>
            <a:pPr lvl="1"/>
            <a:r>
              <a:rPr lang="en-US" sz="1800" dirty="0" smtClean="0">
                <a:latin typeface="Georgia" pitchFamily="18" charset="0"/>
              </a:rPr>
              <a:t>Provides a preview of GOES-R capabilities</a:t>
            </a:r>
          </a:p>
          <a:p>
            <a:r>
              <a:rPr lang="en-US" sz="2400" dirty="0" smtClean="0">
                <a:latin typeface="Georgia" pitchFamily="18" charset="0"/>
              </a:rPr>
              <a:t>Disadvantages</a:t>
            </a:r>
          </a:p>
          <a:p>
            <a:pPr lvl="1"/>
            <a:r>
              <a:rPr lang="en-US" sz="1800" dirty="0" smtClean="0">
                <a:latin typeface="Georgia" pitchFamily="18" charset="0"/>
              </a:rPr>
              <a:t>Clouds can obscure frontal boundaries.</a:t>
            </a:r>
          </a:p>
          <a:p>
            <a:pPr lvl="1"/>
            <a:r>
              <a:rPr lang="en-US" sz="1800" dirty="0" smtClean="0">
                <a:latin typeface="Georgia" pitchFamily="18" charset="0"/>
              </a:rPr>
              <a:t>Lower clouds can have similar colors as the air masses.</a:t>
            </a:r>
          </a:p>
          <a:p>
            <a:r>
              <a:rPr lang="en-US" sz="2400" dirty="0" smtClean="0">
                <a:latin typeface="Georgia" pitchFamily="18" charset="0"/>
              </a:rPr>
              <a:t>Conclusion </a:t>
            </a:r>
          </a:p>
          <a:p>
            <a:pPr lvl="1"/>
            <a:r>
              <a:rPr lang="en-US" sz="1800" dirty="0" smtClean="0">
                <a:latin typeface="Georgia" pitchFamily="18" charset="0"/>
              </a:rPr>
              <a:t>The air mass product efficiently combines a larger volume of data to provide the operational community with a more versatile, accurate diagnostic tool than water vapor imagery.</a:t>
            </a:r>
            <a:endParaRPr lang="en-US" sz="18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029200"/>
          </a:xfrm>
        </p:spPr>
        <p:txBody>
          <a:bodyPr/>
          <a:lstStyle/>
          <a:p>
            <a:pPr>
              <a:spcAft>
                <a:spcPts val="600"/>
              </a:spcAft>
            </a:pPr>
            <a:r>
              <a:rPr lang="en-US" sz="2000" dirty="0" smtClean="0">
                <a:latin typeface="Georgia" pitchFamily="18" charset="0"/>
              </a:rPr>
              <a:t>The volume of available satellite data will continue to increase, especially after the implementation of GOES-R.</a:t>
            </a:r>
          </a:p>
          <a:p>
            <a:pPr>
              <a:spcAft>
                <a:spcPts val="600"/>
              </a:spcAft>
            </a:pPr>
            <a:r>
              <a:rPr lang="en-US" sz="2000" dirty="0" smtClean="0">
                <a:latin typeface="Georgia" pitchFamily="18" charset="0"/>
              </a:rPr>
              <a:t>Efficient methods must be employed to utilize available data to its full potential.</a:t>
            </a:r>
          </a:p>
          <a:p>
            <a:pPr>
              <a:spcAft>
                <a:spcPts val="600"/>
              </a:spcAft>
            </a:pPr>
            <a:r>
              <a:rPr lang="en-US" sz="2000" dirty="0" smtClean="0">
                <a:latin typeface="Georgia" pitchFamily="18" charset="0"/>
              </a:rPr>
              <a:t>RGB compositing provides a way to optimize multiple satellite data with a single product. </a:t>
            </a:r>
          </a:p>
          <a:p>
            <a:pPr>
              <a:spcAft>
                <a:spcPts val="600"/>
              </a:spcAft>
            </a:pPr>
            <a:r>
              <a:rPr lang="en-US" sz="2000" dirty="0" smtClean="0">
                <a:latin typeface="Georgia" pitchFamily="18" charset="0"/>
              </a:rPr>
              <a:t>The nighttime microphysics product is an improvement to current nocturnal fog detection techniques.</a:t>
            </a:r>
          </a:p>
          <a:p>
            <a:pPr>
              <a:spcAft>
                <a:spcPts val="600"/>
              </a:spcAft>
            </a:pPr>
            <a:r>
              <a:rPr lang="en-US" sz="2000" dirty="0" smtClean="0">
                <a:latin typeface="Georgia" pitchFamily="18" charset="0"/>
              </a:rPr>
              <a:t>The air mass product supplements water vapor imagery. </a:t>
            </a:r>
          </a:p>
          <a:p>
            <a:pPr>
              <a:spcAft>
                <a:spcPts val="600"/>
              </a:spcAft>
            </a:pPr>
            <a:r>
              <a:rPr lang="en-US" sz="2000" dirty="0" smtClean="0">
                <a:latin typeface="Georgia" pitchFamily="18" charset="0"/>
              </a:rPr>
              <a:t>The NASA SPoRT Center will continue developing RGB satellite products for transition to NWS forecast offices.</a:t>
            </a:r>
            <a:endParaRPr lang="en-US" sz="2000" dirty="0">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229600" cy="5257800"/>
          </a:xfrm>
        </p:spPr>
        <p:txBody>
          <a:bodyPr/>
          <a:lstStyle/>
          <a:p>
            <a:pPr>
              <a:spcAft>
                <a:spcPts val="1200"/>
              </a:spcAft>
            </a:pPr>
            <a:r>
              <a:rPr lang="en-US" sz="2400" dirty="0" smtClean="0">
                <a:latin typeface="Georgia" pitchFamily="18" charset="0"/>
              </a:rPr>
              <a:t>The volume of satellite data available to forecasters has increased as new instruments and techniques have emerged. </a:t>
            </a:r>
          </a:p>
          <a:p>
            <a:pPr>
              <a:spcAft>
                <a:spcPts val="1200"/>
              </a:spcAft>
            </a:pPr>
            <a:r>
              <a:rPr lang="en-US" sz="2400" dirty="0" smtClean="0">
                <a:latin typeface="Georgia" pitchFamily="18" charset="0"/>
              </a:rPr>
              <a:t>The GOES-R satellite will provide a significant increase in data. </a:t>
            </a:r>
          </a:p>
          <a:p>
            <a:pPr>
              <a:spcAft>
                <a:spcPts val="1200"/>
              </a:spcAft>
            </a:pPr>
            <a:r>
              <a:rPr lang="en-US" sz="2400" dirty="0" smtClean="0">
                <a:latin typeface="Georgia" pitchFamily="18" charset="0"/>
              </a:rPr>
              <a:t>RGB compositing is a more effective way to visualize satellite data than single channel products alone.</a:t>
            </a:r>
          </a:p>
          <a:p>
            <a:pPr>
              <a:spcAft>
                <a:spcPts val="1200"/>
              </a:spcAft>
            </a:pPr>
            <a:r>
              <a:rPr lang="en-US" sz="2400" dirty="0" smtClean="0">
                <a:latin typeface="Georgia" pitchFamily="18" charset="0"/>
              </a:rPr>
              <a:t>RGB compositing can highlight features in the data that may not be visible in single channel products.</a:t>
            </a:r>
          </a:p>
          <a:p>
            <a:pPr>
              <a:spcAft>
                <a:spcPts val="1200"/>
              </a:spcAft>
            </a:pPr>
            <a:r>
              <a:rPr lang="en-US" sz="2400" dirty="0" smtClean="0">
                <a:latin typeface="Georgia" pitchFamily="18" charset="0"/>
              </a:rPr>
              <a:t>MODIS data was used to provide a preview of GOES-R capabilities.  </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 Imagery</a:t>
            </a:r>
            <a:endParaRPr lang="en-US" dirty="0"/>
          </a:p>
        </p:txBody>
      </p:sp>
      <p:sp>
        <p:nvSpPr>
          <p:cNvPr id="3" name="Content Placeholder 2"/>
          <p:cNvSpPr>
            <a:spLocks noGrp="1"/>
          </p:cNvSpPr>
          <p:nvPr>
            <p:ph idx="1"/>
          </p:nvPr>
        </p:nvSpPr>
        <p:spPr>
          <a:xfrm>
            <a:off x="228600" y="1219200"/>
            <a:ext cx="8610600" cy="4530725"/>
          </a:xfrm>
        </p:spPr>
        <p:txBody>
          <a:bodyPr/>
          <a:lstStyle/>
          <a:p>
            <a:r>
              <a:rPr lang="en-US" sz="2000" dirty="0" smtClean="0">
                <a:latin typeface="Georgia" pitchFamily="18" charset="0"/>
              </a:rPr>
              <a:t>  The colors in RGB images have direct physical correlations.</a:t>
            </a:r>
          </a:p>
          <a:p>
            <a:pPr marL="457200" indent="-457200"/>
            <a:r>
              <a:rPr lang="en-US" sz="2000" dirty="0" smtClean="0">
                <a:latin typeface="Georgia" pitchFamily="18" charset="0"/>
              </a:rPr>
              <a:t>A channel or channel difference is assigned to a color (red, green, or blue).</a:t>
            </a:r>
          </a:p>
          <a:p>
            <a:pPr marL="457200" indent="-457200"/>
            <a:r>
              <a:rPr lang="en-US" sz="2000" dirty="0" smtClean="0">
                <a:latin typeface="Georgia" pitchFamily="18" charset="0"/>
              </a:rPr>
              <a:t>The contribution of each color to a pixel in the image is proportional to the contribution of its assigned channel/channel difference.  </a:t>
            </a:r>
          </a:p>
          <a:p>
            <a:pPr marL="457200" indent="-457200"/>
            <a:r>
              <a:rPr lang="en-US" sz="2000" dirty="0" smtClean="0">
                <a:latin typeface="Georgia" pitchFamily="18" charset="0"/>
              </a:rPr>
              <a:t>EUMETSAT has developed RGB techniques for use with SEVIRI which have been adapted to MODIS by SPoRT. </a:t>
            </a:r>
          </a:p>
          <a:p>
            <a:pPr marL="457200" indent="-457200"/>
            <a:r>
              <a:rPr lang="en-US" sz="2000" dirty="0" smtClean="0">
                <a:latin typeface="Georgia" pitchFamily="18" charset="0"/>
              </a:rPr>
              <a:t>We will discuss RGB imagery in the context of two RGB products.</a:t>
            </a:r>
          </a:p>
        </p:txBody>
      </p:sp>
      <p:pic>
        <p:nvPicPr>
          <p:cNvPr id="4" name="Picture 3" descr="MYDO21KM.A2010328_0810_0815_rgb_fog_three_axis.jpeg"/>
          <p:cNvPicPr>
            <a:picLocks noChangeAspect="1"/>
          </p:cNvPicPr>
          <p:nvPr/>
        </p:nvPicPr>
        <p:blipFill>
          <a:blip r:embed="rId3" cstate="print"/>
          <a:stretch>
            <a:fillRect/>
          </a:stretch>
        </p:blipFill>
        <p:spPr>
          <a:xfrm>
            <a:off x="3143250" y="4000500"/>
            <a:ext cx="2857500" cy="2857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Nighttime Microphysics</a:t>
            </a:r>
            <a:endParaRPr lang="en-US" dirty="0"/>
          </a:p>
        </p:txBody>
      </p:sp>
      <p:sp>
        <p:nvSpPr>
          <p:cNvPr id="3" name="Content Placeholder 2"/>
          <p:cNvSpPr>
            <a:spLocks noGrp="1"/>
          </p:cNvSpPr>
          <p:nvPr>
            <p:ph idx="1"/>
          </p:nvPr>
        </p:nvSpPr>
        <p:spPr>
          <a:xfrm>
            <a:off x="457200" y="1600200"/>
            <a:ext cx="8229600" cy="5105400"/>
          </a:xfrm>
        </p:spPr>
        <p:txBody>
          <a:bodyPr/>
          <a:lstStyle/>
          <a:p>
            <a:pPr>
              <a:spcAft>
                <a:spcPts val="1200"/>
              </a:spcAft>
            </a:pPr>
            <a:r>
              <a:rPr lang="en-US" sz="2000" dirty="0" smtClean="0">
                <a:latin typeface="Georgia" pitchFamily="18" charset="0"/>
              </a:rPr>
              <a:t>Current observations and satellite products do not resolve nocturnal fog clearly. </a:t>
            </a:r>
          </a:p>
          <a:p>
            <a:pPr>
              <a:spcAft>
                <a:spcPts val="1200"/>
              </a:spcAft>
            </a:pPr>
            <a:r>
              <a:rPr lang="en-US" sz="2000" dirty="0" smtClean="0">
                <a:latin typeface="Georgia" pitchFamily="18" charset="0"/>
              </a:rPr>
              <a:t>Current satellite techniques</a:t>
            </a:r>
          </a:p>
          <a:p>
            <a:pPr lvl="1">
              <a:spcAft>
                <a:spcPts val="0"/>
              </a:spcAft>
            </a:pPr>
            <a:r>
              <a:rPr lang="en-US" sz="1800" dirty="0" smtClean="0">
                <a:latin typeface="Georgia" pitchFamily="18" charset="0"/>
              </a:rPr>
              <a:t>Single channel (10.8µm)</a:t>
            </a:r>
          </a:p>
          <a:p>
            <a:pPr lvl="1">
              <a:spcAft>
                <a:spcPts val="0"/>
              </a:spcAft>
            </a:pPr>
            <a:r>
              <a:rPr lang="en-US" sz="1800" dirty="0" smtClean="0">
                <a:latin typeface="Georgia" pitchFamily="18" charset="0"/>
              </a:rPr>
              <a:t>SPoRT spectral difference (10.8µm-3.9µm)</a:t>
            </a:r>
          </a:p>
          <a:p>
            <a:pPr lvl="1">
              <a:spcAft>
                <a:spcPts val="0"/>
              </a:spcAft>
              <a:buNone/>
            </a:pPr>
            <a:endParaRPr lang="en-US" sz="1800" dirty="0" smtClean="0">
              <a:latin typeface="Georgia" pitchFamily="18" charset="0"/>
            </a:endParaRPr>
          </a:p>
          <a:p>
            <a:pPr>
              <a:spcAft>
                <a:spcPts val="1200"/>
              </a:spcAft>
            </a:pPr>
            <a:r>
              <a:rPr lang="en-US" sz="2000" dirty="0" smtClean="0">
                <a:latin typeface="Georgia" pitchFamily="18" charset="0"/>
              </a:rPr>
              <a:t>Nighttime Microphysics product helps to distinguish among high clouds, low clouds, and fog.</a:t>
            </a:r>
          </a:p>
          <a:p>
            <a:pPr>
              <a:spcAft>
                <a:spcPts val="1200"/>
              </a:spcAft>
            </a:pPr>
            <a:r>
              <a:rPr lang="en-US" sz="2000" dirty="0" smtClean="0">
                <a:latin typeface="Georgia" pitchFamily="18" charset="0"/>
              </a:rPr>
              <a:t>Utilizes MODIS channels/channel differences</a:t>
            </a:r>
          </a:p>
          <a:p>
            <a:pPr lvl="1">
              <a:spcAft>
                <a:spcPts val="0"/>
              </a:spcAft>
            </a:pPr>
            <a:r>
              <a:rPr lang="en-US" sz="1800" dirty="0" smtClean="0">
                <a:solidFill>
                  <a:srgbClr val="FF0000"/>
                </a:solidFill>
                <a:latin typeface="Georgia" pitchFamily="18" charset="0"/>
              </a:rPr>
              <a:t>12.0µm-10.8µm</a:t>
            </a:r>
          </a:p>
          <a:p>
            <a:pPr lvl="1">
              <a:spcAft>
                <a:spcPts val="0"/>
              </a:spcAft>
            </a:pPr>
            <a:r>
              <a:rPr lang="en-US" sz="1800" dirty="0" smtClean="0">
                <a:solidFill>
                  <a:srgbClr val="00B050"/>
                </a:solidFill>
                <a:latin typeface="Georgia" pitchFamily="18" charset="0"/>
              </a:rPr>
              <a:t>10.8µm-3.9µm</a:t>
            </a:r>
          </a:p>
          <a:p>
            <a:pPr lvl="1">
              <a:spcAft>
                <a:spcPts val="0"/>
              </a:spcAft>
            </a:pPr>
            <a:r>
              <a:rPr lang="en-US" sz="1800" dirty="0" smtClean="0">
                <a:solidFill>
                  <a:srgbClr val="0070C0"/>
                </a:solidFill>
                <a:latin typeface="Georgia" pitchFamily="18" charset="0"/>
              </a:rPr>
              <a:t>10.8µm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763000" cy="1417638"/>
          </a:xfrm>
        </p:spPr>
        <p:txBody>
          <a:bodyPr>
            <a:normAutofit/>
          </a:bodyPr>
          <a:lstStyle/>
          <a:p>
            <a:r>
              <a:rPr lang="en-US" sz="3600" dirty="0" smtClean="0"/>
              <a:t>Case Study: 24 November 2010, 0815Z</a:t>
            </a:r>
            <a:br>
              <a:rPr lang="en-US" sz="3600" dirty="0" smtClean="0"/>
            </a:br>
            <a:r>
              <a:rPr lang="en-US" sz="2800" dirty="0" smtClean="0"/>
              <a:t>11 </a:t>
            </a:r>
            <a:r>
              <a:rPr lang="el-GR" sz="2800" dirty="0" smtClean="0"/>
              <a:t>μ</a:t>
            </a:r>
            <a:r>
              <a:rPr lang="en-US" sz="2800" dirty="0" smtClean="0"/>
              <a:t>m Infrared Image</a:t>
            </a:r>
            <a:endParaRPr lang="en-US" sz="2800" dirty="0"/>
          </a:p>
        </p:txBody>
      </p:sp>
      <p:pic>
        <p:nvPicPr>
          <p:cNvPr id="4" name="Content Placeholder 3" descr="MYD021KM_A2010323_0745_0755_ntmicro_ir.jpeg"/>
          <p:cNvPicPr>
            <a:picLocks noGrp="1" noChangeAspect="1"/>
          </p:cNvPicPr>
          <p:nvPr>
            <p:ph idx="1"/>
          </p:nvPr>
        </p:nvPicPr>
        <p:blipFill>
          <a:blip r:embed="rId3" cstate="print"/>
          <a:stretch>
            <a:fillRect/>
          </a:stretch>
        </p:blipFill>
        <p:spPr>
          <a:xfrm>
            <a:off x="1945110" y="1600200"/>
            <a:ext cx="4754792" cy="4754792"/>
          </a:xfrm>
          <a:ln w="12700">
            <a:noFill/>
          </a:ln>
        </p:spPr>
      </p:pic>
      <p:sp>
        <p:nvSpPr>
          <p:cNvPr id="5" name="Rectangle 4"/>
          <p:cNvSpPr/>
          <p:nvPr/>
        </p:nvSpPr>
        <p:spPr bwMode="auto">
          <a:xfrm>
            <a:off x="2504626" y="3810001"/>
            <a:ext cx="3759441" cy="178749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a:off x="304800" y="3810000"/>
            <a:ext cx="1524000" cy="1354217"/>
          </a:xfrm>
          <a:prstGeom prst="rect">
            <a:avLst/>
          </a:prstGeom>
          <a:noFill/>
        </p:spPr>
        <p:txBody>
          <a:bodyPr wrap="square" rtlCol="0">
            <a:spAutoFit/>
          </a:bodyPr>
          <a:lstStyle/>
          <a:p>
            <a:r>
              <a:rPr lang="en-US" u="sng" dirty="0" smtClean="0"/>
              <a:t>Visibility</a:t>
            </a:r>
          </a:p>
          <a:p>
            <a:r>
              <a:rPr lang="en-US" sz="1800" dirty="0" smtClean="0"/>
              <a:t>&lt; 3 mi.</a:t>
            </a:r>
          </a:p>
          <a:p>
            <a:r>
              <a:rPr lang="en-US" sz="1800" dirty="0" smtClean="0"/>
              <a:t>3 – 5 mi.</a:t>
            </a:r>
          </a:p>
          <a:p>
            <a:r>
              <a:rPr lang="en-US" sz="1800" dirty="0" smtClean="0"/>
              <a:t>5 – 10 mi.</a:t>
            </a:r>
            <a:endParaRPr lang="en-US" sz="1800" dirty="0"/>
          </a:p>
        </p:txBody>
      </p:sp>
      <p:sp>
        <p:nvSpPr>
          <p:cNvPr id="7" name="Rectangle 6"/>
          <p:cNvSpPr/>
          <p:nvPr/>
        </p:nvSpPr>
        <p:spPr bwMode="auto">
          <a:xfrm>
            <a:off x="152400" y="4369810"/>
            <a:ext cx="152400" cy="1524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 name="Rectangle 7"/>
          <p:cNvSpPr/>
          <p:nvPr/>
        </p:nvSpPr>
        <p:spPr bwMode="auto">
          <a:xfrm>
            <a:off x="152400" y="4651480"/>
            <a:ext cx="152400" cy="15240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 name="Rectangle 8"/>
          <p:cNvSpPr/>
          <p:nvPr/>
        </p:nvSpPr>
        <p:spPr bwMode="auto">
          <a:xfrm>
            <a:off x="152400" y="4895320"/>
            <a:ext cx="152400" cy="1524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
            <a:ext cx="8763000" cy="1417638"/>
          </a:xfrm>
        </p:spPr>
        <p:txBody>
          <a:bodyPr>
            <a:normAutofit/>
          </a:bodyPr>
          <a:lstStyle/>
          <a:p>
            <a:r>
              <a:rPr lang="en-US" sz="3600" dirty="0" smtClean="0"/>
              <a:t>Case Study: 24 November 2010, 0815Z</a:t>
            </a:r>
            <a:br>
              <a:rPr lang="en-US" sz="3600" dirty="0" smtClean="0"/>
            </a:br>
            <a:r>
              <a:rPr lang="en-US" sz="2800" dirty="0" smtClean="0"/>
              <a:t>11 </a:t>
            </a:r>
            <a:r>
              <a:rPr lang="el-GR" sz="2800" dirty="0" smtClean="0"/>
              <a:t>μ</a:t>
            </a:r>
            <a:r>
              <a:rPr lang="en-US" sz="2800" dirty="0" smtClean="0"/>
              <a:t>m – 3.9 </a:t>
            </a:r>
            <a:r>
              <a:rPr lang="el-GR" sz="2800" dirty="0" smtClean="0"/>
              <a:t>μ</a:t>
            </a:r>
            <a:r>
              <a:rPr lang="en-US" sz="2800" dirty="0" smtClean="0"/>
              <a:t>m Spectral Difference Image</a:t>
            </a:r>
            <a:endParaRPr lang="en-US" sz="2800" dirty="0"/>
          </a:p>
        </p:txBody>
      </p:sp>
      <p:pic>
        <p:nvPicPr>
          <p:cNvPr id="4" name="Content Placeholder 3" descr="MYD021KM_A2010323_0745_0755_ntmicro_ir.jpeg"/>
          <p:cNvPicPr>
            <a:picLocks noGrp="1" noChangeAspect="1"/>
          </p:cNvPicPr>
          <p:nvPr>
            <p:ph idx="1"/>
          </p:nvPr>
        </p:nvPicPr>
        <p:blipFill>
          <a:blip r:embed="rId3" cstate="print"/>
          <a:stretch>
            <a:fillRect/>
          </a:stretch>
        </p:blipFill>
        <p:spPr>
          <a:xfrm>
            <a:off x="1928018" y="1600200"/>
            <a:ext cx="4823160" cy="4823160"/>
          </a:xfrm>
        </p:spPr>
      </p:pic>
      <p:sp>
        <p:nvSpPr>
          <p:cNvPr id="5" name="Rectangle 4"/>
          <p:cNvSpPr/>
          <p:nvPr/>
        </p:nvSpPr>
        <p:spPr bwMode="auto">
          <a:xfrm>
            <a:off x="2521718" y="3854152"/>
            <a:ext cx="3853445" cy="18629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7" name="TextBox 6"/>
          <p:cNvSpPr txBox="1"/>
          <p:nvPr/>
        </p:nvSpPr>
        <p:spPr>
          <a:xfrm>
            <a:off x="304800" y="3810000"/>
            <a:ext cx="1524000" cy="1508105"/>
          </a:xfrm>
          <a:prstGeom prst="rect">
            <a:avLst/>
          </a:prstGeom>
          <a:noFill/>
        </p:spPr>
        <p:txBody>
          <a:bodyPr wrap="square" rtlCol="0">
            <a:spAutoFit/>
          </a:bodyPr>
          <a:lstStyle/>
          <a:p>
            <a:r>
              <a:rPr lang="en-US" u="sng" dirty="0" smtClean="0"/>
              <a:t>Visibility</a:t>
            </a:r>
          </a:p>
          <a:p>
            <a:r>
              <a:rPr lang="en-US" sz="1800" dirty="0" smtClean="0"/>
              <a:t>&lt; 3 mi.</a:t>
            </a:r>
          </a:p>
          <a:p>
            <a:r>
              <a:rPr lang="en-US" sz="1800" dirty="0" smtClean="0"/>
              <a:t>3 – 5 mi.</a:t>
            </a:r>
          </a:p>
          <a:p>
            <a:r>
              <a:rPr lang="en-US" sz="1800" dirty="0" smtClean="0"/>
              <a:t>5 – 10 mi</a:t>
            </a:r>
            <a:r>
              <a:rPr lang="en-US" dirty="0" smtClean="0"/>
              <a:t>.</a:t>
            </a:r>
            <a:endParaRPr lang="en-US" dirty="0"/>
          </a:p>
        </p:txBody>
      </p:sp>
      <p:sp>
        <p:nvSpPr>
          <p:cNvPr id="8" name="Rectangle 7"/>
          <p:cNvSpPr/>
          <p:nvPr/>
        </p:nvSpPr>
        <p:spPr bwMode="auto">
          <a:xfrm>
            <a:off x="152400" y="4352718"/>
            <a:ext cx="152400" cy="1524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 name="Rectangle 8"/>
          <p:cNvSpPr/>
          <p:nvPr/>
        </p:nvSpPr>
        <p:spPr bwMode="auto">
          <a:xfrm>
            <a:off x="152400" y="4625842"/>
            <a:ext cx="152400" cy="15240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152400" y="5014964"/>
            <a:ext cx="152400" cy="1524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ght Microphysics Color Interpretation_Seminar.jpg"/>
          <p:cNvPicPr>
            <a:picLocks noChangeAspect="1"/>
          </p:cNvPicPr>
          <p:nvPr/>
        </p:nvPicPr>
        <p:blipFill>
          <a:blip r:embed="rId3" cstate="print"/>
          <a:srcRect r="54128" b="22936"/>
          <a:stretch>
            <a:fillRect/>
          </a:stretch>
        </p:blipFill>
        <p:spPr>
          <a:xfrm>
            <a:off x="152400" y="1371600"/>
            <a:ext cx="3657600" cy="5257800"/>
          </a:xfrm>
          <a:prstGeom prst="rect">
            <a:avLst/>
          </a:prstGeom>
        </p:spPr>
      </p:pic>
      <p:sp>
        <p:nvSpPr>
          <p:cNvPr id="8" name="Title 1"/>
          <p:cNvSpPr>
            <a:spLocks noGrp="1"/>
          </p:cNvSpPr>
          <p:nvPr>
            <p:ph type="title"/>
          </p:nvPr>
        </p:nvSpPr>
        <p:spPr>
          <a:xfrm>
            <a:off x="228600" y="1"/>
            <a:ext cx="8763000" cy="1417638"/>
          </a:xfrm>
        </p:spPr>
        <p:txBody>
          <a:bodyPr>
            <a:normAutofit/>
          </a:bodyPr>
          <a:lstStyle/>
          <a:p>
            <a:r>
              <a:rPr lang="en-US" sz="3600" dirty="0" smtClean="0"/>
              <a:t>Case Study: 24 November 2010, 0815Z</a:t>
            </a:r>
            <a:br>
              <a:rPr lang="en-US" sz="3600" dirty="0" smtClean="0"/>
            </a:br>
            <a:r>
              <a:rPr lang="en-US" sz="2800" dirty="0" smtClean="0"/>
              <a:t>Multispectral Nighttime Microphysics image</a:t>
            </a:r>
            <a:endParaRPr lang="en-US" sz="2800" dirty="0"/>
          </a:p>
        </p:txBody>
      </p:sp>
      <p:pic>
        <p:nvPicPr>
          <p:cNvPr id="4" name="Content Placeholder 3" descr="MYD021KM_A2010323_0745_0755_ntmicro_ir.jpeg"/>
          <p:cNvPicPr>
            <a:picLocks noGrp="1" noChangeAspect="1"/>
          </p:cNvPicPr>
          <p:nvPr>
            <p:ph idx="1"/>
          </p:nvPr>
        </p:nvPicPr>
        <p:blipFill>
          <a:blip r:embed="rId4" cstate="print"/>
          <a:stretch>
            <a:fillRect/>
          </a:stretch>
        </p:blipFill>
        <p:spPr>
          <a:xfrm>
            <a:off x="3748276" y="1378009"/>
            <a:ext cx="5253527" cy="5253527"/>
          </a:xfrm>
        </p:spPr>
      </p:pic>
      <p:sp>
        <p:nvSpPr>
          <p:cNvPr id="5" name="Rectangle 4"/>
          <p:cNvSpPr/>
          <p:nvPr/>
        </p:nvSpPr>
        <p:spPr bwMode="auto">
          <a:xfrm>
            <a:off x="4411054" y="3837062"/>
            <a:ext cx="4134740" cy="197477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nvGrpSpPr>
          <p:cNvPr id="2" name="Group 11"/>
          <p:cNvGrpSpPr/>
          <p:nvPr/>
        </p:nvGrpSpPr>
        <p:grpSpPr>
          <a:xfrm>
            <a:off x="3810000" y="1371600"/>
            <a:ext cx="1676400" cy="1508105"/>
            <a:chOff x="152400" y="3810000"/>
            <a:chExt cx="1676400" cy="1508105"/>
          </a:xfrm>
        </p:grpSpPr>
        <p:sp>
          <p:nvSpPr>
            <p:cNvPr id="7" name="TextBox 6"/>
            <p:cNvSpPr txBox="1"/>
            <p:nvPr/>
          </p:nvSpPr>
          <p:spPr>
            <a:xfrm>
              <a:off x="304800" y="3810000"/>
              <a:ext cx="1524000" cy="1508105"/>
            </a:xfrm>
            <a:prstGeom prst="rect">
              <a:avLst/>
            </a:prstGeom>
            <a:noFill/>
          </p:spPr>
          <p:txBody>
            <a:bodyPr wrap="square" rtlCol="0">
              <a:spAutoFit/>
            </a:bodyPr>
            <a:lstStyle/>
            <a:p>
              <a:r>
                <a:rPr lang="en-US" u="sng" dirty="0" smtClean="0"/>
                <a:t>Visibility</a:t>
              </a:r>
            </a:p>
            <a:p>
              <a:r>
                <a:rPr lang="en-US" sz="1800" b="1" dirty="0" smtClean="0"/>
                <a:t>&lt; 3 mi.</a:t>
              </a:r>
            </a:p>
            <a:p>
              <a:r>
                <a:rPr lang="en-US" sz="1800" b="1" dirty="0" smtClean="0"/>
                <a:t>3 – 5 mi.</a:t>
              </a:r>
            </a:p>
            <a:p>
              <a:r>
                <a:rPr lang="en-US" sz="1800" b="1" dirty="0" smtClean="0"/>
                <a:t>5 – 10 mi</a:t>
              </a:r>
              <a:r>
                <a:rPr lang="en-US" b="1" dirty="0" smtClean="0"/>
                <a:t>.</a:t>
              </a:r>
              <a:endParaRPr lang="en-US" b="1" dirty="0"/>
            </a:p>
          </p:txBody>
        </p:sp>
        <p:sp>
          <p:nvSpPr>
            <p:cNvPr id="9" name="Rectangle 8"/>
            <p:cNvSpPr/>
            <p:nvPr/>
          </p:nvSpPr>
          <p:spPr bwMode="auto">
            <a:xfrm>
              <a:off x="152400" y="4361264"/>
              <a:ext cx="152400" cy="1524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152400" y="4642934"/>
              <a:ext cx="152400" cy="15240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 name="Rectangle 10"/>
            <p:cNvSpPr/>
            <p:nvPr/>
          </p:nvSpPr>
          <p:spPr bwMode="auto">
            <a:xfrm>
              <a:off x="152400" y="5014964"/>
              <a:ext cx="152400" cy="1524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Nighttime Microphysics Summary</a:t>
            </a:r>
            <a:endParaRPr lang="en-US" dirty="0"/>
          </a:p>
        </p:txBody>
      </p:sp>
      <p:sp>
        <p:nvSpPr>
          <p:cNvPr id="3" name="Content Placeholder 2"/>
          <p:cNvSpPr>
            <a:spLocks noGrp="1"/>
          </p:cNvSpPr>
          <p:nvPr>
            <p:ph idx="1"/>
          </p:nvPr>
        </p:nvSpPr>
        <p:spPr>
          <a:xfrm>
            <a:off x="457200" y="1600200"/>
            <a:ext cx="8229600" cy="5029200"/>
          </a:xfrm>
        </p:spPr>
        <p:txBody>
          <a:bodyPr/>
          <a:lstStyle/>
          <a:p>
            <a:pPr>
              <a:spcAft>
                <a:spcPts val="1200"/>
              </a:spcAft>
            </a:pPr>
            <a:r>
              <a:rPr lang="en-US" sz="2400" dirty="0" smtClean="0">
                <a:latin typeface="Georgia" pitchFamily="18" charset="0"/>
              </a:rPr>
              <a:t>Advantages</a:t>
            </a:r>
          </a:p>
          <a:p>
            <a:pPr lvl="1">
              <a:spcAft>
                <a:spcPts val="0"/>
              </a:spcAft>
            </a:pPr>
            <a:r>
              <a:rPr lang="en-US" sz="2000" dirty="0" smtClean="0">
                <a:latin typeface="Georgia" pitchFamily="18" charset="0"/>
              </a:rPr>
              <a:t>Nighttime microphysics imagery incorporates channels used in single channel and spectral difference products.</a:t>
            </a:r>
          </a:p>
          <a:p>
            <a:pPr lvl="1">
              <a:spcAft>
                <a:spcPts val="0"/>
              </a:spcAft>
            </a:pPr>
            <a:r>
              <a:rPr lang="en-US" sz="2000" dirty="0" smtClean="0">
                <a:latin typeface="Georgia" pitchFamily="18" charset="0"/>
              </a:rPr>
              <a:t>Extent and depth of fog events is more clear than in single channel imagery.</a:t>
            </a:r>
          </a:p>
          <a:p>
            <a:pPr lvl="1">
              <a:spcAft>
                <a:spcPts val="0"/>
              </a:spcAft>
            </a:pPr>
            <a:r>
              <a:rPr lang="en-US" sz="2000" dirty="0" smtClean="0">
                <a:latin typeface="Georgia" pitchFamily="18" charset="0"/>
              </a:rPr>
              <a:t>Provides a preview of GOES-R capabilities.</a:t>
            </a:r>
          </a:p>
          <a:p>
            <a:pPr>
              <a:spcAft>
                <a:spcPts val="1200"/>
              </a:spcAft>
            </a:pPr>
            <a:r>
              <a:rPr lang="en-US" sz="2400" dirty="0" smtClean="0">
                <a:latin typeface="Georgia" pitchFamily="18" charset="0"/>
              </a:rPr>
              <a:t>Disadvantages</a:t>
            </a:r>
          </a:p>
          <a:p>
            <a:pPr lvl="1">
              <a:spcAft>
                <a:spcPts val="0"/>
              </a:spcAft>
            </a:pPr>
            <a:r>
              <a:rPr lang="en-US" sz="2000" dirty="0" smtClean="0">
                <a:latin typeface="Georgia" pitchFamily="18" charset="0"/>
              </a:rPr>
              <a:t>Unconventional color scheme.</a:t>
            </a:r>
          </a:p>
          <a:p>
            <a:pPr lvl="1">
              <a:spcAft>
                <a:spcPts val="0"/>
              </a:spcAft>
            </a:pPr>
            <a:r>
              <a:rPr lang="en-US" sz="2000" dirty="0" smtClean="0">
                <a:latin typeface="Georgia" pitchFamily="18" charset="0"/>
              </a:rPr>
              <a:t>Appearance can be influenced by surface temperatures.</a:t>
            </a:r>
          </a:p>
          <a:p>
            <a:pPr>
              <a:spcAft>
                <a:spcPts val="0"/>
              </a:spcAft>
            </a:pPr>
            <a:r>
              <a:rPr lang="en-US" sz="2400" dirty="0" smtClean="0">
                <a:latin typeface="Georgia" pitchFamily="18" charset="0"/>
              </a:rPr>
              <a:t>Conclusion</a:t>
            </a:r>
          </a:p>
          <a:p>
            <a:pPr lvl="1">
              <a:spcAft>
                <a:spcPts val="0"/>
              </a:spcAft>
            </a:pPr>
            <a:r>
              <a:rPr lang="en-US" sz="2000" dirty="0" smtClean="0">
                <a:latin typeface="Georgia" pitchFamily="18" charset="0"/>
              </a:rPr>
              <a:t>The nighttime microphysics product provides a better technique for nocturnal fog detection than current techniques.  </a:t>
            </a:r>
          </a:p>
          <a:p>
            <a:pPr lvl="1">
              <a:spcAft>
                <a:spcPts val="1200"/>
              </a:spcAft>
            </a:pPr>
            <a:endParaRPr lang="en-US" sz="2000" dirty="0" smtClean="0">
              <a:latin typeface="Georgia" pitchFamily="18" charset="0"/>
            </a:endParaRPr>
          </a:p>
          <a:p>
            <a:pPr lvl="1">
              <a:spcAft>
                <a:spcPts val="1200"/>
              </a:spcAft>
              <a:buNone/>
            </a:pPr>
            <a:endParaRPr lang="en-US" sz="2000" dirty="0" smtClean="0">
              <a:latin typeface="Georgia" pitchFamily="18" charset="0"/>
            </a:endParaRPr>
          </a:p>
          <a:p>
            <a:pPr lvl="1">
              <a:spcAft>
                <a:spcPts val="1200"/>
              </a:spcAft>
            </a:pPr>
            <a:endParaRPr lang="en-US" sz="2000" dirty="0" smtClean="0">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latin typeface="Georgia" pitchFamily="18" charset="0"/>
              </a:rPr>
              <a:t>Air mass product helps to distinguish among synoptic-scale features, such as fronts and jets.</a:t>
            </a:r>
            <a:endParaRPr lang="en-US" sz="2000" dirty="0" smtClean="0">
              <a:latin typeface="Georgia" pitchFamily="18" charset="0"/>
            </a:endParaRPr>
          </a:p>
          <a:p>
            <a:pPr>
              <a:spcAft>
                <a:spcPts val="1200"/>
              </a:spcAft>
            </a:pPr>
            <a:r>
              <a:rPr lang="en-US" sz="2400" dirty="0" smtClean="0">
                <a:latin typeface="Georgia" pitchFamily="18" charset="0"/>
              </a:rPr>
              <a:t>Utilizes MODIS channels/channel differences:</a:t>
            </a:r>
          </a:p>
          <a:p>
            <a:pPr lvl="1">
              <a:spcAft>
                <a:spcPts val="0"/>
              </a:spcAft>
            </a:pPr>
            <a:r>
              <a:rPr lang="en-US" sz="2000" dirty="0" smtClean="0">
                <a:solidFill>
                  <a:srgbClr val="FF0000"/>
                </a:solidFill>
                <a:latin typeface="Georgia" pitchFamily="18" charset="0"/>
              </a:rPr>
              <a:t>6.2 µm-7.3 µm</a:t>
            </a:r>
          </a:p>
          <a:p>
            <a:pPr lvl="1">
              <a:spcAft>
                <a:spcPts val="0"/>
              </a:spcAft>
            </a:pPr>
            <a:r>
              <a:rPr lang="en-US" sz="2000" dirty="0" smtClean="0">
                <a:solidFill>
                  <a:srgbClr val="00B050"/>
                </a:solidFill>
                <a:latin typeface="Georgia" pitchFamily="18" charset="0"/>
              </a:rPr>
              <a:t>9.7 µm-10.8 µm</a:t>
            </a:r>
          </a:p>
          <a:p>
            <a:pPr lvl="1">
              <a:spcAft>
                <a:spcPts val="0"/>
              </a:spcAft>
            </a:pPr>
            <a:r>
              <a:rPr lang="en-US" sz="2000" dirty="0" smtClean="0">
                <a:solidFill>
                  <a:srgbClr val="0070C0"/>
                </a:solidFill>
                <a:latin typeface="Georgia" pitchFamily="18" charset="0"/>
              </a:rPr>
              <a:t>6.2 µm (inverted)</a:t>
            </a:r>
          </a:p>
          <a:p>
            <a:pPr>
              <a:spcAft>
                <a:spcPts val="1200"/>
              </a:spcAft>
            </a:pPr>
            <a:r>
              <a:rPr lang="en-US" sz="2400" dirty="0" smtClean="0">
                <a:latin typeface="Georgia" pitchFamily="18" charset="0"/>
              </a:rPr>
              <a:t>Current techniques</a:t>
            </a:r>
          </a:p>
          <a:p>
            <a:pPr lvl="1">
              <a:spcAft>
                <a:spcPts val="1200"/>
              </a:spcAft>
            </a:pPr>
            <a:r>
              <a:rPr lang="en-US" sz="2000" dirty="0" smtClean="0">
                <a:latin typeface="Georgia" pitchFamily="18" charset="0"/>
              </a:rPr>
              <a:t>Single channel water vapor imagery (GOES 6.7 µm)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12238</TotalTime>
  <Words>854</Words>
  <Application>Microsoft Office PowerPoint</Application>
  <PresentationFormat>On-screen Show (4:3)</PresentationFormat>
  <Paragraphs>105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Technic</vt:lpstr>
      <vt:lpstr>Developing and Evaluating RGB Composite MODIS Imagery for Applications in National Weather Service Forecast Offices</vt:lpstr>
      <vt:lpstr>Motivation</vt:lpstr>
      <vt:lpstr>RGB Imagery</vt:lpstr>
      <vt:lpstr>Nighttime Microphysics</vt:lpstr>
      <vt:lpstr>Case Study: 24 November 2010, 0815Z 11 μm Infrared Image</vt:lpstr>
      <vt:lpstr>Case Study: 24 November 2010, 0815Z 11 μm – 3.9 μm Spectral Difference Image</vt:lpstr>
      <vt:lpstr>Case Study: 24 November 2010, 0815Z Multispectral Nighttime Microphysics image</vt:lpstr>
      <vt:lpstr>Nighttime Microphysics Summary</vt:lpstr>
      <vt:lpstr>Air Mass</vt:lpstr>
      <vt:lpstr>Case Study: 16 April 2011, 0315Z 6.8 μm Water Vapor Image</vt:lpstr>
      <vt:lpstr>Case Study: 16 April 2011, 0315Z Air Mass Multispectral Image</vt:lpstr>
      <vt:lpstr>RUC Analysis Comparison</vt:lpstr>
      <vt:lpstr>Air Mass Summary</vt:lpstr>
      <vt:lpstr>Conclusion</vt:lpstr>
    </vt:vector>
  </TitlesOfParts>
  <Company>NWS/NOAA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dc:title>
  <dc:creator>ISS</dc:creator>
  <cp:lastModifiedBy>dmsamuel</cp:lastModifiedBy>
  <cp:revision>778</cp:revision>
  <cp:lastPrinted>1999-11-15T21:20:23Z</cp:lastPrinted>
  <dcterms:created xsi:type="dcterms:W3CDTF">2011-07-20T03:35:58Z</dcterms:created>
  <dcterms:modified xsi:type="dcterms:W3CDTF">2011-07-27T18:18:55Z</dcterms:modified>
</cp:coreProperties>
</file>