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60" r:id="rId3"/>
    <p:sldId id="274" r:id="rId4"/>
    <p:sldId id="275" r:id="rId5"/>
    <p:sldId id="277" r:id="rId6"/>
    <p:sldId id="278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B306-8D2A-4BA5-9A98-08E5F9952DF2}" type="datetimeFigureOut">
              <a:rPr lang="en-US" smtClean="0"/>
              <a:pPr/>
              <a:t>3/24/2010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B468A-B9EB-481E-A36C-BB1FDE136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EC8A-2B67-4F73-82CF-88749F0A33BE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2902-5370-40CA-AD44-5559348C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2FD8-4332-4595-B7C9-9074E42C7C88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75BD-4ED4-4317-AEA6-6EB359FC4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C5FE-93D1-41DB-B1E0-5DECED162A06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15D9-6285-4590-B017-6FC88FAE5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FC7C-BA7D-4573-82B0-4B32874C962F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537D-4327-4074-8D7F-A1F270E1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C938-8836-44DE-8C1A-08998D2F21E2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C957-D1D5-4C37-ACC4-DDFA3000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225E-A3DA-494B-B5E2-04DD89985864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89BB-ABDA-40EC-8FF9-D9A9077D5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5322-B875-4B60-9927-1A8D13EF899A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0DA-9FA6-45C1-BE52-C9AA39D3B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B75D-0F3E-4C2E-A585-17A4D044E550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9672-EE5B-4784-8D07-89C7EC0A5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541A-F5D5-44F9-A0A6-9B6DCA097B99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B790-0607-4A42-9318-D07C8A76D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88D0-236D-4354-A673-1D0DE9928BAF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1EE5-A69F-48B8-8A1B-644A74327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4790-0092-4F74-841F-9DDE6D96F6A6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E0EE-6671-4906-977A-24E0845EC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0B1B1-6C9E-4545-8AA7-7F8F8AD90B27}" type="datetimeFigureOut">
              <a:rPr lang="en-US"/>
              <a:pPr>
                <a:defRPr/>
              </a:pPr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410B1-D40A-4D4B-B01D-05C0AEE49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tif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.png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gif"/><Relationship Id="rId10" Type="http://schemas.openxmlformats.org/officeDocument/2006/relationships/image" Target="../media/image37.gif"/><Relationship Id="rId4" Type="http://schemas.openxmlformats.org/officeDocument/2006/relationships/image" Target="../media/image31.png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162800" cy="1752601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SPoRT Short-term Forecasting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91200"/>
            <a:ext cx="5265385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Lapenta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visit, 24 March 2010)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057400"/>
            <a:ext cx="4198585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WRF Microphysical Adjustments</a:t>
            </a: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Land Information System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High-res SST Forecast Impacts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Lightning Warning / </a:t>
            </a:r>
            <a:r>
              <a:rPr lang="en-US" sz="2400" dirty="0" err="1" smtClean="0">
                <a:latin typeface="+mj-lt"/>
              </a:rPr>
              <a:t>Nowcasting</a:t>
            </a: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WRF Lightning Forecasts</a:t>
            </a: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Contributions to WRF EMS</a:t>
            </a: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AIRS Assimilation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Scatterometer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Assimilation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29850" y="3627437"/>
            <a:ext cx="2994950" cy="2620963"/>
            <a:chOff x="5303969" y="3810000"/>
            <a:chExt cx="3154231" cy="2352675"/>
          </a:xfrm>
        </p:grpSpPr>
        <p:pic>
          <p:nvPicPr>
            <p:cNvPr id="14" name="Picture 13" descr="080205_uh_max_v2.2.png"/>
            <p:cNvPicPr>
              <a:picLocks noChangeAspect="1"/>
            </p:cNvPicPr>
            <p:nvPr/>
          </p:nvPicPr>
          <p:blipFill>
            <a:blip r:embed="rId3" cstate="print"/>
            <a:srcRect l="7143" t="22650"/>
            <a:stretch>
              <a:fillRect/>
            </a:stretch>
          </p:blipFill>
          <p:spPr>
            <a:xfrm>
              <a:off x="5303969" y="3810000"/>
              <a:ext cx="3154231" cy="2352675"/>
            </a:xfrm>
            <a:prstGeom prst="rect">
              <a:avLst/>
            </a:prstGeom>
          </p:spPr>
        </p:pic>
        <p:pic>
          <p:nvPicPr>
            <p:cNvPr id="15" name="Picture 14" descr="080205_uh_max_v2.2.png"/>
            <p:cNvPicPr>
              <a:picLocks noChangeAspect="1"/>
            </p:cNvPicPr>
            <p:nvPr/>
          </p:nvPicPr>
          <p:blipFill>
            <a:blip r:embed="rId3" cstate="print"/>
            <a:srcRect l="8163" b="89886"/>
            <a:stretch>
              <a:fillRect/>
            </a:stretch>
          </p:blipFill>
          <p:spPr>
            <a:xfrm>
              <a:off x="5532569" y="3886200"/>
              <a:ext cx="2743200" cy="270510"/>
            </a:xfrm>
            <a:prstGeom prst="rect">
              <a:avLst/>
            </a:prstGeom>
          </p:spPr>
        </p:pic>
      </p:grpSp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 to the WRF EMS v3.1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1"/>
            <a:ext cx="8229600" cy="44758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SPoRT datasets for initializing the WRF</a:t>
            </a:r>
            <a:br>
              <a:rPr lang="en-US" sz="2400" dirty="0" smtClean="0"/>
            </a:br>
            <a:r>
              <a:rPr lang="en-US" sz="2400" dirty="0" smtClean="0"/>
              <a:t>Environmental Modeling System (EMS)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High-res, 1-km enhanced SSTs (MODIS+AMSR-E)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Great Lakes sea ice mask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LIS 3-km land surface initialization fields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Experimental output fields</a:t>
            </a:r>
            <a:r>
              <a:rPr lang="en-US" sz="2000" dirty="0" smtClean="0"/>
              <a:t> (Dembek – ARW core)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Max output interval base reflectivity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Max output interval 10-m wind speed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Max output interval updraft </a:t>
            </a:r>
            <a:r>
              <a:rPr lang="en-US" sz="2000" dirty="0" err="1" smtClean="0"/>
              <a:t>helicity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Max output interval updraft/</a:t>
            </a:r>
            <a:br>
              <a:rPr lang="en-US" sz="2000" dirty="0" smtClean="0"/>
            </a:br>
            <a:r>
              <a:rPr lang="en-US" sz="2000" dirty="0" smtClean="0"/>
              <a:t>downdraft speed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McCaul’s</a:t>
            </a:r>
            <a:r>
              <a:rPr lang="en-US" sz="2000" dirty="0" smtClean="0"/>
              <a:t> Forecast lightning threats*</a:t>
            </a:r>
            <a:br>
              <a:rPr lang="en-US" sz="2000" dirty="0" smtClean="0"/>
            </a:br>
            <a:r>
              <a:rPr lang="en-US" sz="2000" dirty="0" smtClean="0"/>
              <a:t>(implemented only into NSSL/WRF)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3013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4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301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03680" y="5695036"/>
            <a:ext cx="16909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Super Tuesday</a:t>
            </a:r>
          </a:p>
          <a:p>
            <a:pPr algn="ctr"/>
            <a:r>
              <a:rPr lang="en-US" sz="1400" b="1" dirty="0" smtClean="0"/>
              <a:t>Tornado outbreak</a:t>
            </a:r>
            <a:endParaRPr lang="en-US" sz="1400" b="1" dirty="0"/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6096000" y="990600"/>
            <a:ext cx="2943225" cy="3200400"/>
            <a:chOff x="2640" y="624"/>
            <a:chExt cx="2910" cy="313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b="6976"/>
            <a:stretch>
              <a:fillRect/>
            </a:stretch>
          </p:blipFill>
          <p:spPr bwMode="auto">
            <a:xfrm>
              <a:off x="2640" y="624"/>
              <a:ext cx="291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3888" y="720"/>
              <a:ext cx="768" cy="432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2568" y="1032"/>
              <a:ext cx="1632" cy="1008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152" y="1224"/>
              <a:ext cx="1632" cy="624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1" y="2352"/>
              <a:ext cx="237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42"/>
            <p:cNvSpPr txBox="1">
              <a:spLocks noChangeArrowheads="1"/>
            </p:cNvSpPr>
            <p:nvPr/>
          </p:nvSpPr>
          <p:spPr bwMode="auto">
            <a:xfrm>
              <a:off x="4032" y="2640"/>
              <a:ext cx="12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NOAA/GLERL Ice Mask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 flipV="1">
              <a:off x="4272" y="2784"/>
              <a:ext cx="288" cy="4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4224" y="3072"/>
              <a:ext cx="624" cy="4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561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56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5602" name="Title 15"/>
          <p:cNvSpPr>
            <a:spLocks noGrp="1"/>
          </p:cNvSpPr>
          <p:nvPr>
            <p:ph type="title"/>
          </p:nvPr>
        </p:nvSpPr>
        <p:spPr>
          <a:xfrm>
            <a:off x="257175" y="73025"/>
            <a:ext cx="8610600" cy="838200"/>
          </a:xfrm>
        </p:spPr>
        <p:txBody>
          <a:bodyPr/>
          <a:lstStyle/>
          <a:p>
            <a:r>
              <a:rPr lang="en-US" sz="2800" b="1" smtClean="0"/>
              <a:t>Improved Initial 2-m Temp in WRF EMS (NMM) using SPoRT SSTs and Land Surface fields</a:t>
            </a:r>
            <a:endParaRPr lang="en-US" sz="2000" b="1" i="1" smtClean="0"/>
          </a:p>
        </p:txBody>
      </p:sp>
      <p:pic>
        <p:nvPicPr>
          <p:cNvPr id="25624" name="Picture 24" descr="nmm_00hr_temp2m_laps_and_nam218_only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8656" y="894304"/>
            <a:ext cx="5302250" cy="5119688"/>
          </a:xfrm>
          <a:prstGeom prst="rect">
            <a:avLst/>
          </a:prstGeom>
          <a:noFill/>
        </p:spPr>
      </p:pic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715000" y="565308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LAPS/NAM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5" name="Picture 13" descr="nmm_00hr_temp2m_laps_and_nam218_and_modi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302250" cy="5119688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91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6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915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9162" name="Title 15"/>
          <p:cNvSpPr>
            <a:spLocks noGrp="1"/>
          </p:cNvSpPr>
          <p:nvPr>
            <p:ph type="title" idx="4294967295"/>
          </p:nvPr>
        </p:nvSpPr>
        <p:spPr>
          <a:xfrm>
            <a:off x="257175" y="73025"/>
            <a:ext cx="8610600" cy="838200"/>
          </a:xfrm>
        </p:spPr>
        <p:txBody>
          <a:bodyPr/>
          <a:lstStyle/>
          <a:p>
            <a:r>
              <a:rPr lang="en-US" sz="2800" b="1" smtClean="0"/>
              <a:t>Improved Initial 2-m Temp in WRF EMS (NMM) using SPoRT SSTs and Land Surface fields</a:t>
            </a:r>
            <a:endParaRPr lang="en-US" sz="2000" b="1" i="1" smtClean="0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648200" y="56530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LAPS + SPoRT SSTs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5" name="Picture 15" descr="nmm_00hr_temp2m_laps_and_nam218_and_modis_and_li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117" y="922861"/>
            <a:ext cx="5302250" cy="5119687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03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4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0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10" name="Title 15"/>
          <p:cNvSpPr>
            <a:spLocks noGrp="1"/>
          </p:cNvSpPr>
          <p:nvPr>
            <p:ph type="title" idx="4294967295"/>
          </p:nvPr>
        </p:nvSpPr>
        <p:spPr>
          <a:xfrm>
            <a:off x="257175" y="73025"/>
            <a:ext cx="8610600" cy="838200"/>
          </a:xfrm>
        </p:spPr>
        <p:txBody>
          <a:bodyPr/>
          <a:lstStyle/>
          <a:p>
            <a:r>
              <a:rPr lang="en-US" sz="2800" b="1" smtClean="0"/>
              <a:t>Improved Initial 2-m Temp in WRF EMS (NMM) using SPoRT SSTs and Land Surface fields</a:t>
            </a:r>
            <a:endParaRPr lang="en-US" sz="2000" b="1" i="1" smtClean="0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695825" y="540067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LAPS + SPoRT SSTs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+ LIS Tskin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5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269823" y="152400"/>
            <a:ext cx="8551887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Methodology for Profile Assimilation</a:t>
            </a:r>
            <a:endParaRPr lang="en-US" sz="2000" dirty="0" smtClean="0"/>
          </a:p>
        </p:txBody>
      </p:sp>
      <p:pic>
        <p:nvPicPr>
          <p:cNvPr id="6148" name="Picture 12" descr="qc_plot_07011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1262063"/>
            <a:ext cx="36195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7"/>
          <p:cNvSpPr txBox="1">
            <a:spLocks noChangeArrowheads="1"/>
          </p:cNvSpPr>
          <p:nvPr/>
        </p:nvSpPr>
        <p:spPr bwMode="auto">
          <a:xfrm>
            <a:off x="5997575" y="9810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+mn-lt"/>
              </a:rPr>
              <a:t>AIRS QI’s for 17 Jan 2007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1175404"/>
            <a:ext cx="5981700" cy="213904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L2 </a:t>
            </a:r>
            <a:r>
              <a:rPr lang="en-US" dirty="0">
                <a:latin typeface="+mn-lt"/>
              </a:rPr>
              <a:t>Version 5 temperature and moisture profiles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28-level </a:t>
            </a:r>
            <a:r>
              <a:rPr lang="en-US" dirty="0">
                <a:latin typeface="+mn-lt"/>
              </a:rPr>
              <a:t>standard product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Land </a:t>
            </a:r>
            <a:r>
              <a:rPr lang="en-US" dirty="0">
                <a:latin typeface="+mn-lt"/>
              </a:rPr>
              <a:t>and water soundings w/ separate errors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Quality </a:t>
            </a:r>
            <a:r>
              <a:rPr lang="en-US" dirty="0">
                <a:latin typeface="+mn-lt"/>
              </a:rPr>
              <a:t>control using </a:t>
            </a:r>
            <a:r>
              <a:rPr lang="en-US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best</a:t>
            </a:r>
            <a:r>
              <a:rPr lang="en-US" dirty="0">
                <a:latin typeface="+mn-lt"/>
              </a:rPr>
              <a:t> value in each </a:t>
            </a:r>
            <a:r>
              <a:rPr lang="en-US" dirty="0" smtClean="0">
                <a:latin typeface="+mn-lt"/>
              </a:rPr>
              <a:t>profile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Sensitivity study assimilating only AIRS profiles</a:t>
            </a:r>
          </a:p>
          <a:p>
            <a:pPr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789885" y="3717482"/>
            <a:ext cx="3314700" cy="23391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WRF-</a:t>
            </a:r>
            <a:r>
              <a:rPr lang="en-US" dirty="0" err="1" smtClean="0">
                <a:latin typeface="+mn-lt"/>
              </a:rPr>
              <a:t>Var</a:t>
            </a:r>
            <a:r>
              <a:rPr lang="en-US" dirty="0" smtClean="0">
                <a:latin typeface="+mn-lt"/>
              </a:rPr>
              <a:t> from NCAR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B-matrix from “</a:t>
            </a:r>
            <a:r>
              <a:rPr lang="en-US" dirty="0" err="1" smtClean="0">
                <a:latin typeface="+mn-lt"/>
              </a:rPr>
              <a:t>gen_be</a:t>
            </a:r>
            <a:r>
              <a:rPr lang="en-US" dirty="0" smtClean="0">
                <a:latin typeface="+mn-lt"/>
              </a:rPr>
              <a:t>” 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WRF </a:t>
            </a:r>
            <a:r>
              <a:rPr lang="en-US" dirty="0">
                <a:latin typeface="+mn-lt"/>
              </a:rPr>
              <a:t>initialized with 40-km NAM at 0000 </a:t>
            </a:r>
            <a:r>
              <a:rPr lang="en-US" dirty="0" smtClean="0">
                <a:latin typeface="+mn-lt"/>
              </a:rPr>
              <a:t>UTC (cold start)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12-km </a:t>
            </a:r>
            <a:r>
              <a:rPr lang="en-US" dirty="0">
                <a:latin typeface="+mn-lt"/>
              </a:rPr>
              <a:t>analysis and model grid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Short </a:t>
            </a:r>
            <a:r>
              <a:rPr lang="en-US" dirty="0">
                <a:latin typeface="+mn-lt"/>
              </a:rPr>
              <a:t>WRF forecast used as background for analysis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3505200"/>
            <a:ext cx="5751513" cy="2743200"/>
            <a:chOff x="0" y="3600450"/>
            <a:chExt cx="5751513" cy="2743200"/>
          </a:xfrm>
        </p:grpSpPr>
        <p:pic>
          <p:nvPicPr>
            <p:cNvPr id="6154" name="Picture 19" descr="tmpc_err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600450"/>
              <a:ext cx="291536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5" descr="relh_err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8132" y="3609943"/>
              <a:ext cx="2903381" cy="269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TextBox 22"/>
            <p:cNvSpPr txBox="1">
              <a:spLocks noChangeArrowheads="1"/>
            </p:cNvSpPr>
            <p:nvPr/>
          </p:nvSpPr>
          <p:spPr bwMode="auto">
            <a:xfrm>
              <a:off x="361968" y="3638517"/>
              <a:ext cx="971604" cy="6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>
                  <a:latin typeface="+mn-lt"/>
                </a:rPr>
                <a:t>BKGD</a:t>
              </a:r>
            </a:p>
            <a:p>
              <a:r>
                <a:rPr lang="en-US" sz="1100" b="1" dirty="0">
                  <a:solidFill>
                    <a:srgbClr val="0000FF"/>
                  </a:solidFill>
                  <a:latin typeface="+mn-lt"/>
                </a:rPr>
                <a:t>AIRS water</a:t>
              </a:r>
            </a:p>
            <a:p>
              <a:r>
                <a:rPr lang="en-US" sz="1100" b="1" dirty="0">
                  <a:solidFill>
                    <a:srgbClr val="339933"/>
                  </a:solidFill>
                  <a:latin typeface="+mn-lt"/>
                </a:rPr>
                <a:t>AIRS land</a:t>
              </a:r>
            </a:p>
          </p:txBody>
        </p:sp>
      </p:grpSp>
      <p:sp>
        <p:nvSpPr>
          <p:cNvPr id="6153" name="TextBox 26"/>
          <p:cNvSpPr txBox="1">
            <a:spLocks noChangeArrowheads="1"/>
          </p:cNvSpPr>
          <p:nvPr/>
        </p:nvSpPr>
        <p:spPr bwMode="auto">
          <a:xfrm>
            <a:off x="895350" y="3190875"/>
            <a:ext cx="407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+mn-lt"/>
              </a:rPr>
              <a:t>Current Analysis Error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Profile Precipitation Verification</a:t>
            </a:r>
            <a:endParaRPr lang="en-US" sz="2000" dirty="0" smtClean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101003" y="1325381"/>
            <a:ext cx="3013075" cy="46935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Combined forecast results for 12-48 hr forecasts of </a:t>
            </a:r>
            <a:r>
              <a:rPr lang="en-US" dirty="0" smtClean="0">
                <a:latin typeface="+mn-lt"/>
              </a:rPr>
              <a:t>precipitation for 37-days from winter 2007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Equitable Threat Score </a:t>
            </a:r>
            <a:r>
              <a:rPr lang="en-US" dirty="0">
                <a:latin typeface="+mn-lt"/>
              </a:rPr>
              <a:t>shows </a:t>
            </a:r>
            <a:r>
              <a:rPr lang="en-US" dirty="0" smtClean="0">
                <a:latin typeface="+mn-lt"/>
              </a:rPr>
              <a:t>forecasted and observed precipitation matches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Improvement at all thresholds except lightest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Best results for moderate thresholds (28% at 12.7 mm/6h, 14% at 19.05 mm/6h, 90% at 25.40)</a:t>
            </a:r>
            <a:endParaRPr lang="en-US" sz="1400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Bias score shows </a:t>
            </a:r>
            <a:r>
              <a:rPr lang="en-US" dirty="0" smtClean="0">
                <a:latin typeface="+mn-lt"/>
              </a:rPr>
              <a:t>F/O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Improved (closer to 1) for all thresholds</a:t>
            </a:r>
            <a:endParaRPr lang="en-US" sz="1400" dirty="0">
              <a:latin typeface="+mn-lt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98340" y="1363777"/>
            <a:ext cx="6006170" cy="4391025"/>
            <a:chOff x="3066393" y="1371273"/>
            <a:chExt cx="6006170" cy="4391025"/>
          </a:xfrm>
        </p:grpSpPr>
        <p:pic>
          <p:nvPicPr>
            <p:cNvPr id="7173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6393" y="1371273"/>
              <a:ext cx="6006170" cy="439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 rot="10800000">
              <a:off x="3744311" y="2979683"/>
              <a:ext cx="4721773" cy="63062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12-13 February 2007 Case</a:t>
            </a:r>
            <a:endParaRPr lang="en-US" sz="2000" dirty="0" smtClean="0"/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706" y="1404707"/>
            <a:ext cx="3483864" cy="250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903" y="1411884"/>
            <a:ext cx="3483508" cy="250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irs_07021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077" y="4369784"/>
            <a:ext cx="3653546" cy="2040509"/>
          </a:xfrm>
          <a:prstGeom prst="rect">
            <a:avLst/>
          </a:prstGeom>
        </p:spPr>
      </p:pic>
      <p:pic>
        <p:nvPicPr>
          <p:cNvPr id="9" name="Picture 8" descr="goes11.2007.043.000013.BAND_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1782" y="4361227"/>
            <a:ext cx="3758798" cy="2039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097280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2/12/07 1200Z Surface Analysis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5326" y="1105987"/>
            <a:ext cx="356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2/13/07 1200Z Surface Analysis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34195" y="2886891"/>
            <a:ext cx="640080" cy="71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36125" y="2882535"/>
            <a:ext cx="640080" cy="718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60319" y="1724298"/>
            <a:ext cx="411480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Developing front draped across Texas</a:t>
            </a:r>
            <a:endParaRPr lang="en-US" dirty="0">
              <a:latin typeface="+mn-lt"/>
            </a:endParaRPr>
          </a:p>
        </p:txBody>
      </p:sp>
      <p:cxnSp>
        <p:nvCxnSpPr>
          <p:cNvPr id="17" name="Straight Arrow Connector 16"/>
          <p:cNvCxnSpPr>
            <a:stCxn id="15" idx="2"/>
            <a:endCxn id="13" idx="7"/>
          </p:cNvCxnSpPr>
          <p:nvPr/>
        </p:nvCxnSpPr>
        <p:spPr>
          <a:xfrm rot="5400000">
            <a:off x="3399891" y="1774277"/>
            <a:ext cx="898477" cy="15371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  <a:endCxn id="14" idx="1"/>
          </p:cNvCxnSpPr>
          <p:nvPr/>
        </p:nvCxnSpPr>
        <p:spPr>
          <a:xfrm rot="16200000" flipH="1">
            <a:off x="5276731" y="1434618"/>
            <a:ext cx="894121" cy="22121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5177" y="4019036"/>
            <a:ext cx="29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2/12/07 0742-0800Z AIRS 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>
            <a:stCxn id="15" idx="2"/>
          </p:cNvCxnSpPr>
          <p:nvPr/>
        </p:nvCxnSpPr>
        <p:spPr>
          <a:xfrm rot="16200000" flipH="1">
            <a:off x="3819406" y="2891943"/>
            <a:ext cx="3236016" cy="16393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59829" y="4027743"/>
            <a:ext cx="35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2/12/07 0800Z GOES IR Image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7783" y="5930537"/>
            <a:ext cx="237744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High-quality AIRS profiles in clear skies ahead of front</a:t>
            </a:r>
            <a:endParaRPr lang="en-US" dirty="0"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07623" y="5499464"/>
            <a:ext cx="862148" cy="923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05303" y="4976949"/>
            <a:ext cx="1197477" cy="1523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5" idx="1"/>
            <a:endCxn id="26" idx="6"/>
          </p:cNvCxnSpPr>
          <p:nvPr/>
        </p:nvCxnSpPr>
        <p:spPr>
          <a:xfrm rot="10800000">
            <a:off x="3069771" y="5961376"/>
            <a:ext cx="418012" cy="43082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3"/>
            <a:endCxn id="27" idx="2"/>
          </p:cNvCxnSpPr>
          <p:nvPr/>
        </p:nvCxnSpPr>
        <p:spPr>
          <a:xfrm flipV="1">
            <a:off x="5865223" y="5738948"/>
            <a:ext cx="640080" cy="65325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olor_B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934" y="6429276"/>
            <a:ext cx="2535398" cy="1241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36492" y="6498237"/>
            <a:ext cx="1124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Pressure (</a:t>
            </a:r>
            <a:r>
              <a:rPr lang="en-US" sz="1100" b="1" dirty="0" err="1" smtClean="0">
                <a:latin typeface="+mn-lt"/>
              </a:rPr>
              <a:t>hPa</a:t>
            </a:r>
            <a:r>
              <a:rPr lang="en-US" sz="1100" b="1" dirty="0" smtClean="0">
                <a:latin typeface="+mn-lt"/>
              </a:rPr>
              <a:t>)</a:t>
            </a:r>
            <a:endParaRPr lang="en-US" sz="11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rrowheads="1"/>
          </p:cNvPicPr>
          <p:nvPr/>
        </p:nvPicPr>
        <p:blipFill>
          <a:blip r:embed="rId2" cstate="print"/>
          <a:srcRect l="11875" t="14844" r="36875" b="16406"/>
          <a:stretch>
            <a:fillRect/>
          </a:stretch>
        </p:blipFill>
        <p:spPr bwMode="auto">
          <a:xfrm>
            <a:off x="4857749" y="1626433"/>
            <a:ext cx="3836545" cy="412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3DVAR Analysis Modification</a:t>
            </a:r>
            <a:endParaRPr lang="en-US" sz="2000" dirty="0" smtClean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7625" y="1543049"/>
            <a:ext cx="4810125" cy="216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Figure at right shows how assimilation of AIRS temperature and moisture profile impacts a sample Skew-T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Warms near-surface; cools upper levels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Result is a more unstable sounding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Entire column is moistened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5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645205" y="1088245"/>
            <a:ext cx="8347210" cy="4961773"/>
            <a:chOff x="645205" y="1148205"/>
            <a:chExt cx="8347210" cy="4961773"/>
          </a:xfrm>
        </p:grpSpPr>
        <p:grpSp>
          <p:nvGrpSpPr>
            <p:cNvPr id="5" name="Group 16"/>
            <p:cNvGrpSpPr/>
            <p:nvPr/>
          </p:nvGrpSpPr>
          <p:grpSpPr>
            <a:xfrm>
              <a:off x="5174105" y="1476531"/>
              <a:ext cx="3422754" cy="4544518"/>
              <a:chOff x="5174105" y="1476531"/>
              <a:chExt cx="3422754" cy="454451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108492" y="1476531"/>
                <a:ext cx="1971206" cy="209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174105" y="5811187"/>
                <a:ext cx="3422754" cy="209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46" name="TextBox 21"/>
            <p:cNvSpPr txBox="1">
              <a:spLocks noChangeArrowheads="1"/>
            </p:cNvSpPr>
            <p:nvPr/>
          </p:nvSpPr>
          <p:spPr bwMode="auto">
            <a:xfrm>
              <a:off x="5246557" y="1148205"/>
              <a:ext cx="33203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+mn-lt"/>
                </a:rPr>
                <a:t>Gulf of Mexico soundings at ≈08 </a:t>
              </a:r>
              <a:r>
                <a:rPr lang="en-US" b="1" i="1" dirty="0">
                  <a:solidFill>
                    <a:srgbClr val="FF0000"/>
                  </a:solidFill>
                  <a:latin typeface="+mn-lt"/>
                </a:rPr>
                <a:t>UTC on </a:t>
              </a:r>
              <a:r>
                <a:rPr lang="en-US" b="1" i="1" dirty="0" smtClean="0">
                  <a:solidFill>
                    <a:srgbClr val="FF0000"/>
                  </a:solidFill>
                  <a:latin typeface="+mn-lt"/>
                </a:rPr>
                <a:t>12 February </a:t>
              </a:r>
              <a:r>
                <a:rPr lang="en-US" b="1" i="1" dirty="0">
                  <a:solidFill>
                    <a:srgbClr val="FF0000"/>
                  </a:solidFill>
                  <a:latin typeface="+mn-lt"/>
                </a:rPr>
                <a:t>2007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674963" y="5209082"/>
              <a:ext cx="731073" cy="5246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19763923">
              <a:off x="6837968" y="2847931"/>
              <a:ext cx="769778" cy="15714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79895" y="3297836"/>
              <a:ext cx="914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Mid-level cooling</a:t>
              </a:r>
              <a:endParaRPr 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70521" y="4447081"/>
              <a:ext cx="92189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Low-level warming</a:t>
              </a:r>
              <a:endParaRPr 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24" name="Straight Arrow Connector 23"/>
            <p:cNvCxnSpPr>
              <a:stCxn id="21" idx="1"/>
              <a:endCxn id="20" idx="6"/>
            </p:cNvCxnSpPr>
            <p:nvPr/>
          </p:nvCxnSpPr>
          <p:spPr>
            <a:xfrm rot="10800000">
              <a:off x="7554143" y="3437734"/>
              <a:ext cx="225752" cy="1217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  <a:endCxn id="19" idx="7"/>
            </p:cNvCxnSpPr>
            <p:nvPr/>
          </p:nvCxnSpPr>
          <p:spPr>
            <a:xfrm rot="5400000">
              <a:off x="8257414" y="5011861"/>
              <a:ext cx="315615" cy="23249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03954" y="4729397"/>
              <a:ext cx="70453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BKGD</a:t>
              </a:r>
            </a:p>
            <a:p>
              <a:r>
                <a:rPr lang="en-US" sz="1600" b="1" dirty="0" smtClean="0">
                  <a:solidFill>
                    <a:srgbClr val="0000FF"/>
                  </a:solidFill>
                  <a:latin typeface="+mn-lt"/>
                </a:rPr>
                <a:t>AIRS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ALYS</a:t>
              </a:r>
              <a:endParaRPr lang="en-US" sz="1600" b="1" dirty="0">
                <a:solidFill>
                  <a:srgbClr val="FF0000"/>
                </a:solidFill>
                <a:latin typeface="+mn-lt"/>
              </a:endParaRPr>
            </a:p>
          </p:txBody>
        </p:sp>
        <p:pic>
          <p:nvPicPr>
            <p:cNvPr id="28" name="Picture 27" descr="airs_070212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205" y="3912584"/>
              <a:ext cx="3653546" cy="2040509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rot="5400000" flipH="1" flipV="1">
              <a:off x="1824629" y="2280891"/>
              <a:ext cx="3908282" cy="29355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45961" y="5606321"/>
              <a:ext cx="2885606" cy="74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Color_Ba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252" y="5979572"/>
              <a:ext cx="2662814" cy="130406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783829" y="5996067"/>
            <a:ext cx="1139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Pressure (</a:t>
            </a:r>
            <a:r>
              <a:rPr lang="en-US" sz="1100" b="1" dirty="0" err="1" smtClean="0">
                <a:latin typeface="+mn-lt"/>
              </a:rPr>
              <a:t>hPa</a:t>
            </a:r>
            <a:r>
              <a:rPr lang="en-US" sz="1100" b="1" dirty="0" smtClean="0">
                <a:latin typeface="+mn-lt"/>
              </a:rPr>
              <a:t>)</a:t>
            </a:r>
            <a:endParaRPr lang="en-US" sz="11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128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128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126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Improved Precipitation Forecasts</a:t>
            </a:r>
            <a:endParaRPr lang="en-US" sz="2000" dirty="0" smtClean="0"/>
          </a:p>
        </p:txBody>
      </p:sp>
      <p:grpSp>
        <p:nvGrpSpPr>
          <p:cNvPr id="4" name="Group 51"/>
          <p:cNvGrpSpPr/>
          <p:nvPr/>
        </p:nvGrpSpPr>
        <p:grpSpPr>
          <a:xfrm>
            <a:off x="97438" y="1056290"/>
            <a:ext cx="6410325" cy="5021317"/>
            <a:chOff x="4470500" y="1495425"/>
            <a:chExt cx="4683025" cy="4105942"/>
          </a:xfrm>
        </p:grpSpPr>
        <p:grpSp>
          <p:nvGrpSpPr>
            <p:cNvPr id="5" name="Group 49"/>
            <p:cNvGrpSpPr/>
            <p:nvPr/>
          </p:nvGrpSpPr>
          <p:grpSpPr>
            <a:xfrm>
              <a:off x="4470500" y="1781175"/>
              <a:ext cx="4683025" cy="3820192"/>
              <a:chOff x="4470500" y="1438275"/>
              <a:chExt cx="4683025" cy="3820192"/>
            </a:xfrm>
          </p:grpSpPr>
          <p:grpSp>
            <p:nvGrpSpPr>
              <p:cNvPr id="6" name="Group 41"/>
              <p:cNvGrpSpPr/>
              <p:nvPr/>
            </p:nvGrpSpPr>
            <p:grpSpPr>
              <a:xfrm>
                <a:off x="4755768" y="1703592"/>
                <a:ext cx="4397757" cy="3554875"/>
                <a:chOff x="4691062" y="1503567"/>
                <a:chExt cx="4397757" cy="3554875"/>
              </a:xfrm>
            </p:grpSpPr>
            <p:pic>
              <p:nvPicPr>
                <p:cNvPr id="28" name="Picture 27" descr="precip_cntl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694374" y="1503568"/>
                  <a:ext cx="1347561" cy="11707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9" name="Picture 28" descr="precip_airs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50208" y="1503569"/>
                  <a:ext cx="1347561" cy="11707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0" name="Picture 29" descr="precip_stage4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418758" y="1503567"/>
                  <a:ext cx="1353659" cy="11707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1" name="Picture 30" descr="cape_cntl.gif"/>
                <p:cNvPicPr>
                  <a:picLocks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4697465" y="3886366"/>
                  <a:ext cx="1344168" cy="11704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2" name="Picture 31" descr="cape_airs.gif"/>
                <p:cNvPicPr>
                  <a:picLocks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059703" y="3880127"/>
                  <a:ext cx="1344168" cy="11704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3" name="Picture 32" descr="cape_nam.gif"/>
                <p:cNvPicPr>
                  <a:picLocks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7421778" y="3888010"/>
                  <a:ext cx="1344168" cy="11704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4" name="Picture 33" descr="cape_colorbar.gif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808310" y="3962237"/>
                  <a:ext cx="280509" cy="956606"/>
                </a:xfrm>
                <a:prstGeom prst="rect">
                  <a:avLst/>
                </a:prstGeom>
              </p:spPr>
            </p:pic>
            <p:pic>
              <p:nvPicPr>
                <p:cNvPr id="35" name="Picture 34" descr="precip_colorbar.pn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828335" y="1600199"/>
                  <a:ext cx="100532" cy="971810"/>
                </a:xfrm>
                <a:prstGeom prst="rect">
                  <a:avLst/>
                </a:prstGeom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8910637" y="1700213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50.80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910637" y="1802608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38.10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910637" y="1902621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25.40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910637" y="2007396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19.05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8913018" y="2107409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12.70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8910637" y="2205040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6.35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910637" y="2316958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2.54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910637" y="2416971"/>
                  <a:ext cx="166689" cy="61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" b="1" dirty="0" smtClean="0">
                      <a:latin typeface="Courier" pitchFamily="49" charset="0"/>
                    </a:rPr>
                    <a:t>0.25</a:t>
                  </a:r>
                </a:p>
              </p:txBody>
            </p:sp>
            <p:pic>
              <p:nvPicPr>
                <p:cNvPr id="44" name="Picture 43" descr="dwpc_cntl.gif"/>
                <p:cNvPicPr>
                  <a:picLocks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691062" y="2690812"/>
                  <a:ext cx="1344168" cy="11704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5" name="Picture 44" descr="dwpc_airs.gif"/>
                <p:cNvPicPr>
                  <a:picLocks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6057900" y="2700337"/>
                  <a:ext cx="1344168" cy="11704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6" name="Picture 45" descr="dwpc_nam.gif"/>
                <p:cNvPicPr>
                  <a:picLocks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7424737" y="2700337"/>
                  <a:ext cx="1344168" cy="11704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7" name="Picture 46" descr="dwpc_colorbar.gif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8824912" y="2828925"/>
                  <a:ext cx="149249" cy="923925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5019675" y="1438275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Control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91250" y="1438275"/>
                <a:ext cx="1428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Control + AIRS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534273" y="1447800"/>
                <a:ext cx="13525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Analysis “Truth”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4086226" y="2089249"/>
                <a:ext cx="1076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6-hr </a:t>
                </a:r>
                <a:r>
                  <a:rPr lang="en-US" sz="1400" dirty="0" err="1" smtClean="0"/>
                  <a:t>precip</a:t>
                </a:r>
                <a:r>
                  <a:rPr lang="en-US" sz="1400" dirty="0" smtClean="0"/>
                  <a:t>.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076703" y="3289398"/>
                <a:ext cx="10953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1000 </a:t>
                </a:r>
                <a:r>
                  <a:rPr lang="en-US" sz="1400" dirty="0" err="1" smtClean="0"/>
                  <a:t>hPa</a:t>
                </a:r>
                <a:r>
                  <a:rPr lang="en-US" sz="1400" dirty="0" smtClean="0"/>
                  <a:t> T</a:t>
                </a:r>
                <a:r>
                  <a:rPr lang="en-US" sz="1400" baseline="-25000" dirty="0" smtClean="0"/>
                  <a:t>d</a:t>
                </a:r>
                <a:endParaRPr lang="en-US" sz="1400" baseline="-25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4324353" y="4346673"/>
                <a:ext cx="6762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CAPE</a:t>
                </a:r>
                <a:endParaRPr lang="en-US" sz="14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549072" y="1495425"/>
              <a:ext cx="3181350" cy="302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24-h forecast valid 00Z 2/13/07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Content Placeholder 16"/>
          <p:cNvSpPr>
            <a:spLocks noGrp="1"/>
          </p:cNvSpPr>
          <p:nvPr>
            <p:ph idx="1"/>
          </p:nvPr>
        </p:nvSpPr>
        <p:spPr>
          <a:xfrm>
            <a:off x="6430780" y="1206743"/>
            <a:ext cx="2713220" cy="5036661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Convective precipitation in Eastern Texas</a:t>
            </a:r>
            <a:endParaRPr lang="en-US" sz="1800" u="sng" dirty="0" smtClean="0"/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Control (upper left) produces some rain but does not capture significant precipitation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AIRS (upper middle) reproduces convective precipitation line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Better representation of lower level moisture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CAPE values above 1800 J/kg in NAM analysis (lower right)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AIRS (lower middle) nicely represents CAPE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Control run (lower left) gives no hint of higher CAPE values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Surface Modeling with 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Precip</a:t>
            </a:r>
            <a:r>
              <a:rPr lang="en-US" sz="2800" dirty="0" smtClean="0"/>
              <a:t> Verification Study over SE U.S.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LIS land surface initialization vs. </a:t>
            </a:r>
            <a:br>
              <a:rPr lang="en-US" sz="2400" dirty="0" smtClean="0"/>
            </a:br>
            <a:r>
              <a:rPr lang="en-US" sz="2400" dirty="0" smtClean="0"/>
              <a:t>interpolated NAM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Application of non-standard </a:t>
            </a:r>
            <a:br>
              <a:rPr lang="en-US" sz="2400" dirty="0" smtClean="0"/>
            </a:br>
            <a:r>
              <a:rPr lang="en-US" sz="2400" dirty="0" smtClean="0"/>
              <a:t>verification methods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Real-time LIS/Noah at SPoRT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Output to initialize WRF EMS runs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Diagnostics for NWS BHM CI study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Incorporate MODIS </a:t>
            </a:r>
            <a:r>
              <a:rPr lang="en-US" sz="2800" dirty="0" err="1" smtClean="0"/>
              <a:t>veg</a:t>
            </a:r>
            <a:r>
              <a:rPr lang="en-US" sz="2800" dirty="0" smtClean="0"/>
              <a:t> composites</a:t>
            </a:r>
            <a:br>
              <a:rPr lang="en-US" sz="2800" dirty="0" smtClean="0"/>
            </a:br>
            <a:r>
              <a:rPr lang="en-US" sz="2800" dirty="0" smtClean="0"/>
              <a:t>into LIS (underway)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150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51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962150"/>
            <a:ext cx="2895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2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2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76200" y="3810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 2008 Sensitivity Example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0-10 cm soil moisture		        SST Differences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13" y="1676400"/>
            <a:ext cx="42545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5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 2008: 12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24 hour forecasts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Sensible Heat Flux		           1-hour Precipitation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12" descr="fxsh_2008061003_ani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99" y="1676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58833" y="1676400"/>
            <a:ext cx="4343400" cy="4343400"/>
            <a:chOff x="4648200" y="1676400"/>
            <a:chExt cx="4343400" cy="4343400"/>
          </a:xfrm>
        </p:grpSpPr>
        <p:pic>
          <p:nvPicPr>
            <p:cNvPr id="10246" name="Picture 13" descr="prec1_2008061003_anim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1676400"/>
              <a:ext cx="43434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Box 12"/>
            <p:cNvSpPr txBox="1">
              <a:spLocks noChangeArrowheads="1"/>
            </p:cNvSpPr>
            <p:nvPr/>
          </p:nvSpPr>
          <p:spPr bwMode="auto">
            <a:xfrm>
              <a:off x="4857303" y="3364468"/>
              <a:ext cx="8002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CNTL</a:t>
              </a:r>
            </a:p>
          </p:txBody>
        </p:sp>
        <p:sp>
          <p:nvSpPr>
            <p:cNvPr id="10248" name="TextBox 13"/>
            <p:cNvSpPr txBox="1">
              <a:spLocks noChangeArrowheads="1"/>
            </p:cNvSpPr>
            <p:nvPr/>
          </p:nvSpPr>
          <p:spPr bwMode="auto">
            <a:xfrm>
              <a:off x="7059014" y="3363433"/>
              <a:ext cx="1082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LISMOD</a:t>
              </a: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4844901" y="5574268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DIFF</a:t>
              </a:r>
            </a:p>
          </p:txBody>
        </p:sp>
        <p:sp>
          <p:nvSpPr>
            <p:cNvPr id="10250" name="TextBox 15"/>
            <p:cNvSpPr txBox="1">
              <a:spLocks noChangeArrowheads="1"/>
            </p:cNvSpPr>
            <p:nvPr/>
          </p:nvSpPr>
          <p:spPr bwMode="auto">
            <a:xfrm>
              <a:off x="7053507" y="5574268"/>
              <a:ext cx="1095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Stage IV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42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4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Jun: MODE 10-mm/(1 h) Precip Objects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515588" y="880015"/>
            <a:ext cx="2913412" cy="5263610"/>
            <a:chOff x="533400" y="880015"/>
            <a:chExt cx="2913412" cy="5263610"/>
          </a:xfrm>
        </p:grpSpPr>
        <p:pic>
          <p:nvPicPr>
            <p:cNvPr id="14" name="Picture 13" descr="mode_APCP_01_SFC_vs_APCP_01_SFC_180000L_20080610_21000.4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880015"/>
              <a:ext cx="2913412" cy="526361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32997" y="31242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Control</a:t>
              </a:r>
              <a:endParaRPr lang="en-US" b="1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468588" y="880015"/>
            <a:ext cx="2913412" cy="5263610"/>
            <a:chOff x="5316188" y="880015"/>
            <a:chExt cx="2913412" cy="5263610"/>
          </a:xfrm>
        </p:grpSpPr>
        <p:pic>
          <p:nvPicPr>
            <p:cNvPr id="15" name="Picture 14" descr="mode_APCP_01_SFC_vs_APCP_01_SFC_180000L_20080610_21000.4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6188" y="880015"/>
              <a:ext cx="2913412" cy="5263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48400" y="31242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LISMOD</a:t>
              </a:r>
              <a:endParaRPr lang="en-US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2417134" y="1905000"/>
            <a:ext cx="5366078" cy="1200329"/>
            <a:chOff x="2417134" y="1905000"/>
            <a:chExt cx="5366078" cy="1200329"/>
          </a:xfrm>
        </p:grpSpPr>
        <p:sp>
          <p:nvSpPr>
            <p:cNvPr id="20" name="Oval 19"/>
            <p:cNvSpPr/>
            <p:nvPr/>
          </p:nvSpPr>
          <p:spPr>
            <a:xfrm>
              <a:off x="2417134" y="2165499"/>
              <a:ext cx="322612" cy="533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rot="-3780000">
              <a:off x="7294999" y="2075797"/>
              <a:ext cx="322612" cy="65381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3476" y="1905000"/>
              <a:ext cx="1082348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Matched</a:t>
              </a:r>
            </a:p>
            <a:p>
              <a:pPr algn="ctr"/>
              <a:r>
                <a:rPr lang="en-US" dirty="0" smtClean="0"/>
                <a:t>Forecast</a:t>
              </a:r>
            </a:p>
            <a:p>
              <a:pPr algn="ctr"/>
              <a:r>
                <a:rPr lang="en-US" dirty="0" smtClean="0"/>
                <a:t>Objects</a:t>
              </a:r>
            </a:p>
            <a:p>
              <a:pPr algn="ctr"/>
              <a:r>
                <a:rPr lang="en-US" dirty="0" smtClean="0"/>
                <a:t>(“hits”)</a:t>
              </a:r>
              <a:endParaRPr lang="en-US" dirty="0"/>
            </a:p>
          </p:txBody>
        </p:sp>
        <p:cxnSp>
          <p:nvCxnSpPr>
            <p:cNvPr id="28" name="Straight Connector 27"/>
            <p:cNvCxnSpPr>
              <a:stCxn id="25" idx="3"/>
              <a:endCxn id="23" idx="1"/>
            </p:cNvCxnSpPr>
            <p:nvPr/>
          </p:nvCxnSpPr>
          <p:spPr>
            <a:xfrm flipV="1">
              <a:off x="4965824" y="2399390"/>
              <a:ext cx="2232735" cy="105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6"/>
              <a:endCxn id="25" idx="1"/>
            </p:cNvCxnSpPr>
            <p:nvPr/>
          </p:nvCxnSpPr>
          <p:spPr>
            <a:xfrm>
              <a:off x="2739746" y="2432199"/>
              <a:ext cx="1143730" cy="7296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8"/>
          <p:cNvGrpSpPr/>
          <p:nvPr/>
        </p:nvGrpSpPr>
        <p:grpSpPr>
          <a:xfrm>
            <a:off x="2383658" y="4258270"/>
            <a:ext cx="5261160" cy="1125995"/>
            <a:chOff x="2383658" y="4258270"/>
            <a:chExt cx="5261160" cy="1125995"/>
          </a:xfrm>
        </p:grpSpPr>
        <p:sp>
          <p:nvSpPr>
            <p:cNvPr id="22" name="Oval 21"/>
            <p:cNvSpPr/>
            <p:nvPr/>
          </p:nvSpPr>
          <p:spPr>
            <a:xfrm rot="2700000">
              <a:off x="2267633" y="4920909"/>
              <a:ext cx="579381" cy="3473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rot="-2100000">
              <a:off x="7322206" y="4788403"/>
              <a:ext cx="322612" cy="5596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00" y="4258270"/>
              <a:ext cx="118494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Matched</a:t>
              </a:r>
            </a:p>
            <a:p>
              <a:pPr algn="ctr"/>
              <a:r>
                <a:rPr lang="en-US" dirty="0" smtClean="0"/>
                <a:t>Observed</a:t>
              </a:r>
            </a:p>
            <a:p>
              <a:pPr algn="ctr"/>
              <a:r>
                <a:rPr lang="en-US" dirty="0" smtClean="0"/>
                <a:t>Objects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22" idx="0"/>
              <a:endCxn id="26" idx="1"/>
            </p:cNvCxnSpPr>
            <p:nvPr/>
          </p:nvCxnSpPr>
          <p:spPr>
            <a:xfrm flipV="1">
              <a:off x="2680124" y="4719935"/>
              <a:ext cx="1129876" cy="25184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3"/>
              <a:endCxn id="24" idx="1"/>
            </p:cNvCxnSpPr>
            <p:nvPr/>
          </p:nvCxnSpPr>
          <p:spPr>
            <a:xfrm>
              <a:off x="4994941" y="4719935"/>
              <a:ext cx="2281649" cy="25163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42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4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Jun: MODE 10-mm/(1 h) Precip Objects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515588" y="880015"/>
            <a:ext cx="2913412" cy="5263610"/>
            <a:chOff x="533400" y="880015"/>
            <a:chExt cx="2913412" cy="5263610"/>
          </a:xfrm>
        </p:grpSpPr>
        <p:pic>
          <p:nvPicPr>
            <p:cNvPr id="14" name="Picture 13" descr="mode_APCP_01_SFC_vs_APCP_01_SFC_180000L_20080610_21000.4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880015"/>
              <a:ext cx="2913412" cy="526361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32997" y="31242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Control</a:t>
              </a:r>
              <a:endParaRPr lang="en-US" b="1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468588" y="880015"/>
            <a:ext cx="2913412" cy="5263610"/>
            <a:chOff x="5316188" y="880015"/>
            <a:chExt cx="2913412" cy="5263610"/>
          </a:xfrm>
        </p:grpSpPr>
        <p:pic>
          <p:nvPicPr>
            <p:cNvPr id="15" name="Picture 14" descr="mode_APCP_01_SFC_vs_APCP_01_SFC_180000L_20080610_21000.4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6188" y="880015"/>
              <a:ext cx="2913412" cy="5263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48400" y="31242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LISMOD</a:t>
              </a:r>
              <a:endParaRPr lang="en-US" b="1" dirty="0"/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620233" y="1364091"/>
            <a:ext cx="7615502" cy="4333398"/>
            <a:chOff x="620233" y="1364091"/>
            <a:chExt cx="7615502" cy="4333398"/>
          </a:xfrm>
        </p:grpSpPr>
        <p:sp>
          <p:nvSpPr>
            <p:cNvPr id="20" name="Oval 19"/>
            <p:cNvSpPr/>
            <p:nvPr/>
          </p:nvSpPr>
          <p:spPr>
            <a:xfrm>
              <a:off x="3024968" y="2938132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rot="2400000">
              <a:off x="5970484" y="1882693"/>
              <a:ext cx="342452" cy="44018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33408" y="1905000"/>
              <a:ext cx="1582486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Un-matched</a:t>
              </a:r>
            </a:p>
            <a:p>
              <a:pPr algn="ctr"/>
              <a:r>
                <a:rPr lang="en-US" dirty="0" smtClean="0"/>
                <a:t>Forecast</a:t>
              </a:r>
            </a:p>
            <a:p>
              <a:pPr algn="ctr"/>
              <a:r>
                <a:rPr lang="en-US" dirty="0" smtClean="0"/>
                <a:t>Objects</a:t>
              </a:r>
            </a:p>
            <a:p>
              <a:pPr algn="ctr"/>
              <a:r>
                <a:rPr lang="en-US" dirty="0" smtClean="0"/>
                <a:t>(false alarms)</a:t>
              </a:r>
              <a:endParaRPr lang="en-US" dirty="0"/>
            </a:p>
          </p:txBody>
        </p:sp>
        <p:cxnSp>
          <p:nvCxnSpPr>
            <p:cNvPr id="28" name="Straight Connector 27"/>
            <p:cNvCxnSpPr>
              <a:stCxn id="25" idx="3"/>
              <a:endCxn id="23" idx="3"/>
            </p:cNvCxnSpPr>
            <p:nvPr/>
          </p:nvCxnSpPr>
          <p:spPr>
            <a:xfrm flipV="1">
              <a:off x="5215894" y="2144177"/>
              <a:ext cx="733031" cy="3609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7"/>
              <a:endCxn id="25" idx="1"/>
            </p:cNvCxnSpPr>
            <p:nvPr/>
          </p:nvCxnSpPr>
          <p:spPr>
            <a:xfrm rot="5400000" flipH="1" flipV="1">
              <a:off x="3200344" y="2536315"/>
              <a:ext cx="464213" cy="40191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 rot="2700000">
              <a:off x="3016002" y="5451331"/>
              <a:ext cx="123015" cy="20605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rot="19500000">
              <a:off x="7917457" y="5424724"/>
              <a:ext cx="221211" cy="27276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1761" y="4258270"/>
              <a:ext cx="144142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Un-matched</a:t>
              </a:r>
            </a:p>
            <a:p>
              <a:pPr algn="ctr"/>
              <a:r>
                <a:rPr lang="en-US" dirty="0" smtClean="0"/>
                <a:t>Observed</a:t>
              </a:r>
            </a:p>
            <a:p>
              <a:pPr algn="ctr"/>
              <a:r>
                <a:rPr lang="en-US" dirty="0" smtClean="0"/>
                <a:t>Objects</a:t>
              </a:r>
            </a:p>
            <a:p>
              <a:pPr algn="ctr"/>
              <a:r>
                <a:rPr lang="en-US" dirty="0" smtClean="0"/>
                <a:t>(misses)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22" idx="0"/>
              <a:endCxn id="26" idx="1"/>
            </p:cNvCxnSpPr>
            <p:nvPr/>
          </p:nvCxnSpPr>
          <p:spPr>
            <a:xfrm flipV="1">
              <a:off x="3150360" y="4858435"/>
              <a:ext cx="531401" cy="62307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3"/>
              <a:endCxn id="24" idx="1"/>
            </p:cNvCxnSpPr>
            <p:nvPr/>
          </p:nvCxnSpPr>
          <p:spPr>
            <a:xfrm>
              <a:off x="5123181" y="4858435"/>
              <a:ext cx="2785502" cy="66853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 rot="2400000">
              <a:off x="6389939" y="1364091"/>
              <a:ext cx="286414" cy="33573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>
              <a:stCxn id="25" idx="3"/>
              <a:endCxn id="42" idx="3"/>
            </p:cNvCxnSpPr>
            <p:nvPr/>
          </p:nvCxnSpPr>
          <p:spPr>
            <a:xfrm flipV="1">
              <a:off x="5215894" y="1557794"/>
              <a:ext cx="1163382" cy="94737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 rot="2400000">
              <a:off x="5708865" y="2692453"/>
              <a:ext cx="247983" cy="1759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/>
            <p:cNvCxnSpPr>
              <a:stCxn id="25" idx="3"/>
              <a:endCxn id="46" idx="2"/>
            </p:cNvCxnSpPr>
            <p:nvPr/>
          </p:nvCxnSpPr>
          <p:spPr>
            <a:xfrm>
              <a:off x="5215894" y="2505165"/>
              <a:ext cx="521979" cy="1955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698899" y="2519207"/>
              <a:ext cx="241959" cy="29849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>
              <a:stCxn id="50" idx="7"/>
              <a:endCxn id="25" idx="1"/>
            </p:cNvCxnSpPr>
            <p:nvPr/>
          </p:nvCxnSpPr>
          <p:spPr>
            <a:xfrm rot="5400000" flipH="1" flipV="1">
              <a:off x="3240539" y="2170051"/>
              <a:ext cx="57755" cy="72798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500328" y="2068032"/>
              <a:ext cx="959338" cy="461807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/>
            <p:cNvCxnSpPr>
              <a:stCxn id="54" idx="6"/>
              <a:endCxn id="25" idx="1"/>
            </p:cNvCxnSpPr>
            <p:nvPr/>
          </p:nvCxnSpPr>
          <p:spPr>
            <a:xfrm>
              <a:off x="2459666" y="2298936"/>
              <a:ext cx="1173742" cy="20622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 rot="2400000">
              <a:off x="7987752" y="3007886"/>
              <a:ext cx="247983" cy="1759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stCxn id="25" idx="3"/>
              <a:endCxn id="58" idx="2"/>
            </p:cNvCxnSpPr>
            <p:nvPr/>
          </p:nvCxnSpPr>
          <p:spPr>
            <a:xfrm>
              <a:off x="5215894" y="2505165"/>
              <a:ext cx="2800866" cy="51098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2400000">
              <a:off x="6984768" y="2116521"/>
              <a:ext cx="247983" cy="1759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>
              <a:stCxn id="25" idx="3"/>
              <a:endCxn id="62" idx="3"/>
            </p:cNvCxnSpPr>
            <p:nvPr/>
          </p:nvCxnSpPr>
          <p:spPr>
            <a:xfrm flipV="1">
              <a:off x="5215894" y="2195774"/>
              <a:ext cx="1785722" cy="30939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1447800" y="1447800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Connector 66"/>
            <p:cNvCxnSpPr>
              <a:stCxn id="66" idx="6"/>
              <a:endCxn id="25" idx="1"/>
            </p:cNvCxnSpPr>
            <p:nvPr/>
          </p:nvCxnSpPr>
          <p:spPr>
            <a:xfrm>
              <a:off x="1689759" y="1554480"/>
              <a:ext cx="1943649" cy="95068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 rot="-600000">
              <a:off x="7465011" y="2587148"/>
              <a:ext cx="439120" cy="19023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stCxn id="25" idx="3"/>
              <a:endCxn id="70" idx="2"/>
            </p:cNvCxnSpPr>
            <p:nvPr/>
          </p:nvCxnSpPr>
          <p:spPr>
            <a:xfrm>
              <a:off x="5215894" y="2505165"/>
              <a:ext cx="2252453" cy="21522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 rot="2700000">
              <a:off x="2340260" y="4765912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 rot="2700000">
              <a:off x="1115309" y="4822615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 rot="2700000">
              <a:off x="1466277" y="4985648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/>
            <p:cNvCxnSpPr>
              <a:stCxn id="80" idx="7"/>
              <a:endCxn id="26" idx="1"/>
            </p:cNvCxnSpPr>
            <p:nvPr/>
          </p:nvCxnSpPr>
          <p:spPr>
            <a:xfrm flipV="1">
              <a:off x="1298189" y="4858435"/>
              <a:ext cx="2383572" cy="5562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1" idx="7"/>
              <a:endCxn id="26" idx="1"/>
            </p:cNvCxnSpPr>
            <p:nvPr/>
          </p:nvCxnSpPr>
          <p:spPr>
            <a:xfrm flipV="1">
              <a:off x="1649157" y="4858435"/>
              <a:ext cx="2032604" cy="218653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1"/>
              <a:endCxn id="26" idx="1"/>
            </p:cNvCxnSpPr>
            <p:nvPr/>
          </p:nvCxnSpPr>
          <p:spPr>
            <a:xfrm>
              <a:off x="2431700" y="4765912"/>
              <a:ext cx="1250061" cy="92523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 rot="19500000">
              <a:off x="6410608" y="4976012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4" name="Straight Connector 93"/>
            <p:cNvCxnSpPr>
              <a:stCxn id="26" idx="3"/>
              <a:endCxn id="93" idx="1"/>
            </p:cNvCxnSpPr>
            <p:nvPr/>
          </p:nvCxnSpPr>
          <p:spPr>
            <a:xfrm>
              <a:off x="5123181" y="4858435"/>
              <a:ext cx="1288816" cy="19313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620233" y="1862468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762000" y="2703506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993326" y="2051579"/>
              <a:ext cx="315433" cy="24505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/>
            <p:cNvCxnSpPr>
              <a:stCxn id="106" idx="6"/>
              <a:endCxn id="25" idx="1"/>
            </p:cNvCxnSpPr>
            <p:nvPr/>
          </p:nvCxnSpPr>
          <p:spPr>
            <a:xfrm>
              <a:off x="1308759" y="2174106"/>
              <a:ext cx="2324649" cy="33105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5" idx="6"/>
              <a:endCxn id="25" idx="1"/>
            </p:cNvCxnSpPr>
            <p:nvPr/>
          </p:nvCxnSpPr>
          <p:spPr>
            <a:xfrm flipV="1">
              <a:off x="1003959" y="2505165"/>
              <a:ext cx="2629449" cy="30502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25" idx="1"/>
            </p:cNvCxnSpPr>
            <p:nvPr/>
          </p:nvCxnSpPr>
          <p:spPr>
            <a:xfrm>
              <a:off x="862192" y="1969148"/>
              <a:ext cx="2771216" cy="53601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 rot="2400000">
              <a:off x="5572423" y="1840666"/>
              <a:ext cx="228122" cy="22262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/>
            <p:cNvCxnSpPr>
              <a:stCxn id="25" idx="3"/>
              <a:endCxn id="117" idx="4"/>
            </p:cNvCxnSpPr>
            <p:nvPr/>
          </p:nvCxnSpPr>
          <p:spPr>
            <a:xfrm flipV="1">
              <a:off x="5215894" y="2037248"/>
              <a:ext cx="399040" cy="46791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1" descr="mode_01h_10mm_lismod_2008061003_outlin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913" y="838200"/>
            <a:ext cx="2909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mode_01h_10mm_control_2008061003_outlin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913" y="838200"/>
            <a:ext cx="2909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426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4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Jun: MODE 10-mm/(1 h) Precip Objects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738" y="942975"/>
          <a:ext cx="29459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84"/>
                <a:gridCol w="589184"/>
                <a:gridCol w="589184"/>
                <a:gridCol w="589184"/>
                <a:gridCol w="589184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Control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LISMOD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Fcst 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hour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Area 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 Area</a:t>
                      </a:r>
                      <a:r>
                        <a:rPr lang="en-US" sz="1400" b="1" baseline="0" dirty="0" smtClean="0"/>
                        <a:t> </a:t>
                      </a:r>
                      <a:br>
                        <a:rPr lang="en-US" sz="1400" b="1" baseline="0" dirty="0" smtClean="0"/>
                      </a:br>
                      <a:r>
                        <a:rPr lang="en-US" sz="1400" b="1" baseline="0" dirty="0" smtClean="0"/>
                        <a:t>Un-match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 Area 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 Area Un-match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108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474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232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587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544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606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653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1039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470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711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186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916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318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674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394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646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110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424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632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501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328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48341" y="303840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95597" y="3048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LISMOD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349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349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/>
          </p:cNvSpPr>
          <p:nvPr/>
        </p:nvSpPr>
        <p:spPr bwMode="auto">
          <a:xfrm>
            <a:off x="152400" y="76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MET/MODE 1-h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Precip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Object Verification: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(Un-)Matched Differences by Model Run, 12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24 h Forecasts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350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766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25675" y="2057400"/>
          <a:ext cx="4632388" cy="2865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11553"/>
                <a:gridCol w="1285113"/>
                <a:gridCol w="13357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Forecasts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Improved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Forecasts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Degraded</a:t>
                      </a:r>
                      <a:endParaRPr 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81125" y="1295400"/>
          <a:ext cx="645915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513"/>
                <a:gridCol w="761746"/>
                <a:gridCol w="782166"/>
                <a:gridCol w="1872454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Quantity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(mean # grid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points</a:t>
                      </a:r>
                      <a:b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per model run)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LISMOD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Difference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(LISMOD – Control)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% 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Change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11,911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12,045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17,750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17,175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-575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-3.2%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2,456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2,562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4.3%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6,798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6,538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-260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-3.8%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549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-44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-8.0%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554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554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46675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/>
          </p:cNvSpPr>
          <p:nvPr/>
        </p:nvSpPr>
        <p:spPr bwMode="auto">
          <a:xfrm>
            <a:off x="152400" y="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Real-time LIS/Noah at SPoRT</a:t>
            </a:r>
          </a:p>
        </p:txBody>
      </p:sp>
      <p:sp>
        <p:nvSpPr>
          <p:cNvPr id="65549" name="Content Placeholder 16"/>
          <p:cNvSpPr>
            <a:spLocks/>
          </p:cNvSpPr>
          <p:nvPr/>
        </p:nvSpPr>
        <p:spPr bwMode="auto">
          <a:xfrm>
            <a:off x="304800" y="1371600"/>
            <a:ext cx="495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3-km LIS over southeast U.S.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Spin-up run; restarts 4x per day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Hourly output posted to ftp site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LIS </a:t>
            </a:r>
            <a:r>
              <a:rPr lang="en-US" sz="2400" dirty="0">
                <a:latin typeface="Calibri" pitchFamily="34" charset="0"/>
              </a:rPr>
              <a:t>output for diagnostics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Readily displayable in AWIPS II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NWS BHM: Convective initiation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Other short-term forecasting issues 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(low temps, fire weather, etc.)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Future plans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Expand 3-km to near CONUS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1-km high-res nest for BHM CI study</a:t>
            </a:r>
          </a:p>
        </p:txBody>
      </p:sp>
      <p:pic>
        <p:nvPicPr>
          <p:cNvPr id="65550" name="Picture 13" descr="lhfx_090628_1h_ani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350" y="129540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927</Words>
  <Application>Microsoft Office PowerPoint</Application>
  <PresentationFormat>On-screen Show (4:3)</PresentationFormat>
  <Paragraphs>292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Update on SPoRT Short-term Forecasting Activities</vt:lpstr>
      <vt:lpstr>Land Surface Modeling with LIS</vt:lpstr>
      <vt:lpstr>10 Jun 2008 Sensitivity Example  0-10 cm soil moisture          SST Differences</vt:lpstr>
      <vt:lpstr>10 Jun 2008: 1224 hour forecasts  Sensible Heat Flux             1-hour Precipitation</vt:lpstr>
      <vt:lpstr>10 Jun: MODE 10-mm/(1 h) Precip Objects </vt:lpstr>
      <vt:lpstr>10 Jun: MODE 10-mm/(1 h) Precip Objects </vt:lpstr>
      <vt:lpstr>10 Jun: MODE 10-mm/(1 h) Precip Objects </vt:lpstr>
      <vt:lpstr>Slide 8</vt:lpstr>
      <vt:lpstr>Slide 9</vt:lpstr>
      <vt:lpstr>Contributions to the WRF EMS v3.1</vt:lpstr>
      <vt:lpstr>Improved Initial 2-m Temp in WRF EMS (NMM) using SPoRT SSTs and Land Surface fields</vt:lpstr>
      <vt:lpstr>Improved Initial 2-m Temp in WRF EMS (NMM) using SPoRT SSTs and Land Surface fields</vt:lpstr>
      <vt:lpstr>Improved Initial 2-m Temp in WRF EMS (NMM) using SPoRT SSTs and Land Surface fields</vt:lpstr>
      <vt:lpstr>Methodology for Profile Assimilation</vt:lpstr>
      <vt:lpstr>Profile Precipitation Verification</vt:lpstr>
      <vt:lpstr>12-13 February 2007 Case</vt:lpstr>
      <vt:lpstr>3DVAR Analysis Modification</vt:lpstr>
      <vt:lpstr>Improved Precipitation Forecasts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NASA</cp:lastModifiedBy>
  <cp:revision>96</cp:revision>
  <dcterms:created xsi:type="dcterms:W3CDTF">2009-10-14T04:03:29Z</dcterms:created>
  <dcterms:modified xsi:type="dcterms:W3CDTF">2010-03-24T14:10:49Z</dcterms:modified>
</cp:coreProperties>
</file>