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Layouts/slideLayout35.xml" ContentType="application/vnd.openxmlformats-officedocument.presentationml.slideLayout+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Masters/slideMaster7.xml" ContentType="application/vnd.openxmlformats-officedocument.presentationml.slideMaster+xml"/>
  <Override PartName="/ppt/slideLayouts/slideLayout75.xml" ContentType="application/vnd.openxmlformats-officedocument.presentationml.slideLayout+xml"/>
  <Default Extension="xml" ContentType="application/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31.xml" ContentType="application/vnd.openxmlformats-officedocument.presentationml.slideLayout+xml"/>
  <Override PartName="/ppt/notesSlides/notesSlide43.xml" ContentType="application/vnd.openxmlformats-officedocument.presentationml.notes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xml" ContentType="application/vnd.openxmlformats-officedocument.presentationml.notesSlide+xml"/>
  <Override PartName="/ppt/slideLayouts/slideLayout101.xml" ContentType="application/vnd.openxmlformats-officedocument.presentationml.slideLayout+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notesSlides/notesSlide41.xml" ContentType="application/vnd.openxmlformats-officedocument.presentationml.notes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slideLayouts/slideLayout71.xml" ContentType="application/vnd.openxmlformats-officedocument.presentationml.slideLayout+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Default Extension="tiff" ContentType="image/tiff"/>
  <Override PartName="/ppt/theme/theme10.xml" ContentType="application/vnd.openxmlformats-officedocument.theme+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slideLayouts/slideLayout113.xml" ContentType="application/vnd.openxmlformats-officedocument.presentationml.slideLayout+xml"/>
  <Override PartName="/ppt/handoutMasters/handoutMaster1.xml" ContentType="application/vnd.openxmlformats-officedocument.presentationml.handoutMaster+xml"/>
  <Override PartName="/ppt/slideLayouts/slideLayout63.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notesSlides/notesSlide38.xml" ContentType="application/vnd.openxmlformats-officedocument.presentationml.notesSlide+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notesSlides/notesSlide8.xml" ContentType="application/vnd.openxmlformats-officedocument.presentationml.notes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notesSlides/notesSlide36.xml" ContentType="application/vnd.openxmlformats-officedocument.presentationml.notesSlide+xml"/>
  <Override PartName="/ppt/slideLayouts/slideLayout18.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Layouts/slideLayout22.xml" ContentType="application/vnd.openxmlformats-officedocument.presentationml.slideLayout+xml"/>
  <Override PartName="/ppt/slideLayouts/slideLayout16.xml" ContentType="application/vnd.openxmlformats-officedocument.presentationml.slideLayout+xml"/>
  <Override PartName="/ppt/notesSlides/notesSlide28.xml" ContentType="application/vnd.openxmlformats-officedocument.presentationml.notesSlide+xml"/>
  <Override PartName="/ppt/slideLayouts/slideLayout108.xml" ContentType="application/vnd.openxmlformats-officedocument.presentationml.slideLayout+xml"/>
  <Override PartName="/ppt/theme/theme1.xml" ContentType="application/vnd.openxmlformats-officedocument.theme+xml"/>
  <Override PartName="/ppt/slideLayouts/slideLayout58.xml" ContentType="application/vnd.openxmlformats-officedocument.presentationml.slideLayout+xml"/>
  <Override PartName="/ppt/notesSlides/notesSlide12.xml" ContentType="application/vnd.openxmlformats-officedocument.presentationml.notesSlide+xml"/>
  <Override PartName="/ppt/slides/slide31.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Layouts/slideLayout36.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Masters/slideMaster8.xml" ContentType="application/vnd.openxmlformats-officedocument.presentationml.slideMaster+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docProps/custom.xml" ContentType="application/vnd.openxmlformats-officedocument.custom-properties+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Masters/slideMaster6.xml" ContentType="application/vnd.openxmlformats-officedocument.presentationml.slideMaster+xml"/>
  <Default Extension="gif" ContentType="image/gif"/>
  <Override PartName="/ppt/slideLayouts/slideLayout74.xml" ContentType="application/vnd.openxmlformats-officedocument.presentationml.slideLayout+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slideLayouts/slideLayout94.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notesSlides/notesSlide42.xml" ContentType="application/vnd.openxmlformats-officedocument.presentationml.notes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86.xml" ContentType="application/vnd.openxmlformats-officedocument.presentationml.slideLayout+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slideLayouts/slideLayout70.xml" ContentType="application/vnd.openxmlformats-officedocument.presentationml.slideLayout+xml"/>
  <Override PartName="/ppt/slideLayouts/slideLayout64.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notesSlides/notesSlide2.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notesSlides/notesSlide39.xml" ContentType="application/vnd.openxmlformats-officedocument.presentationml.notesSlide+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Layouts/slideLayout110.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notesSlides/notesSlide37.xml" ContentType="application/vnd.openxmlformats-officedocument.presentationml.notesSlide+xml"/>
  <Override PartName="/ppt/slideLayouts/slideLayout19.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Default Extension="png" ContentType="image/png"/>
  <Override PartName="/ppt/slides/slide12.xml" ContentType="application/vnd.openxmlformats-officedocument.presentationml.slide+xml"/>
  <Default Extension="wmf" ContentType="image/x-wmf"/>
  <Override PartName="/ppt/slideLayouts/slideLayout23.xml" ContentType="application/vnd.openxmlformats-officedocument.presentationml.slideLayout+xml"/>
  <Default Extension="rels" ContentType="application/vnd.openxmlformats-package.relationships+xml"/>
  <Override PartName="/ppt/slideLayouts/slideLayout17.xml" ContentType="application/vnd.openxmlformats-officedocument.presentationml.slideLayout+xml"/>
  <Override PartName="/ppt/notesSlides/notesSlide29.xml" ContentType="application/vnd.openxmlformats-officedocument.presentationml.notes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57.xml" ContentType="application/vnd.openxmlformats-officedocument.presentationml.slideLayou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 id="2147483651" r:id="rId2"/>
    <p:sldMasterId id="2147483663" r:id="rId3"/>
    <p:sldMasterId id="2147483667" r:id="rId4"/>
    <p:sldMasterId id="2147483896" r:id="rId5"/>
    <p:sldMasterId id="2147484817" r:id="rId6"/>
    <p:sldMasterId id="2147485003" r:id="rId7"/>
    <p:sldMasterId id="2147485259" r:id="rId8"/>
    <p:sldMasterId id="2147485283" r:id="rId9"/>
    <p:sldMasterId id="2147486305" r:id="rId10"/>
  </p:sldMasterIdLst>
  <p:notesMasterIdLst>
    <p:notesMasterId r:id="rId54"/>
  </p:notesMasterIdLst>
  <p:handoutMasterIdLst>
    <p:handoutMasterId r:id="rId55"/>
  </p:handoutMasterIdLst>
  <p:sldIdLst>
    <p:sldId id="700" r:id="rId11"/>
    <p:sldId id="910" r:id="rId12"/>
    <p:sldId id="979" r:id="rId13"/>
    <p:sldId id="980" r:id="rId14"/>
    <p:sldId id="935" r:id="rId15"/>
    <p:sldId id="1006" r:id="rId16"/>
    <p:sldId id="943" r:id="rId17"/>
    <p:sldId id="984" r:id="rId18"/>
    <p:sldId id="1007" r:id="rId19"/>
    <p:sldId id="1005" r:id="rId20"/>
    <p:sldId id="1004" r:id="rId21"/>
    <p:sldId id="998" r:id="rId22"/>
    <p:sldId id="1009" r:id="rId23"/>
    <p:sldId id="1008" r:id="rId24"/>
    <p:sldId id="1011" r:id="rId25"/>
    <p:sldId id="1019" r:id="rId26"/>
    <p:sldId id="1020" r:id="rId27"/>
    <p:sldId id="1018" r:id="rId28"/>
    <p:sldId id="1012" r:id="rId29"/>
    <p:sldId id="1013" r:id="rId30"/>
    <p:sldId id="982" r:id="rId31"/>
    <p:sldId id="988" r:id="rId32"/>
    <p:sldId id="1014" r:id="rId33"/>
    <p:sldId id="1017" r:id="rId34"/>
    <p:sldId id="1010" r:id="rId35"/>
    <p:sldId id="1015" r:id="rId36"/>
    <p:sldId id="989" r:id="rId37"/>
    <p:sldId id="994" r:id="rId38"/>
    <p:sldId id="993" r:id="rId39"/>
    <p:sldId id="992" r:id="rId40"/>
    <p:sldId id="990" r:id="rId41"/>
    <p:sldId id="991" r:id="rId42"/>
    <p:sldId id="985" r:id="rId43"/>
    <p:sldId id="1021" r:id="rId44"/>
    <p:sldId id="987" r:id="rId45"/>
    <p:sldId id="986" r:id="rId46"/>
    <p:sldId id="1003" r:id="rId47"/>
    <p:sldId id="981" r:id="rId48"/>
    <p:sldId id="1000" r:id="rId49"/>
    <p:sldId id="1002" r:id="rId50"/>
    <p:sldId id="1001" r:id="rId51"/>
    <p:sldId id="999" r:id="rId52"/>
    <p:sldId id="978" r:id="rId5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74747"/>
    <a:srgbClr val="800000"/>
    <a:srgbClr val="FFF261"/>
    <a:srgbClr val="CCFF99"/>
    <a:srgbClr val="FF6600"/>
    <a:srgbClr val="99CC00"/>
    <a:srgbClr val="FF7C80"/>
    <a:srgbClr val="66FFCC"/>
    <a:srgbClr val="DDDDDD"/>
    <a:srgbClr val="0066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12" d="100"/>
          <a:sy n="112" d="100"/>
        </p:scale>
        <p:origin x="-78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2768" y="-1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932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ea typeface="+mn-ea"/>
                <a:cs typeface="+mn-cs"/>
              </a:defRPr>
            </a:lvl1pPr>
          </a:lstStyle>
          <a:p>
            <a:pPr>
              <a:defRPr/>
            </a:pPr>
            <a:endParaRPr lang="en-US" dirty="0"/>
          </a:p>
        </p:txBody>
      </p:sp>
      <p:sp>
        <p:nvSpPr>
          <p:cNvPr id="9932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ea typeface="+mn-ea"/>
                <a:cs typeface="+mn-cs"/>
              </a:defRPr>
            </a:lvl1pPr>
          </a:lstStyle>
          <a:p>
            <a:pPr>
              <a:defRPr/>
            </a:pPr>
            <a:endParaRPr lang="en-US" dirty="0"/>
          </a:p>
        </p:txBody>
      </p:sp>
      <p:sp>
        <p:nvSpPr>
          <p:cNvPr id="9932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ea typeface="+mn-ea"/>
                <a:cs typeface="+mn-cs"/>
              </a:defRPr>
            </a:lvl1pPr>
          </a:lstStyle>
          <a:p>
            <a:pPr>
              <a:defRPr/>
            </a:pPr>
            <a:endParaRPr lang="en-US" dirty="0"/>
          </a:p>
        </p:txBody>
      </p:sp>
      <p:sp>
        <p:nvSpPr>
          <p:cNvPr id="9932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AFBEA895-6D3E-B04A-AB18-2A8E833DF219}"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ea typeface="+mn-ea"/>
                <a:cs typeface="+mn-cs"/>
              </a:defRPr>
            </a:lvl1pPr>
          </a:lstStyle>
          <a:p>
            <a:pPr>
              <a:defRPr/>
            </a:pPr>
            <a:endParaRPr lang="en-US" dirty="0"/>
          </a:p>
        </p:txBody>
      </p:sp>
      <p:sp>
        <p:nvSpPr>
          <p:cNvPr id="12390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ea typeface="+mn-ea"/>
                <a:cs typeface="+mn-cs"/>
              </a:defRPr>
            </a:lvl1pPr>
          </a:lstStyle>
          <a:p>
            <a:pPr>
              <a:defRPr/>
            </a:pPr>
            <a:endParaRPr lang="en-US" dirty="0"/>
          </a:p>
        </p:txBody>
      </p:sp>
      <p:sp>
        <p:nvSpPr>
          <p:cNvPr id="12800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2390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391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ea typeface="+mn-ea"/>
                <a:cs typeface="+mn-cs"/>
              </a:defRPr>
            </a:lvl1pPr>
          </a:lstStyle>
          <a:p>
            <a:pPr>
              <a:defRPr/>
            </a:pPr>
            <a:endParaRPr lang="en-US" dirty="0"/>
          </a:p>
        </p:txBody>
      </p:sp>
      <p:sp>
        <p:nvSpPr>
          <p:cNvPr id="12391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80B02B41-CDD7-5C4E-94E9-AED7E513D34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D4E8E33-F8BC-0C45-8C5E-D5E7E7A78081}" type="slidenum">
              <a:rPr lang="en-US"/>
              <a:pPr/>
              <a:t>1</a:t>
            </a:fld>
            <a:endParaRPr lang="en-US" dirty="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6F3DBC0-6007-E74E-90C7-CA05FE3B9E3A}" type="slidenum">
              <a:rPr lang="en-US"/>
              <a:pPr/>
              <a:t>10</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6F3DBC0-6007-E74E-90C7-CA05FE3B9E3A}" type="slidenum">
              <a:rPr lang="en-US"/>
              <a:pPr/>
              <a:t>11</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093051DD-DB74-2E4E-8400-67CC5D8228E7}" type="slidenum">
              <a:rPr lang="en-US"/>
              <a:pPr/>
              <a:t>12</a:t>
            </a:fld>
            <a:endParaRPr lang="en-US" dirty="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F200DB8A-3DD2-6F4F-A829-864080B0A806}" type="slidenum">
              <a:rPr lang="en-US"/>
              <a:pPr/>
              <a:t>13</a:t>
            </a:fld>
            <a:endParaRPr lang="en-US" dirty="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0905C250-EE97-6545-8A65-26610906B396}" type="slidenum">
              <a:rPr lang="en-US"/>
              <a:pPr/>
              <a:t>14</a:t>
            </a:fld>
            <a:endParaRPr lang="en-US" dirty="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15</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16</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1FC64DE3-8715-D244-9262-824EB05E52FD}" type="slidenum">
              <a:rPr lang="en-US"/>
              <a:pPr/>
              <a:t>17</a:t>
            </a:fld>
            <a:endParaRPr lang="en-US" dirty="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18</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19</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B602F49-503A-1F4C-889E-D21EB513A65B}" type="slidenum">
              <a:rPr lang="en-US"/>
              <a:pPr/>
              <a:t>2</a:t>
            </a:fld>
            <a:endParaRPr lang="en-US" dirty="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20</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21</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4510BA61-7DBD-4F46-A16D-19098A9468D3}" type="slidenum">
              <a:rPr lang="en-US"/>
              <a:pPr/>
              <a:t>22</a:t>
            </a:fld>
            <a:endParaRPr lang="en-US" dirty="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23</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AF361256-4F28-3F4B-B0F9-A42568E4199C}" type="slidenum">
              <a:rPr lang="en-US"/>
              <a:pPr/>
              <a:t>24</a:t>
            </a:fld>
            <a:endParaRPr lang="en-US" dirty="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B602F49-503A-1F4C-889E-D21EB513A65B}" type="slidenum">
              <a:rPr lang="en-US"/>
              <a:pPr/>
              <a:t>25</a:t>
            </a:fld>
            <a:endParaRPr lang="en-US" dirty="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9B602F49-503A-1F4C-889E-D21EB513A65B}" type="slidenum">
              <a:rPr lang="en-US"/>
              <a:pPr/>
              <a:t>26</a:t>
            </a:fld>
            <a:endParaRPr lang="en-US" dirty="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C314D41-3CA3-ED4D-8364-0B618FBE8514}" type="slidenum">
              <a:rPr lang="en-US"/>
              <a:pPr/>
              <a:t>27</a:t>
            </a:fld>
            <a:endParaRPr lang="en-US" dirty="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71B3AC28-BDD3-7743-9075-C882F8866675}" type="slidenum">
              <a:rPr lang="en-US"/>
              <a:pPr/>
              <a:t>28</a:t>
            </a:fld>
            <a:endParaRPr lang="en-US" dirty="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743D5C33-1D64-D34B-B8E1-D02CD76BB5F4}" type="slidenum">
              <a:rPr lang="en-US"/>
              <a:pPr/>
              <a:t>29</a:t>
            </a:fld>
            <a:endParaRPr lang="en-US" dirty="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FFA767E-231C-BD4D-ABF2-E8508DC73B52}" type="slidenum">
              <a:rPr lang="en-US"/>
              <a:pPr/>
              <a:t>3</a:t>
            </a:fld>
            <a:endParaRPr lang="en-US" dirty="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9FB4056-693A-6742-9842-9EB4FD3C00B4}" type="slidenum">
              <a:rPr lang="en-US"/>
              <a:pPr/>
              <a:t>30</a:t>
            </a:fld>
            <a:endParaRPr lang="en-US" dirty="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3C2803C-82D5-DA4E-9F5D-B0C2F0D84C01}" type="slidenum">
              <a:rPr lang="en-US"/>
              <a:pPr/>
              <a:t>31</a:t>
            </a:fld>
            <a:endParaRPr lang="en-US" dirty="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1454F803-B89C-3C46-AF66-BC29BC9B9ABE}" type="slidenum">
              <a:rPr lang="en-US"/>
              <a:pPr/>
              <a:t>32</a:t>
            </a:fld>
            <a:endParaRPr lang="en-US" dirty="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C750BDAB-92F0-484B-BE02-A75E1B6164CE}" type="slidenum">
              <a:rPr lang="en-US"/>
              <a:pPr/>
              <a:t>33</a:t>
            </a:fld>
            <a:endParaRPr lang="en-US"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C750BDAB-92F0-484B-BE02-A75E1B6164CE}" type="slidenum">
              <a:rPr lang="en-US"/>
              <a:pPr/>
              <a:t>34</a:t>
            </a:fld>
            <a:endParaRPr lang="en-US" dirty="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57EBE978-AC3F-0245-95C7-9C48B8EDF990}" type="slidenum">
              <a:rPr lang="en-US"/>
              <a:pPr/>
              <a:t>35</a:t>
            </a:fld>
            <a:endParaRPr lang="en-US" dirty="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0F622C34-C0D0-334B-B51F-307DFD2656F3}" type="slidenum">
              <a:rPr lang="en-US"/>
              <a:pPr/>
              <a:t>36</a:t>
            </a:fld>
            <a:endParaRPr lang="en-US" dirty="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E7BB051-023D-4B48-A88F-1996741B032E}" type="slidenum">
              <a:rPr lang="en-US"/>
              <a:pPr/>
              <a:t>37</a:t>
            </a:fld>
            <a:endParaRPr lang="en-US" dirty="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ED44075-DE10-0348-A9DE-62583AD2B6EC}" type="slidenum">
              <a:rPr lang="en-US"/>
              <a:pPr/>
              <a:t>38</a:t>
            </a:fld>
            <a:endParaRPr lang="en-US"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ED44075-DE10-0348-A9DE-62583AD2B6EC}" type="slidenum">
              <a:rPr lang="en-US"/>
              <a:pPr/>
              <a:t>39</a:t>
            </a:fld>
            <a:endParaRPr lang="en-US"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D6AA87BF-9E6B-C241-85D5-FFE9DF59EA4A}" type="slidenum">
              <a:rPr lang="en-US"/>
              <a:pPr/>
              <a:t>4</a:t>
            </a:fld>
            <a:endParaRPr lang="en-US" dirty="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ED44075-DE10-0348-A9DE-62583AD2B6EC}" type="slidenum">
              <a:rPr lang="en-US"/>
              <a:pPr/>
              <a:t>40</a:t>
            </a:fld>
            <a:endParaRPr lang="en-US"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0ED44075-DE10-0348-A9DE-62583AD2B6EC}" type="slidenum">
              <a:rPr lang="en-US"/>
              <a:pPr/>
              <a:t>41</a:t>
            </a:fld>
            <a:endParaRPr lang="en-US"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9D745039-8066-024D-AFFD-F222BFD466C8}" type="slidenum">
              <a:rPr lang="en-US"/>
              <a:pPr/>
              <a:t>42</a:t>
            </a:fld>
            <a:endParaRPr lang="en-US" dirty="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E7BB051-023D-4B48-A88F-1996741B032E}" type="slidenum">
              <a:rPr lang="en-US"/>
              <a:pPr/>
              <a:t>43</a:t>
            </a:fld>
            <a:endParaRPr lang="en-US" dirty="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1612938-4DEF-614B-9020-38E3CF9EB329}" type="slidenum">
              <a:rPr lang="en-US"/>
              <a:pPr/>
              <a:t>5</a:t>
            </a:fld>
            <a:endParaRPr lang="en-US" dirty="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6F3DBC0-6007-E74E-90C7-CA05FE3B9E3A}" type="slidenum">
              <a:rPr lang="en-US"/>
              <a:pPr/>
              <a:t>6</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E9E146F-36DC-EE42-879E-6960FE66C19B}" type="slidenum">
              <a:rPr lang="en-US"/>
              <a:pPr/>
              <a:t>7</a:t>
            </a:fld>
            <a:endParaRPr lang="en-US" dirty="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6F3DBC0-6007-E74E-90C7-CA05FE3B9E3A}" type="slidenum">
              <a:rPr lang="en-US"/>
              <a:pPr/>
              <a:t>8</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6F3DBC0-6007-E74E-90C7-CA05FE3B9E3A}" type="slidenum">
              <a:rPr lang="en-US"/>
              <a:pPr/>
              <a:t>9</a:t>
            </a:fld>
            <a:endParaRPr lang="en-US" dirty="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dirty="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702F297-E6EB-2949-9BC2-802E022010C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12FA133-B8AA-0D44-B419-0FFA0CC4EC1E}" type="slidenum">
              <a:rPr lang="en-US"/>
              <a:pPr>
                <a:defRPr/>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85A9BE68-5C68-9641-B0E5-987953651D3F}" type="slidenum">
              <a:rPr lang="en-US"/>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C21036FC-9447-7C48-AF73-B94296679E09}" type="slidenum">
              <a:rPr lang="en-US"/>
              <a:pPr/>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F01FD552-612B-414F-9FD1-13BEA291D98D}" type="slidenum">
              <a:rPr lang="en-US"/>
              <a:pPr/>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4E2909B7-A55A-2C48-A1C4-91EB0BC8C808}" type="slidenum">
              <a:rPr lang="en-US"/>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3740C7BF-EFE4-5D48-A715-DA5659EEC2EF}" type="slidenum">
              <a:rPr lang="en-US"/>
              <a:pPr/>
              <a:t>‹#›</a:t>
            </a:fld>
            <a:endParaRPr 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5B9EF029-9660-DA4D-A7DE-0C273399764D}" type="slidenum">
              <a:rPr lang="en-US"/>
              <a:pPr/>
              <a:t>‹#›</a:t>
            </a:fld>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CB7EED98-F0CB-7842-AB99-213B45B00C5C}"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30FB326-7A6F-5949-B6AA-67C659E0E7D1}" type="slidenum">
              <a:rPr lang="en-US"/>
              <a:pPr>
                <a:defRPr/>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F405E65-FD44-C244-82E1-E18F6519A611}" type="slidenum">
              <a:rPr lang="en-US"/>
              <a:pPr/>
              <a:t>‹#›</a:t>
            </a:fld>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2A06939A-E492-F54E-94D8-9EFDFE1433A6}" type="slidenum">
              <a:rPr lang="en-US"/>
              <a:pPr/>
              <a:t>‹#›</a:t>
            </a:fld>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21FBCED9-76F9-6F46-AD0F-0F9D46C3A536}" type="slidenum">
              <a:rPr lang="en-US"/>
              <a:pPr/>
              <a:t>‹#›</a:t>
            </a:fld>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A2A276CC-9421-5F4A-8854-0C12A3611ACF}"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5BE6208-2CB3-D54E-B1C3-9F3E3DDF25D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C1ADAE5-59F7-4A4F-B4C4-5E4CFB5B87A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901E6C-9AD8-6948-811C-E329DF597BFC}"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F09F5AF-26CD-5240-91C0-768F4D6FEA25}"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5422574-6C25-9849-94FC-8C9A72E0A0D5}"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CE9616F-32CB-6847-8277-BE80024CC64C}"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7181426-56AD-2942-B10E-D3FE745D7728}"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085CA40-3119-7045-979B-C79FC38FE36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34EC294-03C3-E14F-9618-7DF05D00F0D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195A415F-B385-1347-ADBF-5552AB005140}"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2584C33-4C7D-B34F-BA9E-EE80F557FA26}"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715D090-DCB7-3F44-A442-61AB779E5B47}"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17F99A-AC55-DB49-8001-6553CCCEAAE6}"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6505F62-8AF2-4D48-B2E6-2D4F35581587}"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BEFCABD-F1D2-F548-9487-E84A20798DCC}"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0CDB388-622F-A34A-AB2C-23F14FFB7844}"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AF5E4A0-DFE0-D947-BEF5-2F58073EE242}"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82C2E4F-D0AA-1548-A3B0-DEEA1AF50C12}"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521DA49-18AD-2944-A67F-D763B6E992E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9E65CBF-3834-5D4C-BDEE-282C62A61FB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5EB44CCC-6AB0-144E-BCEB-F38B4E10A2CA}"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0B9E2D6-09B9-7549-8F49-A9B4254FB8CD}"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20C7DDB-E25D-7348-96AC-1F2EAFD00AB3}"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D788C5-0E18-4D4A-ABA8-C60E443101A5}"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F0D949F-A240-8943-BAD4-6A019CB533F8}"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98540D-B394-C245-9EEB-7BE62F01B9FC}"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84783DF-157F-3B45-AA90-0400C2A1BD00}"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0CF5EF-3471-F647-9C61-725409D4D8E6}"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EA9D1E-FE41-C44C-B4A3-74A281686976}"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AC5E56B-EECE-4E41-82F3-F289E5CF054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9068A84-09AB-154D-9FCE-6A61E80D59AC}"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4B9C069-8D9D-1F44-A80F-6E6ABD39C201}"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B0AB4A8-71CB-3942-93FC-F3774244307F}"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45E51B6-3281-8346-9B09-D079E645EDC9}"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AB2C9FD-DF7D-594D-B254-BC7F6EBF42E9}"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CE7E624-1C45-A645-B7F7-633087E0DE3D}"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EF4C913-C6F5-A14B-9901-D5FAA37989C4}"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C1720D-D659-CF49-8DD5-EE03966692B8}"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44683D-43FC-4544-BE54-32D86B7AB48B}"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EAB78B1-B7EF-FC4A-9B20-C3ED10C55499}"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E7569E-C31C-E946-822D-376D0867121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55CD722-182F-8449-9DB2-05B20150CC1E}"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12B8CC-2478-D448-BE18-7BCB9C90A09D}"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D4972A3-08C0-B54A-8936-DA79266B1AD0}"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D24659B-30F1-4947-85A0-B72239ABC72C}"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414885A-23C7-2B4E-8BEA-364E8B128266}"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67D51E5-88E7-BD42-AA31-B50D6822E5E8}"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D39C75-60AA-4644-8D9C-B3E7CBE13DC9}"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B814E6D-1895-4841-8058-DA884D95FE11}"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6717502-69D0-2F4C-B334-B2C3EA4B9AD9}"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BDF0AC0-E9AE-2446-8152-A2B01832C2F1}" type="slidenum">
              <a:rPr lang="en-US"/>
              <a:pPr>
                <a:defRPr/>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5B348EA-ABF5-B34C-AF22-6643D781136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FD78A5C-41C4-764D-B21B-8FEE757F5920}"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5B73252-6E4A-4243-85F8-84BB5D066504}"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FDDDC71-C9FC-4343-A06F-4FBEA2ACECAF}"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7574CD9-BDE3-DF49-9D87-53EE4E7899E1}" type="slidenum">
              <a:rPr lang="en-US"/>
              <a:pPr>
                <a:defRPr/>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2B2FDB08-F12D-404E-981F-5B293FD71FD1}"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3971865-8F9A-DE43-92A2-3AECB9EE3B13}"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480C8E72-5961-BF49-A8D3-B82504398985}" type="slidenum">
              <a:rPr lang="en-US"/>
              <a:pPr>
                <a:defRPr/>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5F4F1A6-FDA8-D54F-8B9B-47533CF71C30}" type="slidenum">
              <a:rPr lang="en-US"/>
              <a:pPr>
                <a:defRPr/>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9BA287C-389D-0B4E-BDFA-E4FD538586EA}"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C899D1-68EA-6448-9B7C-F93CFE084C76}"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B7F120-D06D-7C45-9783-FD4F05A47C0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2001E73-AD2A-4C45-904F-25BFEF5C7701}"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B907732-09DF-584F-959D-DB87ADDFFA07}" type="slidenum">
              <a:rPr lang="en-US"/>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39D2456-2A95-1E46-9FC1-4A0525D6EC46}"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56A3806-40D4-FE4D-AE62-F6C32F5C40B6}"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B27B35C-BC55-874C-8759-48FCA316566D}"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0BF779F-4722-8249-A55C-0D1B1FBB50A2}" type="slidenum">
              <a:rPr lang="en-US"/>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CD61EE2-99DA-4F40-822D-BD2970D5F600}" type="slidenum">
              <a:rPr lang="en-US"/>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2EE228C-0931-CE4A-8809-BE007D8AD100}" type="slidenum">
              <a:rPr lang="en-US"/>
              <a:pPr>
                <a:defRPr/>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7D54F27-3F23-F64B-A020-3D8D71E7E671}" type="slidenum">
              <a:rPr lang="en-US"/>
              <a:pPr>
                <a:defRPr/>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5E49612-3A0A-6640-8E56-ED79AFEF5EC0}"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4B6A5AB-C3EB-9744-B689-E8D850895C0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4061107-DECC-BE44-8722-6E6F95C2C8D1}"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0AE200C-CB1C-964D-9148-8CED5B1FA00F}" type="slidenum">
              <a:rPr lang="en-US"/>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9DBF3C-0F36-6245-B63C-6CC407D576A5}" type="slidenum">
              <a:rPr lang="en-US"/>
              <a:pPr>
                <a:defRPr/>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FC23D24-5D50-C148-9B48-6ED847CEEA94}" type="slidenum">
              <a:rPr lang="en-US"/>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2D51A1-65E4-3D46-BD54-0DF0EB7F066D}" type="slidenum">
              <a:rPr lang="en-US"/>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8344E19-6A76-2146-8792-E22B3E586799}"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B1D4EAE9-82C3-7B45-9E17-070935984A8A}" type="slidenum">
              <a:rPr lang="en-US"/>
              <a:pPr>
                <a:defRPr/>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ED86026-8694-FA40-A482-A7690B638FE7}" type="slidenum">
              <a:rPr lang="en-US"/>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D5B0CE4-B24C-354B-B83C-06C3F5B9AADE}"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2E17A22-9A36-1E42-B3F3-6CE47453F8E9}" type="slidenum">
              <a:rPr lang="en-US"/>
              <a:pPr>
                <a:defRPr/>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1A5F07A-87F1-E648-9624-77FCF2EEED1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1B10E85-1A9C-B044-B1F1-FE412C1FED5D}" type="slidenum">
              <a:rPr lang="en-US"/>
              <a:pPr>
                <a:defRPr/>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ADD0C1C-5B27-4540-80FE-6DFF697037C4}"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A16C813-D72F-FE44-ADF4-EA124788A007}"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prstTxWarp prst="textNoShape">
              <a:avLst/>
            </a:prstTxWarp>
          </a:bodyPr>
          <a:lstStyle/>
          <a:p>
            <a:pPr>
              <a:defRPr/>
            </a:pPr>
            <a:endParaRPr lang="en-US" sz="1800" dirty="0">
              <a:ea typeface="+mn-ea"/>
              <a:cs typeface="+mn-cs"/>
            </a:endParaRPr>
          </a:p>
        </p:txBody>
      </p:sp>
      <p:sp>
        <p:nvSpPr>
          <p:cNvPr id="108339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8339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p:txBody>
          <a:bodyPr/>
          <a:lstStyle>
            <a:lvl1pPr>
              <a:defRPr/>
            </a:lvl1pPr>
          </a:lstStyle>
          <a:p>
            <a:pPr>
              <a:defRPr/>
            </a:pPr>
            <a:endParaRPr lang="en-US" dirty="0"/>
          </a:p>
        </p:txBody>
      </p:sp>
      <p:sp>
        <p:nvSpPr>
          <p:cNvPr id="7" name="Rectangle 7"/>
          <p:cNvSpPr>
            <a:spLocks noGrp="1" noChangeArrowheads="1"/>
          </p:cNvSpPr>
          <p:nvPr>
            <p:ph type="dt" sz="quarter" idx="12"/>
          </p:nvPr>
        </p:nvSpPr>
        <p:spPr/>
        <p:txBody>
          <a:bodyPr/>
          <a:lstStyle>
            <a:lvl1pPr>
              <a:defRPr/>
            </a:lvl1pPr>
          </a:lstStyle>
          <a:p>
            <a:pPr>
              <a:defRPr/>
            </a:pPr>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599B35C-3E28-CE48-926F-4749A6673052}"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6192" r:id="rId1"/>
    <p:sldLayoutId id="2147486193" r:id="rId2"/>
    <p:sldLayoutId id="2147486194" r:id="rId3"/>
    <p:sldLayoutId id="2147486195" r:id="rId4"/>
    <p:sldLayoutId id="2147486196" r:id="rId5"/>
    <p:sldLayoutId id="2147486197" r:id="rId6"/>
    <p:sldLayoutId id="2147486198" r:id="rId7"/>
    <p:sldLayoutId id="2147486199" r:id="rId8"/>
    <p:sldLayoutId id="2147486200" r:id="rId9"/>
    <p:sldLayoutId id="2147486201" r:id="rId10"/>
    <p:sldLayoutId id="2147486202" r:id="rId11"/>
    <p:sldLayoutId id="2147486203" r:id="rId12"/>
    <p:sldLayoutId id="2147486204"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AD9009E-CB94-6B48-8B9B-4F05AD14C956}"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5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ea typeface="+mn-ea"/>
                <a:cs typeface="+mn-cs"/>
              </a:defRPr>
            </a:lvl1pPr>
          </a:lstStyle>
          <a:p>
            <a:pPr>
              <a:defRPr/>
            </a:pPr>
            <a:endParaRPr lang="en-US" dirty="0"/>
          </a:p>
        </p:txBody>
      </p:sp>
      <p:sp>
        <p:nvSpPr>
          <p:cNvPr id="875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ea typeface="+mn-ea"/>
                <a:cs typeface="+mn-cs"/>
              </a:defRPr>
            </a:lvl1pPr>
          </a:lstStyle>
          <a:p>
            <a:pPr>
              <a:defRPr/>
            </a:pPr>
            <a:endParaRPr lang="en-US" dirty="0"/>
          </a:p>
        </p:txBody>
      </p:sp>
      <p:sp>
        <p:nvSpPr>
          <p:cNvPr id="875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a:defRPr/>
            </a:pPr>
            <a:fld id="{5A62E1D4-FEBD-5942-9B9E-3F006E14484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05" r:id="rId1"/>
    <p:sldLayoutId id="2147486206" r:id="rId2"/>
    <p:sldLayoutId id="2147486207" r:id="rId3"/>
    <p:sldLayoutId id="2147486208" r:id="rId4"/>
    <p:sldLayoutId id="2147486209" r:id="rId5"/>
    <p:sldLayoutId id="2147486210" r:id="rId6"/>
    <p:sldLayoutId id="2147486211" r:id="rId7"/>
    <p:sldLayoutId id="2147486212" r:id="rId8"/>
    <p:sldLayoutId id="2147486213" r:id="rId9"/>
    <p:sldLayoutId id="2147486214" r:id="rId10"/>
    <p:sldLayoutId id="2147486215" r:id="rId11"/>
  </p:sldLayoutIdLst>
  <p:hf hdr="0" ftr="0" dt="0"/>
  <p:txStyles>
    <p:titleStyle>
      <a:lvl1pPr algn="ctr" rtl="0" eaLnBrk="0" fontAlgn="base" hangingPunct="0">
        <a:spcBef>
          <a:spcPct val="0"/>
        </a:spcBef>
        <a:spcAft>
          <a:spcPct val="0"/>
        </a:spcAft>
        <a:defRPr sz="3600" b="1">
          <a:solidFill>
            <a:srgbClr val="000099"/>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3600" b="1">
          <a:solidFill>
            <a:srgbClr val="000099"/>
          </a:solidFill>
          <a:latin typeface="Arial" charset="0"/>
        </a:defRPr>
      </a:lvl6pPr>
      <a:lvl7pPr marL="914400" algn="ctr" rtl="0" eaLnBrk="0" fontAlgn="base" hangingPunct="0">
        <a:spcBef>
          <a:spcPct val="0"/>
        </a:spcBef>
        <a:spcAft>
          <a:spcPct val="0"/>
        </a:spcAft>
        <a:defRPr sz="3600" b="1">
          <a:solidFill>
            <a:srgbClr val="000099"/>
          </a:solidFill>
          <a:latin typeface="Arial" charset="0"/>
        </a:defRPr>
      </a:lvl7pPr>
      <a:lvl8pPr marL="1371600" algn="ctr" rtl="0" eaLnBrk="0" fontAlgn="base" hangingPunct="0">
        <a:spcBef>
          <a:spcPct val="0"/>
        </a:spcBef>
        <a:spcAft>
          <a:spcPct val="0"/>
        </a:spcAft>
        <a:defRPr sz="3600" b="1">
          <a:solidFill>
            <a:srgbClr val="000099"/>
          </a:solidFill>
          <a:latin typeface="Arial" charset="0"/>
        </a:defRPr>
      </a:lvl8pPr>
      <a:lvl9pPr marL="1828800" algn="ctr" rtl="0" eaLnBrk="0" fontAlgn="base" hangingPunct="0">
        <a:spcBef>
          <a:spcPct val="0"/>
        </a:spcBef>
        <a:spcAft>
          <a:spcPct val="0"/>
        </a:spcAft>
        <a:defRPr sz="36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8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dirty="0"/>
          </a:p>
        </p:txBody>
      </p:sp>
      <p:sp>
        <p:nvSpPr>
          <p:cNvPr id="1178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dirty="0"/>
          </a:p>
        </p:txBody>
      </p:sp>
      <p:sp>
        <p:nvSpPr>
          <p:cNvPr id="1178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AB3CA65-90DF-BA4A-83DC-5E9B00B9F87A}"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6216" r:id="rId1"/>
    <p:sldLayoutId id="2147486217" r:id="rId2"/>
    <p:sldLayoutId id="2147486218" r:id="rId3"/>
    <p:sldLayoutId id="2147486219" r:id="rId4"/>
    <p:sldLayoutId id="2147486220" r:id="rId5"/>
    <p:sldLayoutId id="2147486221" r:id="rId6"/>
    <p:sldLayoutId id="2147486222" r:id="rId7"/>
    <p:sldLayoutId id="2147486223" r:id="rId8"/>
    <p:sldLayoutId id="2147486224" r:id="rId9"/>
    <p:sldLayoutId id="2147486225" r:id="rId10"/>
    <p:sldLayoutId id="2147486226" r:id="rId11"/>
    <p:sldLayoutId id="2147486227"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DDDDDD"/>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8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charset="0"/>
                <a:ea typeface="+mn-ea"/>
                <a:cs typeface="+mn-cs"/>
              </a:defRPr>
            </a:lvl1pPr>
          </a:lstStyle>
          <a:p>
            <a:pPr>
              <a:defRPr/>
            </a:pPr>
            <a:endParaRPr lang="en-US" dirty="0"/>
          </a:p>
        </p:txBody>
      </p:sp>
      <p:sp>
        <p:nvSpPr>
          <p:cNvPr id="1238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charset="0"/>
                <a:ea typeface="+mn-ea"/>
                <a:cs typeface="+mn-cs"/>
              </a:defRPr>
            </a:lvl1pPr>
          </a:lstStyle>
          <a:p>
            <a:pPr>
              <a:defRPr/>
            </a:pPr>
            <a:endParaRPr lang="en-US" dirty="0"/>
          </a:p>
        </p:txBody>
      </p:sp>
      <p:sp>
        <p:nvSpPr>
          <p:cNvPr id="1238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a:defRPr/>
            </a:pPr>
            <a:fld id="{B25B0399-EFCA-1F4C-9053-5435D3D4B7B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Lst>
  <p:hf hdr="0" ftr="0" dt="0"/>
  <p:txStyles>
    <p:titleStyle>
      <a:lvl1pPr algn="ctr" rtl="0" eaLnBrk="0" fontAlgn="base" hangingPunct="0">
        <a:spcBef>
          <a:spcPct val="0"/>
        </a:spcBef>
        <a:spcAft>
          <a:spcPct val="0"/>
        </a:spcAft>
        <a:defRPr sz="3600" b="1">
          <a:solidFill>
            <a:srgbClr val="000099"/>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600" b="1">
          <a:solidFill>
            <a:srgbClr val="000099"/>
          </a:solidFill>
          <a:latin typeface="Arial"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3600" b="1">
          <a:solidFill>
            <a:srgbClr val="000099"/>
          </a:solidFill>
          <a:latin typeface="Arial" charset="0"/>
        </a:defRPr>
      </a:lvl6pPr>
      <a:lvl7pPr marL="914400" algn="ctr" rtl="0" eaLnBrk="0" fontAlgn="base" hangingPunct="0">
        <a:spcBef>
          <a:spcPct val="0"/>
        </a:spcBef>
        <a:spcAft>
          <a:spcPct val="0"/>
        </a:spcAft>
        <a:defRPr sz="3600" b="1">
          <a:solidFill>
            <a:srgbClr val="000099"/>
          </a:solidFill>
          <a:latin typeface="Arial" charset="0"/>
        </a:defRPr>
      </a:lvl7pPr>
      <a:lvl8pPr marL="1371600" algn="ctr" rtl="0" eaLnBrk="0" fontAlgn="base" hangingPunct="0">
        <a:spcBef>
          <a:spcPct val="0"/>
        </a:spcBef>
        <a:spcAft>
          <a:spcPct val="0"/>
        </a:spcAft>
        <a:defRPr sz="3600" b="1">
          <a:solidFill>
            <a:srgbClr val="000099"/>
          </a:solidFill>
          <a:latin typeface="Arial" charset="0"/>
        </a:defRPr>
      </a:lvl8pPr>
      <a:lvl9pPr marL="1828800" algn="ctr" rtl="0" eaLnBrk="0" fontAlgn="base" hangingPunct="0">
        <a:spcBef>
          <a:spcPct val="0"/>
        </a:spcBef>
        <a:spcAft>
          <a:spcPct val="0"/>
        </a:spcAft>
        <a:defRPr sz="36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DDDDDD"/>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6A01064-3143-1C44-9175-20E63AA05AB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txStyles>
    <p:titleStyle>
      <a:lvl1pPr algn="ctr" rtl="0" eaLnBrk="0" fontAlgn="base" hangingPunct="0">
        <a:spcBef>
          <a:spcPct val="0"/>
        </a:spcBef>
        <a:spcAft>
          <a:spcPct val="0"/>
        </a:spcAft>
        <a:defRPr sz="36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000099"/>
          </a:solidFill>
          <a:latin typeface="Arial" pitchFamily="-110" charset="0"/>
        </a:defRPr>
      </a:lvl6pPr>
      <a:lvl7pPr marL="914400" algn="ctr" rtl="0" eaLnBrk="0" fontAlgn="base" hangingPunct="0">
        <a:spcBef>
          <a:spcPct val="0"/>
        </a:spcBef>
        <a:spcAft>
          <a:spcPct val="0"/>
        </a:spcAft>
        <a:defRPr sz="3600" b="1">
          <a:solidFill>
            <a:srgbClr val="000099"/>
          </a:solidFill>
          <a:latin typeface="Arial" pitchFamily="-110" charset="0"/>
        </a:defRPr>
      </a:lvl7pPr>
      <a:lvl8pPr marL="1371600" algn="ctr" rtl="0" eaLnBrk="0" fontAlgn="base" hangingPunct="0">
        <a:spcBef>
          <a:spcPct val="0"/>
        </a:spcBef>
        <a:spcAft>
          <a:spcPct val="0"/>
        </a:spcAft>
        <a:defRPr sz="3600" b="1">
          <a:solidFill>
            <a:srgbClr val="000099"/>
          </a:solidFill>
          <a:latin typeface="Arial" pitchFamily="-110" charset="0"/>
        </a:defRPr>
      </a:lvl8pPr>
      <a:lvl9pPr marL="1828800" algn="ctr" rtl="0" eaLnBrk="0" fontAlgn="base" hangingPunct="0">
        <a:spcBef>
          <a:spcPct val="0"/>
        </a:spcBef>
        <a:spcAft>
          <a:spcPct val="0"/>
        </a:spcAft>
        <a:defRPr sz="3600" b="1">
          <a:solidFill>
            <a:srgbClr val="000099"/>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DDDDDD"/>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A6AAB350-23AB-3740-AFFF-6DA37EF13CB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36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000099"/>
          </a:solidFill>
          <a:latin typeface="Arial" pitchFamily="-110" charset="0"/>
        </a:defRPr>
      </a:lvl6pPr>
      <a:lvl7pPr marL="914400" algn="ctr" rtl="0" eaLnBrk="0" fontAlgn="base" hangingPunct="0">
        <a:spcBef>
          <a:spcPct val="0"/>
        </a:spcBef>
        <a:spcAft>
          <a:spcPct val="0"/>
        </a:spcAft>
        <a:defRPr sz="3600" b="1">
          <a:solidFill>
            <a:srgbClr val="000099"/>
          </a:solidFill>
          <a:latin typeface="Arial" pitchFamily="-110" charset="0"/>
        </a:defRPr>
      </a:lvl7pPr>
      <a:lvl8pPr marL="1371600" algn="ctr" rtl="0" eaLnBrk="0" fontAlgn="base" hangingPunct="0">
        <a:spcBef>
          <a:spcPct val="0"/>
        </a:spcBef>
        <a:spcAft>
          <a:spcPct val="0"/>
        </a:spcAft>
        <a:defRPr sz="3600" b="1">
          <a:solidFill>
            <a:srgbClr val="000099"/>
          </a:solidFill>
          <a:latin typeface="Arial" pitchFamily="-110" charset="0"/>
        </a:defRPr>
      </a:lvl8pPr>
      <a:lvl9pPr marL="1828800" algn="ctr" rtl="0" eaLnBrk="0" fontAlgn="base" hangingPunct="0">
        <a:spcBef>
          <a:spcPct val="0"/>
        </a:spcBef>
        <a:spcAft>
          <a:spcPct val="0"/>
        </a:spcAft>
        <a:defRPr sz="3600" b="1">
          <a:solidFill>
            <a:srgbClr val="000099"/>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DDDDDD"/>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701CC39B-F48A-3A46-968D-1DB0FD71528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ctr" rtl="0" eaLnBrk="0" fontAlgn="base" hangingPunct="0">
        <a:spcBef>
          <a:spcPct val="0"/>
        </a:spcBef>
        <a:spcAft>
          <a:spcPct val="0"/>
        </a:spcAft>
        <a:defRPr sz="36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000099"/>
          </a:solidFill>
          <a:latin typeface="Arial" pitchFamily="-110" charset="0"/>
        </a:defRPr>
      </a:lvl6pPr>
      <a:lvl7pPr marL="914400" algn="ctr" rtl="0" eaLnBrk="0" fontAlgn="base" hangingPunct="0">
        <a:spcBef>
          <a:spcPct val="0"/>
        </a:spcBef>
        <a:spcAft>
          <a:spcPct val="0"/>
        </a:spcAft>
        <a:defRPr sz="3600" b="1">
          <a:solidFill>
            <a:srgbClr val="000099"/>
          </a:solidFill>
          <a:latin typeface="Arial" pitchFamily="-110" charset="0"/>
        </a:defRPr>
      </a:lvl7pPr>
      <a:lvl8pPr marL="1371600" algn="ctr" rtl="0" eaLnBrk="0" fontAlgn="base" hangingPunct="0">
        <a:spcBef>
          <a:spcPct val="0"/>
        </a:spcBef>
        <a:spcAft>
          <a:spcPct val="0"/>
        </a:spcAft>
        <a:defRPr sz="3600" b="1">
          <a:solidFill>
            <a:srgbClr val="000099"/>
          </a:solidFill>
          <a:latin typeface="Arial" pitchFamily="-110" charset="0"/>
        </a:defRPr>
      </a:lvl8pPr>
      <a:lvl9pPr marL="1828800" algn="ctr" rtl="0" eaLnBrk="0" fontAlgn="base" hangingPunct="0">
        <a:spcBef>
          <a:spcPct val="0"/>
        </a:spcBef>
        <a:spcAft>
          <a:spcPct val="0"/>
        </a:spcAft>
        <a:defRPr sz="3600" b="1">
          <a:solidFill>
            <a:srgbClr val="000099"/>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DDDDDD"/>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762000" y="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D45B30FB-A49B-364E-8A02-56CF0E9E5F5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xStyles>
    <p:titleStyle>
      <a:lvl1pPr algn="ctr" rtl="0" eaLnBrk="0" fontAlgn="base" hangingPunct="0">
        <a:spcBef>
          <a:spcPct val="0"/>
        </a:spcBef>
        <a:spcAft>
          <a:spcPct val="0"/>
        </a:spcAft>
        <a:defRPr sz="3600" b="1">
          <a:solidFill>
            <a:srgbClr val="000099"/>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000099"/>
          </a:solidFill>
          <a:latin typeface="Arial" pitchFamily="-110"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000099"/>
          </a:solidFill>
          <a:latin typeface="Arial" pitchFamily="-110" charset="0"/>
        </a:defRPr>
      </a:lvl6pPr>
      <a:lvl7pPr marL="914400" algn="ctr" rtl="0" eaLnBrk="0" fontAlgn="base" hangingPunct="0">
        <a:spcBef>
          <a:spcPct val="0"/>
        </a:spcBef>
        <a:spcAft>
          <a:spcPct val="0"/>
        </a:spcAft>
        <a:defRPr sz="3600" b="1">
          <a:solidFill>
            <a:srgbClr val="000099"/>
          </a:solidFill>
          <a:latin typeface="Arial" pitchFamily="-110" charset="0"/>
        </a:defRPr>
      </a:lvl7pPr>
      <a:lvl8pPr marL="1371600" algn="ctr" rtl="0" eaLnBrk="0" fontAlgn="base" hangingPunct="0">
        <a:spcBef>
          <a:spcPct val="0"/>
        </a:spcBef>
        <a:spcAft>
          <a:spcPct val="0"/>
        </a:spcAft>
        <a:defRPr sz="3600" b="1">
          <a:solidFill>
            <a:srgbClr val="000099"/>
          </a:solidFill>
          <a:latin typeface="Arial" pitchFamily="-110" charset="0"/>
        </a:defRPr>
      </a:lvl8pPr>
      <a:lvl9pPr marL="1828800" algn="ctr" rtl="0" eaLnBrk="0" fontAlgn="base" hangingPunct="0">
        <a:spcBef>
          <a:spcPct val="0"/>
        </a:spcBef>
        <a:spcAft>
          <a:spcPct val="0"/>
        </a:spcAft>
        <a:defRPr sz="3600" b="1">
          <a:solidFill>
            <a:srgbClr val="000099"/>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237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2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ea typeface="+mn-ea"/>
                <a:cs typeface="+mn-cs"/>
              </a:defRPr>
            </a:lvl1pPr>
          </a:lstStyle>
          <a:p>
            <a:pPr>
              <a:defRPr/>
            </a:pPr>
            <a:endParaRPr lang="en-US" dirty="0"/>
          </a:p>
        </p:txBody>
      </p:sp>
      <p:sp>
        <p:nvSpPr>
          <p:cNvPr id="1082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ea typeface="+mn-ea"/>
                <a:cs typeface="+mn-cs"/>
              </a:defRPr>
            </a:lvl1pPr>
          </a:lstStyle>
          <a:p>
            <a:pPr>
              <a:defRPr/>
            </a:pPr>
            <a:endParaRPr lang="en-US" dirty="0"/>
          </a:p>
        </p:txBody>
      </p:sp>
      <p:sp>
        <p:nvSpPr>
          <p:cNvPr id="1082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6304" r:id="rId1"/>
    <p:sldLayoutId id="2147486294" r:id="rId2"/>
    <p:sldLayoutId id="2147486295" r:id="rId3"/>
    <p:sldLayoutId id="2147486296" r:id="rId4"/>
    <p:sldLayoutId id="2147486297" r:id="rId5"/>
    <p:sldLayoutId id="2147486298" r:id="rId6"/>
    <p:sldLayoutId id="2147486299" r:id="rId7"/>
    <p:sldLayoutId id="2147486300" r:id="rId8"/>
    <p:sldLayoutId id="2147486301" r:id="rId9"/>
    <p:sldLayoutId id="2147486302" r:id="rId10"/>
    <p:sldLayoutId id="214748630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5" Type="http://schemas.openxmlformats.org/officeDocument/2006/relationships/hyperlink" Target="http://www.nhc.noaa.gov/aboutsshs.shtml"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hyperlink" Target="http://www.nhc.noaa.gov/aboutsshs.shtml"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www.nhc.noaa.gov/aboutsshs.shtml" TargetMode="External"/><Relationship Id="rId4" Type="http://schemas.openxmlformats.org/officeDocument/2006/relationships/image" Target="../media/image40.gi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png"/><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54.png"/><Relationship Id="rId1" Type="http://schemas.openxmlformats.org/officeDocument/2006/relationships/video" Target="file://localhost/Users/richardknabb/Documents/TWC/presentations/Huntsville%208Dec2010/Knabb_expertdesk_Carib-Celia_2010.mov" TargetMode="Externa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55.png"/><Relationship Id="rId1" Type="http://schemas.openxmlformats.org/officeDocument/2006/relationships/video" Target="file://localhost/Users/richardknabb/Documents/TWC/presentations/Huntsville%208Dec2010/New%20Project%201.mov" TargetMode="Externa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56.png"/><Relationship Id="rId1" Type="http://schemas.openxmlformats.org/officeDocument/2006/relationships/video" Target="file://localhost/Users/richardknabb/Documents/TWC/presentations/Huntsville%208Dec2010/New%20Project%202.mov" TargetMode="Externa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58.png"/><Relationship Id="rId1" Type="http://schemas.openxmlformats.org/officeDocument/2006/relationships/video" Target="file://localhost/Users/richardknabb/Movies/Earl%20microwave%20loop.mov" TargetMode="Externa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hyperlink" Target="http://www.nhc.noaa.gov/aboutsshs.s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7.jpeg"/><Relationship Id="rId10" Type="http://schemas.openxmlformats.org/officeDocument/2006/relationships/image" Target="../media/image17.jpeg"/><Relationship Id="rId11" Type="http://schemas.openxmlformats.org/officeDocument/2006/relationships/image" Target="../media/image18.jpeg"/><Relationship Id="rId12" Type="http://schemas.openxmlformats.org/officeDocument/2006/relationships/image" Target="../media/image19.png"/><Relationship Id="rId13" Type="http://schemas.openxmlformats.org/officeDocument/2006/relationships/image" Target="../media/image20.jpeg"/><Relationship Id="rId14" Type="http://schemas.openxmlformats.org/officeDocument/2006/relationships/image" Target="../media/image21.png"/><Relationship Id="rId15" Type="http://schemas.openxmlformats.org/officeDocument/2006/relationships/image" Target="../media/image22.jpe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1" Type="http://schemas.openxmlformats.org/officeDocument/2006/relationships/slideLayout" Target="../slideLayouts/slideLayout93.xml"/><Relationship Id="rId2" Type="http://schemas.openxmlformats.org/officeDocument/2006/relationships/notesSlide" Target="../notesSlides/notesSlide7.xml"/><Relationship Id="rId3" Type="http://schemas.openxmlformats.org/officeDocument/2006/relationships/hyperlink" Target="http://www.nhc.noaa.gov/" TargetMode="External"/><Relationship Id="rId4" Type="http://schemas.openxmlformats.org/officeDocument/2006/relationships/image" Target="../media/image14.wmf"/><Relationship Id="rId5" Type="http://schemas.openxmlformats.org/officeDocument/2006/relationships/hyperlink" Target="http://www.nws.noaa.gov/" TargetMode="External"/><Relationship Id="rId6" Type="http://schemas.openxmlformats.org/officeDocument/2006/relationships/image" Target="../media/image15.wmf"/><Relationship Id="rId7" Type="http://schemas.openxmlformats.org/officeDocument/2006/relationships/hyperlink" Target="http://www.nhc.noaa.gov/aboutsshs.shtml" TargetMode="External"/><Relationship Id="rId8" Type="http://schemas.openxmlformats.org/officeDocument/2006/relationships/hyperlink" Target="http://www.noa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hyperlink" Target="http://www.nhc.noaa.gov/aboutsshs.shtml"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www.nhc.noaa.gov/aboutsshs.shtml" TargetMode="External"/><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914400"/>
            <a:ext cx="9144000" cy="1143000"/>
          </a:xfrm>
        </p:spPr>
        <p:txBody>
          <a:bodyPr/>
          <a:lstStyle/>
          <a:p>
            <a:pPr eaLnBrk="1" hangingPunct="1"/>
            <a:r>
              <a:rPr lang="en-US" sz="4000" b="1" dirty="0" smtClean="0">
                <a:solidFill>
                  <a:schemeClr val="folHlink"/>
                </a:solidFill>
                <a:ea typeface="ＭＳ Ｐゴシック" charset="-128"/>
                <a:cs typeface="ＭＳ Ｐゴシック" charset="-128"/>
              </a:rPr>
              <a:t>Tools for Tropical Coverage and More at The Weather Channel</a:t>
            </a:r>
            <a:br>
              <a:rPr lang="en-US" sz="4000" b="1" dirty="0" smtClean="0">
                <a:solidFill>
                  <a:schemeClr val="folHlink"/>
                </a:solidFill>
                <a:ea typeface="ＭＳ Ｐゴシック" charset="-128"/>
                <a:cs typeface="ＭＳ Ｐゴシック" charset="-128"/>
              </a:rPr>
            </a:br>
            <a:endParaRPr lang="en-US" sz="2400" b="1" i="1" dirty="0" smtClean="0">
              <a:solidFill>
                <a:schemeClr val="tx1"/>
              </a:solidFill>
              <a:ea typeface="ＭＳ Ｐゴシック" charset="-128"/>
              <a:cs typeface="ＭＳ Ｐゴシック" charset="-128"/>
            </a:endParaRPr>
          </a:p>
        </p:txBody>
      </p:sp>
      <p:sp>
        <p:nvSpPr>
          <p:cNvPr id="129027" name="Rectangle 3"/>
          <p:cNvSpPr>
            <a:spLocks noChangeArrowheads="1"/>
          </p:cNvSpPr>
          <p:nvPr/>
        </p:nvSpPr>
        <p:spPr bwMode="auto">
          <a:xfrm>
            <a:off x="0" y="3581400"/>
            <a:ext cx="4572000" cy="1295400"/>
          </a:xfrm>
          <a:prstGeom prst="rect">
            <a:avLst/>
          </a:prstGeom>
          <a:noFill/>
          <a:ln w="9525">
            <a:noFill/>
            <a:miter lim="800000"/>
            <a:headEnd/>
            <a:tailEnd/>
          </a:ln>
        </p:spPr>
        <p:txBody>
          <a:bodyPr>
            <a:prstTxWarp prst="textNoShape">
              <a:avLst/>
            </a:prstTxWarp>
          </a:bodyPr>
          <a:lstStyle/>
          <a:p>
            <a:pPr marL="342900" indent="-342900" algn="ctr">
              <a:spcBef>
                <a:spcPct val="20000"/>
              </a:spcBef>
            </a:pPr>
            <a:r>
              <a:rPr lang="en-US" sz="2000" b="1" dirty="0">
                <a:solidFill>
                  <a:schemeClr val="folHlink"/>
                </a:solidFill>
              </a:rPr>
              <a:t>Dr. Rick Knabb</a:t>
            </a:r>
          </a:p>
          <a:p>
            <a:pPr marL="342900" indent="-342900" algn="ctr">
              <a:spcBef>
                <a:spcPct val="20000"/>
              </a:spcBef>
            </a:pPr>
            <a:r>
              <a:rPr lang="en-US" sz="2000" b="1" dirty="0">
                <a:solidFill>
                  <a:schemeClr val="folHlink"/>
                </a:solidFill>
              </a:rPr>
              <a:t>Tropical Program Manager</a:t>
            </a:r>
          </a:p>
          <a:p>
            <a:pPr marL="342900" indent="-342900" algn="ctr">
              <a:spcBef>
                <a:spcPct val="20000"/>
              </a:spcBef>
            </a:pPr>
            <a:endParaRPr lang="en-US" sz="2000" b="1" dirty="0">
              <a:solidFill>
                <a:schemeClr val="folHlink"/>
              </a:solidFill>
            </a:endParaRPr>
          </a:p>
          <a:p>
            <a:pPr marL="342900" indent="-342900" algn="ctr">
              <a:spcBef>
                <a:spcPct val="20000"/>
              </a:spcBef>
            </a:pPr>
            <a:r>
              <a:rPr lang="en-US" sz="2000" b="1" dirty="0">
                <a:solidFill>
                  <a:schemeClr val="folHlink"/>
                </a:solidFill>
              </a:rPr>
              <a:t>Daniel Dix</a:t>
            </a:r>
          </a:p>
          <a:p>
            <a:pPr marL="342900" indent="-342900" algn="ctr">
              <a:spcBef>
                <a:spcPct val="20000"/>
              </a:spcBef>
            </a:pPr>
            <a:r>
              <a:rPr lang="en-US" sz="2000" b="1" dirty="0">
                <a:solidFill>
                  <a:schemeClr val="folHlink"/>
                </a:solidFill>
              </a:rPr>
              <a:t>Senior Weather Graphics Engineer</a:t>
            </a:r>
          </a:p>
          <a:p>
            <a:pPr marL="342900" indent="-342900" algn="ctr">
              <a:spcBef>
                <a:spcPct val="20000"/>
              </a:spcBef>
            </a:pPr>
            <a:endParaRPr lang="en-US" sz="2000" b="1" dirty="0">
              <a:solidFill>
                <a:schemeClr val="folHlink"/>
              </a:solidFill>
            </a:endParaRPr>
          </a:p>
          <a:p>
            <a:pPr marL="342900" indent="-342900" algn="ctr">
              <a:spcBef>
                <a:spcPct val="20000"/>
              </a:spcBef>
            </a:pPr>
            <a:r>
              <a:rPr lang="en-US" sz="2000" b="1" dirty="0">
                <a:solidFill>
                  <a:schemeClr val="folHlink"/>
                </a:solidFill>
              </a:rPr>
              <a:t>The Weather Channel</a:t>
            </a:r>
          </a:p>
          <a:p>
            <a:pPr marL="342900" indent="-342900" algn="ctr">
              <a:spcBef>
                <a:spcPct val="20000"/>
              </a:spcBef>
            </a:pPr>
            <a:r>
              <a:rPr lang="en-US" sz="2000" b="1" dirty="0">
                <a:solidFill>
                  <a:schemeClr val="folHlink"/>
                </a:solidFill>
              </a:rPr>
              <a:t>8 December 2010</a:t>
            </a:r>
          </a:p>
          <a:p>
            <a:pPr marL="342900" indent="-342900" algn="ctr">
              <a:spcBef>
                <a:spcPct val="20000"/>
              </a:spcBef>
            </a:pPr>
            <a:endParaRPr lang="en-US" sz="2000" b="1" dirty="0"/>
          </a:p>
        </p:txBody>
      </p:sp>
      <p:pic>
        <p:nvPicPr>
          <p:cNvPr id="129028" name="Picture 3" descr="TWC_rgb300_url.jpg"/>
          <p:cNvPicPr>
            <a:picLocks noChangeAspect="1"/>
          </p:cNvPicPr>
          <p:nvPr/>
        </p:nvPicPr>
        <p:blipFill>
          <a:blip r:embed="rId3"/>
          <a:srcRect/>
          <a:stretch>
            <a:fillRect/>
          </a:stretch>
        </p:blipFill>
        <p:spPr bwMode="auto">
          <a:xfrm>
            <a:off x="5943600" y="3962400"/>
            <a:ext cx="2395538" cy="218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14106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ENSO episodes based on ONI</a:t>
            </a:r>
            <a:endParaRPr lang="en-US" sz="3600" i="1" dirty="0">
              <a:solidFill>
                <a:schemeClr val="tx1"/>
              </a:solidFill>
              <a:ea typeface="ＭＳ Ｐゴシック" charset="-128"/>
              <a:cs typeface="ＭＳ Ｐゴシック" charset="-128"/>
            </a:endParaRPr>
          </a:p>
        </p:txBody>
      </p:sp>
      <p:pic>
        <p:nvPicPr>
          <p:cNvPr id="4" name="Picture 3" descr="enso_table_1980-2010.tiff"/>
          <p:cNvPicPr>
            <a:picLocks noChangeAspect="1"/>
          </p:cNvPicPr>
          <p:nvPr/>
        </p:nvPicPr>
        <p:blipFill>
          <a:blip r:embed="rId3"/>
          <a:stretch>
            <a:fillRect/>
          </a:stretch>
        </p:blipFill>
        <p:spPr>
          <a:xfrm>
            <a:off x="1649820" y="838200"/>
            <a:ext cx="5806710" cy="6019800"/>
          </a:xfrm>
          <a:prstGeom prst="rect">
            <a:avLst/>
          </a:prstGeom>
        </p:spPr>
      </p:pic>
      <p:pic>
        <p:nvPicPr>
          <p:cNvPr id="5" name="Picture 4" descr="enso_table_header.tiff"/>
          <p:cNvPicPr>
            <a:picLocks noChangeAspect="1"/>
          </p:cNvPicPr>
          <p:nvPr/>
        </p:nvPicPr>
        <p:blipFill>
          <a:blip r:embed="rId4"/>
          <a:stretch>
            <a:fillRect/>
          </a:stretch>
        </p:blipFill>
        <p:spPr>
          <a:xfrm>
            <a:off x="1661160" y="594529"/>
            <a:ext cx="5806440" cy="266351"/>
          </a:xfrm>
          <a:prstGeom prst="rect">
            <a:avLst/>
          </a:prstGeom>
        </p:spPr>
      </p:pic>
      <p:sp>
        <p:nvSpPr>
          <p:cNvPr id="6" name="TextBox 5"/>
          <p:cNvSpPr txBox="1"/>
          <p:nvPr/>
        </p:nvSpPr>
        <p:spPr>
          <a:xfrm>
            <a:off x="4747080" y="6613595"/>
            <a:ext cx="1729920" cy="182880"/>
          </a:xfrm>
          <a:prstGeom prst="rect">
            <a:avLst/>
          </a:prstGeom>
          <a:solidFill>
            <a:schemeClr val="accent1">
              <a:lumMod val="60000"/>
              <a:lumOff val="40000"/>
              <a:alpha val="50000"/>
            </a:schemeClr>
          </a:solidFill>
        </p:spPr>
        <p:txBody>
          <a:bodyPr wrap="square" rtlCol="0">
            <a:spAutoFit/>
          </a:bodyPr>
          <a:lstStyle/>
          <a:p>
            <a:endParaRPr lang="en-US" dirty="0"/>
          </a:p>
        </p:txBody>
      </p:sp>
      <p:sp>
        <p:nvSpPr>
          <p:cNvPr id="7" name="Text Box 36">
            <a:hlinkClick r:id="rId5"/>
          </p:cNvPr>
          <p:cNvSpPr txBox="1">
            <a:spLocks noChangeArrowheads="1"/>
          </p:cNvSpPr>
          <p:nvPr/>
        </p:nvSpPr>
        <p:spPr bwMode="auto">
          <a:xfrm>
            <a:off x="7950200" y="6224885"/>
            <a:ext cx="1193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smtClean="0">
                <a:solidFill>
                  <a:srgbClr val="FFFF00"/>
                </a:solidFill>
                <a:latin typeface="Arial Black" charset="0"/>
                <a:ea typeface="Arial Black" charset="0"/>
                <a:cs typeface="Arial Black" charset="0"/>
              </a:rPr>
              <a:t>CPC</a:t>
            </a:r>
          </a:p>
          <a:p>
            <a:pPr defTabSz="174625">
              <a:defRPr/>
            </a:pPr>
            <a:r>
              <a:rPr lang="en-US" sz="1200" b="1" dirty="0">
                <a:solidFill>
                  <a:srgbClr val="FFFF00"/>
                </a:solidFill>
                <a:latin typeface="Arial Black" charset="0"/>
                <a:ea typeface="Arial Black" charset="0"/>
                <a:cs typeface="Arial Black" charset="0"/>
              </a:rPr>
              <a:t>                                                          </a:t>
            </a:r>
          </a:p>
        </p:txBody>
      </p:sp>
      <p:sp>
        <p:nvSpPr>
          <p:cNvPr id="12" name="Rectangle 11"/>
          <p:cNvSpPr/>
          <p:nvPr/>
        </p:nvSpPr>
        <p:spPr>
          <a:xfrm>
            <a:off x="1661880" y="6420300"/>
            <a:ext cx="5791200" cy="381000"/>
          </a:xfrm>
          <a:prstGeom prst="rect">
            <a:avLst/>
          </a:prstGeom>
          <a:solidFill>
            <a:srgbClr val="FF0000">
              <a:alpha val="2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665060" y="3527880"/>
            <a:ext cx="5791200" cy="381000"/>
          </a:xfrm>
          <a:prstGeom prst="rect">
            <a:avLst/>
          </a:prstGeom>
          <a:solidFill>
            <a:srgbClr val="FF0000">
              <a:alpha val="2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5410" name="Picture 4" descr="TROP_PAC_CLIMO.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grpSp>
        <p:nvGrpSpPr>
          <p:cNvPr id="8" name="Group 7"/>
          <p:cNvGrpSpPr/>
          <p:nvPr/>
        </p:nvGrpSpPr>
        <p:grpSpPr>
          <a:xfrm>
            <a:off x="0" y="1143000"/>
            <a:ext cx="9144000" cy="5257800"/>
            <a:chOff x="0" y="1143000"/>
            <a:chExt cx="9144000" cy="5257800"/>
          </a:xfrm>
        </p:grpSpPr>
        <p:grpSp>
          <p:nvGrpSpPr>
            <p:cNvPr id="2" name="Group 6"/>
            <p:cNvGrpSpPr/>
            <p:nvPr/>
          </p:nvGrpSpPr>
          <p:grpSpPr>
            <a:xfrm>
              <a:off x="4419600" y="1143000"/>
              <a:ext cx="1172040" cy="1481820"/>
              <a:chOff x="4419600" y="1143000"/>
              <a:chExt cx="1172040" cy="1481820"/>
            </a:xfrm>
          </p:grpSpPr>
          <p:sp>
            <p:nvSpPr>
              <p:cNvPr id="4" name="TextBox 3"/>
              <p:cNvSpPr txBox="1"/>
              <p:nvPr/>
            </p:nvSpPr>
            <p:spPr>
              <a:xfrm>
                <a:off x="4419600" y="1143000"/>
                <a:ext cx="990600" cy="400110"/>
              </a:xfrm>
              <a:prstGeom prst="rect">
                <a:avLst/>
              </a:prstGeom>
              <a:noFill/>
            </p:spPr>
            <p:txBody>
              <a:bodyPr wrap="square" rtlCol="0">
                <a:spAutoFit/>
              </a:bodyPr>
              <a:lstStyle/>
              <a:p>
                <a:r>
                  <a:rPr lang="en-US" sz="2000" b="1" dirty="0" smtClean="0">
                    <a:solidFill>
                      <a:srgbClr val="000000"/>
                    </a:solidFill>
                    <a:latin typeface="Arial Black"/>
                    <a:cs typeface="Arial Black"/>
                  </a:rPr>
                  <a:t>2010</a:t>
                </a:r>
                <a:endParaRPr lang="en-US" sz="2000" b="1" dirty="0">
                  <a:solidFill>
                    <a:srgbClr val="000000"/>
                  </a:solidFill>
                  <a:latin typeface="Arial Black"/>
                  <a:cs typeface="Arial Black"/>
                </a:endParaRPr>
              </a:p>
            </p:txBody>
          </p:sp>
          <p:sp>
            <p:nvSpPr>
              <p:cNvPr id="5" name="TextBox 4"/>
              <p:cNvSpPr txBox="1"/>
              <p:nvPr/>
            </p:nvSpPr>
            <p:spPr>
              <a:xfrm>
                <a:off x="4601040" y="1416960"/>
                <a:ext cx="990600" cy="461665"/>
              </a:xfrm>
              <a:prstGeom prst="rect">
                <a:avLst/>
              </a:prstGeom>
              <a:noFill/>
            </p:spPr>
            <p:txBody>
              <a:bodyPr wrap="square" rtlCol="0">
                <a:spAutoFit/>
              </a:bodyPr>
              <a:lstStyle/>
              <a:p>
                <a:r>
                  <a:rPr lang="en-US" b="1" dirty="0">
                    <a:solidFill>
                      <a:srgbClr val="000000"/>
                    </a:solidFill>
                    <a:latin typeface="Arial Black"/>
                    <a:cs typeface="Arial Black"/>
                  </a:rPr>
                  <a:t>7</a:t>
                </a:r>
              </a:p>
            </p:txBody>
          </p:sp>
          <p:sp>
            <p:nvSpPr>
              <p:cNvPr id="6" name="TextBox 5"/>
              <p:cNvSpPr txBox="1"/>
              <p:nvPr/>
            </p:nvSpPr>
            <p:spPr>
              <a:xfrm>
                <a:off x="4594680" y="2163155"/>
                <a:ext cx="990600" cy="461665"/>
              </a:xfrm>
              <a:prstGeom prst="rect">
                <a:avLst/>
              </a:prstGeom>
              <a:noFill/>
            </p:spPr>
            <p:txBody>
              <a:bodyPr wrap="square" rtlCol="0">
                <a:spAutoFit/>
              </a:bodyPr>
              <a:lstStyle/>
              <a:p>
                <a:r>
                  <a:rPr lang="en-US" b="1" dirty="0" smtClean="0">
                    <a:solidFill>
                      <a:srgbClr val="000000"/>
                    </a:solidFill>
                    <a:latin typeface="Arial Black"/>
                    <a:cs typeface="Arial Black"/>
                  </a:rPr>
                  <a:t>3</a:t>
                </a:r>
                <a:endParaRPr lang="en-US" b="1" dirty="0">
                  <a:solidFill>
                    <a:srgbClr val="000000"/>
                  </a:solidFill>
                  <a:latin typeface="Arial Black"/>
                  <a:cs typeface="Arial Black"/>
                </a:endParaRPr>
              </a:p>
            </p:txBody>
          </p:sp>
        </p:grpSp>
        <p:sp>
          <p:nvSpPr>
            <p:cNvPr id="7" name="Rectangle 3"/>
            <p:cNvSpPr>
              <a:spLocks noChangeArrowheads="1"/>
            </p:cNvSpPr>
            <p:nvPr/>
          </p:nvSpPr>
          <p:spPr bwMode="auto">
            <a:xfrm>
              <a:off x="0" y="4648200"/>
              <a:ext cx="9144000" cy="1752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smtClean="0"/>
            </a:p>
            <a:p>
              <a:pPr marL="342900" indent="-342900">
                <a:spcBef>
                  <a:spcPct val="20000"/>
                </a:spcBef>
                <a:buFontTx/>
                <a:buChar char="•"/>
              </a:pPr>
              <a:r>
                <a:rPr lang="en-US" dirty="0" smtClean="0"/>
                <a:t>Only 3 TS, 1 H after July 1 (averages 9 and 5)</a:t>
              </a:r>
            </a:p>
            <a:p>
              <a:pPr marL="342900" indent="-342900">
                <a:spcBef>
                  <a:spcPct val="20000"/>
                </a:spcBef>
                <a:buFontTx/>
                <a:buChar char="•"/>
              </a:pPr>
              <a:r>
                <a:rPr lang="en-US" dirty="0" smtClean="0"/>
                <a:t>Second October since 1971 with no TCs, other was 1995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8" name="Picture 2" descr="TROP_PAC_CHECKLIST.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3" name="TextBox 2"/>
          <p:cNvSpPr txBox="1"/>
          <p:nvPr/>
        </p:nvSpPr>
        <p:spPr>
          <a:xfrm>
            <a:off x="2295540" y="2514928"/>
            <a:ext cx="428160" cy="369332"/>
          </a:xfrm>
          <a:prstGeom prst="rect">
            <a:avLst/>
          </a:prstGeom>
          <a:noFill/>
        </p:spPr>
        <p:txBody>
          <a:bodyPr wrap="square" rtlCol="0">
            <a:spAutoFit/>
          </a:bodyPr>
          <a:lstStyle/>
          <a:p>
            <a:r>
              <a:rPr lang="en-US" sz="1800" b="1" dirty="0" smtClean="0">
                <a:solidFill>
                  <a:srgbClr val="FF0000"/>
                </a:solidFill>
                <a:latin typeface="Arial Black"/>
                <a:cs typeface="Arial Black"/>
              </a:rPr>
              <a:t>H</a:t>
            </a:r>
            <a:endParaRPr lang="en-US" sz="1800" b="1" dirty="0">
              <a:solidFill>
                <a:srgbClr val="FF0000"/>
              </a:solidFill>
              <a:latin typeface="Arial Black"/>
              <a:cs typeface="Arial Black"/>
            </a:endParaRPr>
          </a:p>
        </p:txBody>
      </p:sp>
      <p:sp>
        <p:nvSpPr>
          <p:cNvPr id="4" name="TextBox 3"/>
          <p:cNvSpPr txBox="1"/>
          <p:nvPr/>
        </p:nvSpPr>
        <p:spPr>
          <a:xfrm>
            <a:off x="2209800" y="1425120"/>
            <a:ext cx="685800" cy="369332"/>
          </a:xfrm>
          <a:prstGeom prst="rect">
            <a:avLst/>
          </a:prstGeom>
          <a:noFill/>
        </p:spPr>
        <p:txBody>
          <a:bodyPr wrap="square" rtlCol="0">
            <a:spAutoFit/>
          </a:bodyPr>
          <a:lstStyle/>
          <a:p>
            <a:r>
              <a:rPr lang="en-US" sz="1800" b="1" dirty="0" smtClean="0">
                <a:solidFill>
                  <a:srgbClr val="FF0000"/>
                </a:solidFill>
                <a:latin typeface="Arial Black"/>
                <a:cs typeface="Arial Black"/>
              </a:rPr>
              <a:t>MH</a:t>
            </a:r>
            <a:endParaRPr lang="en-US" sz="1800" b="1" dirty="0">
              <a:solidFill>
                <a:srgbClr val="FF0000"/>
              </a:solidFill>
              <a:latin typeface="Arial Black"/>
              <a:cs typeface="Arial Black"/>
            </a:endParaRPr>
          </a:p>
        </p:txBody>
      </p:sp>
      <p:sp>
        <p:nvSpPr>
          <p:cNvPr id="5" name="TextBox 4"/>
          <p:cNvSpPr txBox="1"/>
          <p:nvPr/>
        </p:nvSpPr>
        <p:spPr>
          <a:xfrm>
            <a:off x="2214780" y="1690920"/>
            <a:ext cx="685800" cy="369332"/>
          </a:xfrm>
          <a:prstGeom prst="rect">
            <a:avLst/>
          </a:prstGeom>
          <a:noFill/>
        </p:spPr>
        <p:txBody>
          <a:bodyPr wrap="square" rtlCol="0">
            <a:spAutoFit/>
          </a:bodyPr>
          <a:lstStyle/>
          <a:p>
            <a:r>
              <a:rPr lang="en-US" sz="1800" b="1" dirty="0" smtClean="0">
                <a:solidFill>
                  <a:srgbClr val="FF0000"/>
                </a:solidFill>
                <a:latin typeface="Arial Black"/>
                <a:cs typeface="Arial Black"/>
              </a:rPr>
              <a:t>MH</a:t>
            </a:r>
            <a:endParaRPr lang="en-US" sz="1800" b="1" dirty="0">
              <a:solidFill>
                <a:srgbClr val="FF0000"/>
              </a:solidFill>
              <a:latin typeface="Arial Black"/>
              <a:cs typeface="Arial Black"/>
            </a:endParaRPr>
          </a:p>
        </p:txBody>
      </p:sp>
      <p:sp>
        <p:nvSpPr>
          <p:cNvPr id="6" name="Rectangle 3"/>
          <p:cNvSpPr>
            <a:spLocks noChangeArrowheads="1"/>
          </p:cNvSpPr>
          <p:nvPr/>
        </p:nvSpPr>
        <p:spPr bwMode="auto">
          <a:xfrm>
            <a:off x="0" y="4648200"/>
            <a:ext cx="9144000" cy="1752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smtClean="0"/>
          </a:p>
          <a:p>
            <a:pPr marL="342900" indent="-342900">
              <a:spcBef>
                <a:spcPct val="20000"/>
              </a:spcBef>
              <a:buFontTx/>
              <a:buChar char="•"/>
            </a:pPr>
            <a:r>
              <a:rPr lang="en-US" dirty="0" smtClean="0"/>
              <a:t>TS Agatha and TD 11-E combined to cause about 300 fatalities in northern Central America</a:t>
            </a:r>
          </a:p>
        </p:txBody>
      </p:sp>
      <p:sp>
        <p:nvSpPr>
          <p:cNvPr id="7" name="TextBox 6"/>
          <p:cNvSpPr txBox="1"/>
          <p:nvPr/>
        </p:nvSpPr>
        <p:spPr>
          <a:xfrm>
            <a:off x="1447800" y="3657600"/>
            <a:ext cx="4876800" cy="338554"/>
          </a:xfrm>
          <a:prstGeom prst="rect">
            <a:avLst/>
          </a:prstGeom>
          <a:noFill/>
        </p:spPr>
        <p:txBody>
          <a:bodyPr wrap="square" rtlCol="0">
            <a:spAutoFit/>
          </a:bodyPr>
          <a:lstStyle/>
          <a:p>
            <a:r>
              <a:rPr lang="en-US" sz="1600" dirty="0" smtClean="0">
                <a:solidFill>
                  <a:srgbClr val="000000"/>
                </a:solidFill>
                <a:latin typeface="+mj-lt"/>
                <a:cs typeface="Arial Black"/>
              </a:rPr>
              <a:t>There were 5 additional Tropical Depressions</a:t>
            </a:r>
            <a:r>
              <a:rPr lang="en-US" sz="1600" dirty="0" smtClean="0">
                <a:solidFill>
                  <a:srgbClr val="000000"/>
                </a:solidFill>
                <a:latin typeface="Arial Black"/>
                <a:cs typeface="Arial Black"/>
              </a:rPr>
              <a:t> </a:t>
            </a:r>
            <a:endParaRPr lang="en-US" sz="1600" dirty="0">
              <a:solidFill>
                <a:srgbClr val="000000"/>
              </a:solidFill>
              <a:latin typeface="Arial Black"/>
              <a:cs typeface="Arial Black"/>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cp2009_all.gif"/>
          <p:cNvPicPr>
            <a:picLocks noChangeAspect="1"/>
          </p:cNvPicPr>
          <p:nvPr/>
        </p:nvPicPr>
        <p:blipFill>
          <a:blip r:embed="rId3"/>
          <a:srcRect/>
          <a:stretch>
            <a:fillRect/>
          </a:stretch>
        </p:blipFill>
        <p:spPr bwMode="auto">
          <a:xfrm>
            <a:off x="-1728788" y="-76200"/>
            <a:ext cx="10872788" cy="7362825"/>
          </a:xfrm>
          <a:prstGeom prst="rect">
            <a:avLst/>
          </a:prstGeom>
          <a:noFill/>
          <a:ln w="9525">
            <a:noFill/>
            <a:miter lim="800000"/>
            <a:headEnd/>
            <a:tailEnd/>
          </a:ln>
        </p:spPr>
      </p:pic>
      <p:sp>
        <p:nvSpPr>
          <p:cNvPr id="89091" name="TextBox 2"/>
          <p:cNvSpPr txBox="1">
            <a:spLocks noChangeArrowheads="1"/>
          </p:cNvSpPr>
          <p:nvPr/>
        </p:nvSpPr>
        <p:spPr bwMode="auto">
          <a:xfrm>
            <a:off x="4191000" y="3043238"/>
            <a:ext cx="2819400" cy="338554"/>
          </a:xfrm>
          <a:prstGeom prst="rect">
            <a:avLst/>
          </a:prstGeom>
          <a:noFill/>
          <a:ln w="9525">
            <a:noFill/>
            <a:miter lim="800000"/>
            <a:headEnd/>
            <a:tailEnd/>
          </a:ln>
        </p:spPr>
        <p:txBody>
          <a:bodyPr>
            <a:prstTxWarp prst="textNoShape">
              <a:avLst/>
            </a:prstTxWarp>
            <a:spAutoFit/>
          </a:bodyPr>
          <a:lstStyle/>
          <a:p>
            <a:r>
              <a:rPr lang="en-US" sz="1600" b="1" dirty="0"/>
              <a:t>TS Lana 30 Jul – 3 Aug</a:t>
            </a:r>
          </a:p>
        </p:txBody>
      </p:sp>
      <p:sp>
        <p:nvSpPr>
          <p:cNvPr id="89092" name="TextBox 5"/>
          <p:cNvSpPr txBox="1">
            <a:spLocks noChangeArrowheads="1"/>
          </p:cNvSpPr>
          <p:nvPr/>
        </p:nvSpPr>
        <p:spPr bwMode="auto">
          <a:xfrm>
            <a:off x="2701925" y="1933575"/>
            <a:ext cx="1447800" cy="584776"/>
          </a:xfrm>
          <a:prstGeom prst="rect">
            <a:avLst/>
          </a:prstGeom>
          <a:noFill/>
          <a:ln w="9525">
            <a:noFill/>
            <a:miter lim="800000"/>
            <a:headEnd/>
            <a:tailEnd/>
          </a:ln>
        </p:spPr>
        <p:txBody>
          <a:bodyPr>
            <a:prstTxWarp prst="textNoShape">
              <a:avLst/>
            </a:prstTxWarp>
            <a:spAutoFit/>
          </a:bodyPr>
          <a:lstStyle/>
          <a:p>
            <a:r>
              <a:rPr lang="en-US" sz="1600" b="1" dirty="0">
                <a:solidFill>
                  <a:srgbClr val="06FB36"/>
                </a:solidFill>
              </a:rPr>
              <a:t>MH Neki</a:t>
            </a:r>
          </a:p>
          <a:p>
            <a:r>
              <a:rPr lang="en-US" sz="1600" b="1" dirty="0">
                <a:solidFill>
                  <a:srgbClr val="06FB36"/>
                </a:solidFill>
              </a:rPr>
              <a:t>18-26 Oct</a:t>
            </a:r>
          </a:p>
        </p:txBody>
      </p:sp>
      <p:sp>
        <p:nvSpPr>
          <p:cNvPr id="89093" name="TextBox 6"/>
          <p:cNvSpPr txBox="1">
            <a:spLocks noChangeArrowheads="1"/>
          </p:cNvSpPr>
          <p:nvPr/>
        </p:nvSpPr>
        <p:spPr bwMode="auto">
          <a:xfrm>
            <a:off x="4519613" y="3709988"/>
            <a:ext cx="2286000" cy="338554"/>
          </a:xfrm>
          <a:prstGeom prst="rect">
            <a:avLst/>
          </a:prstGeom>
          <a:noFill/>
          <a:ln w="9525">
            <a:noFill/>
            <a:miter lim="800000"/>
            <a:headEnd/>
            <a:tailEnd/>
          </a:ln>
        </p:spPr>
        <p:txBody>
          <a:bodyPr>
            <a:prstTxWarp prst="textNoShape">
              <a:avLst/>
            </a:prstTxWarp>
            <a:spAutoFit/>
          </a:bodyPr>
          <a:lstStyle/>
          <a:p>
            <a:r>
              <a:rPr lang="en-US" sz="1600" b="1" dirty="0">
                <a:solidFill>
                  <a:srgbClr val="C0355B"/>
                </a:solidFill>
              </a:rPr>
              <a:t>TS Hilda 23-27 Aug</a:t>
            </a:r>
          </a:p>
        </p:txBody>
      </p:sp>
      <p:sp>
        <p:nvSpPr>
          <p:cNvPr id="89094" name="TextBox 8"/>
          <p:cNvSpPr txBox="1">
            <a:spLocks noChangeArrowheads="1"/>
          </p:cNvSpPr>
          <p:nvPr/>
        </p:nvSpPr>
        <p:spPr bwMode="auto">
          <a:xfrm>
            <a:off x="4572000" y="2028825"/>
            <a:ext cx="1143000" cy="584776"/>
          </a:xfrm>
          <a:prstGeom prst="rect">
            <a:avLst/>
          </a:prstGeom>
          <a:noFill/>
          <a:ln w="9525">
            <a:noFill/>
            <a:miter lim="800000"/>
            <a:headEnd/>
            <a:tailEnd/>
          </a:ln>
        </p:spPr>
        <p:txBody>
          <a:bodyPr>
            <a:prstTxWarp prst="textNoShape">
              <a:avLst/>
            </a:prstTxWarp>
            <a:spAutoFit/>
          </a:bodyPr>
          <a:lstStyle/>
          <a:p>
            <a:r>
              <a:rPr lang="en-US" sz="1600" b="1" dirty="0">
                <a:solidFill>
                  <a:srgbClr val="00FEFE"/>
                </a:solidFill>
              </a:rPr>
              <a:t>H Felicia</a:t>
            </a:r>
          </a:p>
          <a:p>
            <a:r>
              <a:rPr lang="en-US" sz="1600" b="1" dirty="0">
                <a:solidFill>
                  <a:srgbClr val="00FEFE"/>
                </a:solidFill>
              </a:rPr>
              <a:t>8-11 Aug</a:t>
            </a:r>
          </a:p>
        </p:txBody>
      </p:sp>
      <p:sp>
        <p:nvSpPr>
          <p:cNvPr id="89095" name="TextBox 9"/>
          <p:cNvSpPr txBox="1">
            <a:spLocks noChangeArrowheads="1"/>
          </p:cNvSpPr>
          <p:nvPr/>
        </p:nvSpPr>
        <p:spPr bwMode="auto">
          <a:xfrm>
            <a:off x="2438400" y="2830513"/>
            <a:ext cx="1295400" cy="584776"/>
          </a:xfrm>
          <a:prstGeom prst="rect">
            <a:avLst/>
          </a:prstGeom>
          <a:noFill/>
          <a:ln w="9525">
            <a:noFill/>
            <a:miter lim="800000"/>
            <a:headEnd/>
            <a:tailEnd/>
          </a:ln>
        </p:spPr>
        <p:txBody>
          <a:bodyPr>
            <a:prstTxWarp prst="textNoShape">
              <a:avLst/>
            </a:prstTxWarp>
            <a:spAutoFit/>
          </a:bodyPr>
          <a:lstStyle/>
          <a:p>
            <a:r>
              <a:rPr lang="en-US" sz="1600" b="1" dirty="0">
                <a:solidFill>
                  <a:schemeClr val="bg1"/>
                </a:solidFill>
              </a:rPr>
              <a:t>TS Maka</a:t>
            </a:r>
          </a:p>
          <a:p>
            <a:r>
              <a:rPr lang="en-US" sz="1600" b="1" dirty="0">
                <a:solidFill>
                  <a:schemeClr val="bg1"/>
                </a:solidFill>
              </a:rPr>
              <a:t>10-12 Aug</a:t>
            </a:r>
          </a:p>
        </p:txBody>
      </p:sp>
      <p:sp>
        <p:nvSpPr>
          <p:cNvPr id="89096" name="TextBox 10"/>
          <p:cNvSpPr txBox="1">
            <a:spLocks noChangeArrowheads="1"/>
          </p:cNvSpPr>
          <p:nvPr/>
        </p:nvSpPr>
        <p:spPr bwMode="auto">
          <a:xfrm>
            <a:off x="2438400" y="3857625"/>
            <a:ext cx="1600200" cy="584776"/>
          </a:xfrm>
          <a:prstGeom prst="rect">
            <a:avLst/>
          </a:prstGeom>
          <a:noFill/>
          <a:ln w="9525">
            <a:noFill/>
            <a:miter lim="800000"/>
            <a:headEnd/>
            <a:tailEnd/>
          </a:ln>
        </p:spPr>
        <p:txBody>
          <a:bodyPr>
            <a:prstTxWarp prst="textNoShape">
              <a:avLst/>
            </a:prstTxWarp>
            <a:spAutoFit/>
          </a:bodyPr>
          <a:lstStyle/>
          <a:p>
            <a:r>
              <a:rPr lang="en-US" sz="1600" b="1" dirty="0">
                <a:solidFill>
                  <a:srgbClr val="996633"/>
                </a:solidFill>
              </a:rPr>
              <a:t>TD Two-C</a:t>
            </a:r>
          </a:p>
          <a:p>
            <a:r>
              <a:rPr lang="en-US" sz="1600" b="1" dirty="0">
                <a:solidFill>
                  <a:srgbClr val="996633"/>
                </a:solidFill>
              </a:rPr>
              <a:t>28-29 Aug</a:t>
            </a:r>
          </a:p>
        </p:txBody>
      </p:sp>
      <p:sp>
        <p:nvSpPr>
          <p:cNvPr id="89097" name="TextBox 11"/>
          <p:cNvSpPr txBox="1">
            <a:spLocks noChangeArrowheads="1"/>
          </p:cNvSpPr>
          <p:nvPr/>
        </p:nvSpPr>
        <p:spPr bwMode="auto">
          <a:xfrm>
            <a:off x="533400" y="4876800"/>
            <a:ext cx="8153400" cy="1938992"/>
          </a:xfrm>
          <a:prstGeom prst="rect">
            <a:avLst/>
          </a:prstGeom>
          <a:noFill/>
          <a:ln w="9525">
            <a:noFill/>
            <a:miter lim="800000"/>
            <a:headEnd/>
            <a:tailEnd/>
          </a:ln>
        </p:spPr>
        <p:txBody>
          <a:bodyPr>
            <a:prstTxWarp prst="textNoShape">
              <a:avLst/>
            </a:prstTxWarp>
            <a:spAutoFit/>
          </a:bodyPr>
          <a:lstStyle/>
          <a:p>
            <a:pPr algn="ctr"/>
            <a:r>
              <a:rPr lang="en-US" b="1" dirty="0"/>
              <a:t>2009 Central North Pacific Tropical Cyclone </a:t>
            </a:r>
            <a:r>
              <a:rPr lang="en-US" b="1" dirty="0" smtClean="0"/>
              <a:t>Tracks</a:t>
            </a:r>
          </a:p>
          <a:p>
            <a:pPr algn="ctr"/>
            <a:r>
              <a:rPr lang="en-US" b="1" dirty="0" smtClean="0"/>
              <a:t>(El Nino Year)</a:t>
            </a:r>
          </a:p>
          <a:p>
            <a:pPr algn="ctr"/>
            <a:endParaRPr lang="en-US" b="1" dirty="0" smtClean="0"/>
          </a:p>
          <a:p>
            <a:pPr algn="ctr"/>
            <a:r>
              <a:rPr lang="en-US" b="1" dirty="0" smtClean="0"/>
              <a:t>2010:  No tropical cyclones (La Nina year)</a:t>
            </a:r>
          </a:p>
          <a:p>
            <a:pPr algn="ctr"/>
            <a:r>
              <a:rPr lang="en-US" b="1" dirty="0" smtClean="0"/>
              <a:t>for the first time since 1979</a:t>
            </a:r>
          </a:p>
        </p:txBody>
      </p:sp>
      <p:cxnSp>
        <p:nvCxnSpPr>
          <p:cNvPr id="17" name="Straight Connector 16"/>
          <p:cNvCxnSpPr/>
          <p:nvPr/>
        </p:nvCxnSpPr>
        <p:spPr>
          <a:xfrm rot="5400000">
            <a:off x="4760119" y="2563019"/>
            <a:ext cx="4419600" cy="158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23018" y="2578894"/>
            <a:ext cx="4419600" cy="158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89100" name="TextBox 7"/>
          <p:cNvSpPr txBox="1">
            <a:spLocks noChangeArrowheads="1"/>
          </p:cNvSpPr>
          <p:nvPr/>
        </p:nvSpPr>
        <p:spPr bwMode="auto">
          <a:xfrm>
            <a:off x="6313488" y="1992313"/>
            <a:ext cx="1600200" cy="584776"/>
          </a:xfrm>
          <a:prstGeom prst="rect">
            <a:avLst/>
          </a:prstGeom>
          <a:noFill/>
          <a:ln w="9525">
            <a:noFill/>
            <a:miter lim="800000"/>
            <a:headEnd/>
            <a:tailEnd/>
          </a:ln>
        </p:spPr>
        <p:txBody>
          <a:bodyPr>
            <a:prstTxWarp prst="textNoShape">
              <a:avLst/>
            </a:prstTxWarp>
            <a:spAutoFit/>
          </a:bodyPr>
          <a:lstStyle/>
          <a:p>
            <a:r>
              <a:rPr lang="en-US" sz="1600" b="1" dirty="0">
                <a:solidFill>
                  <a:srgbClr val="FF7F7E"/>
                </a:solidFill>
              </a:rPr>
              <a:t>H Guillermo</a:t>
            </a:r>
          </a:p>
          <a:p>
            <a:r>
              <a:rPr lang="en-US" sz="1600" b="1" dirty="0">
                <a:solidFill>
                  <a:srgbClr val="FF7F7E"/>
                </a:solidFill>
              </a:rPr>
              <a:t>16-19 Aug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3" descr="2010_VS_1995.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cxnSp>
        <p:nvCxnSpPr>
          <p:cNvPr id="3" name="Straight Connector 2"/>
          <p:cNvCxnSpPr/>
          <p:nvPr/>
        </p:nvCxnSpPr>
        <p:spPr>
          <a:xfrm rot="5400000">
            <a:off x="1818254" y="2971006"/>
            <a:ext cx="4419600" cy="1588"/>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114800" y="914400"/>
            <a:ext cx="685800" cy="338554"/>
          </a:xfrm>
          <a:prstGeom prst="rect">
            <a:avLst/>
          </a:prstGeom>
          <a:noFill/>
        </p:spPr>
        <p:txBody>
          <a:bodyPr wrap="square" rtlCol="0">
            <a:spAutoFit/>
          </a:bodyPr>
          <a:lstStyle/>
          <a:p>
            <a:r>
              <a:rPr lang="en-US" sz="1600" b="1" dirty="0" smtClean="0">
                <a:solidFill>
                  <a:srgbClr val="FFFF00"/>
                </a:solidFill>
                <a:latin typeface="Arial Black"/>
                <a:cs typeface="Arial Black"/>
              </a:rPr>
              <a:t>60%</a:t>
            </a:r>
            <a:endParaRPr lang="en-US" sz="1600" b="1" dirty="0">
              <a:solidFill>
                <a:srgbClr val="FFFF00"/>
              </a:solidFill>
              <a:latin typeface="Arial Black"/>
              <a:cs typeface="Arial Black"/>
            </a:endParaRPr>
          </a:p>
        </p:txBody>
      </p:sp>
      <p:sp>
        <p:nvSpPr>
          <p:cNvPr id="5" name="TextBox 4"/>
          <p:cNvSpPr txBox="1"/>
          <p:nvPr/>
        </p:nvSpPr>
        <p:spPr>
          <a:xfrm>
            <a:off x="3276600" y="914400"/>
            <a:ext cx="685800" cy="338554"/>
          </a:xfrm>
          <a:prstGeom prst="rect">
            <a:avLst/>
          </a:prstGeom>
          <a:noFill/>
        </p:spPr>
        <p:txBody>
          <a:bodyPr wrap="square" rtlCol="0">
            <a:spAutoFit/>
          </a:bodyPr>
          <a:lstStyle/>
          <a:p>
            <a:r>
              <a:rPr lang="en-US" sz="1600" b="1" dirty="0">
                <a:solidFill>
                  <a:srgbClr val="FFFF00"/>
                </a:solidFill>
                <a:latin typeface="Arial Black"/>
                <a:cs typeface="Arial Black"/>
              </a:rPr>
              <a:t>4</a:t>
            </a:r>
            <a:r>
              <a:rPr lang="en-US" sz="1600" b="1" dirty="0" smtClean="0">
                <a:solidFill>
                  <a:srgbClr val="FFFF00"/>
                </a:solidFill>
                <a:latin typeface="Arial Black"/>
                <a:cs typeface="Arial Black"/>
              </a:rPr>
              <a:t>0%</a:t>
            </a:r>
            <a:endParaRPr lang="en-US" sz="1600" b="1" dirty="0">
              <a:solidFill>
                <a:srgbClr val="FFFF00"/>
              </a:solidFill>
              <a:latin typeface="Arial Black"/>
              <a:cs typeface="Arial Black"/>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02" name="Picture 2" descr="1995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cxnSp>
        <p:nvCxnSpPr>
          <p:cNvPr id="3" name="Straight Connector 2"/>
          <p:cNvCxnSpPr/>
          <p:nvPr/>
        </p:nvCxnSpPr>
        <p:spPr>
          <a:xfrm rot="5400000">
            <a:off x="1818254" y="2971006"/>
            <a:ext cx="4419600" cy="1588"/>
          </a:xfrm>
          <a:prstGeom prst="line">
            <a:avLst/>
          </a:prstGeom>
          <a:ln>
            <a:solidFill>
              <a:srgbClr val="FFFF00"/>
            </a:solidFill>
            <a:prstDash val="sysDash"/>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114800" y="914400"/>
            <a:ext cx="685800" cy="338554"/>
          </a:xfrm>
          <a:prstGeom prst="rect">
            <a:avLst/>
          </a:prstGeom>
          <a:noFill/>
        </p:spPr>
        <p:txBody>
          <a:bodyPr wrap="square" rtlCol="0">
            <a:spAutoFit/>
          </a:bodyPr>
          <a:lstStyle/>
          <a:p>
            <a:r>
              <a:rPr lang="en-US" sz="1600" b="1" dirty="0" smtClean="0">
                <a:solidFill>
                  <a:srgbClr val="FFFF00"/>
                </a:solidFill>
                <a:latin typeface="Arial Black"/>
                <a:cs typeface="Arial Black"/>
              </a:rPr>
              <a:t>60%</a:t>
            </a:r>
            <a:endParaRPr lang="en-US" sz="1600" b="1" dirty="0">
              <a:solidFill>
                <a:srgbClr val="FFFF00"/>
              </a:solidFill>
              <a:latin typeface="Arial Black"/>
              <a:cs typeface="Arial Black"/>
            </a:endParaRPr>
          </a:p>
        </p:txBody>
      </p:sp>
      <p:sp>
        <p:nvSpPr>
          <p:cNvPr id="5" name="TextBox 4"/>
          <p:cNvSpPr txBox="1"/>
          <p:nvPr/>
        </p:nvSpPr>
        <p:spPr>
          <a:xfrm>
            <a:off x="3276600" y="914400"/>
            <a:ext cx="685800" cy="338554"/>
          </a:xfrm>
          <a:prstGeom prst="rect">
            <a:avLst/>
          </a:prstGeom>
          <a:noFill/>
        </p:spPr>
        <p:txBody>
          <a:bodyPr wrap="square" rtlCol="0">
            <a:spAutoFit/>
          </a:bodyPr>
          <a:lstStyle/>
          <a:p>
            <a:r>
              <a:rPr lang="en-US" sz="1600" b="1" dirty="0">
                <a:solidFill>
                  <a:srgbClr val="FFFF00"/>
                </a:solidFill>
                <a:latin typeface="Arial Black"/>
                <a:cs typeface="Arial Black"/>
              </a:rPr>
              <a:t>4</a:t>
            </a:r>
            <a:r>
              <a:rPr lang="en-US" sz="1600" b="1" dirty="0" smtClean="0">
                <a:solidFill>
                  <a:srgbClr val="FFFF00"/>
                </a:solidFill>
                <a:latin typeface="Arial Black"/>
                <a:cs typeface="Arial Black"/>
              </a:rPr>
              <a:t>0%</a:t>
            </a:r>
            <a:endParaRPr lang="en-US" sz="1600" b="1" dirty="0">
              <a:solidFill>
                <a:srgbClr val="FFFF00"/>
              </a:solidFill>
              <a:latin typeface="Arial Black"/>
              <a:cs typeface="Arial Black"/>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
        <p:nvSpPr>
          <p:cNvPr id="3" name="TextBox 2"/>
          <p:cNvSpPr txBox="1"/>
          <p:nvPr/>
        </p:nvSpPr>
        <p:spPr>
          <a:xfrm>
            <a:off x="1447800" y="762000"/>
            <a:ext cx="2286000" cy="1477328"/>
          </a:xfrm>
          <a:prstGeom prst="rect">
            <a:avLst/>
          </a:prstGeom>
          <a:solidFill>
            <a:srgbClr val="800000"/>
          </a:solidFill>
          <a:ln>
            <a:solidFill>
              <a:schemeClr val="tx1"/>
            </a:solidFill>
          </a:ln>
        </p:spPr>
        <p:txBody>
          <a:bodyPr wrap="square" rtlCol="0">
            <a:spAutoFit/>
          </a:bodyPr>
          <a:lstStyle/>
          <a:p>
            <a:r>
              <a:rPr lang="en-US" sz="1800" b="1" dirty="0" smtClean="0">
                <a:latin typeface="Arial Black"/>
                <a:cs typeface="Arial Black"/>
              </a:rPr>
              <a:t>Oil spill area and Haiti were of special concern from start</a:t>
            </a:r>
          </a:p>
        </p:txBody>
      </p:sp>
      <p:sp>
        <p:nvSpPr>
          <p:cNvPr id="4" name="Oval 3"/>
          <p:cNvSpPr/>
          <p:nvPr/>
        </p:nvSpPr>
        <p:spPr>
          <a:xfrm>
            <a:off x="2636160" y="2762700"/>
            <a:ext cx="7620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4126140" y="3623580"/>
            <a:ext cx="293460" cy="27396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
        <p:nvSpPr>
          <p:cNvPr id="3" name="TextBox 2"/>
          <p:cNvSpPr txBox="1"/>
          <p:nvPr/>
        </p:nvSpPr>
        <p:spPr>
          <a:xfrm>
            <a:off x="1447800" y="762000"/>
            <a:ext cx="2286000" cy="1477328"/>
          </a:xfrm>
          <a:prstGeom prst="rect">
            <a:avLst/>
          </a:prstGeom>
          <a:solidFill>
            <a:srgbClr val="800000"/>
          </a:solidFill>
          <a:ln>
            <a:solidFill>
              <a:schemeClr val="tx1"/>
            </a:solidFill>
          </a:ln>
        </p:spPr>
        <p:txBody>
          <a:bodyPr wrap="square" rtlCol="0">
            <a:spAutoFit/>
          </a:bodyPr>
          <a:lstStyle/>
          <a:p>
            <a:r>
              <a:rPr lang="en-US" sz="1800" b="1" dirty="0" smtClean="0">
                <a:latin typeface="Arial Black"/>
                <a:cs typeface="Arial Black"/>
              </a:rPr>
              <a:t>Season started fairly slow – </a:t>
            </a:r>
          </a:p>
          <a:p>
            <a:r>
              <a:rPr lang="en-US" sz="1800" b="1" dirty="0">
                <a:latin typeface="Arial Black"/>
                <a:cs typeface="Arial Black"/>
              </a:rPr>
              <a:t>4</a:t>
            </a:r>
            <a:r>
              <a:rPr lang="en-US" sz="1800" b="1" dirty="0" smtClean="0">
                <a:latin typeface="Arial Black"/>
                <a:cs typeface="Arial Black"/>
              </a:rPr>
              <a:t>th storm formed Aug 21 near its avg date</a:t>
            </a:r>
            <a:endParaRPr lang="en-US" sz="1800" b="1" dirty="0">
              <a:latin typeface="Arial Black"/>
              <a:cs typeface="Arial Black"/>
            </a:endParaRPr>
          </a:p>
        </p:txBody>
      </p:sp>
      <p:sp>
        <p:nvSpPr>
          <p:cNvPr id="4" name="Oval 3"/>
          <p:cNvSpPr/>
          <p:nvPr/>
        </p:nvSpPr>
        <p:spPr>
          <a:xfrm>
            <a:off x="6141360" y="1459140"/>
            <a:ext cx="1219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76200"/>
            <a:ext cx="9144000" cy="1143000"/>
          </a:xfrm>
        </p:spPr>
        <p:txBody>
          <a:bodyPr/>
          <a:lstStyle/>
          <a:p>
            <a:pPr eaLnBrk="1" hangingPunct="1"/>
            <a:r>
              <a:rPr lang="en-US" sz="4000" dirty="0">
                <a:solidFill>
                  <a:schemeClr val="folHlink"/>
                </a:solidFill>
                <a:ea typeface="ＭＳ Ｐゴシック" charset="-128"/>
                <a:cs typeface="ＭＳ Ｐゴシック" charset="-128"/>
              </a:rPr>
              <a:t>Topics</a:t>
            </a:r>
            <a:br>
              <a:rPr lang="en-US" sz="4000" dirty="0">
                <a:solidFill>
                  <a:schemeClr val="folHlink"/>
                </a:solidFill>
                <a:ea typeface="ＭＳ Ｐゴシック" charset="-128"/>
                <a:cs typeface="ＭＳ Ｐゴシック" charset="-128"/>
              </a:rPr>
            </a:br>
            <a:endParaRPr lang="en-US" sz="2400" i="1" dirty="0">
              <a:solidFill>
                <a:schemeClr val="tx1"/>
              </a:solidFill>
              <a:ea typeface="ＭＳ Ｐゴシック" charset="-128"/>
              <a:cs typeface="ＭＳ Ｐゴシック" charset="-128"/>
            </a:endParaRPr>
          </a:p>
        </p:txBody>
      </p:sp>
      <p:sp>
        <p:nvSpPr>
          <p:cNvPr id="131075" name="Rectangle 3"/>
          <p:cNvSpPr>
            <a:spLocks noChangeArrowheads="1"/>
          </p:cNvSpPr>
          <p:nvPr/>
        </p:nvSpPr>
        <p:spPr bwMode="auto">
          <a:xfrm>
            <a:off x="304800" y="685800"/>
            <a:ext cx="8686800" cy="4648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smtClean="0"/>
          </a:p>
          <a:p>
            <a:pPr marL="342900" indent="-342900">
              <a:spcBef>
                <a:spcPct val="20000"/>
              </a:spcBef>
              <a:buFontTx/>
              <a:buChar char="•"/>
            </a:pPr>
            <a:r>
              <a:rPr lang="en-US" sz="2800" dirty="0" smtClean="0"/>
              <a:t>2010 </a:t>
            </a:r>
            <a:r>
              <a:rPr lang="en-US" sz="2800" dirty="0"/>
              <a:t>hurricane season review</a:t>
            </a:r>
          </a:p>
          <a:p>
            <a:pPr marL="342900" indent="-342900">
              <a:spcBef>
                <a:spcPct val="20000"/>
              </a:spcBef>
              <a:buFontTx/>
              <a:buChar char="•"/>
            </a:pPr>
            <a:r>
              <a:rPr lang="en-US" sz="2800" dirty="0"/>
              <a:t>On-air use of geostationary satellite imagery</a:t>
            </a:r>
          </a:p>
          <a:p>
            <a:pPr marL="342900" indent="-342900">
              <a:spcBef>
                <a:spcPct val="20000"/>
              </a:spcBef>
              <a:buFontTx/>
              <a:buChar char="•"/>
            </a:pPr>
            <a:r>
              <a:rPr lang="en-US" sz="2800" dirty="0"/>
              <a:t>Microwave satellite imagery</a:t>
            </a:r>
          </a:p>
          <a:p>
            <a:pPr marL="342900" indent="-342900">
              <a:spcBef>
                <a:spcPct val="20000"/>
              </a:spcBef>
              <a:buFontTx/>
              <a:buChar char="•"/>
            </a:pPr>
            <a:r>
              <a:rPr lang="en-US" sz="2800" dirty="0"/>
              <a:t>Satellite imagery processing at TWCC</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
        <p:nvSpPr>
          <p:cNvPr id="3" name="TextBox 2"/>
          <p:cNvSpPr txBox="1"/>
          <p:nvPr/>
        </p:nvSpPr>
        <p:spPr>
          <a:xfrm>
            <a:off x="1447800" y="762000"/>
            <a:ext cx="2286000" cy="1200329"/>
          </a:xfrm>
          <a:prstGeom prst="rect">
            <a:avLst/>
          </a:prstGeom>
          <a:solidFill>
            <a:srgbClr val="800000"/>
          </a:solidFill>
          <a:ln>
            <a:solidFill>
              <a:schemeClr val="tx1"/>
            </a:solidFill>
          </a:ln>
        </p:spPr>
        <p:txBody>
          <a:bodyPr wrap="square" rtlCol="0">
            <a:spAutoFit/>
          </a:bodyPr>
          <a:lstStyle/>
          <a:p>
            <a:r>
              <a:rPr lang="en-US" sz="1800" b="1" dirty="0" smtClean="0">
                <a:latin typeface="Arial Black"/>
                <a:cs typeface="Arial Black"/>
              </a:rPr>
              <a:t>Five major hurricanes formed within 3 weeks</a:t>
            </a:r>
            <a:endParaRPr lang="en-US" sz="1800" b="1" dirty="0">
              <a:latin typeface="Arial Black"/>
              <a:cs typeface="Arial Black"/>
            </a:endParaRPr>
          </a:p>
        </p:txBody>
      </p:sp>
      <p:sp>
        <p:nvSpPr>
          <p:cNvPr id="4" name="Oval 3"/>
          <p:cNvSpPr/>
          <p:nvPr/>
        </p:nvSpPr>
        <p:spPr>
          <a:xfrm>
            <a:off x="6141360" y="1447800"/>
            <a:ext cx="1219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5063220" y="651780"/>
            <a:ext cx="838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5706840" y="747480"/>
            <a:ext cx="838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371600" y="3527880"/>
            <a:ext cx="838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6206220" y="2350860"/>
            <a:ext cx="8382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3" descr="2010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
        <p:nvSpPr>
          <p:cNvPr id="3" name="TextBox 2"/>
          <p:cNvSpPr txBox="1"/>
          <p:nvPr/>
        </p:nvSpPr>
        <p:spPr>
          <a:xfrm>
            <a:off x="1447800" y="838200"/>
            <a:ext cx="2286000" cy="1200329"/>
          </a:xfrm>
          <a:prstGeom prst="rect">
            <a:avLst/>
          </a:prstGeom>
          <a:solidFill>
            <a:srgbClr val="800000"/>
          </a:solidFill>
          <a:ln>
            <a:solidFill>
              <a:schemeClr val="tx1"/>
            </a:solidFill>
          </a:ln>
        </p:spPr>
        <p:txBody>
          <a:bodyPr wrap="square" rtlCol="0">
            <a:spAutoFit/>
          </a:bodyPr>
          <a:lstStyle/>
          <a:p>
            <a:r>
              <a:rPr lang="en-US" sz="1800" b="1" dirty="0" smtClean="0">
                <a:latin typeface="Arial Black"/>
                <a:cs typeface="Arial Black"/>
              </a:rPr>
              <a:t>Four TCs brought TS conditions to U.S.</a:t>
            </a:r>
            <a:endParaRPr lang="en-US" sz="1800" b="1" dirty="0">
              <a:latin typeface="Arial Black"/>
              <a:cs typeface="Arial Black"/>
            </a:endParaRPr>
          </a:p>
        </p:txBody>
      </p:sp>
      <p:sp>
        <p:nvSpPr>
          <p:cNvPr id="4" name="Oval 3"/>
          <p:cNvSpPr/>
          <p:nvPr/>
        </p:nvSpPr>
        <p:spPr>
          <a:xfrm>
            <a:off x="1447800" y="2308680"/>
            <a:ext cx="9906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869040" y="3166380"/>
            <a:ext cx="9906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4987020" y="651780"/>
            <a:ext cx="9906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2712360" y="2548620"/>
            <a:ext cx="990600" cy="381000"/>
          </a:xfrm>
          <a:prstGeom prst="ellipse">
            <a:avLst/>
          </a:prstGeom>
          <a:solidFill>
            <a:srgbClr val="800000">
              <a:alpha val="25000"/>
            </a:srgbClr>
          </a:solidFill>
          <a:ln>
            <a:solidFill>
              <a:srgbClr val="800000">
                <a:alpha val="25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2" name="Picture 2" descr="ALEX_SIZE_COMPARE.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alex2010filledrainwhite.gif"/>
          <p:cNvPicPr>
            <a:picLocks noChangeAspect="1"/>
          </p:cNvPicPr>
          <p:nvPr/>
        </p:nvPicPr>
        <p:blipFill>
          <a:blip r:embed="rId3"/>
          <a:stretch>
            <a:fillRect/>
          </a:stretch>
        </p:blipFill>
        <p:spPr>
          <a:xfrm>
            <a:off x="0" y="0"/>
            <a:ext cx="8251790" cy="6858000"/>
          </a:xfrm>
          <a:prstGeom prst="rect">
            <a:avLst/>
          </a:prstGeom>
        </p:spPr>
      </p:pic>
      <p:sp>
        <p:nvSpPr>
          <p:cNvPr id="7" name="Text Box 36">
            <a:hlinkClick r:id="rId4"/>
          </p:cNvPr>
          <p:cNvSpPr txBox="1">
            <a:spLocks noChangeArrowheads="1"/>
          </p:cNvSpPr>
          <p:nvPr/>
        </p:nvSpPr>
        <p:spPr bwMode="auto">
          <a:xfrm>
            <a:off x="8382000" y="6224885"/>
            <a:ext cx="1193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a:solidFill>
                  <a:srgbClr val="FFFF00"/>
                </a:solidFill>
                <a:latin typeface="Arial Black" charset="0"/>
                <a:ea typeface="Arial Black" charset="0"/>
                <a:cs typeface="Arial Black" charset="0"/>
              </a:rPr>
              <a:t>H</a:t>
            </a:r>
            <a:r>
              <a:rPr lang="en-US" sz="1400" b="1" dirty="0" smtClean="0">
                <a:solidFill>
                  <a:srgbClr val="FFFF00"/>
                </a:solidFill>
                <a:latin typeface="Arial Black" charset="0"/>
                <a:ea typeface="Arial Black" charset="0"/>
                <a:cs typeface="Arial Black" charset="0"/>
              </a:rPr>
              <a:t>PC</a:t>
            </a:r>
          </a:p>
          <a:p>
            <a:pPr defTabSz="174625">
              <a:defRPr/>
            </a:pPr>
            <a:r>
              <a:rPr lang="en-US" sz="1200" b="1" dirty="0">
                <a:solidFill>
                  <a:srgbClr val="FFFF00"/>
                </a:solidFill>
                <a:latin typeface="Arial Black" charset="0"/>
                <a:ea typeface="Arial Black" charset="0"/>
                <a:cs typeface="Arial Black"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 Box 36">
            <a:hlinkClick r:id="rId3"/>
          </p:cNvPr>
          <p:cNvSpPr txBox="1">
            <a:spLocks noChangeArrowheads="1"/>
          </p:cNvSpPr>
          <p:nvPr/>
        </p:nvSpPr>
        <p:spPr bwMode="auto">
          <a:xfrm>
            <a:off x="8382000" y="6224885"/>
            <a:ext cx="1193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a:solidFill>
                  <a:srgbClr val="FFFF00"/>
                </a:solidFill>
                <a:latin typeface="Arial Black" charset="0"/>
                <a:ea typeface="Arial Black" charset="0"/>
                <a:cs typeface="Arial Black" charset="0"/>
              </a:rPr>
              <a:t>H</a:t>
            </a:r>
            <a:r>
              <a:rPr lang="en-US" sz="1400" b="1" dirty="0" smtClean="0">
                <a:solidFill>
                  <a:srgbClr val="FFFF00"/>
                </a:solidFill>
                <a:latin typeface="Arial Black" charset="0"/>
                <a:ea typeface="Arial Black" charset="0"/>
                <a:cs typeface="Arial Black" charset="0"/>
              </a:rPr>
              <a:t>PC</a:t>
            </a:r>
          </a:p>
          <a:p>
            <a:pPr defTabSz="174625">
              <a:defRPr/>
            </a:pPr>
            <a:r>
              <a:rPr lang="en-US" sz="1200" b="1" dirty="0">
                <a:solidFill>
                  <a:srgbClr val="FFFF00"/>
                </a:solidFill>
                <a:latin typeface="Arial Black" charset="0"/>
                <a:ea typeface="Arial Black" charset="0"/>
                <a:cs typeface="Arial Black" charset="0"/>
              </a:rPr>
              <a:t>                                                          </a:t>
            </a:r>
          </a:p>
        </p:txBody>
      </p:sp>
      <p:pic>
        <p:nvPicPr>
          <p:cNvPr id="4" name="Picture 3" descr="hermine2010filledrainwhite.gif"/>
          <p:cNvPicPr>
            <a:picLocks noChangeAspect="1"/>
          </p:cNvPicPr>
          <p:nvPr/>
        </p:nvPicPr>
        <p:blipFill>
          <a:blip r:embed="rId4"/>
          <a:stretch>
            <a:fillRect/>
          </a:stretch>
        </p:blipFill>
        <p:spPr>
          <a:xfrm>
            <a:off x="1803221" y="0"/>
            <a:ext cx="5537558"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76200"/>
            <a:ext cx="9144000" cy="1143000"/>
          </a:xfrm>
        </p:spPr>
        <p:txBody>
          <a:bodyPr/>
          <a:lstStyle/>
          <a:p>
            <a:pPr eaLnBrk="1" hangingPunct="1"/>
            <a:r>
              <a:rPr lang="en-US" sz="3200" dirty="0" smtClean="0">
                <a:solidFill>
                  <a:schemeClr val="folHlink"/>
                </a:solidFill>
                <a:ea typeface="ＭＳ Ｐゴシック" charset="-128"/>
                <a:cs typeface="ＭＳ Ｐゴシック" charset="-128"/>
              </a:rPr>
              <a:t>2010 Atlantic Hurricane Season – U.S.</a:t>
            </a:r>
            <a:br>
              <a:rPr lang="en-US" sz="3200" dirty="0" smtClean="0">
                <a:solidFill>
                  <a:schemeClr val="folHlink"/>
                </a:solidFill>
                <a:ea typeface="ＭＳ Ｐゴシック" charset="-128"/>
                <a:cs typeface="ＭＳ Ｐゴシック" charset="-128"/>
              </a:rPr>
            </a:br>
            <a:endParaRPr lang="en-US" sz="3200" i="1" dirty="0">
              <a:solidFill>
                <a:schemeClr val="tx1"/>
              </a:solidFill>
              <a:ea typeface="ＭＳ Ｐゴシック" charset="-128"/>
              <a:cs typeface="ＭＳ Ｐゴシック" charset="-128"/>
            </a:endParaRPr>
          </a:p>
        </p:txBody>
      </p:sp>
      <p:sp>
        <p:nvSpPr>
          <p:cNvPr id="131075" name="Rectangle 3"/>
          <p:cNvSpPr>
            <a:spLocks noChangeArrowheads="1"/>
          </p:cNvSpPr>
          <p:nvPr/>
        </p:nvSpPr>
        <p:spPr bwMode="auto">
          <a:xfrm>
            <a:off x="225420" y="841380"/>
            <a:ext cx="8686800" cy="4648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smtClean="0"/>
          </a:p>
          <a:p>
            <a:pPr marL="342900" indent="-342900">
              <a:spcBef>
                <a:spcPct val="20000"/>
              </a:spcBef>
              <a:buFontTx/>
              <a:buChar char="•"/>
            </a:pPr>
            <a:endParaRPr lang="en-US" sz="2800" dirty="0"/>
          </a:p>
        </p:txBody>
      </p:sp>
      <p:sp>
        <p:nvSpPr>
          <p:cNvPr id="5" name="Rectangle 3"/>
          <p:cNvSpPr>
            <a:spLocks noChangeArrowheads="1"/>
          </p:cNvSpPr>
          <p:nvPr/>
        </p:nvSpPr>
        <p:spPr bwMode="auto">
          <a:xfrm>
            <a:off x="304800" y="685800"/>
            <a:ext cx="8686800" cy="4648200"/>
          </a:xfrm>
          <a:prstGeom prst="rect">
            <a:avLst/>
          </a:prstGeom>
          <a:noFill/>
          <a:ln w="9525">
            <a:noFill/>
            <a:miter lim="800000"/>
            <a:headEnd/>
            <a:tailEnd/>
          </a:ln>
        </p:spPr>
        <p:txBody>
          <a:bodyPr>
            <a:prstTxWarp prst="textNoShape">
              <a:avLst/>
            </a:prstTxWarp>
          </a:bodyPr>
          <a:lstStyle/>
          <a:p>
            <a:pPr marL="342900" indent="-342900">
              <a:spcBef>
                <a:spcPct val="20000"/>
              </a:spcBef>
            </a:pPr>
            <a:endParaRPr lang="en-US" sz="2800" dirty="0" smtClean="0"/>
          </a:p>
          <a:p>
            <a:pPr marL="342900" indent="-342900">
              <a:spcBef>
                <a:spcPct val="20000"/>
              </a:spcBef>
              <a:buFontTx/>
              <a:buChar char="•"/>
            </a:pPr>
            <a:r>
              <a:rPr lang="en-US" sz="2800" dirty="0" smtClean="0"/>
              <a:t>Total U.S. death toll about 14</a:t>
            </a:r>
          </a:p>
          <a:p>
            <a:pPr marL="342900" indent="-342900">
              <a:spcBef>
                <a:spcPct val="20000"/>
              </a:spcBef>
              <a:buFontTx/>
              <a:buChar char="•"/>
            </a:pPr>
            <a:r>
              <a:rPr lang="en-US" sz="2800" dirty="0" smtClean="0"/>
              <a:t>No hurricane landfall in U.S. for second straight year, first time since 2000-01</a:t>
            </a:r>
          </a:p>
          <a:p>
            <a:pPr marL="342900" indent="-342900">
              <a:spcBef>
                <a:spcPct val="20000"/>
              </a:spcBef>
              <a:buFontTx/>
              <a:buChar char="•"/>
            </a:pPr>
            <a:r>
              <a:rPr lang="en-US" sz="2800" dirty="0" smtClean="0"/>
              <a:t>Since Ike (2008), 18 consecutive Atlantic hurricanes without U.S. hurricane landfall (22 in 1999-2002)</a:t>
            </a:r>
          </a:p>
          <a:p>
            <a:pPr marL="342900" indent="-342900">
              <a:spcBef>
                <a:spcPct val="20000"/>
              </a:spcBef>
              <a:buFontTx/>
              <a:buChar char="•"/>
            </a:pPr>
            <a:r>
              <a:rPr lang="en-US" sz="2800" dirty="0" smtClean="0"/>
              <a:t>No major hurricane landfall in U.S. for fifth straight year, first time since 1910-14</a:t>
            </a:r>
          </a:p>
          <a:p>
            <a:pPr marL="342900" indent="-342900">
              <a:spcBef>
                <a:spcPct val="20000"/>
              </a:spcBef>
              <a:buFontTx/>
              <a:buChar char="•"/>
            </a:pPr>
            <a:endParaRPr lang="en-US" sz="2800" dirty="0" smtClean="0"/>
          </a:p>
          <a:p>
            <a:pPr marL="342900" indent="-342900">
              <a:spcBef>
                <a:spcPct val="20000"/>
              </a:spcBef>
              <a:buFontTx/>
              <a:buChar char="•"/>
            </a:pP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76200"/>
            <a:ext cx="9144000" cy="1143000"/>
          </a:xfrm>
        </p:spPr>
        <p:txBody>
          <a:bodyPr/>
          <a:lstStyle/>
          <a:p>
            <a:pPr eaLnBrk="1" hangingPunct="1"/>
            <a:r>
              <a:rPr lang="en-US" sz="3200" dirty="0" smtClean="0">
                <a:solidFill>
                  <a:schemeClr val="folHlink"/>
                </a:solidFill>
                <a:ea typeface="ＭＳ Ｐゴシック" charset="-128"/>
                <a:cs typeface="ＭＳ Ｐゴシック" charset="-128"/>
              </a:rPr>
              <a:t>2010 Hurricane Season – International</a:t>
            </a:r>
            <a:br>
              <a:rPr lang="en-US" sz="3200" dirty="0" smtClean="0">
                <a:solidFill>
                  <a:schemeClr val="folHlink"/>
                </a:solidFill>
                <a:ea typeface="ＭＳ Ｐゴシック" charset="-128"/>
                <a:cs typeface="ＭＳ Ｐゴシック" charset="-128"/>
              </a:rPr>
            </a:br>
            <a:endParaRPr lang="en-US" sz="3200" i="1" dirty="0">
              <a:solidFill>
                <a:schemeClr val="tx1"/>
              </a:solidFill>
              <a:ea typeface="ＭＳ Ｐゴシック" charset="-128"/>
              <a:cs typeface="ＭＳ Ｐゴシック" charset="-128"/>
            </a:endParaRPr>
          </a:p>
        </p:txBody>
      </p:sp>
      <p:sp>
        <p:nvSpPr>
          <p:cNvPr id="131075" name="Rectangle 3"/>
          <p:cNvSpPr>
            <a:spLocks noChangeArrowheads="1"/>
          </p:cNvSpPr>
          <p:nvPr/>
        </p:nvSpPr>
        <p:spPr bwMode="auto">
          <a:xfrm>
            <a:off x="225420" y="841380"/>
            <a:ext cx="8686800" cy="46482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lang="en-US" sz="2800" dirty="0" smtClean="0"/>
          </a:p>
          <a:p>
            <a:pPr marL="342900" indent="-342900">
              <a:spcBef>
                <a:spcPct val="20000"/>
              </a:spcBef>
              <a:buFontTx/>
              <a:buChar char="•"/>
            </a:pPr>
            <a:endParaRPr lang="en-US" sz="2800" dirty="0"/>
          </a:p>
        </p:txBody>
      </p:sp>
      <p:sp>
        <p:nvSpPr>
          <p:cNvPr id="5" name="Rectangle 3"/>
          <p:cNvSpPr>
            <a:spLocks noChangeArrowheads="1"/>
          </p:cNvSpPr>
          <p:nvPr/>
        </p:nvSpPr>
        <p:spPr bwMode="auto">
          <a:xfrm>
            <a:off x="304800" y="0"/>
            <a:ext cx="8686800" cy="4648200"/>
          </a:xfrm>
          <a:prstGeom prst="rect">
            <a:avLst/>
          </a:prstGeom>
          <a:noFill/>
          <a:ln w="9525">
            <a:noFill/>
            <a:miter lim="800000"/>
            <a:headEnd/>
            <a:tailEnd/>
          </a:ln>
        </p:spPr>
        <p:txBody>
          <a:bodyPr>
            <a:prstTxWarp prst="textNoShape">
              <a:avLst/>
            </a:prstTxWarp>
          </a:bodyPr>
          <a:lstStyle/>
          <a:p>
            <a:pPr marL="342900" indent="-342900">
              <a:spcBef>
                <a:spcPct val="20000"/>
              </a:spcBef>
            </a:pPr>
            <a:endParaRPr lang="en-US" sz="2800" dirty="0" smtClean="0"/>
          </a:p>
          <a:p>
            <a:pPr marL="342900" indent="-342900">
              <a:spcBef>
                <a:spcPct val="20000"/>
              </a:spcBef>
              <a:buFontTx/>
              <a:buChar char="•"/>
            </a:pPr>
            <a:r>
              <a:rPr lang="en-US" sz="2800" dirty="0" smtClean="0"/>
              <a:t>Mexico:  6 TCs, including 2 hurricanes, one of them major, and at least 91 total fatalities</a:t>
            </a:r>
          </a:p>
          <a:p>
            <a:pPr marL="800100" lvl="1" indent="-342900">
              <a:spcBef>
                <a:spcPct val="20000"/>
              </a:spcBef>
              <a:buFontTx/>
              <a:buChar char="•"/>
            </a:pPr>
            <a:r>
              <a:rPr lang="en-US" sz="2000" dirty="0" smtClean="0"/>
              <a:t>Monterrey (Alex) and Veracruz (Karl) areas hit hard</a:t>
            </a:r>
          </a:p>
          <a:p>
            <a:pPr marL="342900" indent="-342900">
              <a:spcBef>
                <a:spcPct val="20000"/>
              </a:spcBef>
              <a:buFontTx/>
              <a:buChar char="•"/>
            </a:pPr>
            <a:r>
              <a:rPr lang="en-US" sz="2800" dirty="0" smtClean="0"/>
              <a:t>Central America:  6 TCs, more than 400 dead with the most in Guatemala</a:t>
            </a:r>
          </a:p>
          <a:p>
            <a:pPr marL="342900" indent="-342900">
              <a:spcBef>
                <a:spcPct val="20000"/>
              </a:spcBef>
              <a:buFontTx/>
              <a:buChar char="•"/>
            </a:pPr>
            <a:r>
              <a:rPr lang="en-US" sz="2800" dirty="0" smtClean="0"/>
              <a:t>Caribbean:  6 TCs, about 50 fatalities</a:t>
            </a:r>
          </a:p>
          <a:p>
            <a:pPr marL="800100" lvl="1" indent="-342900">
              <a:spcBef>
                <a:spcPct val="20000"/>
              </a:spcBef>
              <a:buFontTx/>
              <a:buChar char="•"/>
            </a:pPr>
            <a:r>
              <a:rPr lang="en-US" sz="2000" dirty="0" smtClean="0"/>
              <a:t>Earl – Rains in U.S. Virgin Islands, direct impact to British V.I.</a:t>
            </a:r>
          </a:p>
          <a:p>
            <a:pPr marL="800100" lvl="1" indent="-342900">
              <a:spcBef>
                <a:spcPct val="20000"/>
              </a:spcBef>
              <a:buFontTx/>
              <a:buChar char="•"/>
            </a:pPr>
            <a:r>
              <a:rPr lang="en-US" sz="2000" dirty="0" smtClean="0"/>
              <a:t>Otto – Rains and floods in Virgin Islands and Puerto Rico</a:t>
            </a:r>
          </a:p>
          <a:p>
            <a:pPr marL="800100" lvl="1" indent="-342900">
              <a:spcBef>
                <a:spcPct val="20000"/>
              </a:spcBef>
              <a:buFontTx/>
              <a:buChar char="•"/>
            </a:pPr>
            <a:r>
              <a:rPr lang="en-US" sz="2000" dirty="0" smtClean="0"/>
              <a:t>Nicole – Flooding in Jamaica</a:t>
            </a:r>
          </a:p>
          <a:p>
            <a:pPr marL="800100" lvl="1" indent="-342900">
              <a:spcBef>
                <a:spcPct val="20000"/>
              </a:spcBef>
              <a:buFontTx/>
              <a:buChar char="•"/>
            </a:pPr>
            <a:r>
              <a:rPr lang="en-US" sz="2000" dirty="0" smtClean="0"/>
              <a:t>Tomas – Hit Barbados/St. Lucia, grazed Haiti, more rains for PR/VI</a:t>
            </a:r>
          </a:p>
          <a:p>
            <a:pPr marL="342900" indent="-342900">
              <a:spcBef>
                <a:spcPct val="20000"/>
              </a:spcBef>
              <a:buFontTx/>
              <a:buChar char="•"/>
            </a:pPr>
            <a:r>
              <a:rPr lang="en-US" sz="2800" dirty="0" smtClean="0"/>
              <a:t>Bermuda:  4 TCs, only impacts from Igor</a:t>
            </a:r>
          </a:p>
          <a:p>
            <a:pPr marL="342900" indent="-342900">
              <a:spcBef>
                <a:spcPct val="20000"/>
              </a:spcBef>
              <a:buFontTx/>
              <a:buChar char="•"/>
            </a:pPr>
            <a:r>
              <a:rPr lang="en-US" sz="2800" dirty="0" smtClean="0"/>
              <a:t>Canada:  Earl (winds) and Igor (winds, floods)</a:t>
            </a:r>
          </a:p>
          <a:p>
            <a:pPr marL="342900" indent="-342900">
              <a:spcBef>
                <a:spcPct val="20000"/>
              </a:spcBef>
              <a:buFontTx/>
              <a:buChar char="•"/>
            </a:pPr>
            <a:r>
              <a:rPr lang="en-US" sz="2800" dirty="0" smtClean="0"/>
              <a:t>Philippines, Taiwan, China:  Super Typhoon Megi</a:t>
            </a:r>
          </a:p>
          <a:p>
            <a:pPr marL="342900" indent="-342900">
              <a:spcBef>
                <a:spcPct val="20000"/>
              </a:spcBef>
              <a:buFontTx/>
              <a:buChar char="•"/>
            </a:pPr>
            <a:r>
              <a:rPr lang="en-US" sz="2800" dirty="0" smtClean="0"/>
              <a:t>Burma/Myanmar:  </a:t>
            </a:r>
            <a:r>
              <a:rPr lang="en-US" sz="2800" dirty="0" smtClean="0"/>
              <a:t>Cyclone Giri</a:t>
            </a:r>
            <a:endParaRPr lang="en-US" sz="2800" dirty="0" smtClean="0"/>
          </a:p>
          <a:p>
            <a:pPr marL="800100" lvl="1" indent="-342900">
              <a:spcBef>
                <a:spcPct val="20000"/>
              </a:spcBef>
              <a:buFontTx/>
              <a:buChar char="•"/>
            </a:pPr>
            <a:endParaRPr lang="en-US" sz="2800" dirty="0" smtClean="0"/>
          </a:p>
          <a:p>
            <a:pPr marL="342900" indent="-342900">
              <a:spcBef>
                <a:spcPct val="20000"/>
              </a:spcBef>
              <a:buFontTx/>
              <a:buChar char="•"/>
            </a:pPr>
            <a:endParaRPr lang="en-US" sz="2800" dirty="0" smtClean="0"/>
          </a:p>
          <a:p>
            <a:pPr marL="342900" indent="-342900">
              <a:spcBef>
                <a:spcPct val="20000"/>
              </a:spcBef>
              <a:buFontTx/>
              <a:buChar char="•"/>
            </a:pP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3" descr="ATLANTIC_NOTABLES.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8178" name="Picture 5" descr="PAULA_VS_IGOR_SIZE.jpg"/>
          <p:cNvPicPr>
            <a:picLocks noChangeAspect="1"/>
          </p:cNvPicPr>
          <p:nvPr/>
        </p:nvPicPr>
        <p:blipFill>
          <a:blip r:embed="rId3"/>
          <a:srcRect/>
          <a:stretch>
            <a:fillRect/>
          </a:stretch>
        </p:blipFill>
        <p:spPr bwMode="auto">
          <a:xfrm>
            <a:off x="0" y="857250"/>
            <a:ext cx="9144000" cy="5143500"/>
          </a:xfrm>
          <a:prstGeom prst="rect">
            <a:avLst/>
          </a:prstGeom>
          <a:noFill/>
          <a:ln w="9525">
            <a:noFill/>
            <a:miter lim="800000"/>
            <a:headEnd/>
            <a:tailEnd/>
          </a:ln>
        </p:spPr>
      </p:pic>
      <p:pic>
        <p:nvPicPr>
          <p:cNvPr id="178179" name="Picture 6" descr="PAULA_VS_IGOR_SIZE1.jpg"/>
          <p:cNvPicPr>
            <a:picLocks noChangeAspect="1"/>
          </p:cNvPicPr>
          <p:nvPr/>
        </p:nvPicPr>
        <p:blipFill>
          <a:blip r:embed="rId4"/>
          <a:srcRect/>
          <a:stretch>
            <a:fillRect/>
          </a:stretch>
        </p:blipFill>
        <p:spPr bwMode="auto">
          <a:xfrm>
            <a:off x="0" y="857250"/>
            <a:ext cx="9144000" cy="5143500"/>
          </a:xfrm>
          <a:prstGeom prst="rect">
            <a:avLst/>
          </a:prstGeom>
          <a:noFill/>
          <a:ln w="9525">
            <a:noFill/>
            <a:miter lim="800000"/>
            <a:headEnd/>
            <a:tailEnd/>
          </a:ln>
        </p:spPr>
      </p:pic>
      <p:pic>
        <p:nvPicPr>
          <p:cNvPr id="178180" name="Picture 7" descr="PAULA_VS_IGOR_SIZE2.jpg"/>
          <p:cNvPicPr>
            <a:picLocks noChangeAspect="1"/>
          </p:cNvPicPr>
          <p:nvPr/>
        </p:nvPicPr>
        <p:blipFill>
          <a:blip r:embed="rId5"/>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6130" name="Picture 3" descr="CTL_SUN_A1_19Sep2010.jpg"/>
          <p:cNvPicPr>
            <a:picLocks noChangeAspect="1"/>
          </p:cNvPicPr>
          <p:nvPr/>
        </p:nvPicPr>
        <p:blipFill>
          <a:blip r:embed="rId3"/>
          <a:srcRect/>
          <a:stretch>
            <a:fillRect/>
          </a:stretch>
        </p:blipFill>
        <p:spPr bwMode="auto">
          <a:xfrm>
            <a:off x="0" y="-38100"/>
            <a:ext cx="9144000" cy="5143500"/>
          </a:xfrm>
          <a:prstGeom prst="rect">
            <a:avLst/>
          </a:prstGeom>
          <a:noFill/>
          <a:ln w="9525">
            <a:noFill/>
            <a:miter lim="800000"/>
            <a:headEnd/>
            <a:tailEnd/>
          </a:ln>
        </p:spPr>
      </p:pic>
      <p:pic>
        <p:nvPicPr>
          <p:cNvPr id="5" name="Picture 4" descr="CTL_SUN_B2_19Sep2010.jpg"/>
          <p:cNvPicPr>
            <a:picLocks noChangeAspect="1"/>
          </p:cNvPicPr>
          <p:nvPr/>
        </p:nvPicPr>
        <p:blipFill>
          <a:blip r:embed="rId4"/>
          <a:srcRect/>
          <a:stretch>
            <a:fillRect/>
          </a:stretch>
        </p:blipFill>
        <p:spPr bwMode="auto">
          <a:xfrm>
            <a:off x="0" y="-22225"/>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22" name="Picture 4" descr="image001.jpg"/>
          <p:cNvPicPr>
            <a:picLocks noChangeAspect="1"/>
          </p:cNvPicPr>
          <p:nvPr/>
        </p:nvPicPr>
        <p:blipFill>
          <a:blip r:embed="rId3"/>
          <a:srcRect/>
          <a:stretch>
            <a:fillRect/>
          </a:stretch>
        </p:blipFill>
        <p:spPr bwMode="auto">
          <a:xfrm>
            <a:off x="152400" y="685800"/>
            <a:ext cx="5181600" cy="1566863"/>
          </a:xfrm>
          <a:prstGeom prst="rect">
            <a:avLst/>
          </a:prstGeom>
          <a:noFill/>
          <a:ln w="9525">
            <a:noFill/>
            <a:miter lim="800000"/>
            <a:headEnd/>
            <a:tailEnd/>
          </a:ln>
        </p:spPr>
      </p:pic>
      <p:sp>
        <p:nvSpPr>
          <p:cNvPr id="133123"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The Weather Channel is more than TV</a:t>
            </a:r>
            <a:endParaRPr lang="en-US" sz="3600" i="1" dirty="0" smtClean="0">
              <a:solidFill>
                <a:schemeClr val="tx1"/>
              </a:solidFill>
              <a:ea typeface="ＭＳ Ｐゴシック" charset="-128"/>
              <a:cs typeface="ＭＳ Ｐゴシック" charset="-128"/>
            </a:endParaRPr>
          </a:p>
        </p:txBody>
      </p:sp>
      <p:pic>
        <p:nvPicPr>
          <p:cNvPr id="133124" name="Picture 8" descr="rick_onair_snapshot_May2010.tiff"/>
          <p:cNvPicPr>
            <a:picLocks noChangeAspect="1"/>
          </p:cNvPicPr>
          <p:nvPr/>
        </p:nvPicPr>
        <p:blipFill>
          <a:blip r:embed="rId4"/>
          <a:srcRect/>
          <a:stretch>
            <a:fillRect/>
          </a:stretch>
        </p:blipFill>
        <p:spPr bwMode="auto">
          <a:xfrm>
            <a:off x="5638800" y="685800"/>
            <a:ext cx="3378200" cy="2247900"/>
          </a:xfrm>
          <a:prstGeom prst="rect">
            <a:avLst/>
          </a:prstGeom>
          <a:noFill/>
          <a:ln w="9525">
            <a:noFill/>
            <a:miter lim="800000"/>
            <a:headEnd/>
            <a:tailEnd/>
          </a:ln>
        </p:spPr>
      </p:pic>
      <p:pic>
        <p:nvPicPr>
          <p:cNvPr id="133125" name="Picture 9" descr="twc_mobile_blackberry_image.tiff"/>
          <p:cNvPicPr>
            <a:picLocks noChangeAspect="1"/>
          </p:cNvPicPr>
          <p:nvPr/>
        </p:nvPicPr>
        <p:blipFill>
          <a:blip r:embed="rId5"/>
          <a:srcRect/>
          <a:stretch>
            <a:fillRect/>
          </a:stretch>
        </p:blipFill>
        <p:spPr bwMode="auto">
          <a:xfrm>
            <a:off x="4089400" y="2860675"/>
            <a:ext cx="1168400" cy="1863725"/>
          </a:xfrm>
          <a:prstGeom prst="rect">
            <a:avLst/>
          </a:prstGeom>
          <a:noFill/>
          <a:ln w="9525">
            <a:noFill/>
            <a:miter lim="800000"/>
            <a:headEnd/>
            <a:tailEnd/>
          </a:ln>
        </p:spPr>
      </p:pic>
      <p:pic>
        <p:nvPicPr>
          <p:cNvPr id="133126" name="Picture 10" descr="twcmax_iphone_app_ad.tiff"/>
          <p:cNvPicPr>
            <a:picLocks noChangeAspect="1"/>
          </p:cNvPicPr>
          <p:nvPr/>
        </p:nvPicPr>
        <p:blipFill>
          <a:blip r:embed="rId6"/>
          <a:srcRect/>
          <a:stretch>
            <a:fillRect/>
          </a:stretch>
        </p:blipFill>
        <p:spPr bwMode="auto">
          <a:xfrm>
            <a:off x="152400" y="3252788"/>
            <a:ext cx="3263900" cy="3605212"/>
          </a:xfrm>
          <a:prstGeom prst="rect">
            <a:avLst/>
          </a:prstGeom>
          <a:noFill/>
          <a:ln w="9525">
            <a:noFill/>
            <a:miter lim="800000"/>
            <a:headEnd/>
            <a:tailEnd/>
          </a:ln>
        </p:spPr>
      </p:pic>
      <p:pic>
        <p:nvPicPr>
          <p:cNvPr id="133127" name="Picture 11" descr="notify_logo.tiff"/>
          <p:cNvPicPr>
            <a:picLocks noChangeAspect="1"/>
          </p:cNvPicPr>
          <p:nvPr/>
        </p:nvPicPr>
        <p:blipFill>
          <a:blip r:embed="rId7"/>
          <a:srcRect/>
          <a:stretch>
            <a:fillRect/>
          </a:stretch>
        </p:blipFill>
        <p:spPr bwMode="auto">
          <a:xfrm>
            <a:off x="1447800" y="1981200"/>
            <a:ext cx="2514600" cy="1308100"/>
          </a:xfrm>
          <a:prstGeom prst="rect">
            <a:avLst/>
          </a:prstGeom>
          <a:noFill/>
          <a:ln w="9525">
            <a:noFill/>
            <a:miter lim="800000"/>
            <a:headEnd/>
            <a:tailEnd/>
          </a:ln>
        </p:spPr>
      </p:pic>
      <p:pic>
        <p:nvPicPr>
          <p:cNvPr id="133128" name="Picture 12" descr="ipadV2_300x250.jpg"/>
          <p:cNvPicPr>
            <a:picLocks noChangeAspect="1"/>
          </p:cNvPicPr>
          <p:nvPr/>
        </p:nvPicPr>
        <p:blipFill>
          <a:blip r:embed="rId8"/>
          <a:srcRect/>
          <a:stretch>
            <a:fillRect/>
          </a:stretch>
        </p:blipFill>
        <p:spPr bwMode="auto">
          <a:xfrm>
            <a:off x="5414963" y="2667000"/>
            <a:ext cx="2895600" cy="2413000"/>
          </a:xfrm>
          <a:prstGeom prst="rect">
            <a:avLst/>
          </a:prstGeom>
          <a:noFill/>
          <a:ln w="9525">
            <a:noFill/>
            <a:miter lim="800000"/>
            <a:headEnd/>
            <a:tailEnd/>
          </a:ln>
        </p:spPr>
      </p:pic>
      <p:pic>
        <p:nvPicPr>
          <p:cNvPr id="133129" name="Picture 13" descr="facebook_drknabb_screenshot.tiff"/>
          <p:cNvPicPr>
            <a:picLocks noChangeAspect="1"/>
          </p:cNvPicPr>
          <p:nvPr/>
        </p:nvPicPr>
        <p:blipFill>
          <a:blip r:embed="rId9"/>
          <a:srcRect/>
          <a:stretch>
            <a:fillRect/>
          </a:stretch>
        </p:blipFill>
        <p:spPr bwMode="auto">
          <a:xfrm>
            <a:off x="3352800" y="5027613"/>
            <a:ext cx="5638800" cy="183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2034" name="Picture 2" descr="CTL_PAULA2_13Oct2010.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82" name="Picture 2" descr="CTL_CARIBBEAN2_3Nov2010.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9986" name="Picture 3" descr="CTL_EAST_COAST1_30Sep2010.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ROP_OUTLOOK_ALL.jp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2" descr="2010_VS_2005.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3" descr="12_HURRICANES.jp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157698" name="Picture 3" descr="2005_Atlantic_trackmap.jpg"/>
          <p:cNvPicPr>
            <a:picLocks noChangeAspect="1"/>
          </p:cNvPicPr>
          <p:nvPr/>
        </p:nvPicPr>
        <p:blipFill>
          <a:blip r:embed="rId3"/>
          <a:srcRect/>
          <a:stretch>
            <a:fillRect/>
          </a:stretch>
        </p:blipFill>
        <p:spPr bwMode="auto">
          <a:xfrm>
            <a:off x="-76200" y="0"/>
            <a:ext cx="9525000" cy="5357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Some Hurricane Preparation Challenges</a:t>
            </a:r>
            <a:endParaRPr lang="en-US" sz="3600" i="1" dirty="0" smtClean="0">
              <a:solidFill>
                <a:schemeClr val="tx1"/>
              </a:solidFill>
              <a:ea typeface="ＭＳ Ｐゴシック" charset="-128"/>
              <a:cs typeface="ＭＳ Ｐゴシック" charset="-128"/>
            </a:endParaRPr>
          </a:p>
        </p:txBody>
      </p:sp>
      <p:sp>
        <p:nvSpPr>
          <p:cNvPr id="184323" name="Rectangle 3"/>
          <p:cNvSpPr>
            <a:spLocks noChangeArrowheads="1"/>
          </p:cNvSpPr>
          <p:nvPr/>
        </p:nvSpPr>
        <p:spPr bwMode="auto">
          <a:xfrm>
            <a:off x="-228600" y="381000"/>
            <a:ext cx="9144000" cy="4648200"/>
          </a:xfrm>
          <a:prstGeom prst="rect">
            <a:avLst/>
          </a:prstGeom>
          <a:noFill/>
          <a:ln w="9525">
            <a:noFill/>
            <a:miter lim="800000"/>
            <a:headEnd/>
            <a:tailEnd/>
          </a:ln>
        </p:spPr>
        <p:txBody>
          <a:bodyPr>
            <a:prstTxWarp prst="textNoShape">
              <a:avLst/>
            </a:prstTxWarp>
          </a:bodyPr>
          <a:lstStyle/>
          <a:p>
            <a:pPr marL="742950" lvl="1" indent="-285750">
              <a:spcBef>
                <a:spcPct val="20000"/>
              </a:spcBef>
              <a:buFont typeface="Arial" charset="0"/>
              <a:buChar char="•"/>
            </a:pPr>
            <a:endParaRPr lang="en-US" sz="2800" dirty="0" smtClean="0"/>
          </a:p>
          <a:p>
            <a:pPr marL="742950" lvl="1" indent="-285750">
              <a:spcBef>
                <a:spcPts val="72"/>
              </a:spcBef>
              <a:buFont typeface="Arial" charset="0"/>
              <a:buChar char="•"/>
            </a:pPr>
            <a:r>
              <a:rPr lang="en-US" sz="2800" dirty="0" smtClean="0"/>
              <a:t>Seasonal forecasts are of no value for preparations</a:t>
            </a:r>
          </a:p>
          <a:p>
            <a:pPr marL="742950" lvl="1" indent="-285750">
              <a:spcBef>
                <a:spcPts val="72"/>
              </a:spcBef>
              <a:buFont typeface="Arial" charset="0"/>
              <a:buChar char="•"/>
            </a:pPr>
            <a:endParaRPr lang="en-US" sz="2800" dirty="0" smtClean="0"/>
          </a:p>
          <a:p>
            <a:pPr marL="742950" lvl="1" indent="-285750">
              <a:spcBef>
                <a:spcPts val="72"/>
              </a:spcBef>
              <a:buFont typeface="Arial" charset="0"/>
              <a:buChar char="•"/>
            </a:pPr>
            <a:r>
              <a:rPr lang="en-US" sz="2800" dirty="0" smtClean="0"/>
              <a:t>Preparations must </a:t>
            </a:r>
            <a:r>
              <a:rPr lang="en-US" sz="2800" dirty="0"/>
              <a:t>occur before we are certain about what, if any, impacts will affect a specific area</a:t>
            </a:r>
          </a:p>
          <a:p>
            <a:pPr marL="742950" lvl="1" indent="-285750">
              <a:spcBef>
                <a:spcPts val="72"/>
              </a:spcBef>
              <a:buFont typeface="Arial" charset="0"/>
              <a:buChar char="•"/>
            </a:pPr>
            <a:endParaRPr lang="en-US" sz="2800" dirty="0"/>
          </a:p>
          <a:p>
            <a:pPr marL="742950" lvl="1" indent="-285750">
              <a:spcBef>
                <a:spcPts val="72"/>
              </a:spcBef>
              <a:buFont typeface="Arial" charset="0"/>
              <a:buChar char="•"/>
            </a:pPr>
            <a:r>
              <a:rPr lang="en-US" sz="2800" dirty="0"/>
              <a:t>Preparations must be made not just for the storm itself, but for also for the potentially lengthy aftermath</a:t>
            </a:r>
          </a:p>
          <a:p>
            <a:pPr marL="742950" lvl="1" indent="-285750">
              <a:spcBef>
                <a:spcPts val="72"/>
              </a:spcBef>
              <a:buFont typeface="Arial" charset="0"/>
              <a:buChar char="•"/>
            </a:pPr>
            <a:endParaRPr lang="en-US" sz="2800" dirty="0"/>
          </a:p>
          <a:p>
            <a:pPr marL="742950" lvl="1" indent="-285750">
              <a:spcBef>
                <a:spcPts val="72"/>
              </a:spcBef>
              <a:buFont typeface="Arial" charset="0"/>
              <a:buChar char="•"/>
            </a:pPr>
            <a:r>
              <a:rPr lang="en-US" sz="2800" dirty="0"/>
              <a:t>Damage depends not just on the forces of the storm, but on where structures are built, how well they are built, and what additional protective actions are taken before the storm arrives</a:t>
            </a:r>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0" y="0"/>
            <a:ext cx="9144000" cy="1143000"/>
          </a:xfrm>
        </p:spPr>
        <p:txBody>
          <a:bodyPr/>
          <a:lstStyle/>
          <a:p>
            <a:pPr eaLnBrk="1" hangingPunct="1"/>
            <a:r>
              <a:rPr lang="en-US" sz="4000" dirty="0" smtClean="0">
                <a:solidFill>
                  <a:schemeClr val="folHlink"/>
                </a:solidFill>
                <a:ea typeface="ＭＳ Ｐゴシック" charset="-128"/>
                <a:cs typeface="ＭＳ Ｐゴシック" charset="-128"/>
              </a:rPr>
              <a:t>On-air use of geostationary imagery</a:t>
            </a:r>
            <a:br>
              <a:rPr lang="en-US" sz="4000" dirty="0" smtClean="0">
                <a:solidFill>
                  <a:schemeClr val="folHlink"/>
                </a:solidFill>
                <a:ea typeface="ＭＳ Ｐゴシック" charset="-128"/>
                <a:cs typeface="ＭＳ Ｐゴシック" charset="-128"/>
              </a:rPr>
            </a:br>
            <a:endParaRPr lang="en-US" sz="2400" i="1" dirty="0" smtClean="0">
              <a:solidFill>
                <a:schemeClr val="tx1"/>
              </a:solidFill>
              <a:ea typeface="ＭＳ Ｐゴシック" charset="-128"/>
              <a:cs typeface="ＭＳ Ｐゴシック" charset="-128"/>
            </a:endParaRPr>
          </a:p>
        </p:txBody>
      </p:sp>
      <p:pic>
        <p:nvPicPr>
          <p:cNvPr id="180227" name="Picture 3" descr="/Users/richardknabb/Documents/TWC/presentations/Huntsville 8Dec2010/Knabb_expertdesk_Carib-Celia_2010.mov">
            <a:hlinkClick r:id="" action="ppaction://media"/>
          </p:cNvPr>
          <p:cNvPicPr/>
          <p:nvPr>
            <a:videoFile r:link="rId1"/>
          </p:nvPr>
        </p:nvPicPr>
        <p:blipFill>
          <a:blip r:embed="rId4"/>
          <a:srcRect/>
          <a:stretch>
            <a:fillRect/>
          </a:stretch>
        </p:blipFill>
        <p:spPr bwMode="auto">
          <a:xfrm>
            <a:off x="0" y="857250"/>
            <a:ext cx="9144000"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022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0227"/>
                                        </p:tgtEl>
                                      </p:cBhvr>
                                    </p:cmd>
                                  </p:childTnLst>
                                </p:cTn>
                              </p:par>
                            </p:childTnLst>
                          </p:cTn>
                        </p:par>
                      </p:childTnLst>
                    </p:cTn>
                  </p:par>
                </p:childTnLst>
              </p:cTn>
              <p:nextCondLst>
                <p:cond evt="onClick" delay="0">
                  <p:tgtEl>
                    <p:spTgt spid="180227"/>
                  </p:tgtEl>
                </p:cond>
              </p:nextCondLst>
            </p:seq>
            <p:video>
              <p:cMediaNode>
                <p:cTn id="7" fill="hold" display="0">
                  <p:stCondLst>
                    <p:cond delay="indefinite"/>
                  </p:stCondLst>
                  <p:endCondLst>
                    <p:cond evt="onNext" delay="0">
                      <p:tgtEl>
                        <p:sldTgt/>
                      </p:tgtEl>
                    </p:cond>
                    <p:cond evt="onPrev" delay="0">
                      <p:tgtEl>
                        <p:sldTgt/>
                      </p:tgtEl>
                    </p:cond>
                  </p:endCondLst>
                </p:cTn>
                <p:tgtEl>
                  <p:spTgt spid="180227"/>
                </p:tgtEl>
              </p:cMediaNode>
            </p:video>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0" y="0"/>
            <a:ext cx="9144000" cy="762000"/>
          </a:xfrm>
        </p:spPr>
        <p:txBody>
          <a:bodyPr/>
          <a:lstStyle/>
          <a:p>
            <a:pPr eaLnBrk="1" hangingPunct="1"/>
            <a:r>
              <a:rPr lang="en-US" sz="4000" dirty="0" smtClean="0">
                <a:solidFill>
                  <a:schemeClr val="folHlink"/>
                </a:solidFill>
                <a:ea typeface="ＭＳ Ｐゴシック" charset="-128"/>
                <a:cs typeface="ＭＳ Ｐゴシック" charset="-128"/>
              </a:rPr>
              <a:t>Hi-Res visible </a:t>
            </a:r>
            <a:r>
              <a:rPr lang="en-US" sz="4000" dirty="0" smtClean="0">
                <a:solidFill>
                  <a:schemeClr val="folHlink"/>
                </a:solidFill>
                <a:ea typeface="ＭＳ Ｐゴシック" charset="-128"/>
                <a:cs typeface="ＭＳ Ｐゴシック" charset="-128"/>
              </a:rPr>
              <a:t>f</a:t>
            </a:r>
            <a:r>
              <a:rPr lang="en-US" sz="4000" dirty="0" smtClean="0">
                <a:solidFill>
                  <a:schemeClr val="folHlink"/>
                </a:solidFill>
                <a:ea typeface="ＭＳ Ｐゴシック" charset="-128"/>
                <a:cs typeface="ＭＳ Ｐゴシック" charset="-128"/>
              </a:rPr>
              <a:t>loater</a:t>
            </a:r>
            <a:endParaRPr lang="en-US" sz="2400" i="1" dirty="0" smtClean="0">
              <a:solidFill>
                <a:schemeClr val="tx1"/>
              </a:solidFill>
              <a:ea typeface="ＭＳ Ｐゴシック" charset="-128"/>
              <a:cs typeface="ＭＳ Ｐゴシック" charset="-128"/>
            </a:endParaRPr>
          </a:p>
        </p:txBody>
      </p:sp>
      <p:pic>
        <p:nvPicPr>
          <p:cNvPr id="13" name="New Project 1.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152400"/>
            <a:ext cx="9144000" cy="1143000"/>
          </a:xfrm>
        </p:spPr>
        <p:txBody>
          <a:bodyPr/>
          <a:lstStyle/>
          <a:p>
            <a:pPr eaLnBrk="1" hangingPunct="1"/>
            <a:r>
              <a:rPr lang="en-US" sz="4000" dirty="0" smtClean="0">
                <a:solidFill>
                  <a:schemeClr val="folHlink"/>
                </a:solidFill>
                <a:ea typeface="ＭＳ Ｐゴシック" charset="-128"/>
                <a:cs typeface="ＭＳ Ｐゴシック" charset="-128"/>
              </a:rPr>
              <a:t>Tracking Weather Features</a:t>
            </a:r>
            <a:br>
              <a:rPr lang="en-US" sz="4000" dirty="0" smtClean="0">
                <a:solidFill>
                  <a:schemeClr val="folHlink"/>
                </a:solidFill>
                <a:ea typeface="ＭＳ Ｐゴシック" charset="-128"/>
                <a:cs typeface="ＭＳ Ｐゴシック" charset="-128"/>
              </a:rPr>
            </a:br>
            <a:r>
              <a:rPr lang="en-US" sz="4000" dirty="0" smtClean="0">
                <a:solidFill>
                  <a:schemeClr val="folHlink"/>
                </a:solidFill>
                <a:ea typeface="ＭＳ Ｐゴシック" charset="-128"/>
                <a:cs typeface="ＭＳ Ｐゴシック" charset="-128"/>
              </a:rPr>
              <a:t>in the </a:t>
            </a:r>
            <a:r>
              <a:rPr lang="en-US" sz="4000" dirty="0" smtClean="0">
                <a:solidFill>
                  <a:schemeClr val="folHlink"/>
                </a:solidFill>
                <a:ea typeface="ＭＳ Ｐゴシック" charset="-128"/>
                <a:cs typeface="ＭＳ Ｐゴシック" charset="-128"/>
              </a:rPr>
              <a:t>Tropics All Year</a:t>
            </a:r>
            <a:br>
              <a:rPr lang="en-US" sz="4000" dirty="0" smtClean="0">
                <a:solidFill>
                  <a:schemeClr val="folHlink"/>
                </a:solidFill>
                <a:ea typeface="ＭＳ Ｐゴシック" charset="-128"/>
                <a:cs typeface="ＭＳ Ｐゴシック" charset="-128"/>
              </a:rPr>
            </a:br>
            <a:endParaRPr lang="en-US" sz="2400" i="1" dirty="0" smtClean="0">
              <a:solidFill>
                <a:schemeClr val="tx1"/>
              </a:solidFill>
              <a:ea typeface="ＭＳ Ｐゴシック" charset="-128"/>
              <a:cs typeface="ＭＳ Ｐゴシック" charset="-128"/>
            </a:endParaRPr>
          </a:p>
        </p:txBody>
      </p:sp>
      <p:pic>
        <p:nvPicPr>
          <p:cNvPr id="135171" name="Picture 4" descr="Atl_Tropics.gif"/>
          <p:cNvPicPr>
            <a:picLocks noChangeAspect="1"/>
          </p:cNvPicPr>
          <p:nvPr/>
        </p:nvPicPr>
        <p:blipFill>
          <a:blip r:embed="rId3"/>
          <a:srcRect/>
          <a:stretch>
            <a:fillRect/>
          </a:stretch>
        </p:blipFill>
        <p:spPr bwMode="auto">
          <a:xfrm>
            <a:off x="0" y="1219200"/>
            <a:ext cx="9144000" cy="3509963"/>
          </a:xfrm>
          <a:prstGeom prst="rect">
            <a:avLst/>
          </a:prstGeom>
          <a:noFill/>
          <a:ln w="9525">
            <a:noFill/>
            <a:miter lim="800000"/>
            <a:headEnd/>
            <a:tailEnd/>
          </a:ln>
        </p:spPr>
      </p:pic>
      <p:pic>
        <p:nvPicPr>
          <p:cNvPr id="6" name="Picture 5" descr="avn-l.jpg"/>
          <p:cNvPicPr>
            <a:picLocks noChangeAspect="1"/>
          </p:cNvPicPr>
          <p:nvPr/>
        </p:nvPicPr>
        <p:blipFill>
          <a:blip r:embed="rId4"/>
          <a:srcRect/>
          <a:stretch>
            <a:fillRect/>
          </a:stretch>
        </p:blipFill>
        <p:spPr bwMode="auto">
          <a:xfrm>
            <a:off x="4389438" y="2090738"/>
            <a:ext cx="3771900" cy="2514600"/>
          </a:xfrm>
          <a:prstGeom prst="rect">
            <a:avLst/>
          </a:prstGeom>
          <a:noFill/>
          <a:ln w="9525">
            <a:noFill/>
            <a:miter lim="800000"/>
            <a:headEnd/>
            <a:tailEnd/>
          </a:ln>
        </p:spPr>
      </p:pic>
      <p:pic>
        <p:nvPicPr>
          <p:cNvPr id="7" name="Picture 6" descr="avn-l_central_atlantic.jpg"/>
          <p:cNvPicPr>
            <a:picLocks noChangeAspect="1"/>
          </p:cNvPicPr>
          <p:nvPr/>
        </p:nvPicPr>
        <p:blipFill>
          <a:blip r:embed="rId5"/>
          <a:srcRect/>
          <a:stretch>
            <a:fillRect/>
          </a:stretch>
        </p:blipFill>
        <p:spPr bwMode="auto">
          <a:xfrm>
            <a:off x="2249488" y="2103438"/>
            <a:ext cx="3721100" cy="2479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762000"/>
          </a:xfrm>
        </p:spPr>
        <p:txBody>
          <a:bodyPr/>
          <a:lstStyle/>
          <a:p>
            <a:pPr eaLnBrk="1" hangingPunct="1"/>
            <a:r>
              <a:rPr lang="en-US" sz="4000" dirty="0" smtClean="0">
                <a:solidFill>
                  <a:schemeClr val="folHlink"/>
                </a:solidFill>
                <a:ea typeface="ＭＳ Ｐゴシック" charset="-128"/>
                <a:cs typeface="ＭＳ Ｐゴシック" charset="-128"/>
              </a:rPr>
              <a:t>Indian Ocean</a:t>
            </a:r>
            <a:endParaRPr lang="en-US" sz="2400" i="1" dirty="0" smtClean="0">
              <a:solidFill>
                <a:schemeClr val="tx1"/>
              </a:solidFill>
              <a:ea typeface="ＭＳ Ｐゴシック" charset="-128"/>
              <a:cs typeface="ＭＳ Ｐゴシック" charset="-128"/>
            </a:endParaRPr>
          </a:p>
        </p:txBody>
      </p:sp>
      <p:pic>
        <p:nvPicPr>
          <p:cNvPr id="6" name="New Project 2.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0" y="-76200"/>
            <a:ext cx="9144000" cy="762000"/>
          </a:xfrm>
        </p:spPr>
        <p:txBody>
          <a:bodyPr/>
          <a:lstStyle/>
          <a:p>
            <a:pPr eaLnBrk="1" hangingPunct="1"/>
            <a:r>
              <a:rPr lang="en-US" sz="4000" dirty="0" smtClean="0">
                <a:solidFill>
                  <a:schemeClr val="folHlink"/>
                </a:solidFill>
                <a:ea typeface="ＭＳ Ｐゴシック" charset="-128"/>
                <a:cs typeface="ＭＳ Ｐゴシック" charset="-128"/>
              </a:rPr>
              <a:t>IR snapshot of Hurricane Earl (2010)</a:t>
            </a:r>
            <a:endParaRPr lang="en-US" sz="2400" i="1" dirty="0" smtClean="0">
              <a:solidFill>
                <a:schemeClr val="tx1"/>
              </a:solidFill>
              <a:ea typeface="ＭＳ Ｐゴシック" charset="-128"/>
              <a:cs typeface="ＭＳ Ｐゴシック" charset="-128"/>
            </a:endParaRPr>
          </a:p>
        </p:txBody>
      </p:sp>
      <p:pic>
        <p:nvPicPr>
          <p:cNvPr id="4" name="Picture 3" descr="Earl_74.5W.jpg"/>
          <p:cNvPicPr>
            <a:picLocks noChangeAspect="1"/>
          </p:cNvPicPr>
          <p:nvPr/>
        </p:nvPicPr>
        <p:blipFill>
          <a:blip r:embed="rId3"/>
          <a:stretch>
            <a:fillRect/>
          </a:stretch>
        </p:blipFill>
        <p:spPr>
          <a:xfrm>
            <a:off x="0" y="685800"/>
            <a:ext cx="9144000" cy="61722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0" y="0"/>
            <a:ext cx="9144000" cy="1143000"/>
          </a:xfrm>
        </p:spPr>
        <p:txBody>
          <a:bodyPr/>
          <a:lstStyle/>
          <a:p>
            <a:pPr eaLnBrk="1" hangingPunct="1"/>
            <a:r>
              <a:rPr lang="en-US" sz="4000" dirty="0" smtClean="0">
                <a:solidFill>
                  <a:schemeClr val="folHlink"/>
                </a:solidFill>
                <a:ea typeface="ＭＳ Ｐゴシック" charset="-128"/>
                <a:cs typeface="ＭＳ Ｐゴシック" charset="-128"/>
              </a:rPr>
              <a:t>Microwave “loop” of Earl (2010)</a:t>
            </a:r>
            <a:br>
              <a:rPr lang="en-US" sz="4000" dirty="0" smtClean="0">
                <a:solidFill>
                  <a:schemeClr val="folHlink"/>
                </a:solidFill>
                <a:ea typeface="ＭＳ Ｐゴシック" charset="-128"/>
                <a:cs typeface="ＭＳ Ｐゴシック" charset="-128"/>
              </a:rPr>
            </a:br>
            <a:endParaRPr lang="en-US" sz="2400" i="1" dirty="0" smtClean="0">
              <a:solidFill>
                <a:schemeClr val="tx1"/>
              </a:solidFill>
              <a:ea typeface="ＭＳ Ｐゴシック" charset="-128"/>
              <a:cs typeface="ＭＳ Ｐゴシック" charset="-128"/>
            </a:endParaRPr>
          </a:p>
        </p:txBody>
      </p:sp>
      <p:pic>
        <p:nvPicPr>
          <p:cNvPr id="3" name="Earl microwave loop.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Challenges with microwave imagery</a:t>
            </a:r>
            <a:endParaRPr lang="en-US" sz="3600" i="1" dirty="0" smtClean="0">
              <a:solidFill>
                <a:schemeClr val="tx1"/>
              </a:solidFill>
              <a:ea typeface="ＭＳ Ｐゴシック" charset="-128"/>
              <a:cs typeface="ＭＳ Ｐゴシック" charset="-128"/>
            </a:endParaRPr>
          </a:p>
        </p:txBody>
      </p:sp>
      <p:sp>
        <p:nvSpPr>
          <p:cNvPr id="184323" name="Rectangle 3"/>
          <p:cNvSpPr>
            <a:spLocks noChangeArrowheads="1"/>
          </p:cNvSpPr>
          <p:nvPr/>
        </p:nvSpPr>
        <p:spPr bwMode="auto">
          <a:xfrm>
            <a:off x="0" y="533400"/>
            <a:ext cx="8915400" cy="4648200"/>
          </a:xfrm>
          <a:prstGeom prst="rect">
            <a:avLst/>
          </a:prstGeom>
          <a:noFill/>
          <a:ln w="9525">
            <a:noFill/>
            <a:miter lim="800000"/>
            <a:headEnd/>
            <a:tailEnd/>
          </a:ln>
        </p:spPr>
        <p:txBody>
          <a:bodyPr>
            <a:prstTxWarp prst="textNoShape">
              <a:avLst/>
            </a:prstTxWarp>
          </a:bodyPr>
          <a:lstStyle/>
          <a:p>
            <a:pPr marL="742950" lvl="1" indent="-285750">
              <a:spcBef>
                <a:spcPct val="20000"/>
              </a:spcBef>
              <a:buFont typeface="Arial" charset="0"/>
              <a:buChar char="•"/>
            </a:pPr>
            <a:endParaRPr lang="en-US" sz="2800" dirty="0" smtClean="0"/>
          </a:p>
          <a:p>
            <a:pPr marL="742950" lvl="1" indent="-285750">
              <a:spcBef>
                <a:spcPct val="20000"/>
              </a:spcBef>
              <a:buFont typeface="Arial" charset="0"/>
              <a:buChar char="•"/>
            </a:pPr>
            <a:r>
              <a:rPr lang="en-US" sz="2800" dirty="0" smtClean="0"/>
              <a:t>Lack of continuous coverage from near-polar-orbiting satellites</a:t>
            </a:r>
          </a:p>
          <a:p>
            <a:pPr marL="742950" lvl="1" indent="-285750">
              <a:spcBef>
                <a:spcPct val="20000"/>
              </a:spcBef>
              <a:buFont typeface="Arial" charset="0"/>
              <a:buChar char="•"/>
            </a:pPr>
            <a:endParaRPr lang="en-US" sz="2800" dirty="0" smtClean="0"/>
          </a:p>
          <a:p>
            <a:pPr marL="742950" lvl="1" indent="-285750">
              <a:spcBef>
                <a:spcPct val="20000"/>
              </a:spcBef>
              <a:buFont typeface="Arial" charset="0"/>
              <a:buChar char="•"/>
            </a:pPr>
            <a:r>
              <a:rPr lang="en-US" sz="2800" dirty="0" smtClean="0"/>
              <a:t>Available over systems of interest only occasionally, often with large gaps in time between images, some with only partial coverage of tropical cyclone circulation</a:t>
            </a:r>
          </a:p>
          <a:p>
            <a:pPr marL="742950" lvl="1" indent="-285750">
              <a:spcBef>
                <a:spcPct val="20000"/>
              </a:spcBef>
              <a:buFont typeface="Arial" charset="0"/>
              <a:buChar char="•"/>
            </a:pPr>
            <a:endParaRPr lang="en-US" sz="2800" dirty="0" smtClean="0"/>
          </a:p>
          <a:p>
            <a:pPr marL="742950" lvl="1" indent="-285750">
              <a:spcBef>
                <a:spcPct val="20000"/>
              </a:spcBef>
              <a:buFont typeface="Arial" charset="0"/>
              <a:buChar char="•"/>
            </a:pPr>
            <a:r>
              <a:rPr lang="en-US" sz="2800" dirty="0"/>
              <a:t>N</a:t>
            </a:r>
            <a:r>
              <a:rPr lang="en-US" sz="2800" dirty="0" smtClean="0"/>
              <a:t>ot transmitted “operationally”, must access via external web pages</a:t>
            </a:r>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76200"/>
            <a:ext cx="9144000" cy="762000"/>
          </a:xfrm>
        </p:spPr>
        <p:txBody>
          <a:bodyPr/>
          <a:lstStyle/>
          <a:p>
            <a:pPr eaLnBrk="1" hangingPunct="1"/>
            <a:r>
              <a:rPr lang="en-US" sz="3600" dirty="0">
                <a:solidFill>
                  <a:schemeClr val="folHlink"/>
                </a:solidFill>
                <a:ea typeface="ＭＳ Ｐゴシック" charset="-128"/>
                <a:cs typeface="ＭＳ Ｐゴシック" charset="-128"/>
              </a:rPr>
              <a:t>Key NHC Changes for 2010</a:t>
            </a:r>
            <a:endParaRPr lang="en-US" sz="3600" i="1" dirty="0">
              <a:solidFill>
                <a:schemeClr val="tx1"/>
              </a:solidFill>
              <a:ea typeface="ＭＳ Ｐゴシック" charset="-128"/>
              <a:cs typeface="ＭＳ Ｐゴシック" charset="-128"/>
            </a:endParaRPr>
          </a:p>
        </p:txBody>
      </p:sp>
      <p:sp>
        <p:nvSpPr>
          <p:cNvPr id="137219" name="Rectangle 3"/>
          <p:cNvSpPr>
            <a:spLocks noChangeArrowheads="1"/>
          </p:cNvSpPr>
          <p:nvPr/>
        </p:nvSpPr>
        <p:spPr bwMode="auto">
          <a:xfrm>
            <a:off x="0" y="1066800"/>
            <a:ext cx="9144000" cy="4648200"/>
          </a:xfrm>
          <a:prstGeom prst="rect">
            <a:avLst/>
          </a:prstGeom>
          <a:noFill/>
          <a:ln w="9525">
            <a:noFill/>
            <a:miter lim="800000"/>
            <a:headEnd/>
            <a:tailEnd/>
          </a:ln>
        </p:spPr>
        <p:txBody>
          <a:bodyPr>
            <a:prstTxWarp prst="textNoShape">
              <a:avLst/>
            </a:prstTxWarp>
          </a:bodyPr>
          <a:lstStyle/>
          <a:p>
            <a:pPr marL="742950" lvl="1" indent="-285750">
              <a:spcBef>
                <a:spcPct val="20000"/>
              </a:spcBef>
              <a:buFont typeface="Arial" charset="0"/>
              <a:buChar char="•"/>
            </a:pPr>
            <a:r>
              <a:rPr lang="en-US" sz="2800" dirty="0"/>
              <a:t>Extended lead time for coastal watches/</a:t>
            </a:r>
            <a:r>
              <a:rPr lang="en-US" sz="2800" dirty="0" smtClean="0"/>
              <a:t>warnings</a:t>
            </a:r>
          </a:p>
          <a:p>
            <a:pPr marL="1200150" lvl="2" indent="-285750">
              <a:spcBef>
                <a:spcPct val="20000"/>
              </a:spcBef>
              <a:buFont typeface="Arial" charset="0"/>
              <a:buChar char="•"/>
            </a:pPr>
            <a:r>
              <a:rPr lang="en-US" dirty="0" smtClean="0"/>
              <a:t>Watches issued 48 hours out, warnings 36 hours</a:t>
            </a:r>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r>
              <a:rPr lang="en-US" sz="2800" dirty="0"/>
              <a:t>Saffir-Simpson Hurricane Wind Scale</a:t>
            </a:r>
          </a:p>
          <a:p>
            <a:pPr marL="1200150" lvl="2" indent="-285750">
              <a:spcBef>
                <a:spcPct val="20000"/>
              </a:spcBef>
              <a:buFont typeface="Arial" charset="0"/>
              <a:buChar char="•"/>
            </a:pPr>
            <a:r>
              <a:rPr lang="en-US" dirty="0"/>
              <a:t>References to non-wind hazards removed</a:t>
            </a:r>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a:p>
            <a:pPr marL="742950" lvl="1" indent="-285750">
              <a:spcBef>
                <a:spcPct val="20000"/>
              </a:spcBef>
              <a:buFont typeface="Arial" charset="0"/>
              <a:buChar char="•"/>
            </a:pP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AL072010_3NLW_026_0.gif"/>
          <p:cNvPicPr>
            <a:picLocks noChangeAspect="1"/>
          </p:cNvPicPr>
          <p:nvPr/>
        </p:nvPicPr>
        <p:blipFill>
          <a:blip r:embed="rId3"/>
          <a:stretch>
            <a:fillRect/>
          </a:stretch>
        </p:blipFill>
        <p:spPr>
          <a:xfrm>
            <a:off x="762000" y="609600"/>
            <a:ext cx="7639050" cy="6111240"/>
          </a:xfrm>
          <a:prstGeom prst="rect">
            <a:avLst/>
          </a:prstGeom>
        </p:spPr>
      </p:pic>
      <p:sp>
        <p:nvSpPr>
          <p:cNvPr id="9"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Hurricane Watch &gt; 48 </a:t>
            </a:r>
            <a:r>
              <a:rPr lang="en-US" sz="3600" dirty="0" smtClean="0">
                <a:solidFill>
                  <a:schemeClr val="folHlink"/>
                </a:solidFill>
                <a:ea typeface="ＭＳ Ｐゴシック" charset="-128"/>
                <a:cs typeface="ＭＳ Ｐゴシック" charset="-128"/>
              </a:rPr>
              <a:t>h</a:t>
            </a:r>
            <a:r>
              <a:rPr lang="en-US" sz="3600" dirty="0" smtClean="0">
                <a:solidFill>
                  <a:schemeClr val="folHlink"/>
                </a:solidFill>
                <a:ea typeface="ＭＳ Ｐゴシック" charset="-128"/>
                <a:cs typeface="ＭＳ Ｐゴシック" charset="-128"/>
              </a:rPr>
              <a:t> in advance</a:t>
            </a:r>
            <a:endParaRPr lang="en-US" sz="3600" i="1" dirty="0">
              <a:solidFill>
                <a:schemeClr val="tx1"/>
              </a:solidFill>
              <a:ea typeface="ＭＳ Ｐゴシック" charset="-128"/>
              <a:cs typeface="ＭＳ Ｐゴシック" charset="-128"/>
            </a:endParaRPr>
          </a:p>
        </p:txBody>
      </p:sp>
      <p:sp>
        <p:nvSpPr>
          <p:cNvPr id="10" name="Text Box 36">
            <a:hlinkClick r:id="rId4"/>
          </p:cNvPr>
          <p:cNvSpPr txBox="1">
            <a:spLocks noChangeArrowheads="1"/>
          </p:cNvSpPr>
          <p:nvPr/>
        </p:nvSpPr>
        <p:spPr bwMode="auto">
          <a:xfrm>
            <a:off x="8458200" y="6274743"/>
            <a:ext cx="685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wrap="square"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smtClean="0">
                <a:solidFill>
                  <a:srgbClr val="FFFF00"/>
                </a:solidFill>
                <a:latin typeface="Arial Black" charset="0"/>
                <a:ea typeface="Arial Black" charset="0"/>
                <a:cs typeface="Arial Black" charset="0"/>
              </a:rPr>
              <a:t>NHC</a:t>
            </a:r>
          </a:p>
          <a:p>
            <a:pPr defTabSz="174625">
              <a:defRPr/>
            </a:pPr>
            <a:r>
              <a:rPr lang="en-US" sz="1200" b="1" dirty="0">
                <a:solidFill>
                  <a:srgbClr val="FFFF00"/>
                </a:solidFill>
                <a:latin typeface="Arial Black" charset="0"/>
                <a:ea typeface="Arial Black" charset="0"/>
                <a:cs typeface="Arial Black"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4422" name="Line 6"/>
          <p:cNvSpPr>
            <a:spLocks noChangeShapeType="1"/>
          </p:cNvSpPr>
          <p:nvPr/>
        </p:nvSpPr>
        <p:spPr bwMode="auto">
          <a:xfrm flipV="1">
            <a:off x="296863" y="1047750"/>
            <a:ext cx="8510587" cy="7938"/>
          </a:xfrm>
          <a:prstGeom prst="line">
            <a:avLst/>
          </a:prstGeom>
          <a:noFill/>
          <a:ln w="25400">
            <a:solidFill>
              <a:srgbClr val="FFFF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1800" dirty="0">
              <a:ea typeface="+mn-ea"/>
              <a:cs typeface="+mn-cs"/>
            </a:endParaRPr>
          </a:p>
        </p:txBody>
      </p:sp>
      <p:sp>
        <p:nvSpPr>
          <p:cNvPr id="143363" name="Line 7"/>
          <p:cNvSpPr>
            <a:spLocks noChangeShapeType="1"/>
          </p:cNvSpPr>
          <p:nvPr/>
        </p:nvSpPr>
        <p:spPr bwMode="auto">
          <a:xfrm flipH="1">
            <a:off x="1752600" y="1046163"/>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sp>
        <p:nvSpPr>
          <p:cNvPr id="143364" name="Line 8"/>
          <p:cNvSpPr>
            <a:spLocks noChangeShapeType="1"/>
          </p:cNvSpPr>
          <p:nvPr/>
        </p:nvSpPr>
        <p:spPr bwMode="auto">
          <a:xfrm flipH="1">
            <a:off x="3200400" y="1047750"/>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sp>
        <p:nvSpPr>
          <p:cNvPr id="143365" name="Line 9"/>
          <p:cNvSpPr>
            <a:spLocks noChangeShapeType="1"/>
          </p:cNvSpPr>
          <p:nvPr/>
        </p:nvSpPr>
        <p:spPr bwMode="auto">
          <a:xfrm flipH="1">
            <a:off x="4572000" y="1047750"/>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sp>
        <p:nvSpPr>
          <p:cNvPr id="143366" name="Line 10"/>
          <p:cNvSpPr>
            <a:spLocks noChangeShapeType="1"/>
          </p:cNvSpPr>
          <p:nvPr/>
        </p:nvSpPr>
        <p:spPr bwMode="auto">
          <a:xfrm flipH="1">
            <a:off x="6019800" y="1047750"/>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sp>
        <p:nvSpPr>
          <p:cNvPr id="1084430" name="Line 14"/>
          <p:cNvSpPr>
            <a:spLocks noChangeShapeType="1"/>
          </p:cNvSpPr>
          <p:nvPr/>
        </p:nvSpPr>
        <p:spPr bwMode="auto">
          <a:xfrm flipV="1">
            <a:off x="304800" y="1752600"/>
            <a:ext cx="8534400" cy="7938"/>
          </a:xfrm>
          <a:prstGeom prst="line">
            <a:avLst/>
          </a:prstGeom>
          <a:noFill/>
          <a:ln w="25400">
            <a:solidFill>
              <a:srgbClr val="FFFF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1800" dirty="0">
              <a:ea typeface="+mn-ea"/>
              <a:cs typeface="+mn-cs"/>
            </a:endParaRPr>
          </a:p>
        </p:txBody>
      </p:sp>
      <p:sp>
        <p:nvSpPr>
          <p:cNvPr id="1084431" name="Text Box 15"/>
          <p:cNvSpPr txBox="1">
            <a:spLocks noChangeArrowheads="1"/>
          </p:cNvSpPr>
          <p:nvPr/>
        </p:nvSpPr>
        <p:spPr bwMode="auto">
          <a:xfrm>
            <a:off x="1524000" y="111125"/>
            <a:ext cx="6324600" cy="492125"/>
          </a:xfrm>
          <a:prstGeom prst="rect">
            <a:avLst/>
          </a:prstGeom>
          <a:noFill/>
          <a:ln w="9525">
            <a:noFill/>
            <a:miter lim="800000"/>
            <a:headEnd/>
            <a:tailEnd/>
          </a:ln>
          <a:effectLst>
            <a:outerShdw blurRad="63500" dist="38099" dir="2700000" algn="ctr" rotWithShape="0">
              <a:srgbClr val="000000">
                <a:alpha val="74998"/>
              </a:srgbClr>
            </a:outerShdw>
          </a:effectLst>
        </p:spPr>
        <p:txBody>
          <a:bodyPr lIns="17392" tIns="8696" rIns="17392" bIns="8696">
            <a:prstTxWarp prst="textNoShape">
              <a:avLst/>
            </a:prstTxWarp>
            <a:spAutoFit/>
          </a:bodyPr>
          <a:lstStyle/>
          <a:p>
            <a:pPr algn="ctr" defTabSz="174625">
              <a:lnSpc>
                <a:spcPct val="90000"/>
              </a:lnSpc>
              <a:defRPr/>
            </a:pPr>
            <a:r>
              <a:rPr lang="en-US" sz="1800" b="1" dirty="0">
                <a:solidFill>
                  <a:srgbClr val="FFFF00"/>
                </a:solidFill>
                <a:latin typeface="Arial Black" charset="0"/>
                <a:ea typeface="Arial Black" charset="0"/>
                <a:cs typeface="Arial Black" charset="0"/>
              </a:rPr>
              <a:t>Saffir-Simpson Hurricane </a:t>
            </a:r>
            <a:r>
              <a:rPr lang="en-US" sz="1800" b="1" dirty="0">
                <a:latin typeface="Arial Black" charset="0"/>
                <a:ea typeface="Arial Black" charset="0"/>
                <a:cs typeface="Arial Black" charset="0"/>
              </a:rPr>
              <a:t>Wind</a:t>
            </a:r>
            <a:r>
              <a:rPr lang="en-US" sz="1800" b="1" dirty="0">
                <a:solidFill>
                  <a:srgbClr val="FFFF00"/>
                </a:solidFill>
                <a:latin typeface="Arial Black" charset="0"/>
                <a:ea typeface="Arial Black" charset="0"/>
                <a:cs typeface="Arial Black" charset="0"/>
              </a:rPr>
              <a:t> Scale</a:t>
            </a:r>
          </a:p>
          <a:p>
            <a:pPr algn="ctr" defTabSz="174625">
              <a:lnSpc>
                <a:spcPct val="90000"/>
              </a:lnSpc>
              <a:defRPr/>
            </a:pPr>
            <a:r>
              <a:rPr lang="en-US" sz="1600" b="1" dirty="0">
                <a:solidFill>
                  <a:srgbClr val="FFFF00"/>
                </a:solidFill>
                <a:latin typeface="Arial Black" charset="0"/>
                <a:ea typeface="Arial Black" charset="0"/>
                <a:cs typeface="Arial Black" charset="0"/>
              </a:rPr>
              <a:t>with historical examples at landfall</a:t>
            </a:r>
          </a:p>
        </p:txBody>
      </p:sp>
      <p:sp>
        <p:nvSpPr>
          <p:cNvPr id="1084432" name="Text Box 16"/>
          <p:cNvSpPr txBox="1">
            <a:spLocks noChangeArrowheads="1"/>
          </p:cNvSpPr>
          <p:nvPr/>
        </p:nvSpPr>
        <p:spPr bwMode="auto">
          <a:xfrm>
            <a:off x="4567238" y="847725"/>
            <a:ext cx="4267200" cy="203200"/>
          </a:xfrm>
          <a:prstGeom prst="rect">
            <a:avLst/>
          </a:prstGeom>
          <a:solidFill>
            <a:srgbClr val="FFFF00"/>
          </a:solidFill>
          <a:ln w="9525">
            <a:noFill/>
            <a:miter lim="800000"/>
            <a:headEnd/>
            <a:tailEnd/>
          </a:ln>
          <a:effectLst>
            <a:outerShdw blurRad="63500" dist="17961" dir="2700000" algn="ctr" rotWithShape="0">
              <a:schemeClr val="tx1">
                <a:alpha val="74998"/>
              </a:schemeClr>
            </a:outerShdw>
          </a:effectLst>
        </p:spPr>
        <p:txBody>
          <a:bodyPr lIns="17392" tIns="8696" rIns="17392" bIns="8696">
            <a:prstTxWarp prst="textNoShape">
              <a:avLst/>
            </a:prstTxWarp>
            <a:spAutoFit/>
          </a:bodyPr>
          <a:lstStyle/>
          <a:p>
            <a:pPr algn="ctr" defTabSz="174625">
              <a:spcBef>
                <a:spcPct val="50000"/>
              </a:spcBef>
              <a:defRPr/>
            </a:pPr>
            <a:r>
              <a:rPr lang="en-US" sz="1200" b="1" dirty="0">
                <a:solidFill>
                  <a:srgbClr val="000000"/>
                </a:solidFill>
                <a:latin typeface="Arial Black"/>
                <a:ea typeface="+mn-ea"/>
                <a:cs typeface="Arial Black"/>
              </a:rPr>
              <a:t>Major hurricanes</a:t>
            </a:r>
          </a:p>
        </p:txBody>
      </p:sp>
      <p:pic>
        <p:nvPicPr>
          <p:cNvPr id="143370" name="Picture 17" descr="H-flags">
            <a:hlinkClick r:id="rId3"/>
          </p:cNvPr>
          <p:cNvPicPr>
            <a:picLocks noChangeAspect="1" noChangeArrowheads="1"/>
          </p:cNvPicPr>
          <p:nvPr/>
        </p:nvPicPr>
        <p:blipFill>
          <a:blip r:embed="rId4"/>
          <a:srcRect/>
          <a:stretch>
            <a:fillRect/>
          </a:stretch>
        </p:blipFill>
        <p:spPr bwMode="auto">
          <a:xfrm>
            <a:off x="1149350" y="76200"/>
            <a:ext cx="417513" cy="762000"/>
          </a:xfrm>
          <a:prstGeom prst="rect">
            <a:avLst/>
          </a:prstGeom>
          <a:noFill/>
          <a:ln w="9525">
            <a:noFill/>
            <a:miter lim="800000"/>
            <a:headEnd/>
            <a:tailEnd/>
          </a:ln>
        </p:spPr>
      </p:pic>
      <p:pic>
        <p:nvPicPr>
          <p:cNvPr id="143371" name="Picture 18" descr="H-flags">
            <a:hlinkClick r:id="rId3"/>
          </p:cNvPr>
          <p:cNvPicPr>
            <a:picLocks noChangeAspect="1" noChangeArrowheads="1"/>
          </p:cNvPicPr>
          <p:nvPr/>
        </p:nvPicPr>
        <p:blipFill>
          <a:blip r:embed="rId4"/>
          <a:srcRect/>
          <a:stretch>
            <a:fillRect/>
          </a:stretch>
        </p:blipFill>
        <p:spPr bwMode="auto">
          <a:xfrm>
            <a:off x="7916863" y="76200"/>
            <a:ext cx="376237" cy="685800"/>
          </a:xfrm>
          <a:prstGeom prst="rect">
            <a:avLst/>
          </a:prstGeom>
          <a:noFill/>
          <a:ln w="9525">
            <a:noFill/>
            <a:miter lim="800000"/>
            <a:headEnd/>
            <a:tailEnd/>
          </a:ln>
        </p:spPr>
      </p:pic>
      <p:pic>
        <p:nvPicPr>
          <p:cNvPr id="143372" name="Picture 19" descr="WSFOLOGO">
            <a:hlinkClick r:id="rId5"/>
          </p:cNvPr>
          <p:cNvPicPr>
            <a:picLocks noChangeAspect="1" noChangeArrowheads="1"/>
          </p:cNvPicPr>
          <p:nvPr/>
        </p:nvPicPr>
        <p:blipFill>
          <a:blip r:embed="rId6"/>
          <a:srcRect/>
          <a:stretch>
            <a:fillRect/>
          </a:stretch>
        </p:blipFill>
        <p:spPr bwMode="auto">
          <a:xfrm>
            <a:off x="90488" y="76200"/>
            <a:ext cx="671512" cy="652463"/>
          </a:xfrm>
          <a:prstGeom prst="rect">
            <a:avLst/>
          </a:prstGeom>
          <a:noFill/>
          <a:ln w="9525">
            <a:noFill/>
            <a:miter lim="800000"/>
            <a:headEnd/>
            <a:tailEnd/>
          </a:ln>
        </p:spPr>
      </p:pic>
      <p:grpSp>
        <p:nvGrpSpPr>
          <p:cNvPr id="143373" name="Group 20"/>
          <p:cNvGrpSpPr>
            <a:grpSpLocks noChangeAspect="1"/>
          </p:cNvGrpSpPr>
          <p:nvPr/>
        </p:nvGrpSpPr>
        <p:grpSpPr bwMode="auto">
          <a:xfrm>
            <a:off x="8458200" y="85725"/>
            <a:ext cx="628650" cy="628650"/>
            <a:chOff x="918" y="287"/>
            <a:chExt cx="528" cy="527"/>
          </a:xfrm>
        </p:grpSpPr>
        <p:sp>
          <p:nvSpPr>
            <p:cNvPr id="143413" name="Oval 21"/>
            <p:cNvSpPr>
              <a:spLocks noChangeAspect="1" noChangeArrowheads="1"/>
            </p:cNvSpPr>
            <p:nvPr/>
          </p:nvSpPr>
          <p:spPr bwMode="auto">
            <a:xfrm>
              <a:off x="918" y="294"/>
              <a:ext cx="527" cy="512"/>
            </a:xfrm>
            <a:prstGeom prst="ellipse">
              <a:avLst/>
            </a:prstGeom>
            <a:solidFill>
              <a:schemeClr val="bg1">
                <a:alpha val="0"/>
              </a:schemeClr>
            </a:solidFill>
            <a:ln w="9525">
              <a:noFill/>
              <a:round/>
              <a:headEnd/>
              <a:tailEnd/>
            </a:ln>
          </p:spPr>
          <p:txBody>
            <a:bodyPr wrap="none" anchor="ctr">
              <a:prstTxWarp prst="textNoShape">
                <a:avLst/>
              </a:prstTxWarp>
            </a:bodyPr>
            <a:lstStyle/>
            <a:p>
              <a:endParaRPr lang="en-US" sz="1800" dirty="0"/>
            </a:p>
          </p:txBody>
        </p:sp>
        <p:sp>
          <p:nvSpPr>
            <p:cNvPr id="143414" name="Freeform 22"/>
            <p:cNvSpPr>
              <a:spLocks noChangeAspect="1"/>
            </p:cNvSpPr>
            <p:nvPr/>
          </p:nvSpPr>
          <p:spPr bwMode="auto">
            <a:xfrm>
              <a:off x="919" y="445"/>
              <a:ext cx="527" cy="369"/>
            </a:xfrm>
            <a:custGeom>
              <a:avLst/>
              <a:gdLst>
                <a:gd name="T0" fmla="*/ 0 w 1055"/>
                <a:gd name="T1" fmla="*/ 0 h 739"/>
                <a:gd name="T2" fmla="*/ 0 w 1055"/>
                <a:gd name="T3" fmla="*/ 0 h 739"/>
                <a:gd name="T4" fmla="*/ 0 w 1055"/>
                <a:gd name="T5" fmla="*/ 0 h 739"/>
                <a:gd name="T6" fmla="*/ 0 w 1055"/>
                <a:gd name="T7" fmla="*/ 0 h 739"/>
                <a:gd name="T8" fmla="*/ 0 w 1055"/>
                <a:gd name="T9" fmla="*/ 0 h 739"/>
                <a:gd name="T10" fmla="*/ 0 w 1055"/>
                <a:gd name="T11" fmla="*/ 0 h 739"/>
                <a:gd name="T12" fmla="*/ 0 w 1055"/>
                <a:gd name="T13" fmla="*/ 0 h 739"/>
                <a:gd name="T14" fmla="*/ 0 w 1055"/>
                <a:gd name="T15" fmla="*/ 0 h 739"/>
                <a:gd name="T16" fmla="*/ 0 w 1055"/>
                <a:gd name="T17" fmla="*/ 0 h 739"/>
                <a:gd name="T18" fmla="*/ 0 w 1055"/>
                <a:gd name="T19" fmla="*/ 0 h 739"/>
                <a:gd name="T20" fmla="*/ 0 w 1055"/>
                <a:gd name="T21" fmla="*/ 0 h 739"/>
                <a:gd name="T22" fmla="*/ 0 w 1055"/>
                <a:gd name="T23" fmla="*/ 0 h 739"/>
                <a:gd name="T24" fmla="*/ 0 w 1055"/>
                <a:gd name="T25" fmla="*/ 0 h 739"/>
                <a:gd name="T26" fmla="*/ 0 w 1055"/>
                <a:gd name="T27" fmla="*/ 0 h 739"/>
                <a:gd name="T28" fmla="*/ 0 w 1055"/>
                <a:gd name="T29" fmla="*/ 0 h 739"/>
                <a:gd name="T30" fmla="*/ 0 w 1055"/>
                <a:gd name="T31" fmla="*/ 0 h 739"/>
                <a:gd name="T32" fmla="*/ 0 w 1055"/>
                <a:gd name="T33" fmla="*/ 0 h 739"/>
                <a:gd name="T34" fmla="*/ 0 w 1055"/>
                <a:gd name="T35" fmla="*/ 0 h 739"/>
                <a:gd name="T36" fmla="*/ 0 w 1055"/>
                <a:gd name="T37" fmla="*/ 0 h 739"/>
                <a:gd name="T38" fmla="*/ 0 w 1055"/>
                <a:gd name="T39" fmla="*/ 0 h 739"/>
                <a:gd name="T40" fmla="*/ 0 w 1055"/>
                <a:gd name="T41" fmla="*/ 0 h 739"/>
                <a:gd name="T42" fmla="*/ 0 w 1055"/>
                <a:gd name="T43" fmla="*/ 0 h 739"/>
                <a:gd name="T44" fmla="*/ 0 w 1055"/>
                <a:gd name="T45" fmla="*/ 0 h 739"/>
                <a:gd name="T46" fmla="*/ 0 w 1055"/>
                <a:gd name="T47" fmla="*/ 0 h 739"/>
                <a:gd name="T48" fmla="*/ 0 w 1055"/>
                <a:gd name="T49" fmla="*/ 0 h 739"/>
                <a:gd name="T50" fmla="*/ 0 w 1055"/>
                <a:gd name="T51" fmla="*/ 0 h 739"/>
                <a:gd name="T52" fmla="*/ 0 w 1055"/>
                <a:gd name="T53" fmla="*/ 0 h 739"/>
                <a:gd name="T54" fmla="*/ 0 w 1055"/>
                <a:gd name="T55" fmla="*/ 0 h 739"/>
                <a:gd name="T56" fmla="*/ 0 w 1055"/>
                <a:gd name="T57" fmla="*/ 0 h 739"/>
                <a:gd name="T58" fmla="*/ 0 w 1055"/>
                <a:gd name="T59" fmla="*/ 0 h 739"/>
                <a:gd name="T60" fmla="*/ 0 w 1055"/>
                <a:gd name="T61" fmla="*/ 0 h 739"/>
                <a:gd name="T62" fmla="*/ 0 w 1055"/>
                <a:gd name="T63" fmla="*/ 0 h 739"/>
                <a:gd name="T64" fmla="*/ 0 w 1055"/>
                <a:gd name="T65" fmla="*/ 0 h 739"/>
                <a:gd name="T66" fmla="*/ 0 w 1055"/>
                <a:gd name="T67" fmla="*/ 0 h 739"/>
                <a:gd name="T68" fmla="*/ 0 w 1055"/>
                <a:gd name="T69" fmla="*/ 0 h 739"/>
                <a:gd name="T70" fmla="*/ 0 w 1055"/>
                <a:gd name="T71" fmla="*/ 0 h 739"/>
                <a:gd name="T72" fmla="*/ 0 w 1055"/>
                <a:gd name="T73" fmla="*/ 0 h 739"/>
                <a:gd name="T74" fmla="*/ 0 w 1055"/>
                <a:gd name="T75" fmla="*/ 0 h 739"/>
                <a:gd name="T76" fmla="*/ 0 w 1055"/>
                <a:gd name="T77" fmla="*/ 0 h 739"/>
                <a:gd name="T78" fmla="*/ 0 w 1055"/>
                <a:gd name="T79" fmla="*/ 0 h 739"/>
                <a:gd name="T80" fmla="*/ 0 w 1055"/>
                <a:gd name="T81" fmla="*/ 0 h 739"/>
                <a:gd name="T82" fmla="*/ 0 w 1055"/>
                <a:gd name="T83" fmla="*/ 0 h 739"/>
                <a:gd name="T84" fmla="*/ 0 w 1055"/>
                <a:gd name="T85" fmla="*/ 0 h 739"/>
                <a:gd name="T86" fmla="*/ 0 w 1055"/>
                <a:gd name="T87" fmla="*/ 0 h 739"/>
                <a:gd name="T88" fmla="*/ 0 w 1055"/>
                <a:gd name="T89" fmla="*/ 0 h 7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55"/>
                <a:gd name="T136" fmla="*/ 0 h 739"/>
                <a:gd name="T137" fmla="*/ 1055 w 1055"/>
                <a:gd name="T138" fmla="*/ 739 h 7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55" h="739">
                  <a:moveTo>
                    <a:pt x="1011" y="0"/>
                  </a:moveTo>
                  <a:lnTo>
                    <a:pt x="1016" y="12"/>
                  </a:lnTo>
                  <a:lnTo>
                    <a:pt x="1021" y="25"/>
                  </a:lnTo>
                  <a:lnTo>
                    <a:pt x="1026" y="38"/>
                  </a:lnTo>
                  <a:lnTo>
                    <a:pt x="1030" y="51"/>
                  </a:lnTo>
                  <a:lnTo>
                    <a:pt x="1033" y="64"/>
                  </a:lnTo>
                  <a:lnTo>
                    <a:pt x="1037" y="77"/>
                  </a:lnTo>
                  <a:lnTo>
                    <a:pt x="1041" y="89"/>
                  </a:lnTo>
                  <a:lnTo>
                    <a:pt x="1044" y="102"/>
                  </a:lnTo>
                  <a:lnTo>
                    <a:pt x="1046" y="116"/>
                  </a:lnTo>
                  <a:lnTo>
                    <a:pt x="1048" y="129"/>
                  </a:lnTo>
                  <a:lnTo>
                    <a:pt x="1050" y="143"/>
                  </a:lnTo>
                  <a:lnTo>
                    <a:pt x="1051" y="156"/>
                  </a:lnTo>
                  <a:lnTo>
                    <a:pt x="1054" y="170"/>
                  </a:lnTo>
                  <a:lnTo>
                    <a:pt x="1054" y="184"/>
                  </a:lnTo>
                  <a:lnTo>
                    <a:pt x="1055" y="198"/>
                  </a:lnTo>
                  <a:lnTo>
                    <a:pt x="1055" y="212"/>
                  </a:lnTo>
                  <a:lnTo>
                    <a:pt x="1051" y="266"/>
                  </a:lnTo>
                  <a:lnTo>
                    <a:pt x="1044" y="318"/>
                  </a:lnTo>
                  <a:lnTo>
                    <a:pt x="1031" y="369"/>
                  </a:lnTo>
                  <a:lnTo>
                    <a:pt x="1014" y="417"/>
                  </a:lnTo>
                  <a:lnTo>
                    <a:pt x="991" y="463"/>
                  </a:lnTo>
                  <a:lnTo>
                    <a:pt x="964" y="506"/>
                  </a:lnTo>
                  <a:lnTo>
                    <a:pt x="934" y="547"/>
                  </a:lnTo>
                  <a:lnTo>
                    <a:pt x="901" y="585"/>
                  </a:lnTo>
                  <a:lnTo>
                    <a:pt x="863" y="618"/>
                  </a:lnTo>
                  <a:lnTo>
                    <a:pt x="822" y="648"/>
                  </a:lnTo>
                  <a:lnTo>
                    <a:pt x="779" y="675"/>
                  </a:lnTo>
                  <a:lnTo>
                    <a:pt x="733" y="698"/>
                  </a:lnTo>
                  <a:lnTo>
                    <a:pt x="685" y="715"/>
                  </a:lnTo>
                  <a:lnTo>
                    <a:pt x="634" y="728"/>
                  </a:lnTo>
                  <a:lnTo>
                    <a:pt x="582" y="735"/>
                  </a:lnTo>
                  <a:lnTo>
                    <a:pt x="528" y="739"/>
                  </a:lnTo>
                  <a:lnTo>
                    <a:pt x="474" y="735"/>
                  </a:lnTo>
                  <a:lnTo>
                    <a:pt x="422" y="728"/>
                  </a:lnTo>
                  <a:lnTo>
                    <a:pt x="371" y="715"/>
                  </a:lnTo>
                  <a:lnTo>
                    <a:pt x="323" y="698"/>
                  </a:lnTo>
                  <a:lnTo>
                    <a:pt x="276" y="675"/>
                  </a:lnTo>
                  <a:lnTo>
                    <a:pt x="233" y="648"/>
                  </a:lnTo>
                  <a:lnTo>
                    <a:pt x="193" y="618"/>
                  </a:lnTo>
                  <a:lnTo>
                    <a:pt x="155" y="585"/>
                  </a:lnTo>
                  <a:lnTo>
                    <a:pt x="121" y="547"/>
                  </a:lnTo>
                  <a:lnTo>
                    <a:pt x="90" y="506"/>
                  </a:lnTo>
                  <a:lnTo>
                    <a:pt x="64" y="463"/>
                  </a:lnTo>
                  <a:lnTo>
                    <a:pt x="42" y="417"/>
                  </a:lnTo>
                  <a:lnTo>
                    <a:pt x="24" y="369"/>
                  </a:lnTo>
                  <a:lnTo>
                    <a:pt x="11" y="318"/>
                  </a:lnTo>
                  <a:lnTo>
                    <a:pt x="3" y="266"/>
                  </a:lnTo>
                  <a:lnTo>
                    <a:pt x="0" y="212"/>
                  </a:lnTo>
                  <a:lnTo>
                    <a:pt x="0" y="193"/>
                  </a:lnTo>
                  <a:lnTo>
                    <a:pt x="1" y="173"/>
                  </a:lnTo>
                  <a:lnTo>
                    <a:pt x="3" y="155"/>
                  </a:lnTo>
                  <a:lnTo>
                    <a:pt x="6" y="137"/>
                  </a:lnTo>
                  <a:lnTo>
                    <a:pt x="9" y="118"/>
                  </a:lnTo>
                  <a:lnTo>
                    <a:pt x="12" y="100"/>
                  </a:lnTo>
                  <a:lnTo>
                    <a:pt x="16" y="82"/>
                  </a:lnTo>
                  <a:lnTo>
                    <a:pt x="22" y="65"/>
                  </a:lnTo>
                  <a:lnTo>
                    <a:pt x="24" y="65"/>
                  </a:lnTo>
                  <a:lnTo>
                    <a:pt x="28" y="67"/>
                  </a:lnTo>
                  <a:lnTo>
                    <a:pt x="37" y="70"/>
                  </a:lnTo>
                  <a:lnTo>
                    <a:pt x="47" y="74"/>
                  </a:lnTo>
                  <a:lnTo>
                    <a:pt x="59" y="81"/>
                  </a:lnTo>
                  <a:lnTo>
                    <a:pt x="74" y="89"/>
                  </a:lnTo>
                  <a:lnTo>
                    <a:pt x="89" y="100"/>
                  </a:lnTo>
                  <a:lnTo>
                    <a:pt x="105" y="114"/>
                  </a:lnTo>
                  <a:lnTo>
                    <a:pt x="108" y="117"/>
                  </a:lnTo>
                  <a:lnTo>
                    <a:pt x="114" y="125"/>
                  </a:lnTo>
                  <a:lnTo>
                    <a:pt x="125" y="138"/>
                  </a:lnTo>
                  <a:lnTo>
                    <a:pt x="139" y="154"/>
                  </a:lnTo>
                  <a:lnTo>
                    <a:pt x="156" y="173"/>
                  </a:lnTo>
                  <a:lnTo>
                    <a:pt x="178" y="194"/>
                  </a:lnTo>
                  <a:lnTo>
                    <a:pt x="202" y="216"/>
                  </a:lnTo>
                  <a:lnTo>
                    <a:pt x="229" y="240"/>
                  </a:lnTo>
                  <a:lnTo>
                    <a:pt x="259" y="262"/>
                  </a:lnTo>
                  <a:lnTo>
                    <a:pt x="291" y="285"/>
                  </a:lnTo>
                  <a:lnTo>
                    <a:pt x="326" y="305"/>
                  </a:lnTo>
                  <a:lnTo>
                    <a:pt x="362" y="323"/>
                  </a:lnTo>
                  <a:lnTo>
                    <a:pt x="401" y="337"/>
                  </a:lnTo>
                  <a:lnTo>
                    <a:pt x="441" y="347"/>
                  </a:lnTo>
                  <a:lnTo>
                    <a:pt x="482" y="353"/>
                  </a:lnTo>
                  <a:lnTo>
                    <a:pt x="525" y="353"/>
                  </a:lnTo>
                  <a:lnTo>
                    <a:pt x="521" y="355"/>
                  </a:lnTo>
                  <a:lnTo>
                    <a:pt x="511" y="362"/>
                  </a:lnTo>
                  <a:lnTo>
                    <a:pt x="495" y="372"/>
                  </a:lnTo>
                  <a:lnTo>
                    <a:pt x="473" y="384"/>
                  </a:lnTo>
                  <a:lnTo>
                    <a:pt x="448" y="396"/>
                  </a:lnTo>
                  <a:lnTo>
                    <a:pt x="422" y="405"/>
                  </a:lnTo>
                  <a:lnTo>
                    <a:pt x="392" y="414"/>
                  </a:lnTo>
                  <a:lnTo>
                    <a:pt x="363" y="417"/>
                  </a:lnTo>
                  <a:lnTo>
                    <a:pt x="365" y="418"/>
                  </a:lnTo>
                  <a:lnTo>
                    <a:pt x="366" y="420"/>
                  </a:lnTo>
                  <a:lnTo>
                    <a:pt x="369" y="423"/>
                  </a:lnTo>
                  <a:lnTo>
                    <a:pt x="373" y="426"/>
                  </a:lnTo>
                  <a:lnTo>
                    <a:pt x="380" y="430"/>
                  </a:lnTo>
                  <a:lnTo>
                    <a:pt x="388" y="433"/>
                  </a:lnTo>
                  <a:lnTo>
                    <a:pt x="399" y="437"/>
                  </a:lnTo>
                  <a:lnTo>
                    <a:pt x="412" y="438"/>
                  </a:lnTo>
                  <a:lnTo>
                    <a:pt x="427" y="439"/>
                  </a:lnTo>
                  <a:lnTo>
                    <a:pt x="445" y="438"/>
                  </a:lnTo>
                  <a:lnTo>
                    <a:pt x="466" y="435"/>
                  </a:lnTo>
                  <a:lnTo>
                    <a:pt x="489" y="430"/>
                  </a:lnTo>
                  <a:lnTo>
                    <a:pt x="516" y="421"/>
                  </a:lnTo>
                  <a:lnTo>
                    <a:pt x="547" y="411"/>
                  </a:lnTo>
                  <a:lnTo>
                    <a:pt x="581" y="397"/>
                  </a:lnTo>
                  <a:lnTo>
                    <a:pt x="618" y="378"/>
                  </a:lnTo>
                  <a:lnTo>
                    <a:pt x="646" y="366"/>
                  </a:lnTo>
                  <a:lnTo>
                    <a:pt x="674" y="356"/>
                  </a:lnTo>
                  <a:lnTo>
                    <a:pt x="701" y="347"/>
                  </a:lnTo>
                  <a:lnTo>
                    <a:pt x="727" y="342"/>
                  </a:lnTo>
                  <a:lnTo>
                    <a:pt x="748" y="337"/>
                  </a:lnTo>
                  <a:lnTo>
                    <a:pt x="765" y="334"/>
                  </a:lnTo>
                  <a:lnTo>
                    <a:pt x="776" y="332"/>
                  </a:lnTo>
                  <a:lnTo>
                    <a:pt x="779" y="331"/>
                  </a:lnTo>
                  <a:lnTo>
                    <a:pt x="761" y="323"/>
                  </a:lnTo>
                  <a:lnTo>
                    <a:pt x="742" y="316"/>
                  </a:lnTo>
                  <a:lnTo>
                    <a:pt x="720" y="312"/>
                  </a:lnTo>
                  <a:lnTo>
                    <a:pt x="701" y="310"/>
                  </a:lnTo>
                  <a:lnTo>
                    <a:pt x="683" y="309"/>
                  </a:lnTo>
                  <a:lnTo>
                    <a:pt x="668" y="309"/>
                  </a:lnTo>
                  <a:lnTo>
                    <a:pt x="658" y="309"/>
                  </a:lnTo>
                  <a:lnTo>
                    <a:pt x="655" y="309"/>
                  </a:lnTo>
                  <a:lnTo>
                    <a:pt x="685" y="299"/>
                  </a:lnTo>
                  <a:lnTo>
                    <a:pt x="716" y="284"/>
                  </a:lnTo>
                  <a:lnTo>
                    <a:pt x="747" y="266"/>
                  </a:lnTo>
                  <a:lnTo>
                    <a:pt x="777" y="244"/>
                  </a:lnTo>
                  <a:lnTo>
                    <a:pt x="807" y="219"/>
                  </a:lnTo>
                  <a:lnTo>
                    <a:pt x="838" y="194"/>
                  </a:lnTo>
                  <a:lnTo>
                    <a:pt x="865" y="167"/>
                  </a:lnTo>
                  <a:lnTo>
                    <a:pt x="892" y="140"/>
                  </a:lnTo>
                  <a:lnTo>
                    <a:pt x="917" y="113"/>
                  </a:lnTo>
                  <a:lnTo>
                    <a:pt x="940" y="87"/>
                  </a:lnTo>
                  <a:lnTo>
                    <a:pt x="960" y="64"/>
                  </a:lnTo>
                  <a:lnTo>
                    <a:pt x="977" y="43"/>
                  </a:lnTo>
                  <a:lnTo>
                    <a:pt x="991" y="25"/>
                  </a:lnTo>
                  <a:lnTo>
                    <a:pt x="1002" y="12"/>
                  </a:lnTo>
                  <a:lnTo>
                    <a:pt x="1008" y="3"/>
                  </a:lnTo>
                  <a:lnTo>
                    <a:pt x="1011" y="0"/>
                  </a:lnTo>
                  <a:close/>
                </a:path>
              </a:pathLst>
            </a:custGeom>
            <a:solidFill>
              <a:srgbClr val="00FFFF"/>
            </a:solidFill>
            <a:ln w="9525">
              <a:noFill/>
              <a:round/>
              <a:headEnd/>
              <a:tailEnd/>
            </a:ln>
          </p:spPr>
          <p:txBody>
            <a:bodyPr>
              <a:prstTxWarp prst="textNoShape">
                <a:avLst/>
              </a:prstTxWarp>
            </a:bodyPr>
            <a:lstStyle/>
            <a:p>
              <a:endParaRPr lang="en-US" sz="1800" dirty="0"/>
            </a:p>
          </p:txBody>
        </p:sp>
        <p:sp>
          <p:nvSpPr>
            <p:cNvPr id="143415" name="Freeform 23"/>
            <p:cNvSpPr>
              <a:spLocks noChangeAspect="1"/>
            </p:cNvSpPr>
            <p:nvPr/>
          </p:nvSpPr>
          <p:spPr bwMode="auto">
            <a:xfrm>
              <a:off x="964" y="287"/>
              <a:ext cx="430" cy="313"/>
            </a:xfrm>
            <a:custGeom>
              <a:avLst/>
              <a:gdLst>
                <a:gd name="T0" fmla="*/ 1 w 860"/>
                <a:gd name="T1" fmla="*/ 1 h 626"/>
                <a:gd name="T2" fmla="*/ 1 w 860"/>
                <a:gd name="T3" fmla="*/ 1 h 626"/>
                <a:gd name="T4" fmla="*/ 1 w 860"/>
                <a:gd name="T5" fmla="*/ 1 h 626"/>
                <a:gd name="T6" fmla="*/ 1 w 860"/>
                <a:gd name="T7" fmla="*/ 1 h 626"/>
                <a:gd name="T8" fmla="*/ 1 w 860"/>
                <a:gd name="T9" fmla="*/ 1 h 626"/>
                <a:gd name="T10" fmla="*/ 1 w 860"/>
                <a:gd name="T11" fmla="*/ 1 h 626"/>
                <a:gd name="T12" fmla="*/ 1 w 860"/>
                <a:gd name="T13" fmla="*/ 1 h 626"/>
                <a:gd name="T14" fmla="*/ 1 w 860"/>
                <a:gd name="T15" fmla="*/ 1 h 626"/>
                <a:gd name="T16" fmla="*/ 1 w 860"/>
                <a:gd name="T17" fmla="*/ 1 h 626"/>
                <a:gd name="T18" fmla="*/ 1 w 860"/>
                <a:gd name="T19" fmla="*/ 1 h 626"/>
                <a:gd name="T20" fmla="*/ 1 w 860"/>
                <a:gd name="T21" fmla="*/ 1 h 626"/>
                <a:gd name="T22" fmla="*/ 1 w 860"/>
                <a:gd name="T23" fmla="*/ 1 h 626"/>
                <a:gd name="T24" fmla="*/ 1 w 860"/>
                <a:gd name="T25" fmla="*/ 1 h 626"/>
                <a:gd name="T26" fmla="*/ 1 w 860"/>
                <a:gd name="T27" fmla="*/ 1 h 626"/>
                <a:gd name="T28" fmla="*/ 1 w 860"/>
                <a:gd name="T29" fmla="*/ 1 h 626"/>
                <a:gd name="T30" fmla="*/ 1 w 860"/>
                <a:gd name="T31" fmla="*/ 1 h 626"/>
                <a:gd name="T32" fmla="*/ 1 w 860"/>
                <a:gd name="T33" fmla="*/ 1 h 626"/>
                <a:gd name="T34" fmla="*/ 1 w 860"/>
                <a:gd name="T35" fmla="*/ 1 h 626"/>
                <a:gd name="T36" fmla="*/ 1 w 860"/>
                <a:gd name="T37" fmla="*/ 1 h 626"/>
                <a:gd name="T38" fmla="*/ 1 w 860"/>
                <a:gd name="T39" fmla="*/ 1 h 626"/>
                <a:gd name="T40" fmla="*/ 1 w 860"/>
                <a:gd name="T41" fmla="*/ 1 h 626"/>
                <a:gd name="T42" fmla="*/ 1 w 860"/>
                <a:gd name="T43" fmla="*/ 1 h 626"/>
                <a:gd name="T44" fmla="*/ 1 w 860"/>
                <a:gd name="T45" fmla="*/ 1 h 626"/>
                <a:gd name="T46" fmla="*/ 1 w 860"/>
                <a:gd name="T47" fmla="*/ 1 h 626"/>
                <a:gd name="T48" fmla="*/ 1 w 860"/>
                <a:gd name="T49" fmla="*/ 1 h 626"/>
                <a:gd name="T50" fmla="*/ 1 w 860"/>
                <a:gd name="T51" fmla="*/ 1 h 626"/>
                <a:gd name="T52" fmla="*/ 1 w 860"/>
                <a:gd name="T53" fmla="*/ 1 h 626"/>
                <a:gd name="T54" fmla="*/ 1 w 860"/>
                <a:gd name="T55" fmla="*/ 1 h 626"/>
                <a:gd name="T56" fmla="*/ 1 w 860"/>
                <a:gd name="T57" fmla="*/ 1 h 626"/>
                <a:gd name="T58" fmla="*/ 1 w 860"/>
                <a:gd name="T59" fmla="*/ 1 h 626"/>
                <a:gd name="T60" fmla="*/ 1 w 860"/>
                <a:gd name="T61" fmla="*/ 1 h 626"/>
                <a:gd name="T62" fmla="*/ 1 w 860"/>
                <a:gd name="T63" fmla="*/ 1 h 626"/>
                <a:gd name="T64" fmla="*/ 1 w 860"/>
                <a:gd name="T65" fmla="*/ 1 h 626"/>
                <a:gd name="T66" fmla="*/ 1 w 860"/>
                <a:gd name="T67" fmla="*/ 1 h 626"/>
                <a:gd name="T68" fmla="*/ 1 w 860"/>
                <a:gd name="T69" fmla="*/ 1 h 626"/>
                <a:gd name="T70" fmla="*/ 1 w 860"/>
                <a:gd name="T71" fmla="*/ 1 h 626"/>
                <a:gd name="T72" fmla="*/ 1 w 860"/>
                <a:gd name="T73" fmla="*/ 1 h 626"/>
                <a:gd name="T74" fmla="*/ 1 w 860"/>
                <a:gd name="T75" fmla="*/ 1 h 626"/>
                <a:gd name="T76" fmla="*/ 1 w 860"/>
                <a:gd name="T77" fmla="*/ 1 h 626"/>
                <a:gd name="T78" fmla="*/ 1 w 860"/>
                <a:gd name="T79" fmla="*/ 1 h 626"/>
                <a:gd name="T80" fmla="*/ 1 w 860"/>
                <a:gd name="T81" fmla="*/ 1 h 626"/>
                <a:gd name="T82" fmla="*/ 1 w 860"/>
                <a:gd name="T83" fmla="*/ 1 h 626"/>
                <a:gd name="T84" fmla="*/ 1 w 860"/>
                <a:gd name="T85" fmla="*/ 1 h 626"/>
                <a:gd name="T86" fmla="*/ 1 w 860"/>
                <a:gd name="T87" fmla="*/ 1 h 6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60"/>
                <a:gd name="T133" fmla="*/ 0 h 626"/>
                <a:gd name="T134" fmla="*/ 860 w 860"/>
                <a:gd name="T135" fmla="*/ 626 h 6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60" h="626">
                  <a:moveTo>
                    <a:pt x="0" y="233"/>
                  </a:moveTo>
                  <a:lnTo>
                    <a:pt x="19" y="208"/>
                  </a:lnTo>
                  <a:lnTo>
                    <a:pt x="39" y="183"/>
                  </a:lnTo>
                  <a:lnTo>
                    <a:pt x="61" y="159"/>
                  </a:lnTo>
                  <a:lnTo>
                    <a:pt x="83" y="138"/>
                  </a:lnTo>
                  <a:lnTo>
                    <a:pt x="107" y="117"/>
                  </a:lnTo>
                  <a:lnTo>
                    <a:pt x="133" y="98"/>
                  </a:lnTo>
                  <a:lnTo>
                    <a:pt x="160" y="80"/>
                  </a:lnTo>
                  <a:lnTo>
                    <a:pt x="186" y="64"/>
                  </a:lnTo>
                  <a:lnTo>
                    <a:pt x="215" y="50"/>
                  </a:lnTo>
                  <a:lnTo>
                    <a:pt x="244" y="37"/>
                  </a:lnTo>
                  <a:lnTo>
                    <a:pt x="275" y="26"/>
                  </a:lnTo>
                  <a:lnTo>
                    <a:pt x="306" y="16"/>
                  </a:lnTo>
                  <a:lnTo>
                    <a:pt x="338" y="10"/>
                  </a:lnTo>
                  <a:lnTo>
                    <a:pt x="371" y="5"/>
                  </a:lnTo>
                  <a:lnTo>
                    <a:pt x="405" y="1"/>
                  </a:lnTo>
                  <a:lnTo>
                    <a:pt x="438" y="0"/>
                  </a:lnTo>
                  <a:lnTo>
                    <a:pt x="470" y="1"/>
                  </a:lnTo>
                  <a:lnTo>
                    <a:pt x="501" y="5"/>
                  </a:lnTo>
                  <a:lnTo>
                    <a:pt x="533" y="9"/>
                  </a:lnTo>
                  <a:lnTo>
                    <a:pt x="564" y="15"/>
                  </a:lnTo>
                  <a:lnTo>
                    <a:pt x="594" y="24"/>
                  </a:lnTo>
                  <a:lnTo>
                    <a:pt x="623" y="34"/>
                  </a:lnTo>
                  <a:lnTo>
                    <a:pt x="651" y="45"/>
                  </a:lnTo>
                  <a:lnTo>
                    <a:pt x="679" y="58"/>
                  </a:lnTo>
                  <a:lnTo>
                    <a:pt x="705" y="73"/>
                  </a:lnTo>
                  <a:lnTo>
                    <a:pt x="730" y="89"/>
                  </a:lnTo>
                  <a:lnTo>
                    <a:pt x="755" y="107"/>
                  </a:lnTo>
                  <a:lnTo>
                    <a:pt x="779" y="125"/>
                  </a:lnTo>
                  <a:lnTo>
                    <a:pt x="800" y="145"/>
                  </a:lnTo>
                  <a:lnTo>
                    <a:pt x="822" y="167"/>
                  </a:lnTo>
                  <a:lnTo>
                    <a:pt x="842" y="189"/>
                  </a:lnTo>
                  <a:lnTo>
                    <a:pt x="860" y="213"/>
                  </a:lnTo>
                  <a:lnTo>
                    <a:pt x="855" y="215"/>
                  </a:lnTo>
                  <a:lnTo>
                    <a:pt x="841" y="222"/>
                  </a:lnTo>
                  <a:lnTo>
                    <a:pt x="821" y="232"/>
                  </a:lnTo>
                  <a:lnTo>
                    <a:pt x="797" y="250"/>
                  </a:lnTo>
                  <a:lnTo>
                    <a:pt x="771" y="272"/>
                  </a:lnTo>
                  <a:lnTo>
                    <a:pt x="745" y="302"/>
                  </a:lnTo>
                  <a:lnTo>
                    <a:pt x="724" y="339"/>
                  </a:lnTo>
                  <a:lnTo>
                    <a:pt x="707" y="384"/>
                  </a:lnTo>
                  <a:lnTo>
                    <a:pt x="706" y="386"/>
                  </a:lnTo>
                  <a:lnTo>
                    <a:pt x="703" y="394"/>
                  </a:lnTo>
                  <a:lnTo>
                    <a:pt x="700" y="404"/>
                  </a:lnTo>
                  <a:lnTo>
                    <a:pt x="695" y="418"/>
                  </a:lnTo>
                  <a:lnTo>
                    <a:pt x="688" y="436"/>
                  </a:lnTo>
                  <a:lnTo>
                    <a:pt x="680" y="455"/>
                  </a:lnTo>
                  <a:lnTo>
                    <a:pt x="669" y="475"/>
                  </a:lnTo>
                  <a:lnTo>
                    <a:pt x="656" y="497"/>
                  </a:lnTo>
                  <a:lnTo>
                    <a:pt x="642" y="518"/>
                  </a:lnTo>
                  <a:lnTo>
                    <a:pt x="625" y="540"/>
                  </a:lnTo>
                  <a:lnTo>
                    <a:pt x="606" y="560"/>
                  </a:lnTo>
                  <a:lnTo>
                    <a:pt x="585" y="578"/>
                  </a:lnTo>
                  <a:lnTo>
                    <a:pt x="560" y="596"/>
                  </a:lnTo>
                  <a:lnTo>
                    <a:pt x="535" y="609"/>
                  </a:lnTo>
                  <a:lnTo>
                    <a:pt x="506" y="619"/>
                  </a:lnTo>
                  <a:lnTo>
                    <a:pt x="473" y="625"/>
                  </a:lnTo>
                  <a:lnTo>
                    <a:pt x="472" y="625"/>
                  </a:lnTo>
                  <a:lnTo>
                    <a:pt x="468" y="626"/>
                  </a:lnTo>
                  <a:lnTo>
                    <a:pt x="462" y="626"/>
                  </a:lnTo>
                  <a:lnTo>
                    <a:pt x="453" y="625"/>
                  </a:lnTo>
                  <a:lnTo>
                    <a:pt x="442" y="624"/>
                  </a:lnTo>
                  <a:lnTo>
                    <a:pt x="429" y="620"/>
                  </a:lnTo>
                  <a:lnTo>
                    <a:pt x="413" y="615"/>
                  </a:lnTo>
                  <a:lnTo>
                    <a:pt x="396" y="606"/>
                  </a:lnTo>
                  <a:lnTo>
                    <a:pt x="377" y="596"/>
                  </a:lnTo>
                  <a:lnTo>
                    <a:pt x="355" y="582"/>
                  </a:lnTo>
                  <a:lnTo>
                    <a:pt x="333" y="563"/>
                  </a:lnTo>
                  <a:lnTo>
                    <a:pt x="308" y="541"/>
                  </a:lnTo>
                  <a:lnTo>
                    <a:pt x="281" y="514"/>
                  </a:lnTo>
                  <a:lnTo>
                    <a:pt x="253" y="482"/>
                  </a:lnTo>
                  <a:lnTo>
                    <a:pt x="223" y="443"/>
                  </a:lnTo>
                  <a:lnTo>
                    <a:pt x="192" y="399"/>
                  </a:lnTo>
                  <a:lnTo>
                    <a:pt x="172" y="372"/>
                  </a:lnTo>
                  <a:lnTo>
                    <a:pt x="154" y="347"/>
                  </a:lnTo>
                  <a:lnTo>
                    <a:pt x="136" y="327"/>
                  </a:lnTo>
                  <a:lnTo>
                    <a:pt x="119" y="309"/>
                  </a:lnTo>
                  <a:lnTo>
                    <a:pt x="103" y="293"/>
                  </a:lnTo>
                  <a:lnTo>
                    <a:pt x="86" y="279"/>
                  </a:lnTo>
                  <a:lnTo>
                    <a:pt x="71" y="268"/>
                  </a:lnTo>
                  <a:lnTo>
                    <a:pt x="57" y="258"/>
                  </a:lnTo>
                  <a:lnTo>
                    <a:pt x="46" y="251"/>
                  </a:lnTo>
                  <a:lnTo>
                    <a:pt x="34" y="245"/>
                  </a:lnTo>
                  <a:lnTo>
                    <a:pt x="24" y="241"/>
                  </a:lnTo>
                  <a:lnTo>
                    <a:pt x="15" y="238"/>
                  </a:lnTo>
                  <a:lnTo>
                    <a:pt x="9" y="236"/>
                  </a:lnTo>
                  <a:lnTo>
                    <a:pt x="5" y="235"/>
                  </a:lnTo>
                  <a:lnTo>
                    <a:pt x="2" y="233"/>
                  </a:lnTo>
                  <a:lnTo>
                    <a:pt x="0" y="233"/>
                  </a:lnTo>
                  <a:close/>
                </a:path>
              </a:pathLst>
            </a:custGeom>
            <a:solidFill>
              <a:srgbClr val="0000FF"/>
            </a:solidFill>
            <a:ln w="9525">
              <a:noFill/>
              <a:round/>
              <a:headEnd/>
              <a:tailEnd/>
            </a:ln>
          </p:spPr>
          <p:txBody>
            <a:bodyPr>
              <a:prstTxWarp prst="textNoShape">
                <a:avLst/>
              </a:prstTxWarp>
            </a:bodyPr>
            <a:lstStyle/>
            <a:p>
              <a:endParaRPr lang="en-US" sz="1800" dirty="0"/>
            </a:p>
          </p:txBody>
        </p:sp>
        <p:sp>
          <p:nvSpPr>
            <p:cNvPr id="143416" name="Freeform 24"/>
            <p:cNvSpPr>
              <a:spLocks noChangeAspect="1"/>
            </p:cNvSpPr>
            <p:nvPr/>
          </p:nvSpPr>
          <p:spPr bwMode="auto">
            <a:xfrm>
              <a:off x="1077" y="394"/>
              <a:ext cx="45" cy="66"/>
            </a:xfrm>
            <a:custGeom>
              <a:avLst/>
              <a:gdLst>
                <a:gd name="T0" fmla="*/ 1 w 90"/>
                <a:gd name="T1" fmla="*/ 0 h 133"/>
                <a:gd name="T2" fmla="*/ 1 w 90"/>
                <a:gd name="T3" fmla="*/ 0 h 133"/>
                <a:gd name="T4" fmla="*/ 1 w 90"/>
                <a:gd name="T5" fmla="*/ 0 h 133"/>
                <a:gd name="T6" fmla="*/ 1 w 90"/>
                <a:gd name="T7" fmla="*/ 0 h 133"/>
                <a:gd name="T8" fmla="*/ 1 w 90"/>
                <a:gd name="T9" fmla="*/ 0 h 133"/>
                <a:gd name="T10" fmla="*/ 1 w 90"/>
                <a:gd name="T11" fmla="*/ 0 h 133"/>
                <a:gd name="T12" fmla="*/ 1 w 90"/>
                <a:gd name="T13" fmla="*/ 0 h 133"/>
                <a:gd name="T14" fmla="*/ 1 w 90"/>
                <a:gd name="T15" fmla="*/ 0 h 133"/>
                <a:gd name="T16" fmla="*/ 0 w 90"/>
                <a:gd name="T17" fmla="*/ 0 h 133"/>
                <a:gd name="T18" fmla="*/ 0 w 90"/>
                <a:gd name="T19" fmla="*/ 0 h 133"/>
                <a:gd name="T20" fmla="*/ 1 w 90"/>
                <a:gd name="T21" fmla="*/ 0 h 133"/>
                <a:gd name="T22" fmla="*/ 1 w 90"/>
                <a:gd name="T23" fmla="*/ 0 h 133"/>
                <a:gd name="T24" fmla="*/ 1 w 90"/>
                <a:gd name="T25" fmla="*/ 0 h 133"/>
                <a:gd name="T26" fmla="*/ 1 w 90"/>
                <a:gd name="T27" fmla="*/ 0 h 133"/>
                <a:gd name="T28" fmla="*/ 1 w 90"/>
                <a:gd name="T29" fmla="*/ 0 h 133"/>
                <a:gd name="T30" fmla="*/ 1 w 90"/>
                <a:gd name="T31" fmla="*/ 0 h 133"/>
                <a:gd name="T32" fmla="*/ 1 w 90"/>
                <a:gd name="T33" fmla="*/ 0 h 133"/>
                <a:gd name="T34" fmla="*/ 1 w 90"/>
                <a:gd name="T35" fmla="*/ 0 h 133"/>
                <a:gd name="T36" fmla="*/ 1 w 90"/>
                <a:gd name="T37" fmla="*/ 0 h 133"/>
                <a:gd name="T38" fmla="*/ 1 w 90"/>
                <a:gd name="T39" fmla="*/ 0 h 133"/>
                <a:gd name="T40" fmla="*/ 1 w 90"/>
                <a:gd name="T41" fmla="*/ 0 h 1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0"/>
                <a:gd name="T64" fmla="*/ 0 h 133"/>
                <a:gd name="T65" fmla="*/ 90 w 90"/>
                <a:gd name="T66" fmla="*/ 133 h 13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0" h="133">
                  <a:moveTo>
                    <a:pt x="59" y="27"/>
                  </a:moveTo>
                  <a:lnTo>
                    <a:pt x="59" y="133"/>
                  </a:lnTo>
                  <a:lnTo>
                    <a:pt x="90" y="133"/>
                  </a:lnTo>
                  <a:lnTo>
                    <a:pt x="90" y="26"/>
                  </a:lnTo>
                  <a:lnTo>
                    <a:pt x="89" y="22"/>
                  </a:lnTo>
                  <a:lnTo>
                    <a:pt x="86" y="13"/>
                  </a:lnTo>
                  <a:lnTo>
                    <a:pt x="79" y="4"/>
                  </a:lnTo>
                  <a:lnTo>
                    <a:pt x="68" y="0"/>
                  </a:lnTo>
                  <a:lnTo>
                    <a:pt x="0" y="0"/>
                  </a:lnTo>
                  <a:lnTo>
                    <a:pt x="0" y="133"/>
                  </a:lnTo>
                  <a:lnTo>
                    <a:pt x="28" y="133"/>
                  </a:lnTo>
                  <a:lnTo>
                    <a:pt x="28" y="27"/>
                  </a:lnTo>
                  <a:lnTo>
                    <a:pt x="29" y="25"/>
                  </a:lnTo>
                  <a:lnTo>
                    <a:pt x="30" y="23"/>
                  </a:lnTo>
                  <a:lnTo>
                    <a:pt x="31" y="22"/>
                  </a:lnTo>
                  <a:lnTo>
                    <a:pt x="32" y="22"/>
                  </a:lnTo>
                  <a:lnTo>
                    <a:pt x="54" y="22"/>
                  </a:lnTo>
                  <a:lnTo>
                    <a:pt x="56" y="23"/>
                  </a:lnTo>
                  <a:lnTo>
                    <a:pt x="58" y="24"/>
                  </a:lnTo>
                  <a:lnTo>
                    <a:pt x="59" y="26"/>
                  </a:lnTo>
                  <a:lnTo>
                    <a:pt x="59" y="27"/>
                  </a:lnTo>
                  <a:close/>
                </a:path>
              </a:pathLst>
            </a:custGeom>
            <a:solidFill>
              <a:srgbClr val="FFFFFF"/>
            </a:solidFill>
            <a:ln w="9525">
              <a:noFill/>
              <a:round/>
              <a:headEnd/>
              <a:tailEnd/>
            </a:ln>
          </p:spPr>
          <p:txBody>
            <a:bodyPr>
              <a:prstTxWarp prst="textNoShape">
                <a:avLst/>
              </a:prstTxWarp>
            </a:bodyPr>
            <a:lstStyle/>
            <a:p>
              <a:endParaRPr lang="en-US" sz="1800" dirty="0"/>
            </a:p>
          </p:txBody>
        </p:sp>
        <p:sp>
          <p:nvSpPr>
            <p:cNvPr id="143417" name="Freeform 25"/>
            <p:cNvSpPr>
              <a:spLocks noChangeAspect="1"/>
            </p:cNvSpPr>
            <p:nvPr/>
          </p:nvSpPr>
          <p:spPr bwMode="auto">
            <a:xfrm>
              <a:off x="1134" y="392"/>
              <a:ext cx="44" cy="68"/>
            </a:xfrm>
            <a:custGeom>
              <a:avLst/>
              <a:gdLst>
                <a:gd name="T0" fmla="*/ 1 w 88"/>
                <a:gd name="T1" fmla="*/ 1 h 135"/>
                <a:gd name="T2" fmla="*/ 1 w 88"/>
                <a:gd name="T3" fmla="*/ 1 h 135"/>
                <a:gd name="T4" fmla="*/ 1 w 88"/>
                <a:gd name="T5" fmla="*/ 1 h 135"/>
                <a:gd name="T6" fmla="*/ 1 w 88"/>
                <a:gd name="T7" fmla="*/ 1 h 135"/>
                <a:gd name="T8" fmla="*/ 1 w 88"/>
                <a:gd name="T9" fmla="*/ 1 h 135"/>
                <a:gd name="T10" fmla="*/ 1 w 88"/>
                <a:gd name="T11" fmla="*/ 1 h 135"/>
                <a:gd name="T12" fmla="*/ 1 w 88"/>
                <a:gd name="T13" fmla="*/ 1 h 135"/>
                <a:gd name="T14" fmla="*/ 1 w 88"/>
                <a:gd name="T15" fmla="*/ 1 h 135"/>
                <a:gd name="T16" fmla="*/ 1 w 88"/>
                <a:gd name="T17" fmla="*/ 1 h 135"/>
                <a:gd name="T18" fmla="*/ 1 w 88"/>
                <a:gd name="T19" fmla="*/ 0 h 135"/>
                <a:gd name="T20" fmla="*/ 1 w 88"/>
                <a:gd name="T21" fmla="*/ 0 h 135"/>
                <a:gd name="T22" fmla="*/ 1 w 88"/>
                <a:gd name="T23" fmla="*/ 1 h 135"/>
                <a:gd name="T24" fmla="*/ 1 w 88"/>
                <a:gd name="T25" fmla="*/ 1 h 135"/>
                <a:gd name="T26" fmla="*/ 1 w 88"/>
                <a:gd name="T27" fmla="*/ 1 h 135"/>
                <a:gd name="T28" fmla="*/ 0 w 88"/>
                <a:gd name="T29" fmla="*/ 1 h 135"/>
                <a:gd name="T30" fmla="*/ 0 w 88"/>
                <a:gd name="T31" fmla="*/ 1 h 135"/>
                <a:gd name="T32" fmla="*/ 1 w 88"/>
                <a:gd name="T33" fmla="*/ 1 h 135"/>
                <a:gd name="T34" fmla="*/ 1 w 88"/>
                <a:gd name="T35" fmla="*/ 1 h 135"/>
                <a:gd name="T36" fmla="*/ 1 w 88"/>
                <a:gd name="T37" fmla="*/ 1 h 135"/>
                <a:gd name="T38" fmla="*/ 1 w 88"/>
                <a:gd name="T39" fmla="*/ 1 h 135"/>
                <a:gd name="T40" fmla="*/ 1 w 88"/>
                <a:gd name="T41" fmla="*/ 1 h 1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35"/>
                <a:gd name="T65" fmla="*/ 88 w 88"/>
                <a:gd name="T66" fmla="*/ 135 h 1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35">
                  <a:moveTo>
                    <a:pt x="67" y="135"/>
                  </a:moveTo>
                  <a:lnTo>
                    <a:pt x="75" y="133"/>
                  </a:lnTo>
                  <a:lnTo>
                    <a:pt x="82" y="129"/>
                  </a:lnTo>
                  <a:lnTo>
                    <a:pt x="86" y="121"/>
                  </a:lnTo>
                  <a:lnTo>
                    <a:pt x="88" y="113"/>
                  </a:lnTo>
                  <a:lnTo>
                    <a:pt x="88" y="22"/>
                  </a:lnTo>
                  <a:lnTo>
                    <a:pt x="86" y="14"/>
                  </a:lnTo>
                  <a:lnTo>
                    <a:pt x="82" y="6"/>
                  </a:lnTo>
                  <a:lnTo>
                    <a:pt x="75" y="2"/>
                  </a:lnTo>
                  <a:lnTo>
                    <a:pt x="67" y="0"/>
                  </a:lnTo>
                  <a:lnTo>
                    <a:pt x="22" y="0"/>
                  </a:lnTo>
                  <a:lnTo>
                    <a:pt x="13" y="2"/>
                  </a:lnTo>
                  <a:lnTo>
                    <a:pt x="6" y="6"/>
                  </a:lnTo>
                  <a:lnTo>
                    <a:pt x="2" y="14"/>
                  </a:lnTo>
                  <a:lnTo>
                    <a:pt x="0" y="22"/>
                  </a:lnTo>
                  <a:lnTo>
                    <a:pt x="0" y="113"/>
                  </a:lnTo>
                  <a:lnTo>
                    <a:pt x="2" y="121"/>
                  </a:lnTo>
                  <a:lnTo>
                    <a:pt x="6" y="129"/>
                  </a:lnTo>
                  <a:lnTo>
                    <a:pt x="13" y="133"/>
                  </a:lnTo>
                  <a:lnTo>
                    <a:pt x="22" y="135"/>
                  </a:lnTo>
                  <a:lnTo>
                    <a:pt x="67" y="135"/>
                  </a:lnTo>
                  <a:close/>
                </a:path>
              </a:pathLst>
            </a:custGeom>
            <a:solidFill>
              <a:srgbClr val="FFFFFF"/>
            </a:solidFill>
            <a:ln w="9525">
              <a:noFill/>
              <a:round/>
              <a:headEnd/>
              <a:tailEnd/>
            </a:ln>
          </p:spPr>
          <p:txBody>
            <a:bodyPr>
              <a:prstTxWarp prst="textNoShape">
                <a:avLst/>
              </a:prstTxWarp>
            </a:bodyPr>
            <a:lstStyle/>
            <a:p>
              <a:endParaRPr lang="en-US" sz="1800" dirty="0"/>
            </a:p>
          </p:txBody>
        </p:sp>
        <p:sp>
          <p:nvSpPr>
            <p:cNvPr id="143418" name="Freeform 26"/>
            <p:cNvSpPr>
              <a:spLocks noChangeAspect="1"/>
            </p:cNvSpPr>
            <p:nvPr/>
          </p:nvSpPr>
          <p:spPr bwMode="auto">
            <a:xfrm>
              <a:off x="1146" y="403"/>
              <a:ext cx="19" cy="47"/>
            </a:xfrm>
            <a:custGeom>
              <a:avLst/>
              <a:gdLst>
                <a:gd name="T0" fmla="*/ 1 w 37"/>
                <a:gd name="T1" fmla="*/ 1 h 94"/>
                <a:gd name="T2" fmla="*/ 1 w 37"/>
                <a:gd name="T3" fmla="*/ 1 h 94"/>
                <a:gd name="T4" fmla="*/ 1 w 37"/>
                <a:gd name="T5" fmla="*/ 1 h 94"/>
                <a:gd name="T6" fmla="*/ 1 w 37"/>
                <a:gd name="T7" fmla="*/ 1 h 94"/>
                <a:gd name="T8" fmla="*/ 1 w 37"/>
                <a:gd name="T9" fmla="*/ 1 h 94"/>
                <a:gd name="T10" fmla="*/ 1 w 37"/>
                <a:gd name="T11" fmla="*/ 1 h 94"/>
                <a:gd name="T12" fmla="*/ 1 w 37"/>
                <a:gd name="T13" fmla="*/ 1 h 94"/>
                <a:gd name="T14" fmla="*/ 1 w 37"/>
                <a:gd name="T15" fmla="*/ 1 h 94"/>
                <a:gd name="T16" fmla="*/ 1 w 37"/>
                <a:gd name="T17" fmla="*/ 0 h 94"/>
                <a:gd name="T18" fmla="*/ 1 w 37"/>
                <a:gd name="T19" fmla="*/ 0 h 94"/>
                <a:gd name="T20" fmla="*/ 1 w 37"/>
                <a:gd name="T21" fmla="*/ 0 h 94"/>
                <a:gd name="T22" fmla="*/ 1 w 37"/>
                <a:gd name="T23" fmla="*/ 0 h 94"/>
                <a:gd name="T24" fmla="*/ 1 w 37"/>
                <a:gd name="T25" fmla="*/ 1 h 94"/>
                <a:gd name="T26" fmla="*/ 1 w 37"/>
                <a:gd name="T27" fmla="*/ 1 h 94"/>
                <a:gd name="T28" fmla="*/ 0 w 37"/>
                <a:gd name="T29" fmla="*/ 1 h 94"/>
                <a:gd name="T30" fmla="*/ 0 w 37"/>
                <a:gd name="T31" fmla="*/ 1 h 94"/>
                <a:gd name="T32" fmla="*/ 1 w 37"/>
                <a:gd name="T33" fmla="*/ 1 h 94"/>
                <a:gd name="T34" fmla="*/ 1 w 37"/>
                <a:gd name="T35" fmla="*/ 1 h 94"/>
                <a:gd name="T36" fmla="*/ 1 w 37"/>
                <a:gd name="T37" fmla="*/ 1 h 94"/>
                <a:gd name="T38" fmla="*/ 1 w 37"/>
                <a:gd name="T39" fmla="*/ 1 h 94"/>
                <a:gd name="T40" fmla="*/ 1 w 37"/>
                <a:gd name="T41" fmla="*/ 1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4"/>
                <a:gd name="T65" fmla="*/ 37 w 3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4">
                  <a:moveTo>
                    <a:pt x="32" y="94"/>
                  </a:moveTo>
                  <a:lnTo>
                    <a:pt x="34" y="94"/>
                  </a:lnTo>
                  <a:lnTo>
                    <a:pt x="36" y="93"/>
                  </a:lnTo>
                  <a:lnTo>
                    <a:pt x="37" y="91"/>
                  </a:lnTo>
                  <a:lnTo>
                    <a:pt x="37" y="90"/>
                  </a:lnTo>
                  <a:lnTo>
                    <a:pt x="37" y="6"/>
                  </a:lnTo>
                  <a:lnTo>
                    <a:pt x="37" y="4"/>
                  </a:lnTo>
                  <a:lnTo>
                    <a:pt x="36" y="1"/>
                  </a:lnTo>
                  <a:lnTo>
                    <a:pt x="34" y="0"/>
                  </a:lnTo>
                  <a:lnTo>
                    <a:pt x="32" y="0"/>
                  </a:lnTo>
                  <a:lnTo>
                    <a:pt x="5" y="0"/>
                  </a:lnTo>
                  <a:lnTo>
                    <a:pt x="3" y="0"/>
                  </a:lnTo>
                  <a:lnTo>
                    <a:pt x="2" y="1"/>
                  </a:lnTo>
                  <a:lnTo>
                    <a:pt x="1" y="4"/>
                  </a:lnTo>
                  <a:lnTo>
                    <a:pt x="0" y="6"/>
                  </a:lnTo>
                  <a:lnTo>
                    <a:pt x="0" y="90"/>
                  </a:lnTo>
                  <a:lnTo>
                    <a:pt x="1" y="91"/>
                  </a:lnTo>
                  <a:lnTo>
                    <a:pt x="2" y="93"/>
                  </a:lnTo>
                  <a:lnTo>
                    <a:pt x="3" y="94"/>
                  </a:lnTo>
                  <a:lnTo>
                    <a:pt x="5" y="94"/>
                  </a:lnTo>
                  <a:lnTo>
                    <a:pt x="32" y="94"/>
                  </a:lnTo>
                  <a:close/>
                </a:path>
              </a:pathLst>
            </a:custGeom>
            <a:solidFill>
              <a:srgbClr val="0000FF"/>
            </a:solidFill>
            <a:ln w="9525">
              <a:noFill/>
              <a:round/>
              <a:headEnd/>
              <a:tailEnd/>
            </a:ln>
          </p:spPr>
          <p:txBody>
            <a:bodyPr>
              <a:prstTxWarp prst="textNoShape">
                <a:avLst/>
              </a:prstTxWarp>
            </a:bodyPr>
            <a:lstStyle/>
            <a:p>
              <a:endParaRPr lang="en-US" sz="1800" dirty="0"/>
            </a:p>
          </p:txBody>
        </p:sp>
        <p:sp>
          <p:nvSpPr>
            <p:cNvPr id="143419" name="Freeform 27"/>
            <p:cNvSpPr>
              <a:spLocks noChangeAspect="1"/>
            </p:cNvSpPr>
            <p:nvPr/>
          </p:nvSpPr>
          <p:spPr bwMode="auto">
            <a:xfrm>
              <a:off x="1189" y="393"/>
              <a:ext cx="44" cy="67"/>
            </a:xfrm>
            <a:custGeom>
              <a:avLst/>
              <a:gdLst>
                <a:gd name="T0" fmla="*/ 0 w 89"/>
                <a:gd name="T1" fmla="*/ 1 h 134"/>
                <a:gd name="T2" fmla="*/ 0 w 89"/>
                <a:gd name="T3" fmla="*/ 1 h 134"/>
                <a:gd name="T4" fmla="*/ 0 w 89"/>
                <a:gd name="T5" fmla="*/ 1 h 134"/>
                <a:gd name="T6" fmla="*/ 0 w 89"/>
                <a:gd name="T7" fmla="*/ 1 h 134"/>
                <a:gd name="T8" fmla="*/ 0 w 89"/>
                <a:gd name="T9" fmla="*/ 1 h 134"/>
                <a:gd name="T10" fmla="*/ 0 w 89"/>
                <a:gd name="T11" fmla="*/ 0 h 134"/>
                <a:gd name="T12" fmla="*/ 0 w 89"/>
                <a:gd name="T13" fmla="*/ 0 h 134"/>
                <a:gd name="T14" fmla="*/ 0 w 89"/>
                <a:gd name="T15" fmla="*/ 1 h 134"/>
                <a:gd name="T16" fmla="*/ 0 w 89"/>
                <a:gd name="T17" fmla="*/ 1 h 134"/>
                <a:gd name="T18" fmla="*/ 0 w 89"/>
                <a:gd name="T19" fmla="*/ 1 h 134"/>
                <a:gd name="T20" fmla="*/ 0 w 89"/>
                <a:gd name="T21" fmla="*/ 1 h 134"/>
                <a:gd name="T22" fmla="*/ 0 w 89"/>
                <a:gd name="T23" fmla="*/ 1 h 134"/>
                <a:gd name="T24" fmla="*/ 0 w 89"/>
                <a:gd name="T25" fmla="*/ 1 h 134"/>
                <a:gd name="T26" fmla="*/ 0 w 89"/>
                <a:gd name="T27" fmla="*/ 1 h 134"/>
                <a:gd name="T28" fmla="*/ 0 w 89"/>
                <a:gd name="T29" fmla="*/ 1 h 134"/>
                <a:gd name="T30" fmla="*/ 0 w 89"/>
                <a:gd name="T31" fmla="*/ 1 h 134"/>
                <a:gd name="T32" fmla="*/ 0 w 89"/>
                <a:gd name="T33" fmla="*/ 1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6"/>
                  </a:lnTo>
                  <a:lnTo>
                    <a:pt x="75" y="2"/>
                  </a:lnTo>
                  <a:lnTo>
                    <a:pt x="66" y="0"/>
                  </a:lnTo>
                  <a:lnTo>
                    <a:pt x="22" y="0"/>
                  </a:lnTo>
                  <a:lnTo>
                    <a:pt x="14" y="2"/>
                  </a:lnTo>
                  <a:lnTo>
                    <a:pt x="6" y="6"/>
                  </a:lnTo>
                  <a:lnTo>
                    <a:pt x="2" y="14"/>
                  </a:lnTo>
                  <a:lnTo>
                    <a:pt x="0" y="23"/>
                  </a:lnTo>
                  <a:lnTo>
                    <a:pt x="0" y="134"/>
                  </a:lnTo>
                  <a:lnTo>
                    <a:pt x="26" y="134"/>
                  </a:lnTo>
                  <a:lnTo>
                    <a:pt x="26" y="77"/>
                  </a:lnTo>
                  <a:lnTo>
                    <a:pt x="61" y="77"/>
                  </a:lnTo>
                  <a:lnTo>
                    <a:pt x="61" y="134"/>
                  </a:lnTo>
                  <a:lnTo>
                    <a:pt x="89" y="134"/>
                  </a:lnTo>
                  <a:close/>
                </a:path>
              </a:pathLst>
            </a:custGeom>
            <a:solidFill>
              <a:srgbClr val="FFFFFF"/>
            </a:solidFill>
            <a:ln w="9525">
              <a:noFill/>
              <a:round/>
              <a:headEnd/>
              <a:tailEnd/>
            </a:ln>
          </p:spPr>
          <p:txBody>
            <a:bodyPr>
              <a:prstTxWarp prst="textNoShape">
                <a:avLst/>
              </a:prstTxWarp>
            </a:bodyPr>
            <a:lstStyle/>
            <a:p>
              <a:endParaRPr lang="en-US" sz="1800" dirty="0"/>
            </a:p>
          </p:txBody>
        </p:sp>
        <p:sp>
          <p:nvSpPr>
            <p:cNvPr id="143420" name="Freeform 28"/>
            <p:cNvSpPr>
              <a:spLocks noChangeAspect="1"/>
            </p:cNvSpPr>
            <p:nvPr/>
          </p:nvSpPr>
          <p:spPr bwMode="auto">
            <a:xfrm>
              <a:off x="1201" y="404"/>
              <a:ext cx="19" cy="17"/>
            </a:xfrm>
            <a:custGeom>
              <a:avLst/>
              <a:gdLst>
                <a:gd name="T0" fmla="*/ 1 w 38"/>
                <a:gd name="T1" fmla="*/ 1 h 34"/>
                <a:gd name="T2" fmla="*/ 1 w 38"/>
                <a:gd name="T3" fmla="*/ 1 h 34"/>
                <a:gd name="T4" fmla="*/ 1 w 38"/>
                <a:gd name="T5" fmla="*/ 1 h 34"/>
                <a:gd name="T6" fmla="*/ 1 w 38"/>
                <a:gd name="T7" fmla="*/ 1 h 34"/>
                <a:gd name="T8" fmla="*/ 1 w 38"/>
                <a:gd name="T9" fmla="*/ 0 h 34"/>
                <a:gd name="T10" fmla="*/ 1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1 h 34"/>
                <a:gd name="T24" fmla="*/ 1 w 38"/>
                <a:gd name="T25" fmla="*/ 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prstTxWarp prst="textNoShape">
                <a:avLst/>
              </a:prstTxWarp>
            </a:bodyPr>
            <a:lstStyle/>
            <a:p>
              <a:endParaRPr lang="en-US" sz="1800" dirty="0"/>
            </a:p>
          </p:txBody>
        </p:sp>
        <p:sp>
          <p:nvSpPr>
            <p:cNvPr id="143421" name="Freeform 29"/>
            <p:cNvSpPr>
              <a:spLocks noChangeAspect="1"/>
            </p:cNvSpPr>
            <p:nvPr/>
          </p:nvSpPr>
          <p:spPr bwMode="auto">
            <a:xfrm>
              <a:off x="1246" y="394"/>
              <a:ext cx="45" cy="67"/>
            </a:xfrm>
            <a:custGeom>
              <a:avLst/>
              <a:gdLst>
                <a:gd name="T0" fmla="*/ 1 w 89"/>
                <a:gd name="T1" fmla="*/ 1 h 134"/>
                <a:gd name="T2" fmla="*/ 1 w 89"/>
                <a:gd name="T3" fmla="*/ 1 h 134"/>
                <a:gd name="T4" fmla="*/ 1 w 89"/>
                <a:gd name="T5" fmla="*/ 1 h 134"/>
                <a:gd name="T6" fmla="*/ 1 w 89"/>
                <a:gd name="T7" fmla="*/ 1 h 134"/>
                <a:gd name="T8" fmla="*/ 1 w 89"/>
                <a:gd name="T9" fmla="*/ 1 h 134"/>
                <a:gd name="T10" fmla="*/ 1 w 89"/>
                <a:gd name="T11" fmla="*/ 0 h 134"/>
                <a:gd name="T12" fmla="*/ 1 w 89"/>
                <a:gd name="T13" fmla="*/ 0 h 134"/>
                <a:gd name="T14" fmla="*/ 1 w 89"/>
                <a:gd name="T15" fmla="*/ 1 h 134"/>
                <a:gd name="T16" fmla="*/ 1 w 89"/>
                <a:gd name="T17" fmla="*/ 1 h 134"/>
                <a:gd name="T18" fmla="*/ 1 w 89"/>
                <a:gd name="T19" fmla="*/ 1 h 134"/>
                <a:gd name="T20" fmla="*/ 0 w 89"/>
                <a:gd name="T21" fmla="*/ 1 h 134"/>
                <a:gd name="T22" fmla="*/ 0 w 89"/>
                <a:gd name="T23" fmla="*/ 1 h 134"/>
                <a:gd name="T24" fmla="*/ 1 w 89"/>
                <a:gd name="T25" fmla="*/ 1 h 134"/>
                <a:gd name="T26" fmla="*/ 1 w 89"/>
                <a:gd name="T27" fmla="*/ 1 h 134"/>
                <a:gd name="T28" fmla="*/ 1 w 89"/>
                <a:gd name="T29" fmla="*/ 1 h 134"/>
                <a:gd name="T30" fmla="*/ 1 w 89"/>
                <a:gd name="T31" fmla="*/ 1 h 134"/>
                <a:gd name="T32" fmla="*/ 1 w 89"/>
                <a:gd name="T33" fmla="*/ 1 h 1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34"/>
                <a:gd name="T53" fmla="*/ 89 w 89"/>
                <a:gd name="T54" fmla="*/ 134 h 1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34">
                  <a:moveTo>
                    <a:pt x="89" y="134"/>
                  </a:moveTo>
                  <a:lnTo>
                    <a:pt x="89" y="23"/>
                  </a:lnTo>
                  <a:lnTo>
                    <a:pt x="87" y="14"/>
                  </a:lnTo>
                  <a:lnTo>
                    <a:pt x="83" y="7"/>
                  </a:lnTo>
                  <a:lnTo>
                    <a:pt x="75" y="2"/>
                  </a:lnTo>
                  <a:lnTo>
                    <a:pt x="66" y="0"/>
                  </a:lnTo>
                  <a:lnTo>
                    <a:pt x="22" y="0"/>
                  </a:lnTo>
                  <a:lnTo>
                    <a:pt x="14" y="2"/>
                  </a:lnTo>
                  <a:lnTo>
                    <a:pt x="6" y="7"/>
                  </a:lnTo>
                  <a:lnTo>
                    <a:pt x="2" y="14"/>
                  </a:lnTo>
                  <a:lnTo>
                    <a:pt x="0" y="23"/>
                  </a:lnTo>
                  <a:lnTo>
                    <a:pt x="0" y="134"/>
                  </a:lnTo>
                  <a:lnTo>
                    <a:pt x="26" y="134"/>
                  </a:lnTo>
                  <a:lnTo>
                    <a:pt x="26" y="79"/>
                  </a:lnTo>
                  <a:lnTo>
                    <a:pt x="62" y="79"/>
                  </a:lnTo>
                  <a:lnTo>
                    <a:pt x="62" y="134"/>
                  </a:lnTo>
                  <a:lnTo>
                    <a:pt x="89" y="134"/>
                  </a:lnTo>
                  <a:close/>
                </a:path>
              </a:pathLst>
            </a:custGeom>
            <a:solidFill>
              <a:srgbClr val="FFFFFF"/>
            </a:solidFill>
            <a:ln w="9525">
              <a:noFill/>
              <a:round/>
              <a:headEnd/>
              <a:tailEnd/>
            </a:ln>
          </p:spPr>
          <p:txBody>
            <a:bodyPr>
              <a:prstTxWarp prst="textNoShape">
                <a:avLst/>
              </a:prstTxWarp>
            </a:bodyPr>
            <a:lstStyle/>
            <a:p>
              <a:endParaRPr lang="en-US" sz="1800" dirty="0"/>
            </a:p>
          </p:txBody>
        </p:sp>
        <p:sp>
          <p:nvSpPr>
            <p:cNvPr id="143422" name="Freeform 30"/>
            <p:cNvSpPr>
              <a:spLocks noChangeAspect="1"/>
            </p:cNvSpPr>
            <p:nvPr/>
          </p:nvSpPr>
          <p:spPr bwMode="auto">
            <a:xfrm>
              <a:off x="1259" y="405"/>
              <a:ext cx="19" cy="17"/>
            </a:xfrm>
            <a:custGeom>
              <a:avLst/>
              <a:gdLst>
                <a:gd name="T0" fmla="*/ 1 w 38"/>
                <a:gd name="T1" fmla="*/ 1 h 34"/>
                <a:gd name="T2" fmla="*/ 1 w 38"/>
                <a:gd name="T3" fmla="*/ 1 h 34"/>
                <a:gd name="T4" fmla="*/ 1 w 38"/>
                <a:gd name="T5" fmla="*/ 1 h 34"/>
                <a:gd name="T6" fmla="*/ 1 w 38"/>
                <a:gd name="T7" fmla="*/ 1 h 34"/>
                <a:gd name="T8" fmla="*/ 1 w 38"/>
                <a:gd name="T9" fmla="*/ 0 h 34"/>
                <a:gd name="T10" fmla="*/ 1 w 38"/>
                <a:gd name="T11" fmla="*/ 0 h 34"/>
                <a:gd name="T12" fmla="*/ 1 w 38"/>
                <a:gd name="T13" fmla="*/ 0 h 34"/>
                <a:gd name="T14" fmla="*/ 1 w 38"/>
                <a:gd name="T15" fmla="*/ 0 h 34"/>
                <a:gd name="T16" fmla="*/ 1 w 38"/>
                <a:gd name="T17" fmla="*/ 1 h 34"/>
                <a:gd name="T18" fmla="*/ 0 w 38"/>
                <a:gd name="T19" fmla="*/ 1 h 34"/>
                <a:gd name="T20" fmla="*/ 0 w 38"/>
                <a:gd name="T21" fmla="*/ 1 h 34"/>
                <a:gd name="T22" fmla="*/ 0 w 38"/>
                <a:gd name="T23" fmla="*/ 1 h 34"/>
                <a:gd name="T24" fmla="*/ 1 w 38"/>
                <a:gd name="T25" fmla="*/ 1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34"/>
                <a:gd name="T41" fmla="*/ 38 w 38"/>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34">
                  <a:moveTo>
                    <a:pt x="38" y="34"/>
                  </a:moveTo>
                  <a:lnTo>
                    <a:pt x="38" y="4"/>
                  </a:lnTo>
                  <a:lnTo>
                    <a:pt x="38" y="3"/>
                  </a:lnTo>
                  <a:lnTo>
                    <a:pt x="37" y="1"/>
                  </a:lnTo>
                  <a:lnTo>
                    <a:pt x="35" y="0"/>
                  </a:lnTo>
                  <a:lnTo>
                    <a:pt x="33" y="0"/>
                  </a:lnTo>
                  <a:lnTo>
                    <a:pt x="6" y="0"/>
                  </a:lnTo>
                  <a:lnTo>
                    <a:pt x="4" y="0"/>
                  </a:lnTo>
                  <a:lnTo>
                    <a:pt x="2" y="1"/>
                  </a:lnTo>
                  <a:lnTo>
                    <a:pt x="0" y="3"/>
                  </a:lnTo>
                  <a:lnTo>
                    <a:pt x="0" y="4"/>
                  </a:lnTo>
                  <a:lnTo>
                    <a:pt x="0" y="34"/>
                  </a:lnTo>
                  <a:lnTo>
                    <a:pt x="38" y="34"/>
                  </a:lnTo>
                  <a:close/>
                </a:path>
              </a:pathLst>
            </a:custGeom>
            <a:solidFill>
              <a:srgbClr val="0000FF"/>
            </a:solidFill>
            <a:ln w="9525">
              <a:noFill/>
              <a:round/>
              <a:headEnd/>
              <a:tailEnd/>
            </a:ln>
          </p:spPr>
          <p:txBody>
            <a:bodyPr>
              <a:prstTxWarp prst="textNoShape">
                <a:avLst/>
              </a:prstTxWarp>
            </a:bodyPr>
            <a:lstStyle/>
            <a:p>
              <a:endParaRPr lang="en-US" sz="1800" dirty="0"/>
            </a:p>
          </p:txBody>
        </p:sp>
      </p:grpSp>
      <p:sp>
        <p:nvSpPr>
          <p:cNvPr id="143374" name="Line 35"/>
          <p:cNvSpPr>
            <a:spLocks noChangeShapeType="1"/>
          </p:cNvSpPr>
          <p:nvPr/>
        </p:nvSpPr>
        <p:spPr bwMode="auto">
          <a:xfrm flipH="1">
            <a:off x="7391400" y="1050925"/>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sp>
        <p:nvSpPr>
          <p:cNvPr id="1084452" name="Text Box 36">
            <a:hlinkClick r:id="rId7"/>
          </p:cNvPr>
          <p:cNvSpPr txBox="1">
            <a:spLocks noChangeArrowheads="1"/>
          </p:cNvSpPr>
          <p:nvPr/>
        </p:nvSpPr>
        <p:spPr bwMode="auto">
          <a:xfrm>
            <a:off x="1898650" y="1177925"/>
            <a:ext cx="1193800" cy="633413"/>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rgbClr val="FFFF00"/>
                </a:solidFill>
                <a:latin typeface="Arial Black" charset="0"/>
                <a:ea typeface="Arial Black" charset="0"/>
                <a:cs typeface="Arial Black" charset="0"/>
              </a:rPr>
              <a:t>Category 1</a:t>
            </a:r>
          </a:p>
          <a:p>
            <a:pPr defTabSz="174625">
              <a:defRPr/>
            </a:pPr>
            <a:r>
              <a:rPr lang="en-US" sz="1400" b="1" dirty="0">
                <a:solidFill>
                  <a:srgbClr val="FFFF00"/>
                </a:solidFill>
                <a:latin typeface="Arial Black" charset="0"/>
                <a:ea typeface="Arial Black" charset="0"/>
                <a:cs typeface="Arial Black" charset="0"/>
              </a:rPr>
              <a:t>74-95 mph</a:t>
            </a:r>
          </a:p>
          <a:p>
            <a:pPr defTabSz="174625">
              <a:defRPr/>
            </a:pPr>
            <a:r>
              <a:rPr lang="en-US" sz="1200" b="1" dirty="0">
                <a:solidFill>
                  <a:srgbClr val="FFFF00"/>
                </a:solidFill>
                <a:latin typeface="Arial Black" charset="0"/>
                <a:ea typeface="Arial Black" charset="0"/>
                <a:cs typeface="Arial Black" charset="0"/>
              </a:rPr>
              <a:t>                                                          </a:t>
            </a:r>
          </a:p>
        </p:txBody>
      </p:sp>
      <p:sp>
        <p:nvSpPr>
          <p:cNvPr id="1084453" name="Rectangle 37">
            <a:hlinkClick r:id="rId7"/>
          </p:cNvPr>
          <p:cNvSpPr>
            <a:spLocks noChangeArrowheads="1"/>
          </p:cNvSpPr>
          <p:nvPr/>
        </p:nvSpPr>
        <p:spPr bwMode="auto">
          <a:xfrm>
            <a:off x="3298825" y="1182688"/>
            <a:ext cx="1558925" cy="44767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prstTxWarp prst="textNoShape">
              <a:avLst/>
            </a:prstTxWarp>
            <a:spAutoFit/>
          </a:bodyPr>
          <a:lstStyle/>
          <a:p>
            <a:pPr defTabSz="174625">
              <a:defRPr/>
            </a:pPr>
            <a:r>
              <a:rPr lang="en-US" sz="1400" b="1" dirty="0">
                <a:solidFill>
                  <a:srgbClr val="FFFF00"/>
                </a:solidFill>
                <a:latin typeface="Arial Black" charset="0"/>
                <a:ea typeface="Arial Black" charset="0"/>
                <a:cs typeface="Arial Black" charset="0"/>
              </a:rPr>
              <a:t>Category 2 96-110 mph </a:t>
            </a:r>
          </a:p>
        </p:txBody>
      </p:sp>
      <p:sp>
        <p:nvSpPr>
          <p:cNvPr id="1084454" name="Rectangle 38">
            <a:hlinkClick r:id="rId7"/>
          </p:cNvPr>
          <p:cNvSpPr>
            <a:spLocks noChangeArrowheads="1"/>
          </p:cNvSpPr>
          <p:nvPr/>
        </p:nvSpPr>
        <p:spPr bwMode="auto">
          <a:xfrm>
            <a:off x="4651375" y="1193800"/>
            <a:ext cx="1562100" cy="44767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prstTxWarp prst="textNoShape">
              <a:avLst/>
            </a:prstTxWarp>
            <a:spAutoFit/>
          </a:bodyPr>
          <a:lstStyle/>
          <a:p>
            <a:pPr defTabSz="174625">
              <a:defRPr/>
            </a:pPr>
            <a:r>
              <a:rPr lang="en-US" sz="1400" b="1" dirty="0">
                <a:solidFill>
                  <a:srgbClr val="FFFF00"/>
                </a:solidFill>
                <a:latin typeface="Arial Black" charset="0"/>
                <a:ea typeface="Arial Black" charset="0"/>
                <a:cs typeface="Arial Black" charset="0"/>
              </a:rPr>
              <a:t>Category 3</a:t>
            </a:r>
          </a:p>
          <a:p>
            <a:pPr defTabSz="174625">
              <a:defRPr/>
            </a:pPr>
            <a:r>
              <a:rPr lang="en-US" sz="1400" b="1" dirty="0">
                <a:solidFill>
                  <a:srgbClr val="FFFF00"/>
                </a:solidFill>
                <a:latin typeface="Arial Black" charset="0"/>
                <a:ea typeface="Arial Black" charset="0"/>
                <a:cs typeface="Arial Black" charset="0"/>
              </a:rPr>
              <a:t>111-130 mph</a:t>
            </a:r>
          </a:p>
        </p:txBody>
      </p:sp>
      <p:sp>
        <p:nvSpPr>
          <p:cNvPr id="1084455" name="Rectangle 39">
            <a:hlinkClick r:id="rId7"/>
          </p:cNvPr>
          <p:cNvSpPr>
            <a:spLocks noChangeArrowheads="1"/>
          </p:cNvSpPr>
          <p:nvPr/>
        </p:nvSpPr>
        <p:spPr bwMode="auto">
          <a:xfrm>
            <a:off x="6070600" y="1192213"/>
            <a:ext cx="1676400" cy="44767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prstTxWarp prst="textNoShape">
              <a:avLst/>
            </a:prstTxWarp>
            <a:spAutoFit/>
          </a:bodyPr>
          <a:lstStyle/>
          <a:p>
            <a:pPr defTabSz="174625">
              <a:defRPr/>
            </a:pPr>
            <a:r>
              <a:rPr lang="en-US" sz="1400" b="1" dirty="0">
                <a:solidFill>
                  <a:srgbClr val="FFFF00"/>
                </a:solidFill>
                <a:latin typeface="Arial Black" charset="0"/>
                <a:ea typeface="Arial Black" charset="0"/>
                <a:cs typeface="Arial Black" charset="0"/>
              </a:rPr>
              <a:t>Category 4 131-155 mph</a:t>
            </a:r>
          </a:p>
        </p:txBody>
      </p:sp>
      <p:sp>
        <p:nvSpPr>
          <p:cNvPr id="1084456" name="Rectangle 40">
            <a:hlinkClick r:id="rId7"/>
          </p:cNvPr>
          <p:cNvSpPr>
            <a:spLocks noChangeArrowheads="1"/>
          </p:cNvSpPr>
          <p:nvPr/>
        </p:nvSpPr>
        <p:spPr bwMode="auto">
          <a:xfrm>
            <a:off x="7505700" y="1204913"/>
            <a:ext cx="1447800" cy="44767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prstTxWarp prst="textNoShape">
              <a:avLst/>
            </a:prstTxWarp>
            <a:spAutoFit/>
          </a:bodyPr>
          <a:lstStyle/>
          <a:p>
            <a:pPr defTabSz="174625">
              <a:defRPr/>
            </a:pPr>
            <a:r>
              <a:rPr lang="en-US" sz="1400" b="1" dirty="0">
                <a:solidFill>
                  <a:srgbClr val="FFFF00"/>
                </a:solidFill>
                <a:latin typeface="Arial Black" charset="0"/>
                <a:ea typeface="Arial Black" charset="0"/>
                <a:cs typeface="Arial Black" charset="0"/>
              </a:rPr>
              <a:t>Category 5</a:t>
            </a:r>
          </a:p>
          <a:p>
            <a:pPr defTabSz="174625">
              <a:defRPr/>
            </a:pPr>
            <a:r>
              <a:rPr lang="en-US" sz="1400" b="1" dirty="0">
                <a:solidFill>
                  <a:srgbClr val="FFFF00"/>
                </a:solidFill>
                <a:latin typeface="Arial Black" charset="0"/>
                <a:ea typeface="Arial Black" charset="0"/>
                <a:cs typeface="Arial Black" charset="0"/>
              </a:rPr>
              <a:t>&gt;155 mph</a:t>
            </a:r>
          </a:p>
        </p:txBody>
      </p:sp>
      <p:sp>
        <p:nvSpPr>
          <p:cNvPr id="1084548" name="Text Box 132">
            <a:hlinkClick r:id="rId8"/>
          </p:cNvPr>
          <p:cNvSpPr txBox="1">
            <a:spLocks noChangeArrowheads="1"/>
          </p:cNvSpPr>
          <p:nvPr/>
        </p:nvSpPr>
        <p:spPr bwMode="auto">
          <a:xfrm>
            <a:off x="8382000" y="0"/>
            <a:ext cx="762000" cy="823913"/>
          </a:xfrm>
          <a:prstGeom prst="rect">
            <a:avLst/>
          </a:prstGeom>
          <a:noFill/>
          <a:ln w="9525">
            <a:noFill/>
            <a:miter lim="800000"/>
            <a:headEnd/>
            <a:tailEnd/>
          </a:ln>
          <a:effectLst/>
        </p:spPr>
        <p:txBody>
          <a:bodyPr>
            <a:prstTxWarp prst="textNoShape">
              <a:avLst/>
            </a:prstTxWarp>
            <a:spAutoFit/>
          </a:bodyPr>
          <a:lstStyle/>
          <a:p>
            <a:pPr>
              <a:spcBef>
                <a:spcPct val="50000"/>
              </a:spcBef>
              <a:defRPr/>
            </a:pPr>
            <a:endParaRPr lang="en-US" sz="4800" b="1" dirty="0">
              <a:solidFill>
                <a:srgbClr val="FFFF00"/>
              </a:solidFill>
              <a:effectLst>
                <a:outerShdw blurRad="38100" dist="38100" dir="2700000" algn="tl">
                  <a:srgbClr val="000000"/>
                </a:outerShdw>
              </a:effectLst>
              <a:ea typeface="+mn-ea"/>
              <a:cs typeface="+mn-cs"/>
            </a:endParaRPr>
          </a:p>
        </p:txBody>
      </p:sp>
      <p:sp>
        <p:nvSpPr>
          <p:cNvPr id="1084659" name="Text Box 243">
            <a:hlinkClick r:id="rId7"/>
          </p:cNvPr>
          <p:cNvSpPr txBox="1">
            <a:spLocks noChangeArrowheads="1"/>
          </p:cNvSpPr>
          <p:nvPr/>
        </p:nvSpPr>
        <p:spPr bwMode="auto">
          <a:xfrm>
            <a:off x="400050" y="1057275"/>
            <a:ext cx="1301750" cy="849313"/>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hlink"/>
                </a:solidFill>
                <a:latin typeface="Arial Black" charset="0"/>
                <a:ea typeface="Arial Black" charset="0"/>
                <a:cs typeface="Arial Black" charset="0"/>
              </a:rPr>
              <a:t>Tropical</a:t>
            </a:r>
          </a:p>
          <a:p>
            <a:pPr defTabSz="174625">
              <a:defRPr/>
            </a:pPr>
            <a:r>
              <a:rPr lang="en-US" sz="1400" b="1" dirty="0">
                <a:solidFill>
                  <a:schemeClr val="hlink"/>
                </a:solidFill>
                <a:latin typeface="Arial Black" charset="0"/>
                <a:ea typeface="Arial Black" charset="0"/>
                <a:cs typeface="Arial Black" charset="0"/>
              </a:rPr>
              <a:t>Storm</a:t>
            </a:r>
          </a:p>
          <a:p>
            <a:pPr defTabSz="174625">
              <a:defRPr/>
            </a:pPr>
            <a:r>
              <a:rPr lang="en-US" sz="1400" b="1" dirty="0">
                <a:solidFill>
                  <a:schemeClr val="hlink"/>
                </a:solidFill>
                <a:latin typeface="Arial Black" charset="0"/>
                <a:ea typeface="Arial Black" charset="0"/>
                <a:cs typeface="Arial Black" charset="0"/>
              </a:rPr>
              <a:t>39-73 mph </a:t>
            </a:r>
          </a:p>
          <a:p>
            <a:pPr defTabSz="174625">
              <a:defRPr/>
            </a:pPr>
            <a:r>
              <a:rPr lang="en-US" sz="1200" b="1" dirty="0">
                <a:solidFill>
                  <a:srgbClr val="FFFF00"/>
                </a:solidFill>
                <a:ea typeface="+mn-ea"/>
                <a:cs typeface="+mn-cs"/>
              </a:rPr>
              <a:t>                                                                     </a:t>
            </a:r>
          </a:p>
        </p:txBody>
      </p:sp>
      <p:sp>
        <p:nvSpPr>
          <p:cNvPr id="143382" name="Line 244"/>
          <p:cNvSpPr>
            <a:spLocks noChangeShapeType="1"/>
          </p:cNvSpPr>
          <p:nvPr/>
        </p:nvSpPr>
        <p:spPr bwMode="auto">
          <a:xfrm flipH="1">
            <a:off x="304800" y="1066800"/>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pic>
        <p:nvPicPr>
          <p:cNvPr id="143383" name="Picture 245" descr="ALBERTO_124"/>
          <p:cNvPicPr>
            <a:picLocks noChangeAspect="1" noChangeArrowheads="1"/>
          </p:cNvPicPr>
          <p:nvPr/>
        </p:nvPicPr>
        <p:blipFill>
          <a:blip r:embed="rId9"/>
          <a:srcRect/>
          <a:stretch>
            <a:fillRect/>
          </a:stretch>
        </p:blipFill>
        <p:spPr bwMode="auto">
          <a:xfrm>
            <a:off x="341313" y="2222500"/>
            <a:ext cx="1373187" cy="1676400"/>
          </a:xfrm>
          <a:prstGeom prst="rect">
            <a:avLst/>
          </a:prstGeom>
          <a:noFill/>
          <a:ln w="9525">
            <a:noFill/>
            <a:miter lim="800000"/>
            <a:headEnd/>
            <a:tailEnd/>
          </a:ln>
        </p:spPr>
      </p:pic>
      <p:pic>
        <p:nvPicPr>
          <p:cNvPr id="143384" name="Picture 246" descr="TRCallison156_G8"/>
          <p:cNvPicPr>
            <a:picLocks noChangeAspect="1" noChangeArrowheads="1"/>
          </p:cNvPicPr>
          <p:nvPr/>
        </p:nvPicPr>
        <p:blipFill>
          <a:blip r:embed="rId10"/>
          <a:srcRect/>
          <a:stretch>
            <a:fillRect/>
          </a:stretch>
        </p:blipFill>
        <p:spPr bwMode="auto">
          <a:xfrm>
            <a:off x="341313" y="4468813"/>
            <a:ext cx="1371600" cy="1130300"/>
          </a:xfrm>
          <a:prstGeom prst="rect">
            <a:avLst/>
          </a:prstGeom>
          <a:noFill/>
          <a:ln w="9525">
            <a:noFill/>
            <a:miter lim="800000"/>
            <a:headEnd/>
            <a:tailEnd/>
          </a:ln>
        </p:spPr>
      </p:pic>
      <p:pic>
        <p:nvPicPr>
          <p:cNvPr id="143385" name="Picture 249" descr="030715"/>
          <p:cNvPicPr>
            <a:picLocks noChangeAspect="1" noChangeArrowheads="1"/>
          </p:cNvPicPr>
          <p:nvPr/>
        </p:nvPicPr>
        <p:blipFill>
          <a:blip r:embed="rId11"/>
          <a:srcRect/>
          <a:stretch>
            <a:fillRect/>
          </a:stretch>
        </p:blipFill>
        <p:spPr bwMode="auto">
          <a:xfrm>
            <a:off x="1828800" y="4464050"/>
            <a:ext cx="1325563" cy="1100138"/>
          </a:xfrm>
          <a:prstGeom prst="rect">
            <a:avLst/>
          </a:prstGeom>
          <a:noFill/>
          <a:ln w="9525">
            <a:noFill/>
            <a:miter lim="800000"/>
            <a:headEnd/>
            <a:tailEnd/>
          </a:ln>
        </p:spPr>
      </p:pic>
      <p:pic>
        <p:nvPicPr>
          <p:cNvPr id="143386" name="Picture 251" descr="katrina_nhc_radar_001"/>
          <p:cNvPicPr>
            <a:picLocks noChangeAspect="1" noChangeArrowheads="1"/>
          </p:cNvPicPr>
          <p:nvPr/>
        </p:nvPicPr>
        <p:blipFill>
          <a:blip r:embed="rId12"/>
          <a:srcRect/>
          <a:stretch>
            <a:fillRect/>
          </a:stretch>
        </p:blipFill>
        <p:spPr bwMode="auto">
          <a:xfrm>
            <a:off x="1812925" y="2224088"/>
            <a:ext cx="1327150" cy="858837"/>
          </a:xfrm>
          <a:prstGeom prst="rect">
            <a:avLst/>
          </a:prstGeom>
          <a:noFill/>
          <a:ln w="9525">
            <a:noFill/>
            <a:miter lim="800000"/>
            <a:headEnd/>
            <a:tailEnd/>
          </a:ln>
        </p:spPr>
      </p:pic>
      <p:pic>
        <p:nvPicPr>
          <p:cNvPr id="143387" name="Picture 253" descr="hurr-isabel-20030918-1715-g122kmvs"/>
          <p:cNvPicPr>
            <a:picLocks noChangeAspect="1" noChangeArrowheads="1"/>
          </p:cNvPicPr>
          <p:nvPr/>
        </p:nvPicPr>
        <p:blipFill>
          <a:blip r:embed="rId13"/>
          <a:srcRect/>
          <a:stretch>
            <a:fillRect/>
          </a:stretch>
        </p:blipFill>
        <p:spPr bwMode="auto">
          <a:xfrm>
            <a:off x="3276600" y="4479925"/>
            <a:ext cx="1225550" cy="896938"/>
          </a:xfrm>
          <a:prstGeom prst="rect">
            <a:avLst/>
          </a:prstGeom>
          <a:noFill/>
          <a:ln w="9525">
            <a:noFill/>
            <a:miter lim="800000"/>
            <a:headEnd/>
            <a:tailEnd/>
          </a:ln>
        </p:spPr>
      </p:pic>
      <p:pic>
        <p:nvPicPr>
          <p:cNvPr id="143388" name="Picture 255" descr="bKATRINA"/>
          <p:cNvPicPr>
            <a:picLocks noChangeAspect="1" noChangeArrowheads="1"/>
          </p:cNvPicPr>
          <p:nvPr/>
        </p:nvPicPr>
        <p:blipFill>
          <a:blip r:embed="rId14"/>
          <a:srcRect/>
          <a:stretch>
            <a:fillRect/>
          </a:stretch>
        </p:blipFill>
        <p:spPr bwMode="auto">
          <a:xfrm>
            <a:off x="4608513" y="2224088"/>
            <a:ext cx="1382712" cy="1524000"/>
          </a:xfrm>
          <a:prstGeom prst="rect">
            <a:avLst/>
          </a:prstGeom>
          <a:noFill/>
          <a:ln w="9525">
            <a:noFill/>
            <a:miter lim="800000"/>
            <a:headEnd/>
            <a:tailEnd/>
          </a:ln>
        </p:spPr>
      </p:pic>
      <p:pic>
        <p:nvPicPr>
          <p:cNvPr id="143389" name="Picture 260" descr="charlie_vis_081304_324pm"/>
          <p:cNvPicPr>
            <a:picLocks noChangeAspect="1" noChangeArrowheads="1"/>
          </p:cNvPicPr>
          <p:nvPr/>
        </p:nvPicPr>
        <p:blipFill>
          <a:blip r:embed="rId15"/>
          <a:srcRect/>
          <a:stretch>
            <a:fillRect/>
          </a:stretch>
        </p:blipFill>
        <p:spPr bwMode="auto">
          <a:xfrm>
            <a:off x="6064250" y="2225675"/>
            <a:ext cx="1279525" cy="923925"/>
          </a:xfrm>
          <a:prstGeom prst="rect">
            <a:avLst/>
          </a:prstGeom>
          <a:noFill/>
          <a:ln w="9525">
            <a:noFill/>
            <a:miter lim="800000"/>
            <a:headEnd/>
            <a:tailEnd/>
          </a:ln>
        </p:spPr>
      </p:pic>
      <p:pic>
        <p:nvPicPr>
          <p:cNvPr id="143390" name="Picture 261" descr="hurricane_andrew_1992_goes_ir_1"/>
          <p:cNvPicPr>
            <a:picLocks noChangeAspect="1" noChangeArrowheads="1"/>
          </p:cNvPicPr>
          <p:nvPr/>
        </p:nvPicPr>
        <p:blipFill>
          <a:blip r:embed="rId16"/>
          <a:srcRect/>
          <a:stretch>
            <a:fillRect/>
          </a:stretch>
        </p:blipFill>
        <p:spPr bwMode="auto">
          <a:xfrm>
            <a:off x="7443788" y="2225675"/>
            <a:ext cx="1343025" cy="1020763"/>
          </a:xfrm>
          <a:prstGeom prst="rect">
            <a:avLst/>
          </a:prstGeom>
          <a:noFill/>
          <a:ln w="9525">
            <a:noFill/>
            <a:miter lim="800000"/>
            <a:headEnd/>
            <a:tailEnd/>
          </a:ln>
        </p:spPr>
      </p:pic>
      <p:sp>
        <p:nvSpPr>
          <p:cNvPr id="143391" name="Line 262"/>
          <p:cNvSpPr>
            <a:spLocks noChangeShapeType="1"/>
          </p:cNvSpPr>
          <p:nvPr/>
        </p:nvSpPr>
        <p:spPr bwMode="auto">
          <a:xfrm flipH="1">
            <a:off x="8839200" y="1052513"/>
            <a:ext cx="0" cy="4743450"/>
          </a:xfrm>
          <a:prstGeom prst="line">
            <a:avLst/>
          </a:prstGeom>
          <a:noFill/>
          <a:ln w="25400">
            <a:solidFill>
              <a:srgbClr val="FFFF00"/>
            </a:solidFill>
            <a:round/>
            <a:headEnd/>
            <a:tailEnd/>
          </a:ln>
        </p:spPr>
        <p:txBody>
          <a:bodyPr wrap="none" anchor="ctr">
            <a:prstTxWarp prst="textNoShape">
              <a:avLst/>
            </a:prstTxWarp>
          </a:bodyPr>
          <a:lstStyle/>
          <a:p>
            <a:endParaRPr lang="en-US" dirty="0"/>
          </a:p>
        </p:txBody>
      </p:sp>
      <p:pic>
        <p:nvPicPr>
          <p:cNvPr id="143392" name="Picture 264"/>
          <p:cNvPicPr>
            <a:picLocks noChangeAspect="1" noChangeArrowheads="1"/>
          </p:cNvPicPr>
          <p:nvPr/>
        </p:nvPicPr>
        <p:blipFill>
          <a:blip r:embed="rId17"/>
          <a:srcRect/>
          <a:stretch>
            <a:fillRect/>
          </a:stretch>
        </p:blipFill>
        <p:spPr bwMode="auto">
          <a:xfrm>
            <a:off x="7415213" y="4471988"/>
            <a:ext cx="1389062" cy="1243012"/>
          </a:xfrm>
          <a:prstGeom prst="rect">
            <a:avLst/>
          </a:prstGeom>
          <a:noFill/>
          <a:ln w="9525">
            <a:noFill/>
            <a:miter lim="800000"/>
            <a:headEnd/>
            <a:tailEnd/>
          </a:ln>
        </p:spPr>
      </p:pic>
      <p:pic>
        <p:nvPicPr>
          <p:cNvPr id="143393" name="Picture 266" descr="FRANCES_124"/>
          <p:cNvPicPr>
            <a:picLocks noChangeAspect="1" noChangeArrowheads="1"/>
          </p:cNvPicPr>
          <p:nvPr/>
        </p:nvPicPr>
        <p:blipFill>
          <a:blip r:embed="rId18"/>
          <a:srcRect/>
          <a:stretch>
            <a:fillRect/>
          </a:stretch>
        </p:blipFill>
        <p:spPr bwMode="auto">
          <a:xfrm>
            <a:off x="3244850" y="2225675"/>
            <a:ext cx="1279525" cy="1524000"/>
          </a:xfrm>
          <a:prstGeom prst="rect">
            <a:avLst/>
          </a:prstGeom>
          <a:noFill/>
          <a:ln w="9525">
            <a:noFill/>
            <a:miter lim="800000"/>
            <a:headEnd/>
            <a:tailEnd/>
          </a:ln>
        </p:spPr>
      </p:pic>
      <p:pic>
        <p:nvPicPr>
          <p:cNvPr id="143394" name="Picture 270" descr="1989hugo0422"/>
          <p:cNvPicPr>
            <a:picLocks noChangeAspect="1" noChangeArrowheads="1"/>
          </p:cNvPicPr>
          <p:nvPr/>
        </p:nvPicPr>
        <p:blipFill>
          <a:blip r:embed="rId19"/>
          <a:srcRect/>
          <a:stretch>
            <a:fillRect/>
          </a:stretch>
        </p:blipFill>
        <p:spPr bwMode="auto">
          <a:xfrm>
            <a:off x="6056313" y="4479925"/>
            <a:ext cx="1303337" cy="942975"/>
          </a:xfrm>
          <a:prstGeom prst="rect">
            <a:avLst/>
          </a:prstGeom>
          <a:noFill/>
          <a:ln w="9525">
            <a:noFill/>
            <a:miter lim="800000"/>
            <a:headEnd/>
            <a:tailEnd/>
          </a:ln>
        </p:spPr>
      </p:pic>
      <p:pic>
        <p:nvPicPr>
          <p:cNvPr id="143395" name="Picture 272" descr="hurr-wilma-20051024-1015-g12ir"/>
          <p:cNvPicPr>
            <a:picLocks noChangeAspect="1" noChangeArrowheads="1"/>
          </p:cNvPicPr>
          <p:nvPr/>
        </p:nvPicPr>
        <p:blipFill>
          <a:blip r:embed="rId20"/>
          <a:srcRect/>
          <a:stretch>
            <a:fillRect/>
          </a:stretch>
        </p:blipFill>
        <p:spPr bwMode="auto">
          <a:xfrm>
            <a:off x="4608513" y="4479925"/>
            <a:ext cx="1371600" cy="1004888"/>
          </a:xfrm>
          <a:prstGeom prst="rect">
            <a:avLst/>
          </a:prstGeom>
          <a:noFill/>
          <a:ln w="9525">
            <a:noFill/>
            <a:miter lim="800000"/>
            <a:headEnd/>
            <a:tailEnd/>
          </a:ln>
        </p:spPr>
      </p:pic>
      <p:sp>
        <p:nvSpPr>
          <p:cNvPr id="1084689" name="Line 273"/>
          <p:cNvSpPr>
            <a:spLocks noChangeShapeType="1"/>
          </p:cNvSpPr>
          <p:nvPr/>
        </p:nvSpPr>
        <p:spPr bwMode="auto">
          <a:xfrm flipV="1">
            <a:off x="304800" y="5791200"/>
            <a:ext cx="8534400" cy="7938"/>
          </a:xfrm>
          <a:prstGeom prst="line">
            <a:avLst/>
          </a:prstGeom>
          <a:noFill/>
          <a:ln w="25400">
            <a:solidFill>
              <a:srgbClr val="FFFF00"/>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a:defRPr/>
            </a:pPr>
            <a:endParaRPr lang="en-US" sz="1800" dirty="0">
              <a:ea typeface="+mn-ea"/>
              <a:cs typeface="+mn-cs"/>
            </a:endParaRPr>
          </a:p>
        </p:txBody>
      </p:sp>
      <p:sp>
        <p:nvSpPr>
          <p:cNvPr id="59" name="Text Box 243">
            <a:hlinkClick r:id="rId7"/>
          </p:cNvPr>
          <p:cNvSpPr txBox="1">
            <a:spLocks noChangeArrowheads="1"/>
          </p:cNvSpPr>
          <p:nvPr/>
        </p:nvSpPr>
        <p:spPr bwMode="auto">
          <a:xfrm>
            <a:off x="381000" y="17970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Alberto</a:t>
            </a:r>
          </a:p>
          <a:p>
            <a:pPr defTabSz="174625">
              <a:defRPr/>
            </a:pPr>
            <a:r>
              <a:rPr lang="en-US" sz="1400" b="1" dirty="0">
                <a:solidFill>
                  <a:schemeClr val="tx2"/>
                </a:solidFill>
                <a:latin typeface="Arial Black"/>
                <a:ea typeface="+mn-ea"/>
                <a:cs typeface="Arial Black"/>
              </a:rPr>
              <a:t>2006</a:t>
            </a:r>
          </a:p>
          <a:p>
            <a:pPr defTabSz="174625">
              <a:defRPr/>
            </a:pPr>
            <a:r>
              <a:rPr lang="en-US" sz="800" b="1" dirty="0">
                <a:solidFill>
                  <a:srgbClr val="FFFF00"/>
                </a:solidFill>
                <a:ea typeface="+mn-ea"/>
                <a:cs typeface="+mn-cs"/>
              </a:rPr>
              <a:t>                                                                     </a:t>
            </a:r>
          </a:p>
        </p:txBody>
      </p:sp>
      <p:sp>
        <p:nvSpPr>
          <p:cNvPr id="60" name="Text Box 243">
            <a:hlinkClick r:id="rId7"/>
          </p:cNvPr>
          <p:cNvSpPr txBox="1">
            <a:spLocks noChangeArrowheads="1"/>
          </p:cNvSpPr>
          <p:nvPr/>
        </p:nvSpPr>
        <p:spPr bwMode="auto">
          <a:xfrm>
            <a:off x="1892300" y="1789113"/>
            <a:ext cx="1301750" cy="665162"/>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charset="0"/>
                <a:ea typeface="Arial Black" charset="0"/>
                <a:cs typeface="Arial Black" charset="0"/>
              </a:rPr>
              <a:t>Katrina</a:t>
            </a:r>
          </a:p>
          <a:p>
            <a:pPr defTabSz="174625">
              <a:defRPr/>
            </a:pPr>
            <a:r>
              <a:rPr lang="en-US" sz="1400" b="1" dirty="0">
                <a:solidFill>
                  <a:schemeClr val="tx2"/>
                </a:solidFill>
                <a:latin typeface="Arial Black" charset="0"/>
                <a:ea typeface="Arial Black" charset="0"/>
                <a:cs typeface="Arial Black" charset="0"/>
              </a:rPr>
              <a:t>2005 (FL)</a:t>
            </a:r>
          </a:p>
          <a:p>
            <a:pPr defTabSz="174625">
              <a:defRPr/>
            </a:pPr>
            <a:r>
              <a:rPr lang="en-US" sz="1400" b="1" dirty="0">
                <a:solidFill>
                  <a:srgbClr val="FFFF00"/>
                </a:solidFill>
                <a:latin typeface="Arial Black" charset="0"/>
                <a:ea typeface="Arial Black" charset="0"/>
                <a:cs typeface="Arial Black" charset="0"/>
              </a:rPr>
              <a:t>      </a:t>
            </a:r>
            <a:r>
              <a:rPr lang="en-US" sz="800" b="1" dirty="0">
                <a:solidFill>
                  <a:srgbClr val="FFFF00"/>
                </a:solidFill>
                <a:ea typeface="+mn-ea"/>
                <a:cs typeface="+mn-cs"/>
              </a:rPr>
              <a:t>                                                               </a:t>
            </a:r>
          </a:p>
        </p:txBody>
      </p:sp>
      <p:sp>
        <p:nvSpPr>
          <p:cNvPr id="61" name="Text Box 243">
            <a:hlinkClick r:id="rId7"/>
          </p:cNvPr>
          <p:cNvSpPr txBox="1">
            <a:spLocks noChangeArrowheads="1"/>
          </p:cNvSpPr>
          <p:nvPr/>
        </p:nvSpPr>
        <p:spPr bwMode="auto">
          <a:xfrm>
            <a:off x="3308350" y="17970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Frances</a:t>
            </a:r>
          </a:p>
          <a:p>
            <a:pPr defTabSz="174625">
              <a:defRPr/>
            </a:pPr>
            <a:r>
              <a:rPr lang="en-US" sz="1400" b="1" dirty="0">
                <a:solidFill>
                  <a:schemeClr val="tx2"/>
                </a:solidFill>
                <a:latin typeface="Arial Black"/>
                <a:ea typeface="+mn-ea"/>
                <a:cs typeface="Arial Black"/>
              </a:rPr>
              <a:t>2004</a:t>
            </a:r>
          </a:p>
          <a:p>
            <a:pPr defTabSz="174625">
              <a:defRPr/>
            </a:pPr>
            <a:r>
              <a:rPr lang="en-US" sz="800" b="1" dirty="0">
                <a:solidFill>
                  <a:srgbClr val="FFFF00"/>
                </a:solidFill>
                <a:ea typeface="+mn-ea"/>
                <a:cs typeface="+mn-cs"/>
              </a:rPr>
              <a:t>                                                                     </a:t>
            </a:r>
          </a:p>
        </p:txBody>
      </p:sp>
      <p:sp>
        <p:nvSpPr>
          <p:cNvPr id="62" name="Text Box 243">
            <a:hlinkClick r:id="rId7"/>
          </p:cNvPr>
          <p:cNvSpPr txBox="1">
            <a:spLocks noChangeArrowheads="1"/>
          </p:cNvSpPr>
          <p:nvPr/>
        </p:nvSpPr>
        <p:spPr bwMode="auto">
          <a:xfrm>
            <a:off x="4667250" y="17970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charset="0"/>
                <a:ea typeface="Arial Black" charset="0"/>
                <a:cs typeface="Arial Black" charset="0"/>
              </a:rPr>
              <a:t>Katrina</a:t>
            </a:r>
          </a:p>
          <a:p>
            <a:pPr defTabSz="174625">
              <a:defRPr/>
            </a:pPr>
            <a:r>
              <a:rPr lang="en-US" sz="1400" b="1" dirty="0">
                <a:solidFill>
                  <a:schemeClr val="tx2"/>
                </a:solidFill>
                <a:latin typeface="Arial Black" charset="0"/>
                <a:ea typeface="Arial Black" charset="0"/>
                <a:cs typeface="Arial Black" charset="0"/>
              </a:rPr>
              <a:t>2005 (LA)</a:t>
            </a:r>
          </a:p>
          <a:p>
            <a:pPr defTabSz="174625">
              <a:defRPr/>
            </a:pPr>
            <a:r>
              <a:rPr lang="en-US" sz="800" b="1" dirty="0">
                <a:solidFill>
                  <a:srgbClr val="FFFF00"/>
                </a:solidFill>
                <a:ea typeface="+mn-ea"/>
                <a:cs typeface="+mn-cs"/>
              </a:rPr>
              <a:t>                                                                     </a:t>
            </a:r>
          </a:p>
        </p:txBody>
      </p:sp>
      <p:sp>
        <p:nvSpPr>
          <p:cNvPr id="63" name="Text Box 243">
            <a:hlinkClick r:id="rId7"/>
          </p:cNvPr>
          <p:cNvSpPr txBox="1">
            <a:spLocks noChangeArrowheads="1"/>
          </p:cNvSpPr>
          <p:nvPr/>
        </p:nvSpPr>
        <p:spPr bwMode="auto">
          <a:xfrm>
            <a:off x="6089650" y="17970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Charley</a:t>
            </a:r>
          </a:p>
          <a:p>
            <a:pPr defTabSz="174625">
              <a:defRPr/>
            </a:pPr>
            <a:r>
              <a:rPr lang="en-US" sz="1400" b="1" dirty="0">
                <a:solidFill>
                  <a:schemeClr val="tx2"/>
                </a:solidFill>
                <a:latin typeface="Arial Black"/>
                <a:ea typeface="+mn-ea"/>
                <a:cs typeface="Arial Black"/>
              </a:rPr>
              <a:t>2004</a:t>
            </a:r>
          </a:p>
          <a:p>
            <a:pPr defTabSz="174625">
              <a:defRPr/>
            </a:pPr>
            <a:r>
              <a:rPr lang="en-US" sz="800" b="1" dirty="0">
                <a:solidFill>
                  <a:srgbClr val="FFFF00"/>
                </a:solidFill>
                <a:ea typeface="+mn-ea"/>
                <a:cs typeface="+mn-cs"/>
              </a:rPr>
              <a:t>                                                                     </a:t>
            </a:r>
          </a:p>
        </p:txBody>
      </p:sp>
      <p:sp>
        <p:nvSpPr>
          <p:cNvPr id="64" name="Text Box 243">
            <a:hlinkClick r:id="rId7"/>
          </p:cNvPr>
          <p:cNvSpPr txBox="1">
            <a:spLocks noChangeArrowheads="1"/>
          </p:cNvSpPr>
          <p:nvPr/>
        </p:nvSpPr>
        <p:spPr bwMode="auto">
          <a:xfrm>
            <a:off x="7493000" y="17843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Andrew</a:t>
            </a:r>
          </a:p>
          <a:p>
            <a:pPr defTabSz="174625">
              <a:defRPr/>
            </a:pPr>
            <a:r>
              <a:rPr lang="en-US" sz="1400" b="1" dirty="0">
                <a:solidFill>
                  <a:schemeClr val="tx2"/>
                </a:solidFill>
                <a:latin typeface="Arial Black"/>
                <a:ea typeface="+mn-ea"/>
                <a:cs typeface="Arial Black"/>
              </a:rPr>
              <a:t>1992</a:t>
            </a:r>
          </a:p>
          <a:p>
            <a:pPr defTabSz="174625">
              <a:defRPr/>
            </a:pPr>
            <a:r>
              <a:rPr lang="en-US" sz="800" b="1" dirty="0">
                <a:solidFill>
                  <a:srgbClr val="FFFF00"/>
                </a:solidFill>
                <a:ea typeface="+mn-ea"/>
                <a:cs typeface="+mn-cs"/>
              </a:rPr>
              <a:t>                                                                     </a:t>
            </a:r>
          </a:p>
        </p:txBody>
      </p:sp>
      <p:sp>
        <p:nvSpPr>
          <p:cNvPr id="65" name="Text Box 243">
            <a:hlinkClick r:id="rId7"/>
          </p:cNvPr>
          <p:cNvSpPr txBox="1">
            <a:spLocks noChangeArrowheads="1"/>
          </p:cNvSpPr>
          <p:nvPr/>
        </p:nvSpPr>
        <p:spPr bwMode="auto">
          <a:xfrm>
            <a:off x="381000" y="4030663"/>
            <a:ext cx="1301750" cy="573087"/>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Allison</a:t>
            </a:r>
          </a:p>
          <a:p>
            <a:pPr defTabSz="174625">
              <a:defRPr/>
            </a:pPr>
            <a:r>
              <a:rPr lang="en-US" sz="1400" b="1" dirty="0">
                <a:solidFill>
                  <a:schemeClr val="tx2"/>
                </a:solidFill>
                <a:latin typeface="Arial Black"/>
                <a:ea typeface="+mn-ea"/>
                <a:cs typeface="Arial Black"/>
              </a:rPr>
              <a:t>2001</a:t>
            </a:r>
          </a:p>
          <a:p>
            <a:pPr defTabSz="174625">
              <a:defRPr/>
            </a:pPr>
            <a:r>
              <a:rPr lang="en-US" sz="800" b="1" dirty="0">
                <a:solidFill>
                  <a:srgbClr val="FFFF00"/>
                </a:solidFill>
                <a:ea typeface="+mn-ea"/>
                <a:cs typeface="+mn-cs"/>
              </a:rPr>
              <a:t>                                                                     </a:t>
            </a:r>
          </a:p>
        </p:txBody>
      </p:sp>
      <p:sp>
        <p:nvSpPr>
          <p:cNvPr id="66" name="Text Box 243">
            <a:hlinkClick r:id="rId7"/>
          </p:cNvPr>
          <p:cNvSpPr txBox="1">
            <a:spLocks noChangeArrowheads="1"/>
          </p:cNvSpPr>
          <p:nvPr/>
        </p:nvSpPr>
        <p:spPr bwMode="auto">
          <a:xfrm>
            <a:off x="1860550" y="4006850"/>
            <a:ext cx="1301750" cy="573088"/>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Claudette</a:t>
            </a:r>
          </a:p>
          <a:p>
            <a:pPr defTabSz="174625">
              <a:defRPr/>
            </a:pPr>
            <a:r>
              <a:rPr lang="en-US" sz="1400" b="1" dirty="0">
                <a:solidFill>
                  <a:schemeClr val="tx2"/>
                </a:solidFill>
                <a:latin typeface="Arial Black"/>
                <a:ea typeface="+mn-ea"/>
                <a:cs typeface="Arial Black"/>
              </a:rPr>
              <a:t>2003</a:t>
            </a:r>
          </a:p>
          <a:p>
            <a:pPr defTabSz="174625">
              <a:defRPr/>
            </a:pPr>
            <a:r>
              <a:rPr lang="en-US" sz="800" b="1" dirty="0">
                <a:solidFill>
                  <a:srgbClr val="FFFF00"/>
                </a:solidFill>
                <a:ea typeface="+mn-ea"/>
                <a:cs typeface="+mn-cs"/>
              </a:rPr>
              <a:t>                                                                     </a:t>
            </a:r>
          </a:p>
        </p:txBody>
      </p:sp>
      <p:sp>
        <p:nvSpPr>
          <p:cNvPr id="67" name="Text Box 243">
            <a:hlinkClick r:id="rId7"/>
          </p:cNvPr>
          <p:cNvSpPr txBox="1">
            <a:spLocks noChangeArrowheads="1"/>
          </p:cNvSpPr>
          <p:nvPr/>
        </p:nvSpPr>
        <p:spPr bwMode="auto">
          <a:xfrm>
            <a:off x="3308350" y="4017963"/>
            <a:ext cx="1301750" cy="573087"/>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Isabel</a:t>
            </a:r>
          </a:p>
          <a:p>
            <a:pPr defTabSz="174625">
              <a:defRPr/>
            </a:pPr>
            <a:r>
              <a:rPr lang="en-US" sz="1400" b="1" dirty="0">
                <a:solidFill>
                  <a:schemeClr val="tx2"/>
                </a:solidFill>
                <a:latin typeface="Arial Black"/>
                <a:ea typeface="+mn-ea"/>
                <a:cs typeface="Arial Black"/>
              </a:rPr>
              <a:t>2003</a:t>
            </a:r>
          </a:p>
          <a:p>
            <a:pPr defTabSz="174625">
              <a:defRPr/>
            </a:pPr>
            <a:r>
              <a:rPr lang="en-US" sz="800" b="1" dirty="0">
                <a:solidFill>
                  <a:srgbClr val="FFFF00"/>
                </a:solidFill>
                <a:ea typeface="+mn-ea"/>
                <a:cs typeface="+mn-cs"/>
              </a:rPr>
              <a:t>                                                                     </a:t>
            </a:r>
          </a:p>
        </p:txBody>
      </p:sp>
      <p:sp>
        <p:nvSpPr>
          <p:cNvPr id="68" name="Text Box 243">
            <a:hlinkClick r:id="rId7"/>
          </p:cNvPr>
          <p:cNvSpPr txBox="1">
            <a:spLocks noChangeArrowheads="1"/>
          </p:cNvSpPr>
          <p:nvPr/>
        </p:nvSpPr>
        <p:spPr bwMode="auto">
          <a:xfrm>
            <a:off x="4667250" y="4030663"/>
            <a:ext cx="1301750" cy="573087"/>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Wilma</a:t>
            </a:r>
          </a:p>
          <a:p>
            <a:pPr defTabSz="174625">
              <a:defRPr/>
            </a:pPr>
            <a:r>
              <a:rPr lang="en-US" sz="1400" b="1" dirty="0">
                <a:solidFill>
                  <a:schemeClr val="tx2"/>
                </a:solidFill>
                <a:latin typeface="Arial Black"/>
                <a:ea typeface="+mn-ea"/>
                <a:cs typeface="Arial Black"/>
              </a:rPr>
              <a:t>2005</a:t>
            </a:r>
          </a:p>
          <a:p>
            <a:pPr defTabSz="174625">
              <a:defRPr/>
            </a:pPr>
            <a:r>
              <a:rPr lang="en-US" sz="800" b="1" dirty="0">
                <a:solidFill>
                  <a:srgbClr val="FFFF00"/>
                </a:solidFill>
                <a:ea typeface="+mn-ea"/>
                <a:cs typeface="+mn-cs"/>
              </a:rPr>
              <a:t>                                                                     </a:t>
            </a:r>
          </a:p>
        </p:txBody>
      </p:sp>
      <p:sp>
        <p:nvSpPr>
          <p:cNvPr id="69" name="Text Box 243">
            <a:hlinkClick r:id="rId7"/>
          </p:cNvPr>
          <p:cNvSpPr txBox="1">
            <a:spLocks noChangeArrowheads="1"/>
          </p:cNvSpPr>
          <p:nvPr/>
        </p:nvSpPr>
        <p:spPr bwMode="auto">
          <a:xfrm>
            <a:off x="6096000" y="4030663"/>
            <a:ext cx="1301750" cy="573087"/>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Hugo</a:t>
            </a:r>
          </a:p>
          <a:p>
            <a:pPr defTabSz="174625">
              <a:defRPr/>
            </a:pPr>
            <a:r>
              <a:rPr lang="en-US" sz="1400" b="1" dirty="0">
                <a:solidFill>
                  <a:schemeClr val="tx2"/>
                </a:solidFill>
                <a:latin typeface="Arial Black"/>
                <a:ea typeface="+mn-ea"/>
                <a:cs typeface="Arial Black"/>
              </a:rPr>
              <a:t>1989</a:t>
            </a:r>
          </a:p>
          <a:p>
            <a:pPr defTabSz="174625">
              <a:defRPr/>
            </a:pPr>
            <a:r>
              <a:rPr lang="en-US" sz="800" b="1" dirty="0">
                <a:solidFill>
                  <a:srgbClr val="FFFF00"/>
                </a:solidFill>
                <a:ea typeface="+mn-ea"/>
                <a:cs typeface="+mn-cs"/>
              </a:rPr>
              <a:t>                                                                     </a:t>
            </a:r>
          </a:p>
        </p:txBody>
      </p:sp>
      <p:sp>
        <p:nvSpPr>
          <p:cNvPr id="70" name="Text Box 243">
            <a:hlinkClick r:id="rId7"/>
          </p:cNvPr>
          <p:cNvSpPr txBox="1">
            <a:spLocks noChangeArrowheads="1"/>
          </p:cNvSpPr>
          <p:nvPr/>
        </p:nvSpPr>
        <p:spPr bwMode="auto">
          <a:xfrm>
            <a:off x="7493000" y="4030663"/>
            <a:ext cx="1301750" cy="573087"/>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a:solidFill>
                  <a:schemeClr val="tx2"/>
                </a:solidFill>
                <a:latin typeface="Arial Black"/>
                <a:ea typeface="+mn-ea"/>
                <a:cs typeface="Arial Black"/>
              </a:rPr>
              <a:t>Camille</a:t>
            </a:r>
          </a:p>
          <a:p>
            <a:pPr defTabSz="174625">
              <a:defRPr/>
            </a:pPr>
            <a:r>
              <a:rPr lang="en-US" sz="1400" b="1" dirty="0">
                <a:solidFill>
                  <a:schemeClr val="tx2"/>
                </a:solidFill>
                <a:latin typeface="Arial Black"/>
                <a:ea typeface="+mn-ea"/>
                <a:cs typeface="Arial Black"/>
              </a:rPr>
              <a:t>1969</a:t>
            </a:r>
          </a:p>
          <a:p>
            <a:pPr defTabSz="174625">
              <a:defRPr/>
            </a:pPr>
            <a:r>
              <a:rPr lang="en-US" sz="800" b="1" dirty="0">
                <a:solidFill>
                  <a:srgbClr val="FFFF00"/>
                </a:solidFill>
                <a:ea typeface="+mn-ea"/>
                <a:cs typeface="+mn-cs"/>
              </a:rPr>
              <a:t>                                                                     </a:t>
            </a:r>
          </a:p>
        </p:txBody>
      </p:sp>
      <p:sp>
        <p:nvSpPr>
          <p:cNvPr id="71" name="Text Box 16"/>
          <p:cNvSpPr txBox="1">
            <a:spLocks noChangeArrowheads="1"/>
          </p:cNvSpPr>
          <p:nvPr/>
        </p:nvSpPr>
        <p:spPr bwMode="auto">
          <a:xfrm>
            <a:off x="6045200" y="5788025"/>
            <a:ext cx="2776538" cy="203200"/>
          </a:xfrm>
          <a:prstGeom prst="rect">
            <a:avLst/>
          </a:prstGeom>
          <a:solidFill>
            <a:srgbClr val="FFFF00"/>
          </a:solidFill>
          <a:ln w="9525">
            <a:noFill/>
            <a:miter lim="800000"/>
            <a:headEnd/>
            <a:tailEnd/>
          </a:ln>
          <a:effectLst>
            <a:outerShdw blurRad="63500" dist="17961" dir="2700000" algn="ctr" rotWithShape="0">
              <a:schemeClr val="tx1">
                <a:alpha val="74998"/>
              </a:schemeClr>
            </a:outerShdw>
          </a:effectLst>
        </p:spPr>
        <p:txBody>
          <a:bodyPr lIns="17392" tIns="8696" rIns="17392" bIns="8696">
            <a:prstTxWarp prst="textNoShape">
              <a:avLst/>
            </a:prstTxWarp>
            <a:spAutoFit/>
          </a:bodyPr>
          <a:lstStyle/>
          <a:p>
            <a:pPr algn="ctr" defTabSz="174625">
              <a:spcBef>
                <a:spcPct val="50000"/>
              </a:spcBef>
              <a:defRPr/>
            </a:pPr>
            <a:r>
              <a:rPr lang="en-US" sz="1200" b="1" dirty="0">
                <a:solidFill>
                  <a:srgbClr val="000000"/>
                </a:solidFill>
                <a:latin typeface="Arial Black"/>
                <a:ea typeface="+mn-ea"/>
                <a:cs typeface="Arial Black"/>
              </a:rPr>
              <a:t>Catastrophic</a:t>
            </a:r>
          </a:p>
        </p:txBody>
      </p:sp>
      <p:sp>
        <p:nvSpPr>
          <p:cNvPr id="72" name="Text Box 16"/>
          <p:cNvSpPr txBox="1">
            <a:spLocks noChangeArrowheads="1"/>
          </p:cNvSpPr>
          <p:nvPr/>
        </p:nvSpPr>
        <p:spPr bwMode="auto">
          <a:xfrm>
            <a:off x="4583113" y="5794375"/>
            <a:ext cx="1450975" cy="201613"/>
          </a:xfrm>
          <a:prstGeom prst="rect">
            <a:avLst/>
          </a:prstGeom>
          <a:solidFill>
            <a:srgbClr val="FFFF00"/>
          </a:solidFill>
          <a:ln w="9525">
            <a:noFill/>
            <a:miter lim="800000"/>
            <a:headEnd/>
            <a:tailEnd/>
          </a:ln>
          <a:effectLst>
            <a:outerShdw blurRad="63500" dist="17961" dir="2700000" algn="ctr" rotWithShape="0">
              <a:schemeClr val="tx1">
                <a:alpha val="74998"/>
              </a:schemeClr>
            </a:outerShdw>
          </a:effectLst>
        </p:spPr>
        <p:txBody>
          <a:bodyPr lIns="17392" tIns="8696" rIns="17392" bIns="8696">
            <a:prstTxWarp prst="textNoShape">
              <a:avLst/>
            </a:prstTxWarp>
            <a:spAutoFit/>
          </a:bodyPr>
          <a:lstStyle/>
          <a:p>
            <a:pPr algn="ctr" defTabSz="174625">
              <a:spcBef>
                <a:spcPct val="50000"/>
              </a:spcBef>
              <a:defRPr/>
            </a:pPr>
            <a:r>
              <a:rPr lang="en-US" sz="1200" b="1" dirty="0">
                <a:solidFill>
                  <a:srgbClr val="000000"/>
                </a:solidFill>
                <a:latin typeface="Arial Black"/>
                <a:ea typeface="+mn-ea"/>
                <a:cs typeface="Arial Black"/>
              </a:rPr>
              <a:t>Devastating</a:t>
            </a:r>
          </a:p>
        </p:txBody>
      </p:sp>
      <p:sp>
        <p:nvSpPr>
          <p:cNvPr id="73" name="Text Box 16"/>
          <p:cNvSpPr txBox="1">
            <a:spLocks noChangeArrowheads="1"/>
          </p:cNvSpPr>
          <p:nvPr/>
        </p:nvSpPr>
        <p:spPr bwMode="auto">
          <a:xfrm>
            <a:off x="3200400" y="5799138"/>
            <a:ext cx="1371600" cy="201612"/>
          </a:xfrm>
          <a:prstGeom prst="rect">
            <a:avLst/>
          </a:prstGeom>
          <a:solidFill>
            <a:srgbClr val="FFFF00"/>
          </a:solidFill>
          <a:ln w="9525">
            <a:noFill/>
            <a:miter lim="800000"/>
            <a:headEnd/>
            <a:tailEnd/>
          </a:ln>
          <a:effectLst>
            <a:outerShdw blurRad="63500" dist="17961" dir="2700000" algn="ctr" rotWithShape="0">
              <a:schemeClr val="tx1">
                <a:alpha val="74998"/>
              </a:schemeClr>
            </a:outerShdw>
          </a:effectLst>
        </p:spPr>
        <p:txBody>
          <a:bodyPr lIns="17392" tIns="8696" rIns="17392" bIns="8696">
            <a:prstTxWarp prst="textNoShape">
              <a:avLst/>
            </a:prstTxWarp>
            <a:spAutoFit/>
          </a:bodyPr>
          <a:lstStyle/>
          <a:p>
            <a:pPr algn="ctr" defTabSz="174625">
              <a:spcBef>
                <a:spcPct val="50000"/>
              </a:spcBef>
              <a:defRPr/>
            </a:pPr>
            <a:r>
              <a:rPr lang="en-US" sz="1200" b="1" dirty="0">
                <a:solidFill>
                  <a:srgbClr val="000000"/>
                </a:solidFill>
                <a:latin typeface="Arial Black"/>
                <a:ea typeface="+mn-ea"/>
                <a:cs typeface="Arial Black"/>
              </a:rPr>
              <a:t>Extensive</a:t>
            </a:r>
          </a:p>
        </p:txBody>
      </p:sp>
      <p:sp>
        <p:nvSpPr>
          <p:cNvPr id="74" name="Text Box 16"/>
          <p:cNvSpPr txBox="1">
            <a:spLocks noChangeArrowheads="1"/>
          </p:cNvSpPr>
          <p:nvPr/>
        </p:nvSpPr>
        <p:spPr bwMode="auto">
          <a:xfrm>
            <a:off x="1752600" y="5791200"/>
            <a:ext cx="1447800" cy="201613"/>
          </a:xfrm>
          <a:prstGeom prst="rect">
            <a:avLst/>
          </a:prstGeom>
          <a:solidFill>
            <a:srgbClr val="FFFF00"/>
          </a:solidFill>
          <a:ln w="9525">
            <a:noFill/>
            <a:miter lim="800000"/>
            <a:headEnd/>
            <a:tailEnd/>
          </a:ln>
          <a:effectLst>
            <a:outerShdw blurRad="63500" dist="17961" dir="2700000" algn="ctr" rotWithShape="0">
              <a:schemeClr val="tx1">
                <a:alpha val="74998"/>
              </a:schemeClr>
            </a:outerShdw>
          </a:effectLst>
        </p:spPr>
        <p:txBody>
          <a:bodyPr lIns="17392" tIns="8696" rIns="17392" bIns="8696">
            <a:prstTxWarp prst="textNoShape">
              <a:avLst/>
            </a:prstTxWarp>
            <a:spAutoFit/>
          </a:bodyPr>
          <a:lstStyle/>
          <a:p>
            <a:pPr algn="ctr" defTabSz="174625">
              <a:spcBef>
                <a:spcPct val="50000"/>
              </a:spcBef>
              <a:defRPr/>
            </a:pPr>
            <a:r>
              <a:rPr lang="en-US" sz="1200" b="1" dirty="0">
                <a:solidFill>
                  <a:srgbClr val="000000"/>
                </a:solidFill>
                <a:latin typeface="Arial Black"/>
                <a:ea typeface="+mn-ea"/>
                <a:cs typeface="Arial Black"/>
              </a:rPr>
              <a:t>Some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ST_global_anom_7Nov-4Dec_2010.tiff"/>
          <p:cNvPicPr>
            <a:picLocks noChangeAspect="1"/>
          </p:cNvPicPr>
          <p:nvPr/>
        </p:nvPicPr>
        <p:blipFill>
          <a:blip r:embed="rId3"/>
          <a:stretch>
            <a:fillRect/>
          </a:stretch>
        </p:blipFill>
        <p:spPr>
          <a:xfrm>
            <a:off x="0" y="838200"/>
            <a:ext cx="9144000" cy="5054348"/>
          </a:xfrm>
          <a:prstGeom prst="rect">
            <a:avLst/>
          </a:prstGeom>
        </p:spPr>
      </p:pic>
      <p:sp>
        <p:nvSpPr>
          <p:cNvPr id="9"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La Nina</a:t>
            </a:r>
            <a:endParaRPr lang="en-US" sz="3600" i="1" dirty="0">
              <a:solidFill>
                <a:schemeClr val="tx1"/>
              </a:solidFill>
              <a:ea typeface="ＭＳ Ｐゴシック" charset="-128"/>
              <a:cs typeface="ＭＳ Ｐゴシック" charset="-128"/>
            </a:endParaRPr>
          </a:p>
        </p:txBody>
      </p:sp>
      <p:sp>
        <p:nvSpPr>
          <p:cNvPr id="10" name="Text Box 36">
            <a:hlinkClick r:id="rId4"/>
          </p:cNvPr>
          <p:cNvSpPr txBox="1">
            <a:spLocks noChangeArrowheads="1"/>
          </p:cNvSpPr>
          <p:nvPr/>
        </p:nvSpPr>
        <p:spPr bwMode="auto">
          <a:xfrm>
            <a:off x="7950200" y="6224885"/>
            <a:ext cx="1193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smtClean="0">
                <a:solidFill>
                  <a:srgbClr val="FFFF00"/>
                </a:solidFill>
                <a:latin typeface="Arial Black" charset="0"/>
                <a:ea typeface="Arial Black" charset="0"/>
                <a:cs typeface="Arial Black" charset="0"/>
              </a:rPr>
              <a:t>CPC</a:t>
            </a:r>
          </a:p>
          <a:p>
            <a:pPr defTabSz="174625">
              <a:defRPr/>
            </a:pPr>
            <a:r>
              <a:rPr lang="en-US" sz="1200" b="1" dirty="0">
                <a:solidFill>
                  <a:srgbClr val="FFFF00"/>
                </a:solidFill>
                <a:latin typeface="Arial Black" charset="0"/>
                <a:ea typeface="Arial Black" charset="0"/>
                <a:cs typeface="Arial Black" charset="0"/>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a:xfrm>
            <a:off x="0" y="-76200"/>
            <a:ext cx="9144000" cy="762000"/>
          </a:xfrm>
        </p:spPr>
        <p:txBody>
          <a:bodyPr/>
          <a:lstStyle/>
          <a:p>
            <a:pPr eaLnBrk="1" hangingPunct="1"/>
            <a:r>
              <a:rPr lang="en-US" sz="3600" dirty="0" smtClean="0">
                <a:solidFill>
                  <a:schemeClr val="folHlink"/>
                </a:solidFill>
                <a:ea typeface="ＭＳ Ｐゴシック" charset="-128"/>
                <a:cs typeface="ＭＳ Ｐゴシック" charset="-128"/>
              </a:rPr>
              <a:t>Historical ENSO Episodes</a:t>
            </a:r>
            <a:endParaRPr lang="en-US" sz="3600" i="1" dirty="0">
              <a:solidFill>
                <a:schemeClr val="tx1"/>
              </a:solidFill>
              <a:ea typeface="ＭＳ Ｐゴシック" charset="-128"/>
              <a:cs typeface="ＭＳ Ｐゴシック" charset="-128"/>
            </a:endParaRPr>
          </a:p>
        </p:txBody>
      </p:sp>
      <p:sp>
        <p:nvSpPr>
          <p:cNvPr id="10" name="Text Box 36">
            <a:hlinkClick r:id="rId3"/>
          </p:cNvPr>
          <p:cNvSpPr txBox="1">
            <a:spLocks noChangeArrowheads="1"/>
          </p:cNvSpPr>
          <p:nvPr/>
        </p:nvSpPr>
        <p:spPr bwMode="auto">
          <a:xfrm>
            <a:off x="7950200" y="6224885"/>
            <a:ext cx="1193800" cy="633115"/>
          </a:xfrm>
          <a:prstGeom prst="rect">
            <a:avLst/>
          </a:prstGeom>
          <a:noFill/>
          <a:ln w="9525">
            <a:noFill/>
            <a:miter lim="800000"/>
            <a:headEnd/>
            <a:tailEnd/>
          </a:ln>
          <a:effectLst>
            <a:outerShdw blurRad="63500" dist="17961" dir="2700000" algn="ctr" rotWithShape="0">
              <a:srgbClr val="000000">
                <a:alpha val="50000"/>
              </a:srgbClr>
            </a:outerShdw>
          </a:effectLst>
        </p:spPr>
        <p:txBody>
          <a:bodyPr lIns="17392" tIns="8696" rIns="17392" bIns="8696" anchor="ctr">
            <a:prstTxWarp prst="textNoShape">
              <a:avLst/>
            </a:prstTxWarp>
            <a:spAutoFit/>
          </a:bodyPr>
          <a:lstStyle/>
          <a:p>
            <a:pPr defTabSz="174625">
              <a:defRPr/>
            </a:pPr>
            <a:r>
              <a:rPr lang="en-US" sz="1400" b="1" dirty="0" smtClean="0">
                <a:solidFill>
                  <a:srgbClr val="FFFF00"/>
                </a:solidFill>
                <a:latin typeface="Arial Black" charset="0"/>
                <a:ea typeface="Arial Black" charset="0"/>
                <a:cs typeface="Arial Black" charset="0"/>
              </a:rPr>
              <a:t>Credit:</a:t>
            </a:r>
          </a:p>
          <a:p>
            <a:pPr defTabSz="174625">
              <a:defRPr/>
            </a:pPr>
            <a:r>
              <a:rPr lang="en-US" sz="1400" b="1" dirty="0" smtClean="0">
                <a:solidFill>
                  <a:srgbClr val="FFFF00"/>
                </a:solidFill>
                <a:latin typeface="Arial Black" charset="0"/>
                <a:ea typeface="Arial Black" charset="0"/>
                <a:cs typeface="Arial Black" charset="0"/>
              </a:rPr>
              <a:t>CPC</a:t>
            </a:r>
          </a:p>
          <a:p>
            <a:pPr defTabSz="174625">
              <a:defRPr/>
            </a:pPr>
            <a:r>
              <a:rPr lang="en-US" sz="1200" b="1" dirty="0">
                <a:solidFill>
                  <a:srgbClr val="FFFF00"/>
                </a:solidFill>
                <a:latin typeface="Arial Black" charset="0"/>
                <a:ea typeface="Arial Black" charset="0"/>
                <a:cs typeface="Arial Black" charset="0"/>
              </a:rPr>
              <a:t>                                                          </a:t>
            </a:r>
          </a:p>
        </p:txBody>
      </p:sp>
      <p:pic>
        <p:nvPicPr>
          <p:cNvPr id="5" name="Picture 4" descr="oni_history_graph.tiff"/>
          <p:cNvPicPr>
            <a:picLocks noChangeAspect="1"/>
          </p:cNvPicPr>
          <p:nvPr/>
        </p:nvPicPr>
        <p:blipFill>
          <a:blip r:embed="rId4"/>
          <a:stretch>
            <a:fillRect/>
          </a:stretch>
        </p:blipFill>
        <p:spPr>
          <a:xfrm>
            <a:off x="131152" y="838200"/>
            <a:ext cx="8881696" cy="3352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32105</TotalTime>
  <Words>850</Words>
  <Application>Microsoft Macintosh PowerPoint</Application>
  <PresentationFormat>On-screen Show (4:3)</PresentationFormat>
  <Paragraphs>228</Paragraphs>
  <Slides>43</Slides>
  <Notes>43</Notes>
  <HiddenSlides>2</HiddenSlides>
  <MMClips>4</MMClips>
  <ScaleCrop>false</ScaleCrop>
  <HeadingPairs>
    <vt:vector size="6" baseType="variant">
      <vt:variant>
        <vt:lpstr>Fonts Used</vt:lpstr>
      </vt:variant>
      <vt:variant>
        <vt:i4>6</vt:i4>
      </vt:variant>
      <vt:variant>
        <vt:lpstr>Design Template</vt:lpstr>
      </vt:variant>
      <vt:variant>
        <vt:i4>10</vt:i4>
      </vt:variant>
      <vt:variant>
        <vt:lpstr>Slide Titles</vt:lpstr>
      </vt:variant>
      <vt:variant>
        <vt:i4>43</vt:i4>
      </vt:variant>
    </vt:vector>
  </HeadingPairs>
  <TitlesOfParts>
    <vt:vector size="59" baseType="lpstr">
      <vt:lpstr>Arial</vt:lpstr>
      <vt:lpstr>ＭＳ Ｐゴシック</vt:lpstr>
      <vt:lpstr>Tahoma</vt:lpstr>
      <vt:lpstr>Wingdings</vt:lpstr>
      <vt:lpstr>Times New Roman</vt:lpstr>
      <vt:lpstr>Arial Black</vt:lpstr>
      <vt:lpstr>Default Design</vt:lpstr>
      <vt:lpstr>1_Default Design</vt:lpstr>
      <vt:lpstr>5_Default Design</vt:lpstr>
      <vt:lpstr>9_Default Design</vt:lpstr>
      <vt:lpstr>14_Default Design</vt:lpstr>
      <vt:lpstr>7_Default Design</vt:lpstr>
      <vt:lpstr>4_Default Design</vt:lpstr>
      <vt:lpstr>12_Default Design</vt:lpstr>
      <vt:lpstr>Ocean</vt:lpstr>
      <vt:lpstr>2_Default Design</vt:lpstr>
      <vt:lpstr>Tools for Tropical Coverage and More at The Weather Channel </vt:lpstr>
      <vt:lpstr>Topics </vt:lpstr>
      <vt:lpstr>The Weather Channel is more than TV</vt:lpstr>
      <vt:lpstr>Tracking Weather Features in the Tropics All Year </vt:lpstr>
      <vt:lpstr>Key NHC Changes for 2010</vt:lpstr>
      <vt:lpstr>Hurricane Watch &gt; 48 h in advance</vt:lpstr>
      <vt:lpstr>Slide 7</vt:lpstr>
      <vt:lpstr>La Nina</vt:lpstr>
      <vt:lpstr>Historical ENSO Episodes</vt:lpstr>
      <vt:lpstr>ENSO episodes based on ONI</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2010 Atlantic Hurricane Season – U.S. </vt:lpstr>
      <vt:lpstr>2010 Hurricane Season – International </vt:lpstr>
      <vt:lpstr>Slide 27</vt:lpstr>
      <vt:lpstr>Slide 28</vt:lpstr>
      <vt:lpstr>Slide 29</vt:lpstr>
      <vt:lpstr>Slide 30</vt:lpstr>
      <vt:lpstr>Slide 31</vt:lpstr>
      <vt:lpstr>Slide 32</vt:lpstr>
      <vt:lpstr>Slide 33</vt:lpstr>
      <vt:lpstr>Slide 34</vt:lpstr>
      <vt:lpstr>Slide 35</vt:lpstr>
      <vt:lpstr>Slide 36</vt:lpstr>
      <vt:lpstr>Some Hurricane Preparation Challenges</vt:lpstr>
      <vt:lpstr>On-air use of geostationary imagery </vt:lpstr>
      <vt:lpstr>Hi-Res visible floater</vt:lpstr>
      <vt:lpstr>Indian Ocean</vt:lpstr>
      <vt:lpstr>IR snapshot of Hurricane Earl (2010)</vt:lpstr>
      <vt:lpstr>Microwave “loop” of Earl (2010) </vt:lpstr>
      <vt:lpstr>Challenges with microwave imagery</vt:lpstr>
    </vt:vector>
  </TitlesOfParts>
  <Company>National Hurricane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Max Mayfield</dc:creator>
  <cp:lastModifiedBy>Richard Knabb</cp:lastModifiedBy>
  <cp:revision>814</cp:revision>
  <dcterms:created xsi:type="dcterms:W3CDTF">2010-12-06T21:39:26Z</dcterms:created>
  <dcterms:modified xsi:type="dcterms:W3CDTF">2010-12-07T20:50:48Z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