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16" r:id="rId2"/>
  </p:sldMasterIdLst>
  <p:notesMasterIdLst>
    <p:notesMasterId r:id="rId39"/>
  </p:notesMasterIdLst>
  <p:sldIdLst>
    <p:sldId id="257" r:id="rId3"/>
    <p:sldId id="357" r:id="rId4"/>
    <p:sldId id="358" r:id="rId5"/>
    <p:sldId id="359" r:id="rId6"/>
    <p:sldId id="360" r:id="rId7"/>
    <p:sldId id="361" r:id="rId8"/>
    <p:sldId id="362" r:id="rId9"/>
    <p:sldId id="375" r:id="rId10"/>
    <p:sldId id="376" r:id="rId11"/>
    <p:sldId id="377" r:id="rId12"/>
    <p:sldId id="363" r:id="rId13"/>
    <p:sldId id="366" r:id="rId14"/>
    <p:sldId id="367" r:id="rId15"/>
    <p:sldId id="368" r:id="rId16"/>
    <p:sldId id="369" r:id="rId17"/>
    <p:sldId id="370" r:id="rId18"/>
    <p:sldId id="371" r:id="rId19"/>
    <p:sldId id="372" r:id="rId20"/>
    <p:sldId id="373" r:id="rId21"/>
    <p:sldId id="374" r:id="rId22"/>
    <p:sldId id="378" r:id="rId23"/>
    <p:sldId id="355" r:id="rId24"/>
    <p:sldId id="356" r:id="rId25"/>
    <p:sldId id="379" r:id="rId26"/>
    <p:sldId id="381" r:id="rId27"/>
    <p:sldId id="383" r:id="rId28"/>
    <p:sldId id="387" r:id="rId29"/>
    <p:sldId id="389" r:id="rId30"/>
    <p:sldId id="386" r:id="rId31"/>
    <p:sldId id="388" r:id="rId32"/>
    <p:sldId id="380" r:id="rId33"/>
    <p:sldId id="390" r:id="rId34"/>
    <p:sldId id="391" r:id="rId35"/>
    <p:sldId id="392" r:id="rId36"/>
    <p:sldId id="384" r:id="rId37"/>
    <p:sldId id="322" r:id="rId38"/>
  </p:sldIdLst>
  <p:sldSz cx="9144000" cy="6858000" type="screen4x3"/>
  <p:notesSz cx="6858000" cy="9144000"/>
  <p:defaultTextStyle>
    <a:defPPr>
      <a:defRPr lang="en-US"/>
    </a:defPPr>
    <a:lvl1pPr algn="l" rtl="0" fontAlgn="base">
      <a:spcBef>
        <a:spcPct val="0"/>
      </a:spcBef>
      <a:spcAft>
        <a:spcPct val="0"/>
      </a:spcAft>
      <a:defRPr i="1" kern="1200">
        <a:solidFill>
          <a:schemeClr val="tx1"/>
        </a:solidFill>
        <a:latin typeface="Calibri" pitchFamily="34" charset="0"/>
        <a:ea typeface="+mn-ea"/>
        <a:cs typeface="+mn-cs"/>
      </a:defRPr>
    </a:lvl1pPr>
    <a:lvl2pPr marL="457200" algn="l" rtl="0" fontAlgn="base">
      <a:spcBef>
        <a:spcPct val="0"/>
      </a:spcBef>
      <a:spcAft>
        <a:spcPct val="0"/>
      </a:spcAft>
      <a:defRPr i="1" kern="1200">
        <a:solidFill>
          <a:schemeClr val="tx1"/>
        </a:solidFill>
        <a:latin typeface="Calibri" pitchFamily="34" charset="0"/>
        <a:ea typeface="+mn-ea"/>
        <a:cs typeface="+mn-cs"/>
      </a:defRPr>
    </a:lvl2pPr>
    <a:lvl3pPr marL="914400" algn="l" rtl="0" fontAlgn="base">
      <a:spcBef>
        <a:spcPct val="0"/>
      </a:spcBef>
      <a:spcAft>
        <a:spcPct val="0"/>
      </a:spcAft>
      <a:defRPr i="1" kern="1200">
        <a:solidFill>
          <a:schemeClr val="tx1"/>
        </a:solidFill>
        <a:latin typeface="Calibri" pitchFamily="34" charset="0"/>
        <a:ea typeface="+mn-ea"/>
        <a:cs typeface="+mn-cs"/>
      </a:defRPr>
    </a:lvl3pPr>
    <a:lvl4pPr marL="1371600" algn="l" rtl="0" fontAlgn="base">
      <a:spcBef>
        <a:spcPct val="0"/>
      </a:spcBef>
      <a:spcAft>
        <a:spcPct val="0"/>
      </a:spcAft>
      <a:defRPr i="1" kern="1200">
        <a:solidFill>
          <a:schemeClr val="tx1"/>
        </a:solidFill>
        <a:latin typeface="Calibri" pitchFamily="34" charset="0"/>
        <a:ea typeface="+mn-ea"/>
        <a:cs typeface="+mn-cs"/>
      </a:defRPr>
    </a:lvl4pPr>
    <a:lvl5pPr marL="1828800" algn="l" rtl="0" fontAlgn="base">
      <a:spcBef>
        <a:spcPct val="0"/>
      </a:spcBef>
      <a:spcAft>
        <a:spcPct val="0"/>
      </a:spcAft>
      <a:defRPr i="1" kern="1200">
        <a:solidFill>
          <a:schemeClr val="tx1"/>
        </a:solidFill>
        <a:latin typeface="Calibri" pitchFamily="34" charset="0"/>
        <a:ea typeface="+mn-ea"/>
        <a:cs typeface="+mn-cs"/>
      </a:defRPr>
    </a:lvl5pPr>
    <a:lvl6pPr marL="2286000" algn="l" defTabSz="914400" rtl="0" eaLnBrk="1" latinLnBrk="0" hangingPunct="1">
      <a:defRPr i="1" kern="1200">
        <a:solidFill>
          <a:schemeClr val="tx1"/>
        </a:solidFill>
        <a:latin typeface="Calibri" pitchFamily="34" charset="0"/>
        <a:ea typeface="+mn-ea"/>
        <a:cs typeface="+mn-cs"/>
      </a:defRPr>
    </a:lvl6pPr>
    <a:lvl7pPr marL="2743200" algn="l" defTabSz="914400" rtl="0" eaLnBrk="1" latinLnBrk="0" hangingPunct="1">
      <a:defRPr i="1" kern="1200">
        <a:solidFill>
          <a:schemeClr val="tx1"/>
        </a:solidFill>
        <a:latin typeface="Calibri" pitchFamily="34" charset="0"/>
        <a:ea typeface="+mn-ea"/>
        <a:cs typeface="+mn-cs"/>
      </a:defRPr>
    </a:lvl7pPr>
    <a:lvl8pPr marL="3200400" algn="l" defTabSz="914400" rtl="0" eaLnBrk="1" latinLnBrk="0" hangingPunct="1">
      <a:defRPr i="1" kern="1200">
        <a:solidFill>
          <a:schemeClr val="tx1"/>
        </a:solidFill>
        <a:latin typeface="Calibri" pitchFamily="34" charset="0"/>
        <a:ea typeface="+mn-ea"/>
        <a:cs typeface="+mn-cs"/>
      </a:defRPr>
    </a:lvl8pPr>
    <a:lvl9pPr marL="3657600" algn="l" defTabSz="914400" rtl="0" eaLnBrk="1" latinLnBrk="0" hangingPunct="1">
      <a:defRPr i="1"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9D9D9"/>
    <a:srgbClr val="C6D9F8"/>
    <a:srgbClr val="C6D9F1"/>
    <a:srgbClr val="DDDDDD"/>
    <a:srgbClr val="77777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00" autoAdjust="0"/>
  </p:normalViewPr>
  <p:slideViewPr>
    <p:cSldViewPr>
      <p:cViewPr varScale="1">
        <p:scale>
          <a:sx n="55" d="100"/>
          <a:sy n="55" d="100"/>
        </p:scale>
        <p:origin x="-96" y="-1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i="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i="0">
                <a:latin typeface="+mn-lt"/>
              </a:defRPr>
            </a:lvl1pPr>
          </a:lstStyle>
          <a:p>
            <a:pPr>
              <a:defRPr/>
            </a:pPr>
            <a:fld id="{99782527-A93D-486F-9662-EDDA93E3379C}" type="datetimeFigureOut">
              <a:rPr lang="en-US"/>
              <a:pPr>
                <a:defRPr/>
              </a:pPr>
              <a:t>4/18/2012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i="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i="0">
                <a:latin typeface="+mn-lt"/>
              </a:defRPr>
            </a:lvl1pPr>
          </a:lstStyle>
          <a:p>
            <a:pPr>
              <a:defRPr/>
            </a:pPr>
            <a:fld id="{EDDD87D0-AC86-4607-9DDC-723081C6FB8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FD358BF-49F7-4D5C-924B-ECC514B2CD48}"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9730" tIns="44865" rIns="89730" bIns="44865"/>
          <a:lstStyle/>
          <a:p>
            <a:pPr defTabSz="911225"/>
            <a:fld id="{55D8DC63-E089-4462-AFFE-ADED04F155CF}" type="slidenum">
              <a:rPr lang="en-US" sz="1200" i="0">
                <a:solidFill>
                  <a:srgbClr val="000000"/>
                </a:solidFill>
                <a:latin typeface="Times" pitchFamily="18" charset="0"/>
                <a:ea typeface="ＭＳ Ｐゴシック"/>
                <a:cs typeface="ＭＳ Ｐゴシック"/>
              </a:rPr>
              <a:pPr defTabSz="911225"/>
              <a:t>13</a:t>
            </a:fld>
            <a:endParaRPr lang="en-US" sz="1200" i="0">
              <a:solidFill>
                <a:srgbClr val="000000"/>
              </a:solidFill>
              <a:latin typeface="Times" pitchFamily="18" charset="0"/>
              <a:ea typeface="ＭＳ Ｐゴシック"/>
              <a:cs typeface="ＭＳ Ｐゴシック"/>
            </a:endParaRPr>
          </a:p>
        </p:txBody>
      </p:sp>
      <p:sp>
        <p:nvSpPr>
          <p:cNvPr id="61442" name="Rectangle 2"/>
          <p:cNvSpPr>
            <a:spLocks noGrp="1" noRot="1" noChangeAspect="1" noChangeArrowheads="1" noTextEdit="1"/>
          </p:cNvSpPr>
          <p:nvPr>
            <p:ph type="sldImg"/>
          </p:nvPr>
        </p:nvSpPr>
        <p:spPr bwMode="auto">
          <a:xfrm>
            <a:off x="1150938" y="687388"/>
            <a:ext cx="4570412" cy="3427412"/>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43400"/>
            <a:ext cx="5029200" cy="4116388"/>
          </a:xfrm>
          <a:noFill/>
        </p:spPr>
        <p:txBody>
          <a:bodyPr wrap="square" lIns="119646" tIns="60623" rIns="119646" bIns="60623" numCol="1" anchor="t" anchorCtr="0" compatLnSpc="1">
            <a:prstTxWarp prst="textNoShape">
              <a:avLst/>
            </a:prstTxWarp>
          </a:bodyPr>
          <a:lstStyle/>
          <a:p>
            <a:pPr defTabSz="1187450"/>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9730" tIns="44865" rIns="89730" bIns="44865"/>
          <a:lstStyle/>
          <a:p>
            <a:pPr defTabSz="911225"/>
            <a:fld id="{3A1E5DCB-7DC1-45D3-927E-487F65357CC4}" type="slidenum">
              <a:rPr lang="en-US" sz="1200" i="0">
                <a:latin typeface="Times" pitchFamily="18" charset="0"/>
                <a:ea typeface="ＭＳ Ｐゴシック"/>
                <a:cs typeface="ＭＳ Ｐゴシック"/>
              </a:rPr>
              <a:pPr defTabSz="911225"/>
              <a:t>14</a:t>
            </a:fld>
            <a:endParaRPr lang="en-US" sz="1200" i="0">
              <a:latin typeface="Times" pitchFamily="18" charset="0"/>
              <a:ea typeface="ＭＳ Ｐゴシック"/>
              <a:cs typeface="ＭＳ Ｐゴシック"/>
            </a:endParaRPr>
          </a:p>
        </p:txBody>
      </p:sp>
      <p:sp>
        <p:nvSpPr>
          <p:cNvPr id="63490" name="Rectangle 2"/>
          <p:cNvSpPr>
            <a:spLocks noGrp="1" noRot="1" noChangeAspect="1" noChangeArrowheads="1" noTextEdit="1"/>
          </p:cNvSpPr>
          <p:nvPr>
            <p:ph type="sldImg"/>
          </p:nvPr>
        </p:nvSpPr>
        <p:spPr bwMode="auto">
          <a:xfrm>
            <a:off x="1150938" y="687388"/>
            <a:ext cx="4570412" cy="3427412"/>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6388"/>
          </a:xfrm>
          <a:noFill/>
        </p:spPr>
        <p:txBody>
          <a:bodyPr wrap="square" lIns="119646" tIns="60623" rIns="119646" bIns="60623" numCol="1" anchor="t" anchorCtr="0" compatLnSpc="1">
            <a:prstTxWarp prst="textNoShape">
              <a:avLst/>
            </a:prstTxWarp>
          </a:bodyPr>
          <a:lstStyle/>
          <a:p>
            <a:pPr defTabSz="1187450"/>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lstStyle/>
          <a:p>
            <a:pPr defTabSz="896938"/>
            <a:fld id="{89C6B661-B3B1-4B15-85A5-6EF2C3206FD8}" type="slidenum">
              <a:rPr lang="en-US" sz="1200" i="0">
                <a:solidFill>
                  <a:srgbClr val="000000"/>
                </a:solidFill>
                <a:latin typeface="Arial" charset="0"/>
                <a:ea typeface="ＭＳ Ｐゴシック"/>
                <a:cs typeface="ＭＳ Ｐゴシック"/>
              </a:rPr>
              <a:pPr defTabSz="896938"/>
              <a:t>17</a:t>
            </a:fld>
            <a:endParaRPr lang="en-US" sz="1200" i="0">
              <a:solidFill>
                <a:srgbClr val="000000"/>
              </a:solidFill>
              <a:latin typeface="Arial" charset="0"/>
              <a:ea typeface="ＭＳ Ｐゴシック"/>
              <a:cs typeface="ＭＳ Ｐゴシック"/>
            </a:endParaRPr>
          </a:p>
        </p:txBody>
      </p:sp>
      <p:sp>
        <p:nvSpPr>
          <p:cNvPr id="67586" name="Rectangle 2"/>
          <p:cNvSpPr>
            <a:spLocks noGrp="1" noRot="1" noChangeAspect="1" noChangeArrowheads="1" noTextEdit="1"/>
          </p:cNvSpPr>
          <p:nvPr>
            <p:ph type="sldImg"/>
          </p:nvPr>
        </p:nvSpPr>
        <p:spPr bwMode="auto">
          <a:xfrm>
            <a:off x="1150938" y="687388"/>
            <a:ext cx="4570412" cy="3427412"/>
          </a:xfrm>
          <a:noFill/>
          <a:ln>
            <a:solidFill>
              <a:srgbClr val="000000"/>
            </a:solidFill>
            <a:miter lim="800000"/>
            <a:headEnd/>
            <a:tailEnd/>
          </a:ln>
        </p:spPr>
      </p:sp>
      <p:sp>
        <p:nvSpPr>
          <p:cNvPr id="67587" name="Rectangle 3"/>
          <p:cNvSpPr>
            <a:spLocks noGrp="1" noChangeArrowheads="1"/>
          </p:cNvSpPr>
          <p:nvPr>
            <p:ph type="body" idx="1"/>
          </p:nvPr>
        </p:nvSpPr>
        <p:spPr bwMode="auto">
          <a:xfrm>
            <a:off x="914400" y="4343400"/>
            <a:ext cx="5029200" cy="4116388"/>
          </a:xfrm>
          <a:noFill/>
        </p:spPr>
        <p:txBody>
          <a:bodyPr wrap="square" lIns="119646" tIns="60623" rIns="119646" bIns="60623" numCol="1" anchor="t" anchorCtr="0" compatLnSpc="1">
            <a:prstTxWarp prst="textNoShape">
              <a:avLst/>
            </a:prstTxWarp>
          </a:bodyPr>
          <a:lstStyle/>
          <a:p>
            <a:pPr defTabSz="1187450" eaLnBrk="1" hangingPunct="1"/>
            <a:r>
              <a:rPr lang="en-US" smtClean="0"/>
              <a:t>Updated schematic from Scott Asbury.</a:t>
            </a:r>
          </a:p>
          <a:p>
            <a:pPr defTabSz="1187450" eaLnBrk="1" hangingPunct="1"/>
            <a:r>
              <a:rPr lang="en-US" smtClean="0"/>
              <a:t>Some changes in numbers (2.23 degrees to 1.9 degrees) and position of components.</a:t>
            </a:r>
          </a:p>
          <a:p>
            <a:pPr defTabSz="1187450" eaLnBrk="1" hangingPunct="1"/>
            <a:r>
              <a:rPr lang="en-US" smtClean="0"/>
              <a:t>Old instrument picture.</a:t>
            </a:r>
          </a:p>
          <a:p>
            <a:pPr defTabSz="1187450" eaLnBrk="1" hangingPunct="1"/>
            <a:r>
              <a:rPr lang="en-US" smtClean="0"/>
              <a:t>Heritage instruments are providing product development, and algorithm and application testing.</a:t>
            </a:r>
          </a:p>
          <a:p>
            <a:pPr defTabSz="1187450" eaLnBrk="1" hangingPunct="1"/>
            <a:r>
              <a:rPr lang="en-US" smtClean="0"/>
              <a:t>For example, SAGE III limb measurements pointing</a:t>
            </a:r>
          </a:p>
          <a:p>
            <a:pPr defTabSz="1187450" eaLnBrk="1" hangingPunct="1"/>
            <a:r>
              <a:rPr lang="en-US" smtClean="0"/>
              <a:t>For example, OMI Products into assimilation systems</a:t>
            </a:r>
          </a:p>
          <a:p>
            <a:pPr defTabSz="1187450" eaLnBrk="1" hangingPunct="1"/>
            <a:r>
              <a:rPr lang="en-US" smtClean="0"/>
              <a:t>CCD		Charge-Coupled Device</a:t>
            </a:r>
          </a:p>
          <a:p>
            <a:pPr defTabSz="1187450" eaLnBrk="1" hangingPunct="1"/>
            <a:r>
              <a:rPr lang="en-US" smtClean="0"/>
              <a:t>TOMS		Total Ozone Mapping Spectrometer</a:t>
            </a:r>
          </a:p>
          <a:p>
            <a:pPr defTabSz="1187450" eaLnBrk="1" hangingPunct="1"/>
            <a:r>
              <a:rPr lang="en-US" smtClean="0"/>
              <a:t>SBUV		Solar Backscatter Ultraviolet instrument</a:t>
            </a:r>
          </a:p>
          <a:p>
            <a:pPr defTabSz="1187450" eaLnBrk="1" hangingPunct="1"/>
            <a:r>
              <a:rPr lang="en-US" smtClean="0"/>
              <a:t>GOME		Global Ozone Monitoring Experiment</a:t>
            </a:r>
          </a:p>
          <a:p>
            <a:pPr defTabSz="1187450" eaLnBrk="1" hangingPunct="1"/>
            <a:r>
              <a:rPr lang="en-US" smtClean="0"/>
              <a:t>OMI		Ozone Monitoring Instrument</a:t>
            </a:r>
          </a:p>
          <a:p>
            <a:pPr defTabSz="1187450" eaLnBrk="1" hangingPunct="1"/>
            <a:r>
              <a:rPr lang="en-US" smtClean="0"/>
              <a:t>SCIAMACHY	SCanning Imaging Absorption spectroMeter for Atmospheric CartograpHY</a:t>
            </a:r>
          </a:p>
          <a:p>
            <a:pPr defTabSz="1187450" eaLnBrk="1" hangingPunct="1"/>
            <a:r>
              <a:rPr lang="en-US" smtClean="0"/>
              <a:t>SOLSE	Shuttle Ozone Limb Sounding Experiment</a:t>
            </a:r>
          </a:p>
          <a:p>
            <a:pPr defTabSz="1187450" eaLnBrk="1" hangingPunct="1"/>
            <a:r>
              <a:rPr lang="en-US" smtClean="0"/>
              <a:t>LORE		Limb Ozone Retrieval Experiment</a:t>
            </a:r>
          </a:p>
          <a:p>
            <a:pPr defTabSz="1187450" eaLnBrk="1" hangingPunct="1"/>
            <a:r>
              <a:rPr lang="en-US" smtClean="0"/>
              <a:t>OSIRIS	Optical Spectrograph and InfraRed Imager System</a:t>
            </a:r>
          </a:p>
          <a:p>
            <a:pPr defTabSz="1187450" eaLnBrk="1" hangingPunct="1"/>
            <a:r>
              <a:rPr lang="en-US" smtClean="0"/>
              <a:t>SAGE		Stratospheric Aerosol and Gas Experiment</a:t>
            </a:r>
          </a:p>
          <a:p>
            <a:pPr defTabSz="1187450" eaLnBrk="1" hangingPunct="1"/>
            <a:r>
              <a:rPr lang="en-US" smtClean="0"/>
              <a:t>OMPS`	Ozone Mapping and Profiler Suite</a:t>
            </a:r>
          </a:p>
          <a:p>
            <a:pPr defTabSz="1187450"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lstStyle/>
          <a:p>
            <a:pPr defTabSz="896938"/>
            <a:fld id="{16554A85-488A-436D-8D31-A09CBCEDBDCB}" type="slidenum">
              <a:rPr lang="en-US" sz="2400" i="0">
                <a:solidFill>
                  <a:srgbClr val="000000"/>
                </a:solidFill>
                <a:latin typeface="Times New Roman" pitchFamily="18" charset="0"/>
                <a:ea typeface="ＭＳ Ｐゴシック"/>
                <a:cs typeface="ＭＳ Ｐゴシック"/>
              </a:rPr>
              <a:pPr defTabSz="896938"/>
              <a:t>18</a:t>
            </a:fld>
            <a:endParaRPr lang="en-US" sz="2400" i="0">
              <a:solidFill>
                <a:srgbClr val="000000"/>
              </a:solidFill>
              <a:latin typeface="Times New Roman" pitchFamily="18" charset="0"/>
              <a:ea typeface="ＭＳ Ｐゴシック"/>
              <a:cs typeface="ＭＳ Ｐゴシック"/>
            </a:endParaRPr>
          </a:p>
        </p:txBody>
      </p:sp>
      <p:sp>
        <p:nvSpPr>
          <p:cNvPr id="69634" name="Rectangle 2"/>
          <p:cNvSpPr>
            <a:spLocks noGrp="1" noRot="1" noChangeAspect="1" noChangeArrowheads="1" noTextEdit="1"/>
          </p:cNvSpPr>
          <p:nvPr>
            <p:ph type="sldImg"/>
          </p:nvPr>
        </p:nvSpPr>
        <p:spPr bwMode="auto">
          <a:xfrm>
            <a:off x="1150938" y="687388"/>
            <a:ext cx="4570412" cy="3427412"/>
          </a:xfrm>
          <a:noFill/>
          <a:ln>
            <a:solidFill>
              <a:srgbClr val="000000"/>
            </a:solidFill>
            <a:miter lim="800000"/>
            <a:headEnd/>
            <a:tailEnd/>
          </a:ln>
        </p:spPr>
      </p:sp>
      <p:sp>
        <p:nvSpPr>
          <p:cNvPr id="69635" name="Rectangle 3"/>
          <p:cNvSpPr>
            <a:spLocks noGrp="1" noChangeArrowheads="1"/>
          </p:cNvSpPr>
          <p:nvPr>
            <p:ph type="body" idx="1"/>
          </p:nvPr>
        </p:nvSpPr>
        <p:spPr bwMode="auto">
          <a:xfrm>
            <a:off x="685800" y="4343400"/>
            <a:ext cx="5486400" cy="4113213"/>
          </a:xfrm>
          <a:noFill/>
        </p:spPr>
        <p:txBody>
          <a:bodyPr wrap="square" lIns="90547" tIns="45273" rIns="90547" bIns="45273" numCol="1" anchor="t" anchorCtr="0" compatLnSpc="1">
            <a:prstTxWarp prst="textNoShape">
              <a:avLst/>
            </a:prstTxWarp>
          </a:bodyPr>
          <a:lstStyle/>
          <a:p>
            <a:pPr defTabSz="1187450"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xfrm>
            <a:off x="1150938" y="687388"/>
            <a:ext cx="4570412" cy="3427412"/>
          </a:xfrm>
          <a:noFill/>
          <a:ln>
            <a:solidFill>
              <a:srgbClr val="000000"/>
            </a:solidFill>
            <a:miter lim="800000"/>
            <a:headEnd/>
            <a:tailEnd/>
          </a:ln>
        </p:spPr>
      </p:sp>
      <p:sp>
        <p:nvSpPr>
          <p:cNvPr id="71682" name="Notes Placeholder 2"/>
          <p:cNvSpPr>
            <a:spLocks noGrp="1"/>
          </p:cNvSpPr>
          <p:nvPr>
            <p:ph type="body" idx="1"/>
          </p:nvPr>
        </p:nvSpPr>
        <p:spPr bwMode="auto">
          <a:xfrm>
            <a:off x="914400" y="4343400"/>
            <a:ext cx="5029200" cy="4116388"/>
          </a:xfrm>
          <a:noFill/>
        </p:spPr>
        <p:txBody>
          <a:bodyPr wrap="square" lIns="119646" tIns="60623" rIns="119646" bIns="60623" numCol="1" anchor="t" anchorCtr="0" compatLnSpc="1">
            <a:prstTxWarp prst="textNoShape">
              <a:avLst/>
            </a:prstTxWarp>
          </a:bodyPr>
          <a:lstStyle/>
          <a:p>
            <a:pPr defTabSz="1187450"/>
            <a:endParaRPr lang="en-US" smtClean="0"/>
          </a:p>
        </p:txBody>
      </p:sp>
      <p:sp>
        <p:nvSpPr>
          <p:cNvPr id="7168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9573" tIns="44787" rIns="89573" bIns="44787"/>
          <a:lstStyle/>
          <a:p>
            <a:pPr defTabSz="896938"/>
            <a:fld id="{769B4F67-1F84-4BB7-A427-CE58BFD77481}" type="slidenum">
              <a:rPr lang="en-US" sz="2400" i="0">
                <a:solidFill>
                  <a:srgbClr val="000000"/>
                </a:solidFill>
                <a:ea typeface="ＭＳ Ｐゴシック"/>
                <a:cs typeface="ＭＳ Ｐゴシック"/>
              </a:rPr>
              <a:pPr defTabSz="896938"/>
              <a:t>19</a:t>
            </a:fld>
            <a:endParaRPr lang="en-US" sz="2400" i="0">
              <a:solidFill>
                <a:srgbClr val="000000"/>
              </a:solidFill>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29" tIns="45715" rIns="91429" bIns="45715"/>
          <a:lstStyle/>
          <a:p>
            <a:pPr defTabSz="896938"/>
            <a:fld id="{3ED91F9F-42CE-435D-B485-BD78F1843B56}" type="slidenum">
              <a:rPr lang="en-US" sz="2400" i="0">
                <a:solidFill>
                  <a:srgbClr val="000000"/>
                </a:solidFill>
                <a:ea typeface="ＭＳ Ｐゴシック"/>
                <a:cs typeface="ＭＳ Ｐゴシック"/>
              </a:rPr>
              <a:pPr defTabSz="896938"/>
              <a:t>20</a:t>
            </a:fld>
            <a:endParaRPr lang="en-US" sz="2400" i="0">
              <a:solidFill>
                <a:srgbClr val="000000"/>
              </a:solidFill>
              <a:ea typeface="ＭＳ Ｐゴシック"/>
              <a:cs typeface="ＭＳ Ｐゴシック"/>
            </a:endParaRPr>
          </a:p>
        </p:txBody>
      </p:sp>
      <p:sp>
        <p:nvSpPr>
          <p:cNvPr id="73730" name="Rectangle 2"/>
          <p:cNvSpPr>
            <a:spLocks noGrp="1" noRot="1" noChangeAspect="1" noChangeArrowheads="1" noTextEdit="1"/>
          </p:cNvSpPr>
          <p:nvPr>
            <p:ph type="sldImg"/>
          </p:nvPr>
        </p:nvSpPr>
        <p:spPr bwMode="auto">
          <a:xfrm>
            <a:off x="1150938" y="687388"/>
            <a:ext cx="4570412" cy="3427412"/>
          </a:xfrm>
          <a:noFill/>
          <a:ln>
            <a:solidFill>
              <a:srgbClr val="000000"/>
            </a:solidFill>
            <a:miter lim="800000"/>
            <a:headEnd/>
            <a:tailEnd/>
          </a:ln>
        </p:spPr>
      </p:sp>
      <p:sp>
        <p:nvSpPr>
          <p:cNvPr id="73731" name="Rectangle 3"/>
          <p:cNvSpPr>
            <a:spLocks noGrp="1" noChangeArrowheads="1"/>
          </p:cNvSpPr>
          <p:nvPr>
            <p:ph type="body" idx="1"/>
          </p:nvPr>
        </p:nvSpPr>
        <p:spPr bwMode="auto">
          <a:xfrm>
            <a:off x="914400" y="4343400"/>
            <a:ext cx="5029200" cy="4116388"/>
          </a:xfrm>
          <a:noFill/>
        </p:spPr>
        <p:txBody>
          <a:bodyPr wrap="square" lIns="119646" tIns="60623" rIns="119646" bIns="60623" numCol="1" anchor="t" anchorCtr="0" compatLnSpc="1">
            <a:prstTxWarp prst="textNoShape">
              <a:avLst/>
            </a:prstTxWarp>
          </a:bodyPr>
          <a:lstStyle/>
          <a:p>
            <a:pPr defTabSz="1187450"/>
            <a:r>
              <a:rPr lang="en-US" b="1" smtClean="0"/>
              <a:t>FAQ 1.1, Figure 1. </a:t>
            </a:r>
            <a:r>
              <a:rPr lang="en-US" i="1" smtClean="0"/>
              <a:t>Estimate of the Earth’s annual and global mean energy balance. Over the long term, the amount of incoming solar radiation absorbed by the Earth and atmosphere is balanced by the Earth and atmosphere releasing the same amount of outgoing longwave radiation. About half of the incoming solar radiation is absorbed by the Earth’s surface. This energy is transferred to the atmosphere by warming the air in contact with the surface (thermals), by evapotranspiration and by longwave radiation that is absorbed by clouds and greenhouse gases. The atmosphere in turn radiates longwave energy back to Earth as well as out to space. Source: Kiehl and Trenberth (1997).</a:t>
            </a:r>
            <a:endParaRPr lang="en-US" smtClean="0"/>
          </a:p>
          <a:p>
            <a:pPr defTabSz="1187450"/>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E71E5F1-11B1-46CB-8277-5F0B091953A0}" type="slidenum">
              <a:rPr lang="en-US" sz="1200" i="0">
                <a:latin typeface="+mn-lt"/>
              </a:rPr>
              <a:pPr algn="r" fontAlgn="auto">
                <a:spcBef>
                  <a:spcPts val="0"/>
                </a:spcBef>
                <a:spcAft>
                  <a:spcPts val="0"/>
                </a:spcAft>
                <a:defRPr/>
              </a:pPr>
              <a:t>36</a:t>
            </a:fld>
            <a:endParaRPr lang="en-US" sz="1200" i="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0F0C30D2-647D-4C80-A9EA-76F414520549}" type="datetimeFigureOut">
              <a:rPr lang="en-US"/>
              <a:pPr>
                <a:defRPr/>
              </a:pPr>
              <a:t>4/18/2012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61557BE3-C595-4143-93B5-FB2FF3C5516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3"/>
          <p:cNvGrpSpPr>
            <a:grpSpLocks/>
          </p:cNvGrpSpPr>
          <p:nvPr userDrawn="1"/>
        </p:nvGrpSpPr>
        <p:grpSpPr bwMode="auto">
          <a:xfrm>
            <a:off x="0" y="6143625"/>
            <a:ext cx="9086850" cy="714375"/>
            <a:chOff x="0" y="6143625"/>
            <a:chExt cx="9086850" cy="714375"/>
          </a:xfrm>
        </p:grpSpPr>
        <p:pic>
          <p:nvPicPr>
            <p:cNvPr id="5" name="Picture 7" descr="sportredblue.gif"/>
            <p:cNvPicPr>
              <a:picLocks noChangeAspect="1"/>
            </p:cNvPicPr>
            <p:nvPr/>
          </p:nvPicPr>
          <p:blipFill>
            <a:blip r:embed="rId2"/>
            <a:srcRect/>
            <a:stretch>
              <a:fillRect/>
            </a:stretch>
          </p:blipFill>
          <p:spPr bwMode="auto">
            <a:xfrm>
              <a:off x="0" y="6209772"/>
              <a:ext cx="2286000" cy="648228"/>
            </a:xfrm>
            <a:prstGeom prst="rect">
              <a:avLst/>
            </a:prstGeom>
            <a:noFill/>
            <a:ln w="9525">
              <a:noFill/>
              <a:miter lim="800000"/>
              <a:headEnd/>
              <a:tailEnd/>
            </a:ln>
          </p:spPr>
        </p:pic>
        <p:pic>
          <p:nvPicPr>
            <p:cNvPr id="6" name="Picture 6" descr="nasa.gif"/>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7" name="Group 11"/>
            <p:cNvGrpSpPr>
              <a:grpSpLocks/>
            </p:cNvGrpSpPr>
            <p:nvPr/>
          </p:nvGrpSpPr>
          <p:grpSpPr bwMode="auto">
            <a:xfrm>
              <a:off x="2286000" y="6526213"/>
              <a:ext cx="5784850" cy="179387"/>
              <a:chOff x="2514600" y="5916613"/>
              <a:chExt cx="5784850" cy="179387"/>
            </a:xfrm>
          </p:grpSpPr>
          <p:sp>
            <p:nvSpPr>
              <p:cNvPr id="9" name="Line 13"/>
              <p:cNvSpPr>
                <a:spLocks noChangeShapeType="1"/>
              </p:cNvSpPr>
              <p:nvPr/>
            </p:nvSpPr>
            <p:spPr bwMode="auto">
              <a:xfrm>
                <a:off x="2697163" y="5916613"/>
                <a:ext cx="5602287" cy="0"/>
              </a:xfrm>
              <a:prstGeom prst="line">
                <a:avLst/>
              </a:prstGeom>
              <a:noFill/>
              <a:ln w="38100">
                <a:solidFill>
                  <a:srgbClr val="CC0000"/>
                </a:solidFill>
                <a:round/>
                <a:headEnd/>
                <a:tailEnd/>
              </a:ln>
            </p:spPr>
            <p:txBody>
              <a:bodyPr/>
              <a:lstStyle/>
              <a:p>
                <a:pPr>
                  <a:defRPr/>
                </a:pPr>
                <a:endParaRPr lang="en-US" i="0"/>
              </a:p>
            </p:txBody>
          </p:sp>
          <p:sp>
            <p:nvSpPr>
              <p:cNvPr id="10" name="Line 14"/>
              <p:cNvSpPr>
                <a:spLocks noChangeShapeType="1"/>
              </p:cNvSpPr>
              <p:nvPr/>
            </p:nvSpPr>
            <p:spPr bwMode="auto">
              <a:xfrm>
                <a:off x="2603500" y="6007100"/>
                <a:ext cx="5603875" cy="0"/>
              </a:xfrm>
              <a:prstGeom prst="line">
                <a:avLst/>
              </a:prstGeom>
              <a:noFill/>
              <a:ln w="38100">
                <a:solidFill>
                  <a:srgbClr val="CC0000"/>
                </a:solidFill>
                <a:round/>
                <a:headEnd/>
                <a:tailEnd/>
              </a:ln>
            </p:spPr>
            <p:txBody>
              <a:bodyPr/>
              <a:lstStyle/>
              <a:p>
                <a:pPr>
                  <a:defRPr/>
                </a:pPr>
                <a:endParaRPr lang="en-US" i="0"/>
              </a:p>
            </p:txBody>
          </p:sp>
          <p:sp>
            <p:nvSpPr>
              <p:cNvPr id="11" name="Line 15"/>
              <p:cNvSpPr>
                <a:spLocks noChangeShapeType="1"/>
              </p:cNvSpPr>
              <p:nvPr/>
            </p:nvSpPr>
            <p:spPr bwMode="auto">
              <a:xfrm>
                <a:off x="2514600" y="6096000"/>
                <a:ext cx="5602288" cy="0"/>
              </a:xfrm>
              <a:prstGeom prst="line">
                <a:avLst/>
              </a:prstGeom>
              <a:noFill/>
              <a:ln w="38100">
                <a:solidFill>
                  <a:srgbClr val="CC0000"/>
                </a:solidFill>
                <a:round/>
                <a:headEnd/>
                <a:tailEnd/>
              </a:ln>
            </p:spPr>
            <p:txBody>
              <a:bodyPr/>
              <a:lstStyle/>
              <a:p>
                <a:pPr>
                  <a:defRPr/>
                </a:pPr>
                <a:endParaRPr lang="en-US" i="0"/>
              </a:p>
            </p:txBody>
          </p:sp>
        </p:grpSp>
        <p:sp>
          <p:nvSpPr>
            <p:cNvPr id="8"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300" b="1" i="0" dirty="0">
                  <a:solidFill>
                    <a:schemeClr val="bg1">
                      <a:lumMod val="50000"/>
                    </a:schemeClr>
                  </a:solidFill>
                  <a:latin typeface="+mn-lt"/>
                </a:rPr>
                <a:t>transitioning unique NASA data and research technologies to operations</a:t>
              </a:r>
            </a:p>
          </p:txBody>
        </p:sp>
      </p:gr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Date Placeholder 3"/>
          <p:cNvSpPr>
            <a:spLocks noGrp="1"/>
          </p:cNvSpPr>
          <p:nvPr>
            <p:ph type="dt" sz="half" idx="10"/>
          </p:nvPr>
        </p:nvSpPr>
        <p:spPr/>
        <p:txBody>
          <a:bodyPr/>
          <a:lstStyle>
            <a:lvl1pPr>
              <a:defRPr/>
            </a:lvl1pPr>
          </a:lstStyle>
          <a:p>
            <a:pPr>
              <a:defRPr/>
            </a:pPr>
            <a:fld id="{062BD7B8-18BB-4365-8078-9A61A3BA7932}" type="datetimeFigureOut">
              <a:rPr lang="en-US"/>
              <a:pPr>
                <a:defRPr/>
              </a:pPr>
              <a:t>4/18/2012</a:t>
            </a:fld>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32AE25EF-6A0C-4DC6-93AE-38C1627E4F2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AF237B49-0A46-48BC-AD30-BD690D35F7B1}" type="datetimeFigureOut">
              <a:rPr lang="en-US"/>
              <a:pPr>
                <a:defRPr/>
              </a:pPr>
              <a:t>4/18/2012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F432C78D-D34A-404C-BDE0-F9DE99A65FF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504E2C53-4160-405A-8419-8C1E5C3F2C57}" type="datetimeFigureOut">
              <a:rPr lang="en-US"/>
              <a:pPr>
                <a:defRPr/>
              </a:pPr>
              <a:t>4/18/2012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F0F31BEF-FE63-40A9-97D2-77BDF007FFA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5937F2CA-DF4B-4CE7-A2D1-FEC0FE478E49}" type="datetimeFigureOut">
              <a:rPr lang="en-US"/>
              <a:pPr>
                <a:defRPr/>
              </a:pPr>
              <a:t>4/18/2012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9E996258-7F9D-4CC8-A05A-133F3AC43C0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930CDA7C-2791-4CC9-8B9E-D8DC553E5154}" type="datetimeFigureOut">
              <a:rPr lang="en-US"/>
              <a:pPr>
                <a:defRPr/>
              </a:pPr>
              <a:t>4/18/2012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3858166F-8848-4918-B3DE-7C4C69A9039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01489D0B-A96E-4101-A1A8-ECDE99243C8D}" type="datetimeFigureOut">
              <a:rPr lang="en-US"/>
              <a:pPr>
                <a:defRPr/>
              </a:pPr>
              <a:t>4/18/2012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B6B0A798-4765-4921-BF98-AB703A61ECF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A36C08CB-4E50-4B9E-AA54-F0F862D86E65}" type="datetimeFigureOut">
              <a:rPr lang="en-US"/>
              <a:pPr>
                <a:defRPr/>
              </a:pPr>
              <a:t>4/18/2012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5F17CBE1-6B05-482E-BB48-8E77010016D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F5383CA4-A1AE-4E82-B61F-4A97373CB6B9}" type="datetimeFigureOut">
              <a:rPr lang="en-US"/>
              <a:pPr>
                <a:defRPr/>
              </a:pPr>
              <a:t>4/18/2012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4494936F-EF4C-4F71-9DF0-CB3172039D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Calibri" pitchFamily="34" charset="0"/>
              </a:defRPr>
            </a:lvl1pPr>
          </a:lstStyle>
          <a:p>
            <a:pPr>
              <a:defRPr/>
            </a:pPr>
            <a:fld id="{1866DFDA-47F6-47E2-87A8-ACB038CBA101}" type="datetimeFigureOut">
              <a:rPr lang="en-US"/>
              <a:pPr>
                <a:defRPr/>
              </a:pPr>
              <a:t>4/18/2012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Calibri" pitchFamily="34" charset="0"/>
              </a:defRPr>
            </a:lvl1pPr>
          </a:lstStyle>
          <a:p>
            <a:pPr>
              <a:defRPr/>
            </a:pPr>
            <a:fld id="{475B7ED9-167B-4117-ABDE-889019DF07D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defRPr>
            </a:lvl1pPr>
          </a:lstStyle>
          <a:p>
            <a:pPr>
              <a:defRPr/>
            </a:pPr>
            <a:fld id="{6960F95B-2B78-419C-AA4C-A33FA9516135}" type="datetimeFigureOut">
              <a:rPr lang="en-US"/>
              <a:pPr>
                <a:defRPr/>
              </a:pPr>
              <a:t>4/18/2012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defRPr>
            </a:lvl1pPr>
          </a:lstStyle>
          <a:p>
            <a:pPr>
              <a:defRPr/>
            </a:pPr>
            <a:fld id="{885EE9D6-D21C-4307-BEEA-1040114D06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i="0">
                <a:solidFill>
                  <a:schemeClr val="tx1">
                    <a:tint val="75000"/>
                  </a:schemeClr>
                </a:solidFill>
                <a:latin typeface="+mn-lt"/>
              </a:defRPr>
            </a:lvl1pPr>
          </a:lstStyle>
          <a:p>
            <a:pPr>
              <a:defRPr/>
            </a:pPr>
            <a:fld id="{5421BF68-0464-4221-BE51-2C0045830563}" type="datetimeFigureOut">
              <a:rPr lang="en-US"/>
              <a:pPr>
                <a:defRPr/>
              </a:pPr>
              <a:t>4/18/2012</a:t>
            </a:fld>
            <a:endParaRPr lang="en-US"/>
          </a:p>
        </p:txBody>
      </p:sp>
      <p:sp>
        <p:nvSpPr>
          <p:cNvPr id="1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schemeClr val="tx1">
                    <a:tint val="75000"/>
                  </a:schemeClr>
                </a:solidFill>
                <a:latin typeface="+mn-lt"/>
              </a:defRPr>
            </a:lvl1pPr>
          </a:lstStyle>
          <a:p>
            <a:pPr>
              <a:defRPr/>
            </a:pPr>
            <a:endParaRPr lang="en-US"/>
          </a:p>
        </p:txBody>
      </p:sp>
      <p:sp>
        <p:nvSpPr>
          <p:cNvPr id="2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schemeClr val="tx1">
                    <a:tint val="75000"/>
                  </a:schemeClr>
                </a:solidFill>
                <a:latin typeface="+mn-lt"/>
              </a:defRPr>
            </a:lvl1pPr>
          </a:lstStyle>
          <a:p>
            <a:pPr>
              <a:defRPr/>
            </a:pPr>
            <a:fld id="{EC9C474C-B0C6-4B79-841D-A981008AEB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32.jpe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youtube.com/watch?v=q4GVaafENPs&amp;feature=youtu.be" TargetMode="External"/><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0" y="454025"/>
            <a:ext cx="9144000" cy="993775"/>
          </a:xfrm>
        </p:spPr>
        <p:txBody>
          <a:bodyPr/>
          <a:lstStyle/>
          <a:p>
            <a:pPr eaLnBrk="1" hangingPunct="1"/>
            <a:r>
              <a:rPr lang="en-US" sz="3600" smtClean="0"/>
              <a:t>SPoRT Applications of </a:t>
            </a:r>
            <a:br>
              <a:rPr lang="en-US" sz="3600" smtClean="0"/>
            </a:br>
            <a:r>
              <a:rPr lang="en-US" sz="3600" smtClean="0"/>
              <a:t>Suomi NPP Data</a:t>
            </a:r>
          </a:p>
        </p:txBody>
      </p:sp>
      <p:sp>
        <p:nvSpPr>
          <p:cNvPr id="14338" name="Subtitle 2"/>
          <p:cNvSpPr>
            <a:spLocks noGrp="1"/>
          </p:cNvSpPr>
          <p:nvPr>
            <p:ph type="subTitle" idx="1"/>
          </p:nvPr>
        </p:nvSpPr>
        <p:spPr>
          <a:xfrm>
            <a:off x="-152400" y="1905000"/>
            <a:ext cx="9144000" cy="838200"/>
          </a:xfrm>
        </p:spPr>
        <p:txBody>
          <a:bodyPr/>
          <a:lstStyle/>
          <a:p>
            <a:pPr eaLnBrk="1" hangingPunct="1">
              <a:lnSpc>
                <a:spcPct val="85000"/>
              </a:lnSpc>
              <a:spcBef>
                <a:spcPct val="0"/>
              </a:spcBef>
            </a:pPr>
            <a:r>
              <a:rPr lang="en-US" sz="2400" smtClean="0">
                <a:solidFill>
                  <a:schemeClr val="tx1"/>
                </a:solidFill>
              </a:rPr>
              <a:t>a seminar by</a:t>
            </a:r>
          </a:p>
          <a:p>
            <a:pPr eaLnBrk="1" hangingPunct="1">
              <a:lnSpc>
                <a:spcPct val="85000"/>
              </a:lnSpc>
              <a:spcBef>
                <a:spcPct val="0"/>
              </a:spcBef>
            </a:pPr>
            <a:endParaRPr lang="en-US" sz="2400" smtClean="0">
              <a:solidFill>
                <a:schemeClr val="tx1"/>
              </a:solidFill>
            </a:endParaRPr>
          </a:p>
          <a:p>
            <a:pPr>
              <a:lnSpc>
                <a:spcPct val="85000"/>
              </a:lnSpc>
              <a:spcBef>
                <a:spcPct val="0"/>
              </a:spcBef>
            </a:pPr>
            <a:r>
              <a:rPr lang="en-US" sz="2400" smtClean="0">
                <a:solidFill>
                  <a:schemeClr val="tx1"/>
                </a:solidFill>
              </a:rPr>
              <a:t>Gary Jedlovec, NASA / MSFC</a:t>
            </a:r>
          </a:p>
          <a:p>
            <a:pPr>
              <a:lnSpc>
                <a:spcPct val="85000"/>
              </a:lnSpc>
              <a:spcBef>
                <a:spcPct val="0"/>
              </a:spcBef>
            </a:pPr>
            <a:endParaRPr lang="en-US" sz="2400" smtClean="0">
              <a:solidFill>
                <a:schemeClr val="tx1"/>
              </a:solidFill>
            </a:endParaRPr>
          </a:p>
          <a:p>
            <a:pPr>
              <a:lnSpc>
                <a:spcPct val="85000"/>
              </a:lnSpc>
              <a:spcBef>
                <a:spcPct val="0"/>
              </a:spcBef>
            </a:pPr>
            <a:r>
              <a:rPr lang="en-US" sz="2400" smtClean="0">
                <a:solidFill>
                  <a:schemeClr val="tx1"/>
                </a:solidFill>
              </a:rPr>
              <a:t>and SPoRT colleagues</a:t>
            </a:r>
          </a:p>
          <a:p>
            <a:pPr>
              <a:lnSpc>
                <a:spcPct val="85000"/>
              </a:lnSpc>
              <a:spcBef>
                <a:spcPct val="0"/>
              </a:spcBef>
            </a:pPr>
            <a:endParaRPr lang="en-US" sz="2400" smtClean="0">
              <a:solidFill>
                <a:schemeClr val="tx1"/>
              </a:solidFill>
            </a:endParaRPr>
          </a:p>
          <a:p>
            <a:pPr>
              <a:lnSpc>
                <a:spcPct val="85000"/>
              </a:lnSpc>
              <a:spcBef>
                <a:spcPct val="0"/>
              </a:spcBef>
            </a:pPr>
            <a:r>
              <a:rPr lang="en-US" sz="2000" smtClean="0">
                <a:solidFill>
                  <a:schemeClr val="tx1"/>
                </a:solidFill>
              </a:rPr>
              <a:t>Matt Smith, UAH /  ITSC</a:t>
            </a:r>
          </a:p>
          <a:p>
            <a:pPr>
              <a:lnSpc>
                <a:spcPct val="85000"/>
              </a:lnSpc>
              <a:spcBef>
                <a:spcPct val="0"/>
              </a:spcBef>
            </a:pPr>
            <a:r>
              <a:rPr lang="en-US" sz="2000" smtClean="0">
                <a:solidFill>
                  <a:schemeClr val="tx1"/>
                </a:solidFill>
              </a:rPr>
              <a:t>Andrew Molthan, NASA / MSFC</a:t>
            </a:r>
          </a:p>
          <a:p>
            <a:pPr>
              <a:lnSpc>
                <a:spcPct val="85000"/>
              </a:lnSpc>
              <a:spcBef>
                <a:spcPct val="0"/>
              </a:spcBef>
            </a:pPr>
            <a:r>
              <a:rPr lang="en-US" sz="2000" smtClean="0">
                <a:solidFill>
                  <a:schemeClr val="tx1"/>
                </a:solidFill>
              </a:rPr>
              <a:t>Frank Lafontaine, Raytheon</a:t>
            </a:r>
          </a:p>
          <a:p>
            <a:pPr>
              <a:lnSpc>
                <a:spcPct val="85000"/>
              </a:lnSpc>
              <a:spcBef>
                <a:spcPct val="0"/>
              </a:spcBef>
            </a:pPr>
            <a:r>
              <a:rPr lang="en-US" sz="2000" smtClean="0">
                <a:solidFill>
                  <a:schemeClr val="tx1"/>
                </a:solidFill>
              </a:rPr>
              <a:t>Kevin McGrath, Jacobs</a:t>
            </a:r>
          </a:p>
          <a:p>
            <a:pPr>
              <a:lnSpc>
                <a:spcPct val="85000"/>
              </a:lnSpc>
              <a:spcBef>
                <a:spcPct val="0"/>
              </a:spcBef>
            </a:pPr>
            <a:r>
              <a:rPr lang="en-US" sz="2000" smtClean="0">
                <a:solidFill>
                  <a:schemeClr val="tx1"/>
                </a:solidFill>
              </a:rPr>
              <a:t>Bob Atkinson, USRA</a:t>
            </a:r>
          </a:p>
          <a:p>
            <a:pPr>
              <a:lnSpc>
                <a:spcPct val="85000"/>
              </a:lnSpc>
              <a:spcBef>
                <a:spcPct val="0"/>
              </a:spcBef>
            </a:pPr>
            <a:endParaRPr lang="en-US" sz="2000" smtClean="0">
              <a:solidFill>
                <a:schemeClr val="tx1"/>
              </a:solidFill>
            </a:endParaRPr>
          </a:p>
          <a:p>
            <a:pPr>
              <a:lnSpc>
                <a:spcPct val="85000"/>
              </a:lnSpc>
              <a:spcBef>
                <a:spcPct val="0"/>
              </a:spcBef>
            </a:pPr>
            <a:r>
              <a:rPr lang="en-US" sz="2000" smtClean="0">
                <a:solidFill>
                  <a:schemeClr val="tx1"/>
                </a:solidFill>
              </a:rPr>
              <a:t>Additional charts from Mitch Goldberg, </a:t>
            </a:r>
          </a:p>
          <a:p>
            <a:pPr>
              <a:lnSpc>
                <a:spcPct val="85000"/>
              </a:lnSpc>
              <a:spcBef>
                <a:spcPct val="0"/>
              </a:spcBef>
            </a:pPr>
            <a:r>
              <a:rPr lang="en-US" sz="2000" smtClean="0">
                <a:solidFill>
                  <a:schemeClr val="tx1"/>
                </a:solidFill>
              </a:rPr>
              <a:t>NOAA JPSS Program Scientist</a:t>
            </a:r>
          </a:p>
          <a:p>
            <a:pPr>
              <a:lnSpc>
                <a:spcPct val="85000"/>
              </a:lnSpc>
              <a:spcBef>
                <a:spcPct val="0"/>
              </a:spcBef>
            </a:pPr>
            <a:r>
              <a:rPr lang="en-US" sz="2400" smtClean="0">
                <a:solidFill>
                  <a:schemeClr val="tx1"/>
                </a:solidFill>
              </a:rPr>
              <a:t>	</a:t>
            </a:r>
            <a:endParaRPr lang="en-US" sz="2400" smtClean="0">
              <a:solidFill>
                <a:srgbClr val="404040"/>
              </a:solidFill>
              <a:latin typeface="Calibri" pitchFamily="34" charset="0"/>
            </a:endParaRPr>
          </a:p>
        </p:txBody>
      </p:sp>
      <p:pic>
        <p:nvPicPr>
          <p:cNvPr id="14339" name="Picture 1" descr="NPP_launch_Vandenberg_lrg.jpg"/>
          <p:cNvPicPr>
            <a:picLocks noChangeAspect="1"/>
          </p:cNvPicPr>
          <p:nvPr/>
        </p:nvPicPr>
        <p:blipFill>
          <a:blip r:embed="rId3"/>
          <a:srcRect/>
          <a:stretch>
            <a:fillRect/>
          </a:stretch>
        </p:blipFill>
        <p:spPr bwMode="auto">
          <a:xfrm>
            <a:off x="20638" y="4483100"/>
            <a:ext cx="2143125" cy="1425575"/>
          </a:xfrm>
          <a:prstGeom prst="rect">
            <a:avLst/>
          </a:prstGeom>
          <a:noFill/>
          <a:ln w="9525">
            <a:noFill/>
            <a:miter lim="800000"/>
            <a:headEnd/>
            <a:tailEnd/>
          </a:ln>
        </p:spPr>
      </p:pic>
      <p:pic>
        <p:nvPicPr>
          <p:cNvPr id="14340" name="Picture 2"/>
          <p:cNvPicPr>
            <a:picLocks noChangeAspect="1"/>
          </p:cNvPicPr>
          <p:nvPr/>
        </p:nvPicPr>
        <p:blipFill>
          <a:blip r:embed="rId4"/>
          <a:srcRect/>
          <a:stretch>
            <a:fillRect/>
          </a:stretch>
        </p:blipFill>
        <p:spPr bwMode="auto">
          <a:xfrm>
            <a:off x="6934200" y="1676400"/>
            <a:ext cx="1879600" cy="2806700"/>
          </a:xfrm>
          <a:prstGeom prst="rect">
            <a:avLst/>
          </a:prstGeom>
          <a:noFill/>
          <a:ln w="9525">
            <a:noFill/>
            <a:miter lim="800000"/>
            <a:headEnd/>
            <a:tailEnd/>
          </a:ln>
        </p:spPr>
      </p:pic>
      <p:sp>
        <p:nvSpPr>
          <p:cNvPr id="14341" name="Text Box 6"/>
          <p:cNvSpPr txBox="1">
            <a:spLocks noChangeArrowheads="1"/>
          </p:cNvSpPr>
          <p:nvPr/>
        </p:nvSpPr>
        <p:spPr bwMode="auto">
          <a:xfrm>
            <a:off x="7086600" y="4572000"/>
            <a:ext cx="1692275" cy="508000"/>
          </a:xfrm>
          <a:prstGeom prst="rect">
            <a:avLst/>
          </a:prstGeom>
          <a:noFill/>
          <a:ln w="9525">
            <a:noFill/>
            <a:miter lim="800000"/>
            <a:headEnd/>
            <a:tailEnd/>
          </a:ln>
        </p:spPr>
        <p:txBody>
          <a:bodyPr>
            <a:spAutoFit/>
          </a:bodyPr>
          <a:lstStyle/>
          <a:p>
            <a:pPr algn="ctr">
              <a:lnSpc>
                <a:spcPct val="85000"/>
              </a:lnSpc>
            </a:pPr>
            <a:r>
              <a:rPr lang="en-US" sz="1600"/>
              <a:t>Photos courtesy of Ben Cooper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p:cNvSpPr>
          <p:nvPr/>
        </p:nvSpPr>
        <p:spPr bwMode="white">
          <a:xfrm>
            <a:off x="381000" y="228600"/>
            <a:ext cx="8382000" cy="457200"/>
          </a:xfrm>
          <a:prstGeom prst="rect">
            <a:avLst/>
          </a:prstGeom>
          <a:noFill/>
          <a:ln w="9525">
            <a:noFill/>
            <a:miter lim="800000"/>
            <a:headEnd/>
            <a:tailEnd/>
          </a:ln>
        </p:spPr>
        <p:txBody>
          <a:bodyPr anchor="ctr"/>
          <a:lstStyle/>
          <a:p>
            <a:pPr algn="ctr" eaLnBrk="0" hangingPunct="0"/>
            <a:r>
              <a:rPr lang="en-US" sz="3600" i="0">
                <a:latin typeface="Arial" charset="0"/>
              </a:rPr>
              <a:t>NOAA ATMS Products</a:t>
            </a:r>
          </a:p>
        </p:txBody>
      </p:sp>
      <p:grpSp>
        <p:nvGrpSpPr>
          <p:cNvPr id="57346" name="Group 15"/>
          <p:cNvGrpSpPr>
            <a:grpSpLocks/>
          </p:cNvGrpSpPr>
          <p:nvPr/>
        </p:nvGrpSpPr>
        <p:grpSpPr bwMode="auto">
          <a:xfrm>
            <a:off x="538163" y="638175"/>
            <a:ext cx="8051800" cy="5457825"/>
            <a:chOff x="339" y="384"/>
            <a:chExt cx="5072" cy="3438"/>
          </a:xfrm>
        </p:grpSpPr>
        <p:pic>
          <p:nvPicPr>
            <p:cNvPr id="57349" name="Picture 3"/>
            <p:cNvPicPr>
              <a:picLocks noChangeAspect="1" noChangeArrowheads="1"/>
            </p:cNvPicPr>
            <p:nvPr/>
          </p:nvPicPr>
          <p:blipFill>
            <a:blip r:embed="rId2"/>
            <a:srcRect/>
            <a:stretch>
              <a:fillRect/>
            </a:stretch>
          </p:blipFill>
          <p:spPr bwMode="auto">
            <a:xfrm>
              <a:off x="3196" y="384"/>
              <a:ext cx="2175" cy="1672"/>
            </a:xfrm>
            <a:prstGeom prst="rect">
              <a:avLst/>
            </a:prstGeom>
            <a:noFill/>
            <a:ln w="9525">
              <a:noFill/>
              <a:miter lim="800000"/>
              <a:headEnd/>
              <a:tailEnd/>
            </a:ln>
          </p:spPr>
        </p:pic>
        <p:pic>
          <p:nvPicPr>
            <p:cNvPr id="57350" name="Picture 3"/>
            <p:cNvPicPr>
              <a:picLocks noChangeAspect="1" noChangeArrowheads="1"/>
            </p:cNvPicPr>
            <p:nvPr/>
          </p:nvPicPr>
          <p:blipFill>
            <a:blip r:embed="rId3"/>
            <a:srcRect/>
            <a:stretch>
              <a:fillRect/>
            </a:stretch>
          </p:blipFill>
          <p:spPr bwMode="auto">
            <a:xfrm>
              <a:off x="575" y="407"/>
              <a:ext cx="2189" cy="1683"/>
            </a:xfrm>
            <a:prstGeom prst="rect">
              <a:avLst/>
            </a:prstGeom>
            <a:noFill/>
            <a:ln w="9525">
              <a:noFill/>
              <a:miter lim="800000"/>
              <a:headEnd/>
              <a:tailEnd/>
            </a:ln>
          </p:spPr>
        </p:pic>
        <p:pic>
          <p:nvPicPr>
            <p:cNvPr id="57351" name="Picture 2"/>
            <p:cNvPicPr>
              <a:picLocks noChangeAspect="1" noChangeArrowheads="1"/>
            </p:cNvPicPr>
            <p:nvPr/>
          </p:nvPicPr>
          <p:blipFill>
            <a:blip r:embed="rId4"/>
            <a:srcRect/>
            <a:stretch>
              <a:fillRect/>
            </a:stretch>
          </p:blipFill>
          <p:spPr bwMode="auto">
            <a:xfrm>
              <a:off x="551" y="2154"/>
              <a:ext cx="2167" cy="1668"/>
            </a:xfrm>
            <a:prstGeom prst="rect">
              <a:avLst/>
            </a:prstGeom>
            <a:noFill/>
            <a:ln w="9525">
              <a:noFill/>
              <a:miter lim="800000"/>
              <a:headEnd/>
              <a:tailEnd/>
            </a:ln>
          </p:spPr>
        </p:pic>
        <p:pic>
          <p:nvPicPr>
            <p:cNvPr id="57352" name="Picture 2"/>
            <p:cNvPicPr>
              <a:picLocks noChangeAspect="1" noChangeArrowheads="1"/>
            </p:cNvPicPr>
            <p:nvPr/>
          </p:nvPicPr>
          <p:blipFill>
            <a:blip r:embed="rId5"/>
            <a:srcRect/>
            <a:stretch>
              <a:fillRect/>
            </a:stretch>
          </p:blipFill>
          <p:spPr bwMode="auto">
            <a:xfrm>
              <a:off x="3250" y="2107"/>
              <a:ext cx="2161" cy="1663"/>
            </a:xfrm>
            <a:prstGeom prst="rect">
              <a:avLst/>
            </a:prstGeom>
            <a:noFill/>
            <a:ln w="9525">
              <a:noFill/>
              <a:miter lim="800000"/>
              <a:headEnd/>
              <a:tailEnd/>
            </a:ln>
          </p:spPr>
        </p:pic>
        <p:sp>
          <p:nvSpPr>
            <p:cNvPr id="57353" name="TextBox 2"/>
            <p:cNvSpPr txBox="1">
              <a:spLocks noChangeArrowheads="1"/>
            </p:cNvSpPr>
            <p:nvPr/>
          </p:nvSpPr>
          <p:spPr bwMode="auto">
            <a:xfrm>
              <a:off x="339" y="1080"/>
              <a:ext cx="220" cy="231"/>
            </a:xfrm>
            <a:prstGeom prst="rect">
              <a:avLst/>
            </a:prstGeom>
            <a:noFill/>
            <a:ln w="9525">
              <a:noFill/>
              <a:miter lim="800000"/>
              <a:headEnd/>
              <a:tailEnd/>
            </a:ln>
          </p:spPr>
          <p:txBody>
            <a:bodyPr wrap="none" lIns="91410" tIns="45706" rIns="91410" bIns="45706">
              <a:spAutoFit/>
            </a:bodyPr>
            <a:lstStyle/>
            <a:p>
              <a:r>
                <a:rPr lang="en-US" i="0">
                  <a:latin typeface="Arial Black" pitchFamily="34" charset="0"/>
                  <a:ea typeface="ＭＳ Ｐゴシック"/>
                  <a:cs typeface="ＭＳ Ｐゴシック"/>
                </a:rPr>
                <a:t>T</a:t>
              </a:r>
            </a:p>
          </p:txBody>
        </p:sp>
        <p:sp>
          <p:nvSpPr>
            <p:cNvPr id="57354" name="TextBox 7"/>
            <p:cNvSpPr txBox="1">
              <a:spLocks noChangeArrowheads="1"/>
            </p:cNvSpPr>
            <p:nvPr/>
          </p:nvSpPr>
          <p:spPr bwMode="auto">
            <a:xfrm>
              <a:off x="3041" y="2723"/>
              <a:ext cx="340" cy="231"/>
            </a:xfrm>
            <a:prstGeom prst="rect">
              <a:avLst/>
            </a:prstGeom>
            <a:noFill/>
            <a:ln w="9525">
              <a:noFill/>
              <a:miter lim="800000"/>
              <a:headEnd/>
              <a:tailEnd/>
            </a:ln>
          </p:spPr>
          <p:txBody>
            <a:bodyPr wrap="none" lIns="91410" tIns="45706" rIns="91410" bIns="45706">
              <a:spAutoFit/>
            </a:bodyPr>
            <a:lstStyle/>
            <a:p>
              <a:r>
                <a:rPr lang="en-US" i="0">
                  <a:latin typeface="Arial Black" pitchFamily="34" charset="0"/>
                  <a:ea typeface="ＭＳ Ｐゴシック"/>
                  <a:cs typeface="ＭＳ Ｐゴシック"/>
                </a:rPr>
                <a:t>RR</a:t>
              </a:r>
            </a:p>
          </p:txBody>
        </p:sp>
        <p:sp>
          <p:nvSpPr>
            <p:cNvPr id="57355" name="TextBox 8"/>
            <p:cNvSpPr txBox="1">
              <a:spLocks noChangeArrowheads="1"/>
            </p:cNvSpPr>
            <p:nvPr/>
          </p:nvSpPr>
          <p:spPr bwMode="auto">
            <a:xfrm>
              <a:off x="341" y="2697"/>
              <a:ext cx="372" cy="231"/>
            </a:xfrm>
            <a:prstGeom prst="rect">
              <a:avLst/>
            </a:prstGeom>
            <a:noFill/>
            <a:ln w="9525">
              <a:noFill/>
              <a:miter lim="800000"/>
              <a:headEnd/>
              <a:tailEnd/>
            </a:ln>
          </p:spPr>
          <p:txBody>
            <a:bodyPr wrap="none" lIns="91410" tIns="45706" rIns="91410" bIns="45706">
              <a:spAutoFit/>
            </a:bodyPr>
            <a:lstStyle/>
            <a:p>
              <a:r>
                <a:rPr lang="en-US" i="0">
                  <a:latin typeface="Arial Black" pitchFamily="34" charset="0"/>
                  <a:ea typeface="ＭＳ Ｐゴシック"/>
                  <a:cs typeface="ＭＳ Ｐゴシック"/>
                </a:rPr>
                <a:t>WV</a:t>
              </a:r>
            </a:p>
          </p:txBody>
        </p:sp>
        <p:sp>
          <p:nvSpPr>
            <p:cNvPr id="57356" name="TextBox 9"/>
            <p:cNvSpPr txBox="1">
              <a:spLocks noChangeArrowheads="1"/>
            </p:cNvSpPr>
            <p:nvPr/>
          </p:nvSpPr>
          <p:spPr bwMode="auto">
            <a:xfrm>
              <a:off x="2920" y="1056"/>
              <a:ext cx="468" cy="231"/>
            </a:xfrm>
            <a:prstGeom prst="rect">
              <a:avLst/>
            </a:prstGeom>
            <a:noFill/>
            <a:ln w="9525">
              <a:noFill/>
              <a:miter lim="800000"/>
              <a:headEnd/>
              <a:tailEnd/>
            </a:ln>
          </p:spPr>
          <p:txBody>
            <a:bodyPr wrap="none" lIns="91410" tIns="45706" rIns="91410" bIns="45706">
              <a:spAutoFit/>
            </a:bodyPr>
            <a:lstStyle/>
            <a:p>
              <a:r>
                <a:rPr lang="en-US" i="0">
                  <a:latin typeface="Arial Black" pitchFamily="34" charset="0"/>
                  <a:ea typeface="ＭＳ Ｐゴシック"/>
                  <a:cs typeface="ＭＳ Ｐゴシック"/>
                </a:rPr>
                <a:t>TPW</a:t>
              </a:r>
            </a:p>
          </p:txBody>
        </p:sp>
      </p:grpSp>
      <p:sp>
        <p:nvSpPr>
          <p:cNvPr id="57347" name="TextBox 10"/>
          <p:cNvSpPr txBox="1">
            <a:spLocks noChangeArrowheads="1"/>
          </p:cNvSpPr>
          <p:nvPr/>
        </p:nvSpPr>
        <p:spPr bwMode="auto">
          <a:xfrm>
            <a:off x="3544888" y="6019800"/>
            <a:ext cx="2551112" cy="274638"/>
          </a:xfrm>
          <a:prstGeom prst="rect">
            <a:avLst/>
          </a:prstGeom>
          <a:noFill/>
          <a:ln w="9525">
            <a:noFill/>
            <a:miter lim="800000"/>
            <a:headEnd/>
            <a:tailEnd/>
          </a:ln>
        </p:spPr>
        <p:txBody>
          <a:bodyPr wrap="none" lIns="91410" tIns="45706" rIns="91410" bIns="45706">
            <a:spAutoFit/>
          </a:bodyPr>
          <a:lstStyle/>
          <a:p>
            <a:r>
              <a:rPr lang="en-US" sz="1200" i="0">
                <a:latin typeface="Arial" charset="0"/>
                <a:ea typeface="ＭＳ Ｐゴシック"/>
                <a:cs typeface="ＭＳ Ｐゴシック"/>
              </a:rPr>
              <a:t>Courtesy of Sid Boukabara (STAR)</a:t>
            </a:r>
          </a:p>
        </p:txBody>
      </p:sp>
      <p:sp>
        <p:nvSpPr>
          <p:cNvPr id="57348" name="Text Box 16"/>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p:cNvSpPr>
          <p:nvPr/>
        </p:nvSpPr>
        <p:spPr bwMode="auto">
          <a:xfrm>
            <a:off x="76200" y="228600"/>
            <a:ext cx="9144000" cy="496888"/>
          </a:xfrm>
          <a:prstGeom prst="rect">
            <a:avLst/>
          </a:prstGeom>
          <a:noFill/>
          <a:ln w="9525">
            <a:noFill/>
            <a:miter lim="800000"/>
            <a:headEnd/>
            <a:tailEnd/>
          </a:ln>
        </p:spPr>
        <p:txBody>
          <a:bodyPr lIns="91410" tIns="45706" rIns="91410" bIns="45706" anchor="ctr"/>
          <a:lstStyle/>
          <a:p>
            <a:pPr algn="ctr" eaLnBrk="0" hangingPunct="0"/>
            <a:r>
              <a:rPr lang="en-US" sz="3200" i="0">
                <a:latin typeface="Arial" charset="0"/>
                <a:cs typeface="Helvetica" pitchFamily="34" charset="0"/>
              </a:rPr>
              <a:t>Visible Infrared Imaging Radiometer Suite (VIIRS)</a:t>
            </a:r>
          </a:p>
        </p:txBody>
      </p:sp>
      <p:sp>
        <p:nvSpPr>
          <p:cNvPr id="58370" name="Content Placeholder 10"/>
          <p:cNvSpPr>
            <a:spLocks/>
          </p:cNvSpPr>
          <p:nvPr/>
        </p:nvSpPr>
        <p:spPr bwMode="auto">
          <a:xfrm>
            <a:off x="515938" y="873125"/>
            <a:ext cx="8399462" cy="5116513"/>
          </a:xfrm>
          <a:prstGeom prst="rect">
            <a:avLst/>
          </a:prstGeom>
          <a:noFill/>
          <a:ln w="9525">
            <a:noFill/>
            <a:miter lim="800000"/>
            <a:headEnd/>
            <a:tailEnd/>
          </a:ln>
        </p:spPr>
        <p:txBody>
          <a:bodyPr lIns="91410" tIns="45706" rIns="91410" bIns="45706"/>
          <a:lstStyle/>
          <a:p>
            <a:pPr marL="176213" indent="-176213" eaLnBrk="0" hangingPunct="0">
              <a:lnSpc>
                <a:spcPct val="90000"/>
              </a:lnSpc>
              <a:spcBef>
                <a:spcPct val="20000"/>
              </a:spcBef>
              <a:spcAft>
                <a:spcPts val="600"/>
              </a:spcAft>
              <a:buClr>
                <a:schemeClr val="tx1"/>
              </a:buClr>
              <a:buFont typeface="Lucida Grande"/>
              <a:buNone/>
            </a:pPr>
            <a:r>
              <a:rPr lang="en-US" sz="2000" i="0" u="sng">
                <a:latin typeface="Arial" charset="0"/>
                <a:cs typeface="Helvetica" pitchFamily="34" charset="0"/>
              </a:rPr>
              <a:t>Description</a:t>
            </a:r>
          </a:p>
          <a:p>
            <a:pPr marL="176213" indent="-176213" eaLnBrk="0" hangingPunct="0">
              <a:lnSpc>
                <a:spcPct val="90000"/>
              </a:lnSpc>
              <a:spcBef>
                <a:spcPct val="20000"/>
              </a:spcBef>
              <a:spcAft>
                <a:spcPts val="600"/>
              </a:spcAft>
              <a:buClr>
                <a:schemeClr val="tx1"/>
              </a:buClr>
              <a:buFontTx/>
              <a:buChar char="•"/>
            </a:pPr>
            <a:r>
              <a:rPr lang="en-US" sz="2000" i="0">
                <a:latin typeface="Arial" charset="0"/>
                <a:cs typeface="Helvetica" pitchFamily="34" charset="0"/>
              </a:rPr>
              <a:t>Purpose:  Global observations of land, ocean, &amp; atmosphere parameters at high temporal resolution (~ daily)</a:t>
            </a:r>
          </a:p>
          <a:p>
            <a:pPr marL="176213" indent="-176213" eaLnBrk="0" hangingPunct="0">
              <a:lnSpc>
                <a:spcPct val="90000"/>
              </a:lnSpc>
              <a:spcBef>
                <a:spcPct val="20000"/>
              </a:spcBef>
              <a:spcAft>
                <a:spcPts val="600"/>
              </a:spcAft>
              <a:buClr>
                <a:schemeClr val="tx1"/>
              </a:buClr>
              <a:buFontTx/>
              <a:buChar char="•"/>
            </a:pPr>
            <a:r>
              <a:rPr lang="en-US" sz="2000" i="0">
                <a:latin typeface="Arial" charset="0"/>
                <a:cs typeface="Helvetica" pitchFamily="34" charset="0"/>
              </a:rPr>
              <a:t>Predecessor Instruments: AVHRR, OLS, MODIS, SeaWiFS</a:t>
            </a:r>
          </a:p>
          <a:p>
            <a:pPr marL="176213" indent="-176213" eaLnBrk="0" hangingPunct="0">
              <a:lnSpc>
                <a:spcPct val="90000"/>
              </a:lnSpc>
              <a:spcBef>
                <a:spcPct val="20000"/>
              </a:spcBef>
              <a:spcAft>
                <a:spcPts val="600"/>
              </a:spcAft>
              <a:buClr>
                <a:schemeClr val="tx1"/>
              </a:buClr>
              <a:buFontTx/>
              <a:buChar char="•"/>
            </a:pPr>
            <a:r>
              <a:rPr lang="en-US" sz="2000" i="0">
                <a:latin typeface="Arial" charset="0"/>
                <a:cs typeface="Helvetica" pitchFamily="34" charset="0"/>
              </a:rPr>
              <a:t>Approach:  Multi-spectral scanning radiometer (22 bands between 0.4 </a:t>
            </a:r>
            <a:r>
              <a:rPr lang="en-US" sz="2000" i="0">
                <a:latin typeface="Arial" charset="0"/>
                <a:cs typeface="Arial" charset="0"/>
              </a:rPr>
              <a:t>µ</a:t>
            </a:r>
            <a:r>
              <a:rPr lang="en-US" sz="2000" i="0">
                <a:latin typeface="Arial" charset="0"/>
                <a:cs typeface="Helvetica" pitchFamily="34" charset="0"/>
              </a:rPr>
              <a:t>m and 12 </a:t>
            </a:r>
            <a:r>
              <a:rPr lang="en-US" sz="2000" i="0">
                <a:latin typeface="Arial" charset="0"/>
                <a:cs typeface="Arial" charset="0"/>
              </a:rPr>
              <a:t>µ</a:t>
            </a:r>
            <a:r>
              <a:rPr lang="en-US" sz="2000" i="0">
                <a:latin typeface="Arial" charset="0"/>
                <a:cs typeface="Helvetica" pitchFamily="34" charset="0"/>
              </a:rPr>
              <a:t>m)  12-bit quantization</a:t>
            </a:r>
          </a:p>
          <a:p>
            <a:pPr marL="176213" indent="-176213" eaLnBrk="0" hangingPunct="0">
              <a:lnSpc>
                <a:spcPct val="90000"/>
              </a:lnSpc>
              <a:spcBef>
                <a:spcPct val="20000"/>
              </a:spcBef>
              <a:spcAft>
                <a:spcPts val="600"/>
              </a:spcAft>
              <a:buClr>
                <a:schemeClr val="tx1"/>
              </a:buClr>
              <a:buFontTx/>
              <a:buChar char="•"/>
            </a:pPr>
            <a:endParaRPr lang="en-US" sz="2000" i="0">
              <a:latin typeface="Arial" charset="0"/>
              <a:cs typeface="Helvetica" pitchFamily="34" charset="0"/>
            </a:endParaRPr>
          </a:p>
          <a:p>
            <a:pPr marL="176213" indent="-176213" eaLnBrk="0" hangingPunct="0">
              <a:lnSpc>
                <a:spcPct val="90000"/>
              </a:lnSpc>
              <a:spcBef>
                <a:spcPct val="20000"/>
              </a:spcBef>
              <a:spcAft>
                <a:spcPts val="600"/>
              </a:spcAft>
              <a:buClr>
                <a:schemeClr val="tx1"/>
              </a:buClr>
              <a:buFontTx/>
              <a:buChar char="•"/>
            </a:pPr>
            <a:r>
              <a:rPr lang="en-US" sz="2000" i="0">
                <a:latin typeface="Arial" charset="0"/>
                <a:cs typeface="Helvetica" pitchFamily="34" charset="0"/>
              </a:rPr>
              <a:t>Swath width:  3000 km</a:t>
            </a:r>
          </a:p>
          <a:p>
            <a:pPr marL="1717675" lvl="1" indent="217488" eaLnBrk="0" hangingPunct="0">
              <a:lnSpc>
                <a:spcPct val="90000"/>
              </a:lnSpc>
              <a:spcBef>
                <a:spcPct val="20000"/>
              </a:spcBef>
              <a:spcAft>
                <a:spcPts val="600"/>
              </a:spcAft>
              <a:buClr>
                <a:schemeClr val="tx1"/>
              </a:buClr>
              <a:buFont typeface="Arial" charset="0"/>
              <a:buNone/>
            </a:pPr>
            <a:endParaRPr lang="en-US" sz="2000" i="0">
              <a:latin typeface="Arial" charset="0"/>
              <a:cs typeface="Helvetica" pitchFamily="34" charset="0"/>
            </a:endParaRPr>
          </a:p>
          <a:p>
            <a:pPr marL="176213" indent="-176213" eaLnBrk="0" hangingPunct="0">
              <a:lnSpc>
                <a:spcPct val="90000"/>
              </a:lnSpc>
              <a:spcBef>
                <a:spcPts val="300"/>
              </a:spcBef>
              <a:spcAft>
                <a:spcPts val="600"/>
              </a:spcAft>
              <a:buClr>
                <a:schemeClr val="tx1"/>
              </a:buClr>
              <a:buFont typeface="Lucida Grande"/>
              <a:buChar char="●"/>
            </a:pPr>
            <a:endParaRPr lang="en-US" sz="2000" i="0">
              <a:latin typeface="Arial" charset="0"/>
              <a:cs typeface="Helvetica" pitchFamily="34" charset="0"/>
            </a:endParaRPr>
          </a:p>
        </p:txBody>
      </p:sp>
      <p:sp>
        <p:nvSpPr>
          <p:cNvPr id="58371" name="Rectangle 5"/>
          <p:cNvSpPr>
            <a:spLocks noChangeArrowheads="1"/>
          </p:cNvSpPr>
          <p:nvPr/>
        </p:nvSpPr>
        <p:spPr bwMode="auto">
          <a:xfrm>
            <a:off x="152400" y="914400"/>
            <a:ext cx="8763000" cy="2895600"/>
          </a:xfrm>
          <a:prstGeom prst="rect">
            <a:avLst/>
          </a:prstGeom>
          <a:noFill/>
          <a:ln w="9525">
            <a:noFill/>
            <a:miter lim="800000"/>
            <a:headEnd/>
            <a:tailEnd/>
          </a:ln>
        </p:spPr>
        <p:txBody>
          <a:bodyPr lIns="91410" tIns="45706" rIns="91410" bIns="45706"/>
          <a:lstStyle/>
          <a:p>
            <a:pPr marL="342900" indent="-342900" defTabSz="455613">
              <a:lnSpc>
                <a:spcPct val="90000"/>
              </a:lnSpc>
              <a:spcBef>
                <a:spcPct val="20000"/>
              </a:spcBef>
              <a:buFontTx/>
              <a:buChar char="–"/>
            </a:pPr>
            <a:endParaRPr lang="en-US" b="1" i="0">
              <a:latin typeface="Arial" charset="0"/>
              <a:ea typeface="ＭＳ Ｐゴシック"/>
              <a:cs typeface="ＭＳ Ｐゴシック"/>
            </a:endParaRPr>
          </a:p>
        </p:txBody>
      </p:sp>
      <p:sp>
        <p:nvSpPr>
          <p:cNvPr id="58372" name="Rectangle 6"/>
          <p:cNvSpPr>
            <a:spLocks noChangeArrowheads="1"/>
          </p:cNvSpPr>
          <p:nvPr/>
        </p:nvSpPr>
        <p:spPr bwMode="auto">
          <a:xfrm>
            <a:off x="533400" y="3962400"/>
            <a:ext cx="3505200" cy="3124200"/>
          </a:xfrm>
          <a:prstGeom prst="rect">
            <a:avLst/>
          </a:prstGeom>
          <a:noFill/>
          <a:ln w="9525">
            <a:noFill/>
            <a:miter lim="800000"/>
            <a:headEnd/>
            <a:tailEnd/>
          </a:ln>
        </p:spPr>
        <p:txBody>
          <a:bodyPr lIns="91410" tIns="45706" rIns="91410" bIns="45706"/>
          <a:lstStyle/>
          <a:p>
            <a:pPr marL="176213" indent="-176213" defTabSz="455613">
              <a:spcBef>
                <a:spcPct val="20000"/>
              </a:spcBef>
              <a:buClr>
                <a:schemeClr val="tx1"/>
              </a:buClr>
            </a:pPr>
            <a:r>
              <a:rPr lang="en-US" sz="2000" i="0" u="sng">
                <a:solidFill>
                  <a:srgbClr val="000000"/>
                </a:solidFill>
                <a:latin typeface="Arial" charset="0"/>
                <a:ea typeface="ＭＳ Ｐゴシック"/>
                <a:cs typeface="ＭＳ Ｐゴシック"/>
              </a:rPr>
              <a:t>Spatial Resolution</a:t>
            </a:r>
          </a:p>
          <a:p>
            <a:pPr marL="176213" indent="-176213" defTabSz="455613">
              <a:spcBef>
                <a:spcPct val="20000"/>
              </a:spcBef>
              <a:buClr>
                <a:schemeClr val="tx1"/>
              </a:buClr>
              <a:buFont typeface="Arial" charset="0"/>
              <a:buChar char="•"/>
            </a:pPr>
            <a:r>
              <a:rPr lang="en-US" sz="2000" i="0">
                <a:solidFill>
                  <a:srgbClr val="000000"/>
                </a:solidFill>
                <a:latin typeface="Arial" charset="0"/>
                <a:ea typeface="ＭＳ Ｐゴシック"/>
                <a:cs typeface="ＭＳ Ｐゴシック"/>
              </a:rPr>
              <a:t>16 bands at 750m</a:t>
            </a:r>
          </a:p>
          <a:p>
            <a:pPr marL="176213" indent="-176213" defTabSz="455613">
              <a:spcBef>
                <a:spcPct val="20000"/>
              </a:spcBef>
              <a:buClr>
                <a:schemeClr val="tx1"/>
              </a:buClr>
              <a:buFont typeface="Arial" charset="0"/>
              <a:buChar char="•"/>
            </a:pPr>
            <a:r>
              <a:rPr lang="en-US" sz="2000" i="0">
                <a:solidFill>
                  <a:srgbClr val="000000"/>
                </a:solidFill>
                <a:latin typeface="Arial" charset="0"/>
                <a:ea typeface="ＭＳ Ｐゴシック"/>
                <a:cs typeface="ＭＳ Ｐゴシック"/>
              </a:rPr>
              <a:t>5 bands at 325m</a:t>
            </a:r>
          </a:p>
          <a:p>
            <a:pPr marL="176213" indent="-176213" defTabSz="455613">
              <a:spcBef>
                <a:spcPct val="20000"/>
              </a:spcBef>
              <a:buClr>
                <a:schemeClr val="tx1"/>
              </a:buClr>
              <a:buFont typeface="Arial" charset="0"/>
              <a:buChar char="•"/>
            </a:pPr>
            <a:r>
              <a:rPr lang="en-US" sz="2000" i="0">
                <a:solidFill>
                  <a:srgbClr val="000000"/>
                </a:solidFill>
                <a:latin typeface="Arial" charset="0"/>
                <a:ea typeface="ＭＳ Ｐゴシック"/>
                <a:cs typeface="ＭＳ Ｐゴシック"/>
              </a:rPr>
              <a:t>DNB</a:t>
            </a:r>
          </a:p>
        </p:txBody>
      </p:sp>
      <p:pic>
        <p:nvPicPr>
          <p:cNvPr id="58373" name="Picture 2" descr="C:\Documents and Settings\jfgleaso\Desktop\npp_03_18_10release.jpg"/>
          <p:cNvPicPr>
            <a:picLocks noChangeAspect="1" noChangeArrowheads="1"/>
          </p:cNvPicPr>
          <p:nvPr/>
        </p:nvPicPr>
        <p:blipFill>
          <a:blip r:embed="rId2"/>
          <a:srcRect/>
          <a:stretch>
            <a:fillRect/>
          </a:stretch>
        </p:blipFill>
        <p:spPr bwMode="auto">
          <a:xfrm>
            <a:off x="4495800" y="2955925"/>
            <a:ext cx="3733800" cy="2987675"/>
          </a:xfrm>
          <a:prstGeom prst="rect">
            <a:avLst/>
          </a:prstGeom>
          <a:noFill/>
          <a:ln w="9525">
            <a:noFill/>
            <a:miter lim="800000"/>
            <a:headEnd/>
            <a:tailEnd/>
          </a:ln>
        </p:spPr>
      </p:pic>
      <p:sp>
        <p:nvSpPr>
          <p:cNvPr id="58374" name="TextBox 6"/>
          <p:cNvSpPr txBox="1">
            <a:spLocks noChangeArrowheads="1"/>
          </p:cNvSpPr>
          <p:nvPr/>
        </p:nvSpPr>
        <p:spPr bwMode="auto">
          <a:xfrm>
            <a:off x="5638800" y="5988050"/>
            <a:ext cx="1470025" cy="336550"/>
          </a:xfrm>
          <a:prstGeom prst="rect">
            <a:avLst/>
          </a:prstGeom>
          <a:noFill/>
          <a:ln w="9525">
            <a:noFill/>
            <a:miter lim="800000"/>
            <a:headEnd/>
            <a:tailEnd/>
          </a:ln>
        </p:spPr>
        <p:txBody>
          <a:bodyPr wrap="none" lIns="91410" tIns="45706" rIns="91410" bIns="45706">
            <a:spAutoFit/>
          </a:bodyPr>
          <a:lstStyle/>
          <a:p>
            <a:pPr defTabSz="455613"/>
            <a:r>
              <a:rPr lang="en-US" sz="1600">
                <a:solidFill>
                  <a:srgbClr val="000000"/>
                </a:solidFill>
                <a:latin typeface="Helvetica" pitchFamily="34" charset="0"/>
                <a:ea typeface="ＭＳ Ｐゴシック"/>
                <a:cs typeface="Helvetica" pitchFamily="34" charset="0"/>
              </a:rPr>
              <a:t>VIIRS on NPP</a:t>
            </a:r>
          </a:p>
        </p:txBody>
      </p:sp>
      <p:sp>
        <p:nvSpPr>
          <p:cNvPr id="58375" name="Text Box 10"/>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idx="4294967295"/>
          </p:nvPr>
        </p:nvSpPr>
        <p:spPr>
          <a:xfrm>
            <a:off x="381000" y="0"/>
            <a:ext cx="8229600" cy="1143000"/>
          </a:xfrm>
        </p:spPr>
        <p:txBody>
          <a:bodyPr lIns="91410" tIns="45706" rIns="91410" bIns="45706"/>
          <a:lstStyle/>
          <a:p>
            <a:r>
              <a:rPr lang="en-US" sz="3600" smtClean="0">
                <a:cs typeface="Helvetica" pitchFamily="34" charset="0"/>
              </a:rPr>
              <a:t>VIIRS Prelaunch Performance</a:t>
            </a:r>
          </a:p>
        </p:txBody>
      </p:sp>
      <p:pic>
        <p:nvPicPr>
          <p:cNvPr id="59394" name="Picture 5"/>
          <p:cNvPicPr>
            <a:picLocks noChangeAspect="1" noChangeArrowheads="1"/>
          </p:cNvPicPr>
          <p:nvPr/>
        </p:nvPicPr>
        <p:blipFill>
          <a:blip r:embed="rId2"/>
          <a:srcRect/>
          <a:stretch>
            <a:fillRect/>
          </a:stretch>
        </p:blipFill>
        <p:spPr bwMode="auto">
          <a:xfrm>
            <a:off x="533400" y="1066800"/>
            <a:ext cx="7986713" cy="5380038"/>
          </a:xfrm>
          <a:prstGeom prst="rect">
            <a:avLst/>
          </a:prstGeom>
          <a:noFill/>
          <a:ln w="9525">
            <a:noFill/>
            <a:miter lim="800000"/>
            <a:headEnd/>
            <a:tailEnd/>
          </a:ln>
        </p:spPr>
      </p:pic>
      <p:sp>
        <p:nvSpPr>
          <p:cNvPr id="59395" name="TextBox 3"/>
          <p:cNvSpPr txBox="1">
            <a:spLocks noChangeArrowheads="1"/>
          </p:cNvSpPr>
          <p:nvPr/>
        </p:nvSpPr>
        <p:spPr bwMode="auto">
          <a:xfrm>
            <a:off x="6324600" y="6096000"/>
            <a:ext cx="1981200" cy="276225"/>
          </a:xfrm>
          <a:prstGeom prst="rect">
            <a:avLst/>
          </a:prstGeom>
          <a:noFill/>
          <a:ln w="9525">
            <a:noFill/>
            <a:miter lim="800000"/>
            <a:headEnd/>
            <a:tailEnd/>
          </a:ln>
        </p:spPr>
        <p:txBody>
          <a:bodyPr lIns="91410" tIns="45706" rIns="91410" bIns="45706">
            <a:spAutoFit/>
          </a:bodyPr>
          <a:lstStyle/>
          <a:p>
            <a:r>
              <a:rPr lang="en-US" sz="1200" i="0">
                <a:latin typeface="Times New Roman" pitchFamily="18" charset="0"/>
                <a:ea typeface="ＭＳ Ｐゴシック"/>
                <a:cs typeface="ＭＳ Ｐゴシック"/>
              </a:rPr>
              <a:t>Courtesy of H. Oudrari</a:t>
            </a:r>
          </a:p>
        </p:txBody>
      </p:sp>
      <p:sp>
        <p:nvSpPr>
          <p:cNvPr id="59396" name="Text Box 5"/>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5"/>
          <p:cNvSpPr>
            <a:spLocks noGrp="1" noChangeArrowheads="1"/>
          </p:cNvSpPr>
          <p:nvPr>
            <p:ph type="title" idx="4294967295"/>
          </p:nvPr>
        </p:nvSpPr>
        <p:spPr>
          <a:xfrm>
            <a:off x="1524000" y="152400"/>
            <a:ext cx="6019800" cy="990600"/>
          </a:xfrm>
        </p:spPr>
        <p:txBody>
          <a:bodyPr anchor="t"/>
          <a:lstStyle/>
          <a:p>
            <a:r>
              <a:rPr lang="en-US" sz="3600" smtClean="0"/>
              <a:t>Heritage Capabilities </a:t>
            </a:r>
          </a:p>
        </p:txBody>
      </p:sp>
      <p:sp>
        <p:nvSpPr>
          <p:cNvPr id="60418" name="Slide Number Placeholder 4"/>
          <p:cNvSpPr txBox="1">
            <a:spLocks noGrp="1"/>
          </p:cNvSpPr>
          <p:nvPr/>
        </p:nvSpPr>
        <p:spPr bwMode="auto">
          <a:xfrm>
            <a:off x="7772400" y="5791200"/>
            <a:ext cx="533400" cy="152400"/>
          </a:xfrm>
          <a:prstGeom prst="rect">
            <a:avLst/>
          </a:prstGeom>
          <a:noFill/>
          <a:ln w="9525">
            <a:noFill/>
            <a:miter lim="800000"/>
            <a:headEnd/>
            <a:tailEnd/>
          </a:ln>
        </p:spPr>
        <p:txBody>
          <a:bodyPr anchor="ctr"/>
          <a:lstStyle/>
          <a:p>
            <a:pPr algn="ctr"/>
            <a:fld id="{420A38B2-5F7C-4BF8-A260-A4811345FE42}" type="slidenum">
              <a:rPr lang="en-US" sz="1400" i="0">
                <a:solidFill>
                  <a:srgbClr val="000000"/>
                </a:solidFill>
                <a:latin typeface="Arial" charset="0"/>
                <a:ea typeface="ＭＳ Ｐゴシック"/>
                <a:cs typeface="ＭＳ Ｐゴシック"/>
              </a:rPr>
              <a:pPr algn="ctr"/>
              <a:t>13</a:t>
            </a:fld>
            <a:endParaRPr lang="en-US" sz="1400" i="0">
              <a:solidFill>
                <a:srgbClr val="000000"/>
              </a:solidFill>
              <a:latin typeface="Arial" charset="0"/>
              <a:ea typeface="ＭＳ Ｐゴシック"/>
              <a:cs typeface="ＭＳ Ｐゴシック"/>
            </a:endParaRPr>
          </a:p>
        </p:txBody>
      </p:sp>
      <p:sp>
        <p:nvSpPr>
          <p:cNvPr id="60419" name="Rectangle 2"/>
          <p:cNvSpPr>
            <a:spLocks noChangeArrowheads="1"/>
          </p:cNvSpPr>
          <p:nvPr/>
        </p:nvSpPr>
        <p:spPr bwMode="auto">
          <a:xfrm>
            <a:off x="7772400" y="4495800"/>
            <a:ext cx="533400" cy="533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20" name="Rectangle 3"/>
          <p:cNvSpPr>
            <a:spLocks noChangeArrowheads="1"/>
          </p:cNvSpPr>
          <p:nvPr/>
        </p:nvSpPr>
        <p:spPr bwMode="auto">
          <a:xfrm>
            <a:off x="1219200" y="4495800"/>
            <a:ext cx="3048000" cy="533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21" name="Rectangle 4"/>
          <p:cNvSpPr>
            <a:spLocks noChangeArrowheads="1"/>
          </p:cNvSpPr>
          <p:nvPr/>
        </p:nvSpPr>
        <p:spPr bwMode="auto">
          <a:xfrm>
            <a:off x="1219200" y="4495800"/>
            <a:ext cx="2667000" cy="533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22" name="Line 6"/>
          <p:cNvSpPr>
            <a:spLocks noChangeShapeType="1"/>
          </p:cNvSpPr>
          <p:nvPr/>
        </p:nvSpPr>
        <p:spPr bwMode="auto">
          <a:xfrm>
            <a:off x="1219200" y="5029200"/>
            <a:ext cx="7467600" cy="0"/>
          </a:xfrm>
          <a:prstGeom prst="line">
            <a:avLst/>
          </a:prstGeom>
          <a:noFill/>
          <a:ln w="9525">
            <a:solidFill>
              <a:schemeClr val="tx1"/>
            </a:solidFill>
            <a:round/>
            <a:headEnd/>
            <a:tailEnd/>
          </a:ln>
        </p:spPr>
        <p:txBody>
          <a:bodyPr/>
          <a:lstStyle/>
          <a:p>
            <a:endParaRPr lang="en-US"/>
          </a:p>
        </p:txBody>
      </p:sp>
      <p:sp>
        <p:nvSpPr>
          <p:cNvPr id="60423" name="Line 7"/>
          <p:cNvSpPr>
            <a:spLocks noChangeShapeType="1"/>
          </p:cNvSpPr>
          <p:nvPr/>
        </p:nvSpPr>
        <p:spPr bwMode="auto">
          <a:xfrm>
            <a:off x="1219200" y="4800600"/>
            <a:ext cx="0" cy="381000"/>
          </a:xfrm>
          <a:prstGeom prst="line">
            <a:avLst/>
          </a:prstGeom>
          <a:noFill/>
          <a:ln w="9525">
            <a:solidFill>
              <a:schemeClr val="tx1"/>
            </a:solidFill>
            <a:round/>
            <a:headEnd/>
            <a:tailEnd/>
          </a:ln>
        </p:spPr>
        <p:txBody>
          <a:bodyPr/>
          <a:lstStyle/>
          <a:p>
            <a:endParaRPr lang="en-US"/>
          </a:p>
        </p:txBody>
      </p:sp>
      <p:sp>
        <p:nvSpPr>
          <p:cNvPr id="60424" name="Line 8"/>
          <p:cNvSpPr>
            <a:spLocks noChangeShapeType="1"/>
          </p:cNvSpPr>
          <p:nvPr/>
        </p:nvSpPr>
        <p:spPr bwMode="auto">
          <a:xfrm>
            <a:off x="8686800" y="4800600"/>
            <a:ext cx="0" cy="381000"/>
          </a:xfrm>
          <a:prstGeom prst="line">
            <a:avLst/>
          </a:prstGeom>
          <a:noFill/>
          <a:ln w="9525">
            <a:solidFill>
              <a:schemeClr val="tx1"/>
            </a:solidFill>
            <a:round/>
            <a:headEnd/>
            <a:tailEnd/>
          </a:ln>
        </p:spPr>
        <p:txBody>
          <a:bodyPr/>
          <a:lstStyle/>
          <a:p>
            <a:endParaRPr lang="en-US"/>
          </a:p>
        </p:txBody>
      </p:sp>
      <p:sp>
        <p:nvSpPr>
          <p:cNvPr id="60425" name="Text Box 9"/>
          <p:cNvSpPr txBox="1">
            <a:spLocks noChangeArrowheads="1"/>
          </p:cNvSpPr>
          <p:nvPr/>
        </p:nvSpPr>
        <p:spPr bwMode="auto">
          <a:xfrm>
            <a:off x="946150" y="5165725"/>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0.4</a:t>
            </a:r>
          </a:p>
        </p:txBody>
      </p:sp>
      <p:sp>
        <p:nvSpPr>
          <p:cNvPr id="60426" name="Text Box 10"/>
          <p:cNvSpPr txBox="1">
            <a:spLocks noChangeArrowheads="1"/>
          </p:cNvSpPr>
          <p:nvPr/>
        </p:nvSpPr>
        <p:spPr bwMode="auto">
          <a:xfrm>
            <a:off x="8505825" y="5181600"/>
            <a:ext cx="40957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14</a:t>
            </a:r>
          </a:p>
        </p:txBody>
      </p:sp>
      <p:sp>
        <p:nvSpPr>
          <p:cNvPr id="60427" name="Line 11"/>
          <p:cNvSpPr>
            <a:spLocks noChangeShapeType="1"/>
          </p:cNvSpPr>
          <p:nvPr/>
        </p:nvSpPr>
        <p:spPr bwMode="auto">
          <a:xfrm>
            <a:off x="6019800" y="4800600"/>
            <a:ext cx="0" cy="381000"/>
          </a:xfrm>
          <a:prstGeom prst="line">
            <a:avLst/>
          </a:prstGeom>
          <a:noFill/>
          <a:ln w="9525">
            <a:solidFill>
              <a:schemeClr val="tx1"/>
            </a:solidFill>
            <a:round/>
            <a:headEnd/>
            <a:tailEnd/>
          </a:ln>
        </p:spPr>
        <p:txBody>
          <a:bodyPr/>
          <a:lstStyle/>
          <a:p>
            <a:endParaRPr lang="en-US"/>
          </a:p>
        </p:txBody>
      </p:sp>
      <p:sp>
        <p:nvSpPr>
          <p:cNvPr id="60428" name="Line 12"/>
          <p:cNvSpPr>
            <a:spLocks noChangeShapeType="1"/>
          </p:cNvSpPr>
          <p:nvPr/>
        </p:nvSpPr>
        <p:spPr bwMode="auto">
          <a:xfrm>
            <a:off x="5486400" y="4800600"/>
            <a:ext cx="0" cy="381000"/>
          </a:xfrm>
          <a:prstGeom prst="line">
            <a:avLst/>
          </a:prstGeom>
          <a:noFill/>
          <a:ln w="9525">
            <a:solidFill>
              <a:schemeClr val="tx1"/>
            </a:solidFill>
            <a:round/>
            <a:headEnd/>
            <a:tailEnd/>
          </a:ln>
        </p:spPr>
        <p:txBody>
          <a:bodyPr/>
          <a:lstStyle/>
          <a:p>
            <a:endParaRPr lang="en-US"/>
          </a:p>
        </p:txBody>
      </p:sp>
      <p:sp>
        <p:nvSpPr>
          <p:cNvPr id="60429" name="Line 13"/>
          <p:cNvSpPr>
            <a:spLocks noChangeShapeType="1"/>
          </p:cNvSpPr>
          <p:nvPr/>
        </p:nvSpPr>
        <p:spPr bwMode="auto">
          <a:xfrm>
            <a:off x="4953000" y="4800600"/>
            <a:ext cx="0" cy="381000"/>
          </a:xfrm>
          <a:prstGeom prst="line">
            <a:avLst/>
          </a:prstGeom>
          <a:noFill/>
          <a:ln w="9525">
            <a:solidFill>
              <a:schemeClr val="tx1"/>
            </a:solidFill>
            <a:round/>
            <a:headEnd/>
            <a:tailEnd/>
          </a:ln>
        </p:spPr>
        <p:txBody>
          <a:bodyPr/>
          <a:lstStyle/>
          <a:p>
            <a:endParaRPr lang="en-US"/>
          </a:p>
        </p:txBody>
      </p:sp>
      <p:sp>
        <p:nvSpPr>
          <p:cNvPr id="60430" name="Line 14"/>
          <p:cNvSpPr>
            <a:spLocks noChangeShapeType="1"/>
          </p:cNvSpPr>
          <p:nvPr/>
        </p:nvSpPr>
        <p:spPr bwMode="auto">
          <a:xfrm>
            <a:off x="1752600" y="4800600"/>
            <a:ext cx="0" cy="381000"/>
          </a:xfrm>
          <a:prstGeom prst="line">
            <a:avLst/>
          </a:prstGeom>
          <a:noFill/>
          <a:ln w="9525">
            <a:solidFill>
              <a:schemeClr val="tx1"/>
            </a:solidFill>
            <a:round/>
            <a:headEnd/>
            <a:tailEnd/>
          </a:ln>
        </p:spPr>
        <p:txBody>
          <a:bodyPr/>
          <a:lstStyle/>
          <a:p>
            <a:endParaRPr lang="en-US"/>
          </a:p>
        </p:txBody>
      </p:sp>
      <p:sp>
        <p:nvSpPr>
          <p:cNvPr id="60431" name="Line 15"/>
          <p:cNvSpPr>
            <a:spLocks noChangeShapeType="1"/>
          </p:cNvSpPr>
          <p:nvPr/>
        </p:nvSpPr>
        <p:spPr bwMode="auto">
          <a:xfrm>
            <a:off x="2286000" y="4800600"/>
            <a:ext cx="0" cy="381000"/>
          </a:xfrm>
          <a:prstGeom prst="line">
            <a:avLst/>
          </a:prstGeom>
          <a:noFill/>
          <a:ln w="9525">
            <a:solidFill>
              <a:schemeClr val="tx1"/>
            </a:solidFill>
            <a:round/>
            <a:headEnd/>
            <a:tailEnd/>
          </a:ln>
        </p:spPr>
        <p:txBody>
          <a:bodyPr/>
          <a:lstStyle/>
          <a:p>
            <a:endParaRPr lang="en-US"/>
          </a:p>
        </p:txBody>
      </p:sp>
      <p:sp>
        <p:nvSpPr>
          <p:cNvPr id="60432" name="Line 16"/>
          <p:cNvSpPr>
            <a:spLocks noChangeShapeType="1"/>
          </p:cNvSpPr>
          <p:nvPr/>
        </p:nvSpPr>
        <p:spPr bwMode="auto">
          <a:xfrm>
            <a:off x="2819400" y="4800600"/>
            <a:ext cx="0" cy="381000"/>
          </a:xfrm>
          <a:prstGeom prst="line">
            <a:avLst/>
          </a:prstGeom>
          <a:noFill/>
          <a:ln w="9525">
            <a:solidFill>
              <a:schemeClr val="tx1"/>
            </a:solidFill>
            <a:round/>
            <a:headEnd/>
            <a:tailEnd/>
          </a:ln>
        </p:spPr>
        <p:txBody>
          <a:bodyPr/>
          <a:lstStyle/>
          <a:p>
            <a:endParaRPr lang="en-US"/>
          </a:p>
        </p:txBody>
      </p:sp>
      <p:sp>
        <p:nvSpPr>
          <p:cNvPr id="60433" name="Line 17"/>
          <p:cNvSpPr>
            <a:spLocks noChangeShapeType="1"/>
          </p:cNvSpPr>
          <p:nvPr/>
        </p:nvSpPr>
        <p:spPr bwMode="auto">
          <a:xfrm>
            <a:off x="3352800" y="4800600"/>
            <a:ext cx="0" cy="381000"/>
          </a:xfrm>
          <a:prstGeom prst="line">
            <a:avLst/>
          </a:prstGeom>
          <a:noFill/>
          <a:ln w="9525">
            <a:solidFill>
              <a:schemeClr val="tx1"/>
            </a:solidFill>
            <a:round/>
            <a:headEnd/>
            <a:tailEnd/>
          </a:ln>
        </p:spPr>
        <p:txBody>
          <a:bodyPr/>
          <a:lstStyle/>
          <a:p>
            <a:endParaRPr lang="en-US"/>
          </a:p>
        </p:txBody>
      </p:sp>
      <p:sp>
        <p:nvSpPr>
          <p:cNvPr id="60434" name="Line 18"/>
          <p:cNvSpPr>
            <a:spLocks noChangeShapeType="1"/>
          </p:cNvSpPr>
          <p:nvPr/>
        </p:nvSpPr>
        <p:spPr bwMode="auto">
          <a:xfrm>
            <a:off x="3886200" y="4800600"/>
            <a:ext cx="0" cy="381000"/>
          </a:xfrm>
          <a:prstGeom prst="line">
            <a:avLst/>
          </a:prstGeom>
          <a:noFill/>
          <a:ln w="9525">
            <a:solidFill>
              <a:schemeClr val="tx1"/>
            </a:solidFill>
            <a:round/>
            <a:headEnd/>
            <a:tailEnd/>
          </a:ln>
        </p:spPr>
        <p:txBody>
          <a:bodyPr/>
          <a:lstStyle/>
          <a:p>
            <a:endParaRPr lang="en-US"/>
          </a:p>
        </p:txBody>
      </p:sp>
      <p:sp>
        <p:nvSpPr>
          <p:cNvPr id="60435" name="Line 19"/>
          <p:cNvSpPr>
            <a:spLocks noChangeShapeType="1"/>
          </p:cNvSpPr>
          <p:nvPr/>
        </p:nvSpPr>
        <p:spPr bwMode="auto">
          <a:xfrm>
            <a:off x="6553200" y="4800600"/>
            <a:ext cx="0" cy="381000"/>
          </a:xfrm>
          <a:prstGeom prst="line">
            <a:avLst/>
          </a:prstGeom>
          <a:noFill/>
          <a:ln w="9525">
            <a:solidFill>
              <a:schemeClr val="tx1"/>
            </a:solidFill>
            <a:round/>
            <a:headEnd/>
            <a:tailEnd/>
          </a:ln>
        </p:spPr>
        <p:txBody>
          <a:bodyPr/>
          <a:lstStyle/>
          <a:p>
            <a:endParaRPr lang="en-US"/>
          </a:p>
        </p:txBody>
      </p:sp>
      <p:sp>
        <p:nvSpPr>
          <p:cNvPr id="60436" name="Line 20"/>
          <p:cNvSpPr>
            <a:spLocks noChangeShapeType="1"/>
          </p:cNvSpPr>
          <p:nvPr/>
        </p:nvSpPr>
        <p:spPr bwMode="auto">
          <a:xfrm>
            <a:off x="4419600" y="4800600"/>
            <a:ext cx="0" cy="381000"/>
          </a:xfrm>
          <a:prstGeom prst="line">
            <a:avLst/>
          </a:prstGeom>
          <a:noFill/>
          <a:ln w="9525">
            <a:solidFill>
              <a:schemeClr val="tx1"/>
            </a:solidFill>
            <a:round/>
            <a:headEnd/>
            <a:tailEnd/>
          </a:ln>
        </p:spPr>
        <p:txBody>
          <a:bodyPr/>
          <a:lstStyle/>
          <a:p>
            <a:endParaRPr lang="en-US"/>
          </a:p>
        </p:txBody>
      </p:sp>
      <p:sp>
        <p:nvSpPr>
          <p:cNvPr id="60437" name="Line 21"/>
          <p:cNvSpPr>
            <a:spLocks noChangeShapeType="1"/>
          </p:cNvSpPr>
          <p:nvPr/>
        </p:nvSpPr>
        <p:spPr bwMode="auto">
          <a:xfrm>
            <a:off x="8153400" y="4800600"/>
            <a:ext cx="0" cy="381000"/>
          </a:xfrm>
          <a:prstGeom prst="line">
            <a:avLst/>
          </a:prstGeom>
          <a:noFill/>
          <a:ln w="9525">
            <a:solidFill>
              <a:schemeClr val="tx1"/>
            </a:solidFill>
            <a:round/>
            <a:headEnd/>
            <a:tailEnd/>
          </a:ln>
        </p:spPr>
        <p:txBody>
          <a:bodyPr/>
          <a:lstStyle/>
          <a:p>
            <a:endParaRPr lang="en-US"/>
          </a:p>
        </p:txBody>
      </p:sp>
      <p:sp>
        <p:nvSpPr>
          <p:cNvPr id="60438" name="Line 22"/>
          <p:cNvSpPr>
            <a:spLocks noChangeShapeType="1"/>
          </p:cNvSpPr>
          <p:nvPr/>
        </p:nvSpPr>
        <p:spPr bwMode="auto">
          <a:xfrm>
            <a:off x="7620000" y="4800600"/>
            <a:ext cx="0" cy="381000"/>
          </a:xfrm>
          <a:prstGeom prst="line">
            <a:avLst/>
          </a:prstGeom>
          <a:noFill/>
          <a:ln w="9525">
            <a:solidFill>
              <a:schemeClr val="tx1"/>
            </a:solidFill>
            <a:round/>
            <a:headEnd/>
            <a:tailEnd/>
          </a:ln>
        </p:spPr>
        <p:txBody>
          <a:bodyPr/>
          <a:lstStyle/>
          <a:p>
            <a:endParaRPr lang="en-US"/>
          </a:p>
        </p:txBody>
      </p:sp>
      <p:sp>
        <p:nvSpPr>
          <p:cNvPr id="60439" name="Line 23"/>
          <p:cNvSpPr>
            <a:spLocks noChangeShapeType="1"/>
          </p:cNvSpPr>
          <p:nvPr/>
        </p:nvSpPr>
        <p:spPr bwMode="auto">
          <a:xfrm>
            <a:off x="7086600" y="4800600"/>
            <a:ext cx="0" cy="381000"/>
          </a:xfrm>
          <a:prstGeom prst="line">
            <a:avLst/>
          </a:prstGeom>
          <a:noFill/>
          <a:ln w="9525">
            <a:solidFill>
              <a:schemeClr val="tx1"/>
            </a:solidFill>
            <a:round/>
            <a:headEnd/>
            <a:tailEnd/>
          </a:ln>
        </p:spPr>
        <p:txBody>
          <a:bodyPr/>
          <a:lstStyle/>
          <a:p>
            <a:endParaRPr lang="en-US"/>
          </a:p>
        </p:txBody>
      </p:sp>
      <p:sp>
        <p:nvSpPr>
          <p:cNvPr id="60440" name="Text Box 24"/>
          <p:cNvSpPr txBox="1">
            <a:spLocks noChangeArrowheads="1"/>
          </p:cNvSpPr>
          <p:nvPr/>
        </p:nvSpPr>
        <p:spPr bwMode="auto">
          <a:xfrm>
            <a:off x="20574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0.6</a:t>
            </a:r>
          </a:p>
        </p:txBody>
      </p:sp>
      <p:sp>
        <p:nvSpPr>
          <p:cNvPr id="60441" name="Text Box 25"/>
          <p:cNvSpPr txBox="1">
            <a:spLocks noChangeArrowheads="1"/>
          </p:cNvSpPr>
          <p:nvPr/>
        </p:nvSpPr>
        <p:spPr bwMode="auto">
          <a:xfrm>
            <a:off x="25908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0.7</a:t>
            </a:r>
          </a:p>
        </p:txBody>
      </p:sp>
      <p:sp>
        <p:nvSpPr>
          <p:cNvPr id="60442" name="Text Box 26"/>
          <p:cNvSpPr txBox="1">
            <a:spLocks noChangeArrowheads="1"/>
          </p:cNvSpPr>
          <p:nvPr/>
        </p:nvSpPr>
        <p:spPr bwMode="auto">
          <a:xfrm>
            <a:off x="31242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0.8</a:t>
            </a:r>
          </a:p>
        </p:txBody>
      </p:sp>
      <p:sp>
        <p:nvSpPr>
          <p:cNvPr id="60443" name="Text Box 27"/>
          <p:cNvSpPr txBox="1">
            <a:spLocks noChangeArrowheads="1"/>
          </p:cNvSpPr>
          <p:nvPr/>
        </p:nvSpPr>
        <p:spPr bwMode="auto">
          <a:xfrm>
            <a:off x="36576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0.9</a:t>
            </a:r>
          </a:p>
        </p:txBody>
      </p:sp>
      <p:sp>
        <p:nvSpPr>
          <p:cNvPr id="60444" name="Text Box 28"/>
          <p:cNvSpPr txBox="1">
            <a:spLocks noChangeArrowheads="1"/>
          </p:cNvSpPr>
          <p:nvPr/>
        </p:nvSpPr>
        <p:spPr bwMode="auto">
          <a:xfrm>
            <a:off x="15240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0.5</a:t>
            </a:r>
          </a:p>
        </p:txBody>
      </p:sp>
      <p:sp>
        <p:nvSpPr>
          <p:cNvPr id="60445" name="Text Box 29"/>
          <p:cNvSpPr txBox="1">
            <a:spLocks noChangeArrowheads="1"/>
          </p:cNvSpPr>
          <p:nvPr/>
        </p:nvSpPr>
        <p:spPr bwMode="auto">
          <a:xfrm>
            <a:off x="41910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1.2</a:t>
            </a:r>
          </a:p>
        </p:txBody>
      </p:sp>
      <p:sp>
        <p:nvSpPr>
          <p:cNvPr id="60446" name="Text Box 30"/>
          <p:cNvSpPr txBox="1">
            <a:spLocks noChangeArrowheads="1"/>
          </p:cNvSpPr>
          <p:nvPr/>
        </p:nvSpPr>
        <p:spPr bwMode="auto">
          <a:xfrm>
            <a:off x="47244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1.8</a:t>
            </a:r>
          </a:p>
        </p:txBody>
      </p:sp>
      <p:sp>
        <p:nvSpPr>
          <p:cNvPr id="60447" name="Text Box 31"/>
          <p:cNvSpPr txBox="1">
            <a:spLocks noChangeArrowheads="1"/>
          </p:cNvSpPr>
          <p:nvPr/>
        </p:nvSpPr>
        <p:spPr bwMode="auto">
          <a:xfrm>
            <a:off x="6408738" y="5181600"/>
            <a:ext cx="296862"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6</a:t>
            </a:r>
          </a:p>
        </p:txBody>
      </p:sp>
      <p:sp>
        <p:nvSpPr>
          <p:cNvPr id="60448" name="Text Box 32"/>
          <p:cNvSpPr txBox="1">
            <a:spLocks noChangeArrowheads="1"/>
          </p:cNvSpPr>
          <p:nvPr/>
        </p:nvSpPr>
        <p:spPr bwMode="auto">
          <a:xfrm>
            <a:off x="6942138" y="5181600"/>
            <a:ext cx="296862"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8</a:t>
            </a:r>
          </a:p>
        </p:txBody>
      </p:sp>
      <p:sp>
        <p:nvSpPr>
          <p:cNvPr id="60449" name="Text Box 33"/>
          <p:cNvSpPr txBox="1">
            <a:spLocks noChangeArrowheads="1"/>
          </p:cNvSpPr>
          <p:nvPr/>
        </p:nvSpPr>
        <p:spPr bwMode="auto">
          <a:xfrm>
            <a:off x="5257800" y="5181600"/>
            <a:ext cx="46672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2.4</a:t>
            </a:r>
          </a:p>
        </p:txBody>
      </p:sp>
      <p:sp>
        <p:nvSpPr>
          <p:cNvPr id="60450" name="Text Box 34"/>
          <p:cNvSpPr txBox="1">
            <a:spLocks noChangeArrowheads="1"/>
          </p:cNvSpPr>
          <p:nvPr/>
        </p:nvSpPr>
        <p:spPr bwMode="auto">
          <a:xfrm>
            <a:off x="5867400" y="5181600"/>
            <a:ext cx="296863"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4</a:t>
            </a:r>
          </a:p>
        </p:txBody>
      </p:sp>
      <p:sp>
        <p:nvSpPr>
          <p:cNvPr id="60451" name="Text Box 35"/>
          <p:cNvSpPr txBox="1">
            <a:spLocks noChangeArrowheads="1"/>
          </p:cNvSpPr>
          <p:nvPr/>
        </p:nvSpPr>
        <p:spPr bwMode="auto">
          <a:xfrm>
            <a:off x="7391400" y="5181600"/>
            <a:ext cx="40957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10</a:t>
            </a:r>
          </a:p>
        </p:txBody>
      </p:sp>
      <p:sp>
        <p:nvSpPr>
          <p:cNvPr id="60452" name="Text Box 36"/>
          <p:cNvSpPr txBox="1">
            <a:spLocks noChangeArrowheads="1"/>
          </p:cNvSpPr>
          <p:nvPr/>
        </p:nvSpPr>
        <p:spPr bwMode="auto">
          <a:xfrm>
            <a:off x="7896225" y="5181600"/>
            <a:ext cx="409575" cy="336550"/>
          </a:xfrm>
          <a:prstGeom prst="rect">
            <a:avLst/>
          </a:prstGeom>
          <a:noFill/>
          <a:ln w="9525">
            <a:noFill/>
            <a:miter lim="800000"/>
            <a:headEnd/>
            <a:tailEnd/>
          </a:ln>
        </p:spPr>
        <p:txBody>
          <a:bodyPr wrap="none">
            <a:spAutoFit/>
          </a:bodyPr>
          <a:lstStyle/>
          <a:p>
            <a:pPr eaLnBrk="0" hangingPunct="0"/>
            <a:r>
              <a:rPr lang="en-US" sz="1600" b="1" i="0">
                <a:solidFill>
                  <a:srgbClr val="000000"/>
                </a:solidFill>
                <a:latin typeface="Arial" charset="0"/>
                <a:ea typeface="ＭＳ Ｐゴシック"/>
                <a:cs typeface="ＭＳ Ｐゴシック"/>
              </a:rPr>
              <a:t>12</a:t>
            </a:r>
          </a:p>
        </p:txBody>
      </p:sp>
      <p:sp>
        <p:nvSpPr>
          <p:cNvPr id="60453" name="Text Box 37"/>
          <p:cNvSpPr txBox="1">
            <a:spLocks noChangeArrowheads="1"/>
          </p:cNvSpPr>
          <p:nvPr/>
        </p:nvSpPr>
        <p:spPr bwMode="auto">
          <a:xfrm>
            <a:off x="4403725" y="5729288"/>
            <a:ext cx="1098550" cy="366712"/>
          </a:xfrm>
          <a:prstGeom prst="rect">
            <a:avLst/>
          </a:prstGeom>
          <a:noFill/>
          <a:ln w="9525">
            <a:noFill/>
            <a:miter lim="800000"/>
            <a:headEnd/>
            <a:tailEnd/>
          </a:ln>
        </p:spPr>
        <p:txBody>
          <a:bodyPr wrap="none">
            <a:spAutoFit/>
          </a:bodyPr>
          <a:lstStyle/>
          <a:p>
            <a:pPr eaLnBrk="0" hangingPunct="0"/>
            <a:r>
              <a:rPr lang="en-US" b="1" i="0">
                <a:solidFill>
                  <a:srgbClr val="000000"/>
                </a:solidFill>
                <a:latin typeface="Arial" charset="0"/>
                <a:ea typeface="ＭＳ Ｐゴシック"/>
                <a:cs typeface="ＭＳ Ｐゴシック"/>
              </a:rPr>
              <a:t>[micron]</a:t>
            </a:r>
          </a:p>
        </p:txBody>
      </p:sp>
      <p:sp>
        <p:nvSpPr>
          <p:cNvPr id="60454" name="Text Box 38"/>
          <p:cNvSpPr txBox="1">
            <a:spLocks noChangeArrowheads="1"/>
          </p:cNvSpPr>
          <p:nvPr/>
        </p:nvSpPr>
        <p:spPr bwMode="auto">
          <a:xfrm>
            <a:off x="228600" y="4572000"/>
            <a:ext cx="654050" cy="366713"/>
          </a:xfrm>
          <a:prstGeom prst="rect">
            <a:avLst/>
          </a:prstGeom>
          <a:noFill/>
          <a:ln w="9525">
            <a:noFill/>
            <a:miter lim="800000"/>
            <a:headEnd/>
            <a:tailEnd/>
          </a:ln>
        </p:spPr>
        <p:txBody>
          <a:bodyPr wrap="none">
            <a:spAutoFit/>
          </a:bodyPr>
          <a:lstStyle/>
          <a:p>
            <a:pPr eaLnBrk="0" hangingPunct="0"/>
            <a:r>
              <a:rPr lang="en-US" b="1" i="0">
                <a:solidFill>
                  <a:srgbClr val="000000"/>
                </a:solidFill>
                <a:latin typeface="Arial" charset="0"/>
                <a:ea typeface="ＭＳ Ｐゴシック"/>
                <a:cs typeface="ＭＳ Ｐゴシック"/>
              </a:rPr>
              <a:t>OLS</a:t>
            </a:r>
          </a:p>
        </p:txBody>
      </p:sp>
      <p:grpSp>
        <p:nvGrpSpPr>
          <p:cNvPr id="60455" name="Group 39"/>
          <p:cNvGrpSpPr>
            <a:grpSpLocks/>
          </p:cNvGrpSpPr>
          <p:nvPr/>
        </p:nvGrpSpPr>
        <p:grpSpPr bwMode="auto">
          <a:xfrm>
            <a:off x="76200" y="3733800"/>
            <a:ext cx="8610600" cy="685800"/>
            <a:chOff x="48" y="2736"/>
            <a:chExt cx="5424" cy="432"/>
          </a:xfrm>
        </p:grpSpPr>
        <p:sp>
          <p:nvSpPr>
            <p:cNvPr id="60590" name="Rectangle 40"/>
            <p:cNvSpPr>
              <a:spLocks noChangeArrowheads="1"/>
            </p:cNvSpPr>
            <p:nvPr/>
          </p:nvSpPr>
          <p:spPr bwMode="auto">
            <a:xfrm>
              <a:off x="1872" y="2736"/>
              <a:ext cx="816"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91" name="Rectangle 41"/>
            <p:cNvSpPr>
              <a:spLocks noChangeArrowheads="1"/>
            </p:cNvSpPr>
            <p:nvPr/>
          </p:nvSpPr>
          <p:spPr bwMode="auto">
            <a:xfrm>
              <a:off x="1344" y="2736"/>
              <a:ext cx="336"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92" name="Line 42"/>
            <p:cNvSpPr>
              <a:spLocks noChangeShapeType="1"/>
            </p:cNvSpPr>
            <p:nvPr/>
          </p:nvSpPr>
          <p:spPr bwMode="auto">
            <a:xfrm>
              <a:off x="768" y="3072"/>
              <a:ext cx="4704" cy="0"/>
            </a:xfrm>
            <a:prstGeom prst="line">
              <a:avLst/>
            </a:prstGeom>
            <a:noFill/>
            <a:ln w="9525">
              <a:solidFill>
                <a:schemeClr val="tx1"/>
              </a:solidFill>
              <a:round/>
              <a:headEnd/>
              <a:tailEnd/>
            </a:ln>
          </p:spPr>
          <p:txBody>
            <a:bodyPr/>
            <a:lstStyle/>
            <a:p>
              <a:endParaRPr lang="en-US"/>
            </a:p>
          </p:txBody>
        </p:sp>
        <p:sp>
          <p:nvSpPr>
            <p:cNvPr id="60593" name="Line 43"/>
            <p:cNvSpPr>
              <a:spLocks noChangeShapeType="1"/>
            </p:cNvSpPr>
            <p:nvPr/>
          </p:nvSpPr>
          <p:spPr bwMode="auto">
            <a:xfrm>
              <a:off x="768" y="2928"/>
              <a:ext cx="0" cy="240"/>
            </a:xfrm>
            <a:prstGeom prst="line">
              <a:avLst/>
            </a:prstGeom>
            <a:noFill/>
            <a:ln w="9525">
              <a:solidFill>
                <a:schemeClr val="tx1"/>
              </a:solidFill>
              <a:round/>
              <a:headEnd/>
              <a:tailEnd/>
            </a:ln>
          </p:spPr>
          <p:txBody>
            <a:bodyPr/>
            <a:lstStyle/>
            <a:p>
              <a:endParaRPr lang="en-US"/>
            </a:p>
          </p:txBody>
        </p:sp>
        <p:sp>
          <p:nvSpPr>
            <p:cNvPr id="60594" name="Line 44"/>
            <p:cNvSpPr>
              <a:spLocks noChangeShapeType="1"/>
            </p:cNvSpPr>
            <p:nvPr/>
          </p:nvSpPr>
          <p:spPr bwMode="auto">
            <a:xfrm>
              <a:off x="5472" y="2928"/>
              <a:ext cx="0" cy="240"/>
            </a:xfrm>
            <a:prstGeom prst="line">
              <a:avLst/>
            </a:prstGeom>
            <a:noFill/>
            <a:ln w="9525">
              <a:solidFill>
                <a:schemeClr val="tx1"/>
              </a:solidFill>
              <a:round/>
              <a:headEnd/>
              <a:tailEnd/>
            </a:ln>
          </p:spPr>
          <p:txBody>
            <a:bodyPr/>
            <a:lstStyle/>
            <a:p>
              <a:endParaRPr lang="en-US"/>
            </a:p>
          </p:txBody>
        </p:sp>
        <p:sp>
          <p:nvSpPr>
            <p:cNvPr id="60595" name="Line 45"/>
            <p:cNvSpPr>
              <a:spLocks noChangeShapeType="1"/>
            </p:cNvSpPr>
            <p:nvPr/>
          </p:nvSpPr>
          <p:spPr bwMode="auto">
            <a:xfrm>
              <a:off x="3792" y="2928"/>
              <a:ext cx="0" cy="240"/>
            </a:xfrm>
            <a:prstGeom prst="line">
              <a:avLst/>
            </a:prstGeom>
            <a:noFill/>
            <a:ln w="9525">
              <a:solidFill>
                <a:schemeClr val="tx1"/>
              </a:solidFill>
              <a:round/>
              <a:headEnd/>
              <a:tailEnd/>
            </a:ln>
          </p:spPr>
          <p:txBody>
            <a:bodyPr/>
            <a:lstStyle/>
            <a:p>
              <a:endParaRPr lang="en-US"/>
            </a:p>
          </p:txBody>
        </p:sp>
        <p:sp>
          <p:nvSpPr>
            <p:cNvPr id="60596" name="Line 46"/>
            <p:cNvSpPr>
              <a:spLocks noChangeShapeType="1"/>
            </p:cNvSpPr>
            <p:nvPr/>
          </p:nvSpPr>
          <p:spPr bwMode="auto">
            <a:xfrm>
              <a:off x="3456" y="2928"/>
              <a:ext cx="0" cy="240"/>
            </a:xfrm>
            <a:prstGeom prst="line">
              <a:avLst/>
            </a:prstGeom>
            <a:noFill/>
            <a:ln w="9525">
              <a:solidFill>
                <a:schemeClr val="tx1"/>
              </a:solidFill>
              <a:round/>
              <a:headEnd/>
              <a:tailEnd/>
            </a:ln>
          </p:spPr>
          <p:txBody>
            <a:bodyPr/>
            <a:lstStyle/>
            <a:p>
              <a:endParaRPr lang="en-US"/>
            </a:p>
          </p:txBody>
        </p:sp>
        <p:sp>
          <p:nvSpPr>
            <p:cNvPr id="60597" name="Line 47"/>
            <p:cNvSpPr>
              <a:spLocks noChangeShapeType="1"/>
            </p:cNvSpPr>
            <p:nvPr/>
          </p:nvSpPr>
          <p:spPr bwMode="auto">
            <a:xfrm>
              <a:off x="3120" y="2928"/>
              <a:ext cx="0" cy="240"/>
            </a:xfrm>
            <a:prstGeom prst="line">
              <a:avLst/>
            </a:prstGeom>
            <a:noFill/>
            <a:ln w="9525">
              <a:solidFill>
                <a:schemeClr val="tx1"/>
              </a:solidFill>
              <a:round/>
              <a:headEnd/>
              <a:tailEnd/>
            </a:ln>
          </p:spPr>
          <p:txBody>
            <a:bodyPr/>
            <a:lstStyle/>
            <a:p>
              <a:endParaRPr lang="en-US"/>
            </a:p>
          </p:txBody>
        </p:sp>
        <p:sp>
          <p:nvSpPr>
            <p:cNvPr id="60598" name="Line 48"/>
            <p:cNvSpPr>
              <a:spLocks noChangeShapeType="1"/>
            </p:cNvSpPr>
            <p:nvPr/>
          </p:nvSpPr>
          <p:spPr bwMode="auto">
            <a:xfrm>
              <a:off x="1104" y="2928"/>
              <a:ext cx="0" cy="240"/>
            </a:xfrm>
            <a:prstGeom prst="line">
              <a:avLst/>
            </a:prstGeom>
            <a:noFill/>
            <a:ln w="9525">
              <a:solidFill>
                <a:schemeClr val="tx1"/>
              </a:solidFill>
              <a:round/>
              <a:headEnd/>
              <a:tailEnd/>
            </a:ln>
          </p:spPr>
          <p:txBody>
            <a:bodyPr/>
            <a:lstStyle/>
            <a:p>
              <a:endParaRPr lang="en-US"/>
            </a:p>
          </p:txBody>
        </p:sp>
        <p:sp>
          <p:nvSpPr>
            <p:cNvPr id="60599" name="Line 49"/>
            <p:cNvSpPr>
              <a:spLocks noChangeShapeType="1"/>
            </p:cNvSpPr>
            <p:nvPr/>
          </p:nvSpPr>
          <p:spPr bwMode="auto">
            <a:xfrm>
              <a:off x="1440" y="2928"/>
              <a:ext cx="0" cy="240"/>
            </a:xfrm>
            <a:prstGeom prst="line">
              <a:avLst/>
            </a:prstGeom>
            <a:noFill/>
            <a:ln w="9525">
              <a:solidFill>
                <a:schemeClr val="tx1"/>
              </a:solidFill>
              <a:round/>
              <a:headEnd/>
              <a:tailEnd/>
            </a:ln>
          </p:spPr>
          <p:txBody>
            <a:bodyPr/>
            <a:lstStyle/>
            <a:p>
              <a:endParaRPr lang="en-US"/>
            </a:p>
          </p:txBody>
        </p:sp>
        <p:sp>
          <p:nvSpPr>
            <p:cNvPr id="60600" name="Line 50"/>
            <p:cNvSpPr>
              <a:spLocks noChangeShapeType="1"/>
            </p:cNvSpPr>
            <p:nvPr/>
          </p:nvSpPr>
          <p:spPr bwMode="auto">
            <a:xfrm>
              <a:off x="1776" y="2928"/>
              <a:ext cx="0" cy="240"/>
            </a:xfrm>
            <a:prstGeom prst="line">
              <a:avLst/>
            </a:prstGeom>
            <a:noFill/>
            <a:ln w="9525">
              <a:solidFill>
                <a:schemeClr val="tx1"/>
              </a:solidFill>
              <a:round/>
              <a:headEnd/>
              <a:tailEnd/>
            </a:ln>
          </p:spPr>
          <p:txBody>
            <a:bodyPr/>
            <a:lstStyle/>
            <a:p>
              <a:endParaRPr lang="en-US"/>
            </a:p>
          </p:txBody>
        </p:sp>
        <p:sp>
          <p:nvSpPr>
            <p:cNvPr id="60601" name="Line 51"/>
            <p:cNvSpPr>
              <a:spLocks noChangeShapeType="1"/>
            </p:cNvSpPr>
            <p:nvPr/>
          </p:nvSpPr>
          <p:spPr bwMode="auto">
            <a:xfrm>
              <a:off x="2112" y="2928"/>
              <a:ext cx="0" cy="240"/>
            </a:xfrm>
            <a:prstGeom prst="line">
              <a:avLst/>
            </a:prstGeom>
            <a:noFill/>
            <a:ln w="9525">
              <a:solidFill>
                <a:schemeClr val="tx1"/>
              </a:solidFill>
              <a:round/>
              <a:headEnd/>
              <a:tailEnd/>
            </a:ln>
          </p:spPr>
          <p:txBody>
            <a:bodyPr/>
            <a:lstStyle/>
            <a:p>
              <a:endParaRPr lang="en-US"/>
            </a:p>
          </p:txBody>
        </p:sp>
        <p:sp>
          <p:nvSpPr>
            <p:cNvPr id="60602" name="Line 52"/>
            <p:cNvSpPr>
              <a:spLocks noChangeShapeType="1"/>
            </p:cNvSpPr>
            <p:nvPr/>
          </p:nvSpPr>
          <p:spPr bwMode="auto">
            <a:xfrm>
              <a:off x="2448" y="2928"/>
              <a:ext cx="0" cy="240"/>
            </a:xfrm>
            <a:prstGeom prst="line">
              <a:avLst/>
            </a:prstGeom>
            <a:noFill/>
            <a:ln w="9525">
              <a:solidFill>
                <a:schemeClr val="tx1"/>
              </a:solidFill>
              <a:round/>
              <a:headEnd/>
              <a:tailEnd/>
            </a:ln>
          </p:spPr>
          <p:txBody>
            <a:bodyPr/>
            <a:lstStyle/>
            <a:p>
              <a:endParaRPr lang="en-US"/>
            </a:p>
          </p:txBody>
        </p:sp>
        <p:sp>
          <p:nvSpPr>
            <p:cNvPr id="60603" name="Line 53"/>
            <p:cNvSpPr>
              <a:spLocks noChangeShapeType="1"/>
            </p:cNvSpPr>
            <p:nvPr/>
          </p:nvSpPr>
          <p:spPr bwMode="auto">
            <a:xfrm>
              <a:off x="4128" y="2928"/>
              <a:ext cx="0" cy="240"/>
            </a:xfrm>
            <a:prstGeom prst="line">
              <a:avLst/>
            </a:prstGeom>
            <a:noFill/>
            <a:ln w="9525">
              <a:solidFill>
                <a:schemeClr val="tx1"/>
              </a:solidFill>
              <a:round/>
              <a:headEnd/>
              <a:tailEnd/>
            </a:ln>
          </p:spPr>
          <p:txBody>
            <a:bodyPr/>
            <a:lstStyle/>
            <a:p>
              <a:endParaRPr lang="en-US"/>
            </a:p>
          </p:txBody>
        </p:sp>
        <p:sp>
          <p:nvSpPr>
            <p:cNvPr id="60604" name="Line 54"/>
            <p:cNvSpPr>
              <a:spLocks noChangeShapeType="1"/>
            </p:cNvSpPr>
            <p:nvPr/>
          </p:nvSpPr>
          <p:spPr bwMode="auto">
            <a:xfrm>
              <a:off x="2784" y="2928"/>
              <a:ext cx="0" cy="240"/>
            </a:xfrm>
            <a:prstGeom prst="line">
              <a:avLst/>
            </a:prstGeom>
            <a:noFill/>
            <a:ln w="9525">
              <a:solidFill>
                <a:schemeClr val="tx1"/>
              </a:solidFill>
              <a:round/>
              <a:headEnd/>
              <a:tailEnd/>
            </a:ln>
          </p:spPr>
          <p:txBody>
            <a:bodyPr/>
            <a:lstStyle/>
            <a:p>
              <a:endParaRPr lang="en-US"/>
            </a:p>
          </p:txBody>
        </p:sp>
        <p:sp>
          <p:nvSpPr>
            <p:cNvPr id="60605" name="Line 55"/>
            <p:cNvSpPr>
              <a:spLocks noChangeShapeType="1"/>
            </p:cNvSpPr>
            <p:nvPr/>
          </p:nvSpPr>
          <p:spPr bwMode="auto">
            <a:xfrm>
              <a:off x="5136" y="2928"/>
              <a:ext cx="0" cy="240"/>
            </a:xfrm>
            <a:prstGeom prst="line">
              <a:avLst/>
            </a:prstGeom>
            <a:noFill/>
            <a:ln w="9525">
              <a:solidFill>
                <a:schemeClr val="tx1"/>
              </a:solidFill>
              <a:round/>
              <a:headEnd/>
              <a:tailEnd/>
            </a:ln>
          </p:spPr>
          <p:txBody>
            <a:bodyPr/>
            <a:lstStyle/>
            <a:p>
              <a:endParaRPr lang="en-US"/>
            </a:p>
          </p:txBody>
        </p:sp>
        <p:sp>
          <p:nvSpPr>
            <p:cNvPr id="60606" name="Line 56"/>
            <p:cNvSpPr>
              <a:spLocks noChangeShapeType="1"/>
            </p:cNvSpPr>
            <p:nvPr/>
          </p:nvSpPr>
          <p:spPr bwMode="auto">
            <a:xfrm>
              <a:off x="4800" y="2928"/>
              <a:ext cx="0" cy="240"/>
            </a:xfrm>
            <a:prstGeom prst="line">
              <a:avLst/>
            </a:prstGeom>
            <a:noFill/>
            <a:ln w="9525">
              <a:solidFill>
                <a:schemeClr val="tx1"/>
              </a:solidFill>
              <a:round/>
              <a:headEnd/>
              <a:tailEnd/>
            </a:ln>
          </p:spPr>
          <p:txBody>
            <a:bodyPr/>
            <a:lstStyle/>
            <a:p>
              <a:endParaRPr lang="en-US"/>
            </a:p>
          </p:txBody>
        </p:sp>
        <p:sp>
          <p:nvSpPr>
            <p:cNvPr id="60607" name="Line 57"/>
            <p:cNvSpPr>
              <a:spLocks noChangeShapeType="1"/>
            </p:cNvSpPr>
            <p:nvPr/>
          </p:nvSpPr>
          <p:spPr bwMode="auto">
            <a:xfrm>
              <a:off x="4464" y="2928"/>
              <a:ext cx="0" cy="240"/>
            </a:xfrm>
            <a:prstGeom prst="line">
              <a:avLst/>
            </a:prstGeom>
            <a:noFill/>
            <a:ln w="9525">
              <a:solidFill>
                <a:schemeClr val="tx1"/>
              </a:solidFill>
              <a:round/>
              <a:headEnd/>
              <a:tailEnd/>
            </a:ln>
          </p:spPr>
          <p:txBody>
            <a:bodyPr/>
            <a:lstStyle/>
            <a:p>
              <a:endParaRPr lang="en-US"/>
            </a:p>
          </p:txBody>
        </p:sp>
        <p:sp>
          <p:nvSpPr>
            <p:cNvPr id="60608" name="Rectangle 58"/>
            <p:cNvSpPr>
              <a:spLocks noChangeArrowheads="1"/>
            </p:cNvSpPr>
            <p:nvPr/>
          </p:nvSpPr>
          <p:spPr bwMode="auto">
            <a:xfrm>
              <a:off x="2928" y="273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609" name="Rectangle 59"/>
            <p:cNvSpPr>
              <a:spLocks noChangeArrowheads="1"/>
            </p:cNvSpPr>
            <p:nvPr/>
          </p:nvSpPr>
          <p:spPr bwMode="auto">
            <a:xfrm>
              <a:off x="3744" y="273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610" name="Rectangle 60"/>
            <p:cNvSpPr>
              <a:spLocks noChangeArrowheads="1"/>
            </p:cNvSpPr>
            <p:nvPr/>
          </p:nvSpPr>
          <p:spPr bwMode="auto">
            <a:xfrm>
              <a:off x="4848" y="2736"/>
              <a:ext cx="192"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611" name="Rectangle 61"/>
            <p:cNvSpPr>
              <a:spLocks noChangeArrowheads="1"/>
            </p:cNvSpPr>
            <p:nvPr/>
          </p:nvSpPr>
          <p:spPr bwMode="auto">
            <a:xfrm>
              <a:off x="5040" y="2736"/>
              <a:ext cx="192"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612" name="Text Box 62"/>
            <p:cNvSpPr txBox="1">
              <a:spLocks noChangeArrowheads="1"/>
            </p:cNvSpPr>
            <p:nvPr/>
          </p:nvSpPr>
          <p:spPr bwMode="auto">
            <a:xfrm>
              <a:off x="48" y="2928"/>
              <a:ext cx="628" cy="231"/>
            </a:xfrm>
            <a:prstGeom prst="rect">
              <a:avLst/>
            </a:prstGeom>
            <a:noFill/>
            <a:ln w="9525">
              <a:noFill/>
              <a:miter lim="800000"/>
              <a:headEnd/>
              <a:tailEnd/>
            </a:ln>
          </p:spPr>
          <p:txBody>
            <a:bodyPr wrap="none">
              <a:spAutoFit/>
            </a:bodyPr>
            <a:lstStyle/>
            <a:p>
              <a:pPr eaLnBrk="0" hangingPunct="0"/>
              <a:r>
                <a:rPr lang="en-US" b="1" i="0">
                  <a:solidFill>
                    <a:srgbClr val="000000"/>
                  </a:solidFill>
                  <a:latin typeface="Arial" charset="0"/>
                  <a:ea typeface="ＭＳ Ｐゴシック"/>
                  <a:cs typeface="ＭＳ Ｐゴシック"/>
                </a:rPr>
                <a:t>AVHRR</a:t>
              </a:r>
            </a:p>
          </p:txBody>
        </p:sp>
      </p:grpSp>
      <p:grpSp>
        <p:nvGrpSpPr>
          <p:cNvPr id="60456" name="Group 63"/>
          <p:cNvGrpSpPr>
            <a:grpSpLocks/>
          </p:cNvGrpSpPr>
          <p:nvPr/>
        </p:nvGrpSpPr>
        <p:grpSpPr bwMode="auto">
          <a:xfrm>
            <a:off x="0" y="2971800"/>
            <a:ext cx="8686800" cy="685800"/>
            <a:chOff x="0" y="2256"/>
            <a:chExt cx="5472" cy="432"/>
          </a:xfrm>
        </p:grpSpPr>
        <p:grpSp>
          <p:nvGrpSpPr>
            <p:cNvPr id="60564" name="Group 64"/>
            <p:cNvGrpSpPr>
              <a:grpSpLocks/>
            </p:cNvGrpSpPr>
            <p:nvPr/>
          </p:nvGrpSpPr>
          <p:grpSpPr bwMode="auto">
            <a:xfrm>
              <a:off x="768" y="2256"/>
              <a:ext cx="4704" cy="432"/>
              <a:chOff x="768" y="2256"/>
              <a:chExt cx="4704" cy="432"/>
            </a:xfrm>
          </p:grpSpPr>
          <p:sp>
            <p:nvSpPr>
              <p:cNvPr id="60566" name="Line 65"/>
              <p:cNvSpPr>
                <a:spLocks noChangeShapeType="1"/>
              </p:cNvSpPr>
              <p:nvPr/>
            </p:nvSpPr>
            <p:spPr bwMode="auto">
              <a:xfrm>
                <a:off x="768" y="2592"/>
                <a:ext cx="4704" cy="0"/>
              </a:xfrm>
              <a:prstGeom prst="line">
                <a:avLst/>
              </a:prstGeom>
              <a:noFill/>
              <a:ln w="9525">
                <a:solidFill>
                  <a:schemeClr val="tx1"/>
                </a:solidFill>
                <a:round/>
                <a:headEnd/>
                <a:tailEnd/>
              </a:ln>
            </p:spPr>
            <p:txBody>
              <a:bodyPr/>
              <a:lstStyle/>
              <a:p>
                <a:endParaRPr lang="en-US"/>
              </a:p>
            </p:txBody>
          </p:sp>
          <p:sp>
            <p:nvSpPr>
              <p:cNvPr id="60567" name="Line 66"/>
              <p:cNvSpPr>
                <a:spLocks noChangeShapeType="1"/>
              </p:cNvSpPr>
              <p:nvPr/>
            </p:nvSpPr>
            <p:spPr bwMode="auto">
              <a:xfrm>
                <a:off x="768" y="2448"/>
                <a:ext cx="0" cy="240"/>
              </a:xfrm>
              <a:prstGeom prst="line">
                <a:avLst/>
              </a:prstGeom>
              <a:noFill/>
              <a:ln w="9525">
                <a:solidFill>
                  <a:schemeClr val="tx1"/>
                </a:solidFill>
                <a:round/>
                <a:headEnd/>
                <a:tailEnd/>
              </a:ln>
            </p:spPr>
            <p:txBody>
              <a:bodyPr/>
              <a:lstStyle/>
              <a:p>
                <a:endParaRPr lang="en-US"/>
              </a:p>
            </p:txBody>
          </p:sp>
          <p:sp>
            <p:nvSpPr>
              <p:cNvPr id="60568" name="Line 67"/>
              <p:cNvSpPr>
                <a:spLocks noChangeShapeType="1"/>
              </p:cNvSpPr>
              <p:nvPr/>
            </p:nvSpPr>
            <p:spPr bwMode="auto">
              <a:xfrm>
                <a:off x="5472" y="2448"/>
                <a:ext cx="0" cy="240"/>
              </a:xfrm>
              <a:prstGeom prst="line">
                <a:avLst/>
              </a:prstGeom>
              <a:noFill/>
              <a:ln w="9525">
                <a:solidFill>
                  <a:schemeClr val="tx1"/>
                </a:solidFill>
                <a:round/>
                <a:headEnd/>
                <a:tailEnd/>
              </a:ln>
            </p:spPr>
            <p:txBody>
              <a:bodyPr/>
              <a:lstStyle/>
              <a:p>
                <a:endParaRPr lang="en-US"/>
              </a:p>
            </p:txBody>
          </p:sp>
          <p:sp>
            <p:nvSpPr>
              <p:cNvPr id="60569" name="Line 68"/>
              <p:cNvSpPr>
                <a:spLocks noChangeShapeType="1"/>
              </p:cNvSpPr>
              <p:nvPr/>
            </p:nvSpPr>
            <p:spPr bwMode="auto">
              <a:xfrm>
                <a:off x="3792" y="2448"/>
                <a:ext cx="0" cy="240"/>
              </a:xfrm>
              <a:prstGeom prst="line">
                <a:avLst/>
              </a:prstGeom>
              <a:noFill/>
              <a:ln w="9525">
                <a:solidFill>
                  <a:schemeClr val="tx1"/>
                </a:solidFill>
                <a:round/>
                <a:headEnd/>
                <a:tailEnd/>
              </a:ln>
            </p:spPr>
            <p:txBody>
              <a:bodyPr/>
              <a:lstStyle/>
              <a:p>
                <a:endParaRPr lang="en-US"/>
              </a:p>
            </p:txBody>
          </p:sp>
          <p:sp>
            <p:nvSpPr>
              <p:cNvPr id="60570" name="Line 69"/>
              <p:cNvSpPr>
                <a:spLocks noChangeShapeType="1"/>
              </p:cNvSpPr>
              <p:nvPr/>
            </p:nvSpPr>
            <p:spPr bwMode="auto">
              <a:xfrm>
                <a:off x="3456" y="2448"/>
                <a:ext cx="0" cy="240"/>
              </a:xfrm>
              <a:prstGeom prst="line">
                <a:avLst/>
              </a:prstGeom>
              <a:noFill/>
              <a:ln w="9525">
                <a:solidFill>
                  <a:schemeClr val="tx1"/>
                </a:solidFill>
                <a:round/>
                <a:headEnd/>
                <a:tailEnd/>
              </a:ln>
            </p:spPr>
            <p:txBody>
              <a:bodyPr/>
              <a:lstStyle/>
              <a:p>
                <a:endParaRPr lang="en-US"/>
              </a:p>
            </p:txBody>
          </p:sp>
          <p:sp>
            <p:nvSpPr>
              <p:cNvPr id="60571" name="Line 70"/>
              <p:cNvSpPr>
                <a:spLocks noChangeShapeType="1"/>
              </p:cNvSpPr>
              <p:nvPr/>
            </p:nvSpPr>
            <p:spPr bwMode="auto">
              <a:xfrm>
                <a:off x="3120" y="2448"/>
                <a:ext cx="0" cy="240"/>
              </a:xfrm>
              <a:prstGeom prst="line">
                <a:avLst/>
              </a:prstGeom>
              <a:noFill/>
              <a:ln w="9525">
                <a:solidFill>
                  <a:schemeClr val="tx1"/>
                </a:solidFill>
                <a:round/>
                <a:headEnd/>
                <a:tailEnd/>
              </a:ln>
            </p:spPr>
            <p:txBody>
              <a:bodyPr/>
              <a:lstStyle/>
              <a:p>
                <a:endParaRPr lang="en-US"/>
              </a:p>
            </p:txBody>
          </p:sp>
          <p:sp>
            <p:nvSpPr>
              <p:cNvPr id="60572" name="Line 71"/>
              <p:cNvSpPr>
                <a:spLocks noChangeShapeType="1"/>
              </p:cNvSpPr>
              <p:nvPr/>
            </p:nvSpPr>
            <p:spPr bwMode="auto">
              <a:xfrm>
                <a:off x="1104" y="2448"/>
                <a:ext cx="0" cy="240"/>
              </a:xfrm>
              <a:prstGeom prst="line">
                <a:avLst/>
              </a:prstGeom>
              <a:noFill/>
              <a:ln w="9525">
                <a:solidFill>
                  <a:schemeClr val="tx1"/>
                </a:solidFill>
                <a:round/>
                <a:headEnd/>
                <a:tailEnd/>
              </a:ln>
            </p:spPr>
            <p:txBody>
              <a:bodyPr/>
              <a:lstStyle/>
              <a:p>
                <a:endParaRPr lang="en-US"/>
              </a:p>
            </p:txBody>
          </p:sp>
          <p:sp>
            <p:nvSpPr>
              <p:cNvPr id="60573" name="Line 72"/>
              <p:cNvSpPr>
                <a:spLocks noChangeShapeType="1"/>
              </p:cNvSpPr>
              <p:nvPr/>
            </p:nvSpPr>
            <p:spPr bwMode="auto">
              <a:xfrm>
                <a:off x="1440" y="2448"/>
                <a:ext cx="0" cy="240"/>
              </a:xfrm>
              <a:prstGeom prst="line">
                <a:avLst/>
              </a:prstGeom>
              <a:noFill/>
              <a:ln w="9525">
                <a:solidFill>
                  <a:schemeClr val="tx1"/>
                </a:solidFill>
                <a:round/>
                <a:headEnd/>
                <a:tailEnd/>
              </a:ln>
            </p:spPr>
            <p:txBody>
              <a:bodyPr/>
              <a:lstStyle/>
              <a:p>
                <a:endParaRPr lang="en-US"/>
              </a:p>
            </p:txBody>
          </p:sp>
          <p:sp>
            <p:nvSpPr>
              <p:cNvPr id="60574" name="Line 73"/>
              <p:cNvSpPr>
                <a:spLocks noChangeShapeType="1"/>
              </p:cNvSpPr>
              <p:nvPr/>
            </p:nvSpPr>
            <p:spPr bwMode="auto">
              <a:xfrm>
                <a:off x="1776" y="2448"/>
                <a:ext cx="0" cy="240"/>
              </a:xfrm>
              <a:prstGeom prst="line">
                <a:avLst/>
              </a:prstGeom>
              <a:noFill/>
              <a:ln w="9525">
                <a:solidFill>
                  <a:schemeClr val="tx1"/>
                </a:solidFill>
                <a:round/>
                <a:headEnd/>
                <a:tailEnd/>
              </a:ln>
            </p:spPr>
            <p:txBody>
              <a:bodyPr/>
              <a:lstStyle/>
              <a:p>
                <a:endParaRPr lang="en-US"/>
              </a:p>
            </p:txBody>
          </p:sp>
          <p:sp>
            <p:nvSpPr>
              <p:cNvPr id="60575" name="Line 74"/>
              <p:cNvSpPr>
                <a:spLocks noChangeShapeType="1"/>
              </p:cNvSpPr>
              <p:nvPr/>
            </p:nvSpPr>
            <p:spPr bwMode="auto">
              <a:xfrm>
                <a:off x="2112" y="2448"/>
                <a:ext cx="0" cy="240"/>
              </a:xfrm>
              <a:prstGeom prst="line">
                <a:avLst/>
              </a:prstGeom>
              <a:noFill/>
              <a:ln w="9525">
                <a:solidFill>
                  <a:schemeClr val="tx1"/>
                </a:solidFill>
                <a:round/>
                <a:headEnd/>
                <a:tailEnd/>
              </a:ln>
            </p:spPr>
            <p:txBody>
              <a:bodyPr/>
              <a:lstStyle/>
              <a:p>
                <a:endParaRPr lang="en-US"/>
              </a:p>
            </p:txBody>
          </p:sp>
          <p:sp>
            <p:nvSpPr>
              <p:cNvPr id="60576" name="Line 75"/>
              <p:cNvSpPr>
                <a:spLocks noChangeShapeType="1"/>
              </p:cNvSpPr>
              <p:nvPr/>
            </p:nvSpPr>
            <p:spPr bwMode="auto">
              <a:xfrm>
                <a:off x="2448" y="2448"/>
                <a:ext cx="0" cy="240"/>
              </a:xfrm>
              <a:prstGeom prst="line">
                <a:avLst/>
              </a:prstGeom>
              <a:noFill/>
              <a:ln w="9525">
                <a:solidFill>
                  <a:schemeClr val="tx1"/>
                </a:solidFill>
                <a:round/>
                <a:headEnd/>
                <a:tailEnd/>
              </a:ln>
            </p:spPr>
            <p:txBody>
              <a:bodyPr/>
              <a:lstStyle/>
              <a:p>
                <a:endParaRPr lang="en-US"/>
              </a:p>
            </p:txBody>
          </p:sp>
          <p:sp>
            <p:nvSpPr>
              <p:cNvPr id="60577" name="Line 76"/>
              <p:cNvSpPr>
                <a:spLocks noChangeShapeType="1"/>
              </p:cNvSpPr>
              <p:nvPr/>
            </p:nvSpPr>
            <p:spPr bwMode="auto">
              <a:xfrm>
                <a:off x="4128" y="2448"/>
                <a:ext cx="0" cy="240"/>
              </a:xfrm>
              <a:prstGeom prst="line">
                <a:avLst/>
              </a:prstGeom>
              <a:noFill/>
              <a:ln w="9525">
                <a:solidFill>
                  <a:schemeClr val="tx1"/>
                </a:solidFill>
                <a:round/>
                <a:headEnd/>
                <a:tailEnd/>
              </a:ln>
            </p:spPr>
            <p:txBody>
              <a:bodyPr/>
              <a:lstStyle/>
              <a:p>
                <a:endParaRPr lang="en-US"/>
              </a:p>
            </p:txBody>
          </p:sp>
          <p:sp>
            <p:nvSpPr>
              <p:cNvPr id="60578" name="Line 77"/>
              <p:cNvSpPr>
                <a:spLocks noChangeShapeType="1"/>
              </p:cNvSpPr>
              <p:nvPr/>
            </p:nvSpPr>
            <p:spPr bwMode="auto">
              <a:xfrm>
                <a:off x="2784" y="2448"/>
                <a:ext cx="0" cy="240"/>
              </a:xfrm>
              <a:prstGeom prst="line">
                <a:avLst/>
              </a:prstGeom>
              <a:noFill/>
              <a:ln w="9525">
                <a:solidFill>
                  <a:schemeClr val="tx1"/>
                </a:solidFill>
                <a:round/>
                <a:headEnd/>
                <a:tailEnd/>
              </a:ln>
            </p:spPr>
            <p:txBody>
              <a:bodyPr/>
              <a:lstStyle/>
              <a:p>
                <a:endParaRPr lang="en-US"/>
              </a:p>
            </p:txBody>
          </p:sp>
          <p:sp>
            <p:nvSpPr>
              <p:cNvPr id="60579" name="Line 78"/>
              <p:cNvSpPr>
                <a:spLocks noChangeShapeType="1"/>
              </p:cNvSpPr>
              <p:nvPr/>
            </p:nvSpPr>
            <p:spPr bwMode="auto">
              <a:xfrm>
                <a:off x="5136" y="2448"/>
                <a:ext cx="0" cy="240"/>
              </a:xfrm>
              <a:prstGeom prst="line">
                <a:avLst/>
              </a:prstGeom>
              <a:noFill/>
              <a:ln w="9525">
                <a:solidFill>
                  <a:schemeClr val="tx1"/>
                </a:solidFill>
                <a:round/>
                <a:headEnd/>
                <a:tailEnd/>
              </a:ln>
            </p:spPr>
            <p:txBody>
              <a:bodyPr/>
              <a:lstStyle/>
              <a:p>
                <a:endParaRPr lang="en-US"/>
              </a:p>
            </p:txBody>
          </p:sp>
          <p:sp>
            <p:nvSpPr>
              <p:cNvPr id="60580" name="Line 79"/>
              <p:cNvSpPr>
                <a:spLocks noChangeShapeType="1"/>
              </p:cNvSpPr>
              <p:nvPr/>
            </p:nvSpPr>
            <p:spPr bwMode="auto">
              <a:xfrm>
                <a:off x="4800" y="2448"/>
                <a:ext cx="0" cy="240"/>
              </a:xfrm>
              <a:prstGeom prst="line">
                <a:avLst/>
              </a:prstGeom>
              <a:noFill/>
              <a:ln w="9525">
                <a:solidFill>
                  <a:schemeClr val="tx1"/>
                </a:solidFill>
                <a:round/>
                <a:headEnd/>
                <a:tailEnd/>
              </a:ln>
            </p:spPr>
            <p:txBody>
              <a:bodyPr/>
              <a:lstStyle/>
              <a:p>
                <a:endParaRPr lang="en-US"/>
              </a:p>
            </p:txBody>
          </p:sp>
          <p:sp>
            <p:nvSpPr>
              <p:cNvPr id="60581" name="Line 80"/>
              <p:cNvSpPr>
                <a:spLocks noChangeShapeType="1"/>
              </p:cNvSpPr>
              <p:nvPr/>
            </p:nvSpPr>
            <p:spPr bwMode="auto">
              <a:xfrm>
                <a:off x="4464" y="2448"/>
                <a:ext cx="0" cy="240"/>
              </a:xfrm>
              <a:prstGeom prst="line">
                <a:avLst/>
              </a:prstGeom>
              <a:noFill/>
              <a:ln w="9525">
                <a:solidFill>
                  <a:schemeClr val="tx1"/>
                </a:solidFill>
                <a:round/>
                <a:headEnd/>
                <a:tailEnd/>
              </a:ln>
            </p:spPr>
            <p:txBody>
              <a:bodyPr/>
              <a:lstStyle/>
              <a:p>
                <a:endParaRPr lang="en-US"/>
              </a:p>
            </p:txBody>
          </p:sp>
          <p:sp>
            <p:nvSpPr>
              <p:cNvPr id="60582" name="Rectangle 81"/>
              <p:cNvSpPr>
                <a:spLocks noChangeArrowheads="1"/>
              </p:cNvSpPr>
              <p:nvPr/>
            </p:nvSpPr>
            <p:spPr bwMode="auto">
              <a:xfrm>
                <a:off x="1248"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83" name="Rectangle 82"/>
              <p:cNvSpPr>
                <a:spLocks noChangeArrowheads="1"/>
              </p:cNvSpPr>
              <p:nvPr/>
            </p:nvSpPr>
            <p:spPr bwMode="auto">
              <a:xfrm>
                <a:off x="768"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84" name="Rectangle 83"/>
              <p:cNvSpPr>
                <a:spLocks noChangeArrowheads="1"/>
              </p:cNvSpPr>
              <p:nvPr/>
            </p:nvSpPr>
            <p:spPr bwMode="auto">
              <a:xfrm>
                <a:off x="864"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85" name="Rectangle 84"/>
              <p:cNvSpPr>
                <a:spLocks noChangeArrowheads="1"/>
              </p:cNvSpPr>
              <p:nvPr/>
            </p:nvSpPr>
            <p:spPr bwMode="auto">
              <a:xfrm>
                <a:off x="1056"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86" name="Rectangle 85"/>
              <p:cNvSpPr>
                <a:spLocks noChangeArrowheads="1"/>
              </p:cNvSpPr>
              <p:nvPr/>
            </p:nvSpPr>
            <p:spPr bwMode="auto">
              <a:xfrm>
                <a:off x="1104"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87" name="Rectangle 86"/>
              <p:cNvSpPr>
                <a:spLocks noChangeArrowheads="1"/>
              </p:cNvSpPr>
              <p:nvPr/>
            </p:nvSpPr>
            <p:spPr bwMode="auto">
              <a:xfrm>
                <a:off x="1632"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88" name="Rectangle 87"/>
              <p:cNvSpPr>
                <a:spLocks noChangeArrowheads="1"/>
              </p:cNvSpPr>
              <p:nvPr/>
            </p:nvSpPr>
            <p:spPr bwMode="auto">
              <a:xfrm>
                <a:off x="1968"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89" name="Rectangle 88"/>
              <p:cNvSpPr>
                <a:spLocks noChangeArrowheads="1"/>
              </p:cNvSpPr>
              <p:nvPr/>
            </p:nvSpPr>
            <p:spPr bwMode="auto">
              <a:xfrm>
                <a:off x="2112" y="225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grpSp>
        <p:sp>
          <p:nvSpPr>
            <p:cNvPr id="60565" name="Text Box 89"/>
            <p:cNvSpPr txBox="1">
              <a:spLocks noChangeArrowheads="1"/>
            </p:cNvSpPr>
            <p:nvPr/>
          </p:nvSpPr>
          <p:spPr bwMode="auto">
            <a:xfrm>
              <a:off x="0" y="2304"/>
              <a:ext cx="732" cy="231"/>
            </a:xfrm>
            <a:prstGeom prst="rect">
              <a:avLst/>
            </a:prstGeom>
            <a:noFill/>
            <a:ln w="9525">
              <a:noFill/>
              <a:miter lim="800000"/>
              <a:headEnd/>
              <a:tailEnd/>
            </a:ln>
          </p:spPr>
          <p:txBody>
            <a:bodyPr wrap="none">
              <a:spAutoFit/>
            </a:bodyPr>
            <a:lstStyle/>
            <a:p>
              <a:pPr eaLnBrk="0" hangingPunct="0"/>
              <a:r>
                <a:rPr lang="en-US" b="1" i="0">
                  <a:solidFill>
                    <a:srgbClr val="000000"/>
                  </a:solidFill>
                  <a:latin typeface="Arial" charset="0"/>
                  <a:ea typeface="ＭＳ Ｐゴシック"/>
                  <a:cs typeface="ＭＳ Ｐゴシック"/>
                </a:rPr>
                <a:t>SeaWiFS</a:t>
              </a:r>
            </a:p>
          </p:txBody>
        </p:sp>
      </p:grpSp>
      <p:grpSp>
        <p:nvGrpSpPr>
          <p:cNvPr id="60457" name="Group 90"/>
          <p:cNvGrpSpPr>
            <a:grpSpLocks/>
          </p:cNvGrpSpPr>
          <p:nvPr/>
        </p:nvGrpSpPr>
        <p:grpSpPr bwMode="auto">
          <a:xfrm>
            <a:off x="76200" y="2209800"/>
            <a:ext cx="8686800" cy="685800"/>
            <a:chOff x="48" y="1776"/>
            <a:chExt cx="5472" cy="432"/>
          </a:xfrm>
        </p:grpSpPr>
        <p:sp>
          <p:nvSpPr>
            <p:cNvPr id="60513" name="Rectangle 91"/>
            <p:cNvSpPr>
              <a:spLocks noChangeArrowheads="1"/>
            </p:cNvSpPr>
            <p:nvPr/>
          </p:nvSpPr>
          <p:spPr bwMode="auto">
            <a:xfrm>
              <a:off x="5088" y="1776"/>
              <a:ext cx="96"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14" name="Rectangle 92"/>
            <p:cNvSpPr>
              <a:spLocks noChangeArrowheads="1"/>
            </p:cNvSpPr>
            <p:nvPr/>
          </p:nvSpPr>
          <p:spPr bwMode="auto">
            <a:xfrm>
              <a:off x="2496" y="1776"/>
              <a:ext cx="192"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15" name="Rectangle 93"/>
            <p:cNvSpPr>
              <a:spLocks noChangeArrowheads="1"/>
            </p:cNvSpPr>
            <p:nvPr/>
          </p:nvSpPr>
          <p:spPr bwMode="auto">
            <a:xfrm>
              <a:off x="2400" y="1776"/>
              <a:ext cx="96"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16" name="Line 94"/>
            <p:cNvSpPr>
              <a:spLocks noChangeShapeType="1"/>
            </p:cNvSpPr>
            <p:nvPr/>
          </p:nvSpPr>
          <p:spPr bwMode="auto">
            <a:xfrm>
              <a:off x="768" y="2112"/>
              <a:ext cx="4704" cy="0"/>
            </a:xfrm>
            <a:prstGeom prst="line">
              <a:avLst/>
            </a:prstGeom>
            <a:noFill/>
            <a:ln w="9525">
              <a:solidFill>
                <a:schemeClr val="tx1"/>
              </a:solidFill>
              <a:round/>
              <a:headEnd/>
              <a:tailEnd/>
            </a:ln>
          </p:spPr>
          <p:txBody>
            <a:bodyPr/>
            <a:lstStyle/>
            <a:p>
              <a:endParaRPr lang="en-US"/>
            </a:p>
          </p:txBody>
        </p:sp>
        <p:sp>
          <p:nvSpPr>
            <p:cNvPr id="60517" name="Line 95"/>
            <p:cNvSpPr>
              <a:spLocks noChangeShapeType="1"/>
            </p:cNvSpPr>
            <p:nvPr/>
          </p:nvSpPr>
          <p:spPr bwMode="auto">
            <a:xfrm>
              <a:off x="768" y="1968"/>
              <a:ext cx="0" cy="240"/>
            </a:xfrm>
            <a:prstGeom prst="line">
              <a:avLst/>
            </a:prstGeom>
            <a:noFill/>
            <a:ln w="9525">
              <a:solidFill>
                <a:schemeClr val="tx1"/>
              </a:solidFill>
              <a:round/>
              <a:headEnd/>
              <a:tailEnd/>
            </a:ln>
          </p:spPr>
          <p:txBody>
            <a:bodyPr/>
            <a:lstStyle/>
            <a:p>
              <a:endParaRPr lang="en-US"/>
            </a:p>
          </p:txBody>
        </p:sp>
        <p:sp>
          <p:nvSpPr>
            <p:cNvPr id="60518" name="Line 96"/>
            <p:cNvSpPr>
              <a:spLocks noChangeShapeType="1"/>
            </p:cNvSpPr>
            <p:nvPr/>
          </p:nvSpPr>
          <p:spPr bwMode="auto">
            <a:xfrm>
              <a:off x="5472" y="1968"/>
              <a:ext cx="0" cy="240"/>
            </a:xfrm>
            <a:prstGeom prst="line">
              <a:avLst/>
            </a:prstGeom>
            <a:noFill/>
            <a:ln w="9525">
              <a:solidFill>
                <a:schemeClr val="tx1"/>
              </a:solidFill>
              <a:round/>
              <a:headEnd/>
              <a:tailEnd/>
            </a:ln>
          </p:spPr>
          <p:txBody>
            <a:bodyPr/>
            <a:lstStyle/>
            <a:p>
              <a:endParaRPr lang="en-US"/>
            </a:p>
          </p:txBody>
        </p:sp>
        <p:sp>
          <p:nvSpPr>
            <p:cNvPr id="60519" name="Line 97"/>
            <p:cNvSpPr>
              <a:spLocks noChangeShapeType="1"/>
            </p:cNvSpPr>
            <p:nvPr/>
          </p:nvSpPr>
          <p:spPr bwMode="auto">
            <a:xfrm>
              <a:off x="3792" y="1968"/>
              <a:ext cx="0" cy="240"/>
            </a:xfrm>
            <a:prstGeom prst="line">
              <a:avLst/>
            </a:prstGeom>
            <a:noFill/>
            <a:ln w="9525">
              <a:solidFill>
                <a:schemeClr val="tx1"/>
              </a:solidFill>
              <a:round/>
              <a:headEnd/>
              <a:tailEnd/>
            </a:ln>
          </p:spPr>
          <p:txBody>
            <a:bodyPr/>
            <a:lstStyle/>
            <a:p>
              <a:endParaRPr lang="en-US"/>
            </a:p>
          </p:txBody>
        </p:sp>
        <p:sp>
          <p:nvSpPr>
            <p:cNvPr id="60520" name="Line 98"/>
            <p:cNvSpPr>
              <a:spLocks noChangeShapeType="1"/>
            </p:cNvSpPr>
            <p:nvPr/>
          </p:nvSpPr>
          <p:spPr bwMode="auto">
            <a:xfrm>
              <a:off x="3456" y="1968"/>
              <a:ext cx="0" cy="240"/>
            </a:xfrm>
            <a:prstGeom prst="line">
              <a:avLst/>
            </a:prstGeom>
            <a:noFill/>
            <a:ln w="9525">
              <a:solidFill>
                <a:schemeClr val="tx1"/>
              </a:solidFill>
              <a:round/>
              <a:headEnd/>
              <a:tailEnd/>
            </a:ln>
          </p:spPr>
          <p:txBody>
            <a:bodyPr/>
            <a:lstStyle/>
            <a:p>
              <a:endParaRPr lang="en-US"/>
            </a:p>
          </p:txBody>
        </p:sp>
        <p:sp>
          <p:nvSpPr>
            <p:cNvPr id="60521" name="Line 99"/>
            <p:cNvSpPr>
              <a:spLocks noChangeShapeType="1"/>
            </p:cNvSpPr>
            <p:nvPr/>
          </p:nvSpPr>
          <p:spPr bwMode="auto">
            <a:xfrm>
              <a:off x="3120" y="1968"/>
              <a:ext cx="0" cy="240"/>
            </a:xfrm>
            <a:prstGeom prst="line">
              <a:avLst/>
            </a:prstGeom>
            <a:noFill/>
            <a:ln w="9525">
              <a:solidFill>
                <a:schemeClr val="tx1"/>
              </a:solidFill>
              <a:round/>
              <a:headEnd/>
              <a:tailEnd/>
            </a:ln>
          </p:spPr>
          <p:txBody>
            <a:bodyPr/>
            <a:lstStyle/>
            <a:p>
              <a:endParaRPr lang="en-US"/>
            </a:p>
          </p:txBody>
        </p:sp>
        <p:sp>
          <p:nvSpPr>
            <p:cNvPr id="60522" name="Line 100"/>
            <p:cNvSpPr>
              <a:spLocks noChangeShapeType="1"/>
            </p:cNvSpPr>
            <p:nvPr/>
          </p:nvSpPr>
          <p:spPr bwMode="auto">
            <a:xfrm>
              <a:off x="1104" y="1968"/>
              <a:ext cx="0" cy="240"/>
            </a:xfrm>
            <a:prstGeom prst="line">
              <a:avLst/>
            </a:prstGeom>
            <a:noFill/>
            <a:ln w="9525">
              <a:solidFill>
                <a:schemeClr val="tx1"/>
              </a:solidFill>
              <a:round/>
              <a:headEnd/>
              <a:tailEnd/>
            </a:ln>
          </p:spPr>
          <p:txBody>
            <a:bodyPr/>
            <a:lstStyle/>
            <a:p>
              <a:endParaRPr lang="en-US"/>
            </a:p>
          </p:txBody>
        </p:sp>
        <p:sp>
          <p:nvSpPr>
            <p:cNvPr id="60523" name="Line 101"/>
            <p:cNvSpPr>
              <a:spLocks noChangeShapeType="1"/>
            </p:cNvSpPr>
            <p:nvPr/>
          </p:nvSpPr>
          <p:spPr bwMode="auto">
            <a:xfrm>
              <a:off x="1440" y="1968"/>
              <a:ext cx="0" cy="240"/>
            </a:xfrm>
            <a:prstGeom prst="line">
              <a:avLst/>
            </a:prstGeom>
            <a:noFill/>
            <a:ln w="9525">
              <a:solidFill>
                <a:schemeClr val="tx1"/>
              </a:solidFill>
              <a:round/>
              <a:headEnd/>
              <a:tailEnd/>
            </a:ln>
          </p:spPr>
          <p:txBody>
            <a:bodyPr/>
            <a:lstStyle/>
            <a:p>
              <a:endParaRPr lang="en-US"/>
            </a:p>
          </p:txBody>
        </p:sp>
        <p:sp>
          <p:nvSpPr>
            <p:cNvPr id="60524" name="Line 102"/>
            <p:cNvSpPr>
              <a:spLocks noChangeShapeType="1"/>
            </p:cNvSpPr>
            <p:nvPr/>
          </p:nvSpPr>
          <p:spPr bwMode="auto">
            <a:xfrm>
              <a:off x="1776" y="1968"/>
              <a:ext cx="0" cy="240"/>
            </a:xfrm>
            <a:prstGeom prst="line">
              <a:avLst/>
            </a:prstGeom>
            <a:noFill/>
            <a:ln w="9525">
              <a:solidFill>
                <a:schemeClr val="tx1"/>
              </a:solidFill>
              <a:round/>
              <a:headEnd/>
              <a:tailEnd/>
            </a:ln>
          </p:spPr>
          <p:txBody>
            <a:bodyPr/>
            <a:lstStyle/>
            <a:p>
              <a:endParaRPr lang="en-US"/>
            </a:p>
          </p:txBody>
        </p:sp>
        <p:sp>
          <p:nvSpPr>
            <p:cNvPr id="60525" name="Line 103"/>
            <p:cNvSpPr>
              <a:spLocks noChangeShapeType="1"/>
            </p:cNvSpPr>
            <p:nvPr/>
          </p:nvSpPr>
          <p:spPr bwMode="auto">
            <a:xfrm>
              <a:off x="2112" y="1968"/>
              <a:ext cx="0" cy="240"/>
            </a:xfrm>
            <a:prstGeom prst="line">
              <a:avLst/>
            </a:prstGeom>
            <a:noFill/>
            <a:ln w="9525">
              <a:solidFill>
                <a:schemeClr val="tx1"/>
              </a:solidFill>
              <a:round/>
              <a:headEnd/>
              <a:tailEnd/>
            </a:ln>
          </p:spPr>
          <p:txBody>
            <a:bodyPr/>
            <a:lstStyle/>
            <a:p>
              <a:endParaRPr lang="en-US"/>
            </a:p>
          </p:txBody>
        </p:sp>
        <p:sp>
          <p:nvSpPr>
            <p:cNvPr id="60526" name="Line 104"/>
            <p:cNvSpPr>
              <a:spLocks noChangeShapeType="1"/>
            </p:cNvSpPr>
            <p:nvPr/>
          </p:nvSpPr>
          <p:spPr bwMode="auto">
            <a:xfrm>
              <a:off x="2448" y="1968"/>
              <a:ext cx="0" cy="240"/>
            </a:xfrm>
            <a:prstGeom prst="line">
              <a:avLst/>
            </a:prstGeom>
            <a:noFill/>
            <a:ln w="9525">
              <a:solidFill>
                <a:schemeClr val="tx1"/>
              </a:solidFill>
              <a:round/>
              <a:headEnd/>
              <a:tailEnd/>
            </a:ln>
          </p:spPr>
          <p:txBody>
            <a:bodyPr/>
            <a:lstStyle/>
            <a:p>
              <a:endParaRPr lang="en-US"/>
            </a:p>
          </p:txBody>
        </p:sp>
        <p:sp>
          <p:nvSpPr>
            <p:cNvPr id="60527" name="Line 105"/>
            <p:cNvSpPr>
              <a:spLocks noChangeShapeType="1"/>
            </p:cNvSpPr>
            <p:nvPr/>
          </p:nvSpPr>
          <p:spPr bwMode="auto">
            <a:xfrm>
              <a:off x="4128" y="1968"/>
              <a:ext cx="0" cy="240"/>
            </a:xfrm>
            <a:prstGeom prst="line">
              <a:avLst/>
            </a:prstGeom>
            <a:noFill/>
            <a:ln w="9525">
              <a:solidFill>
                <a:schemeClr val="tx1"/>
              </a:solidFill>
              <a:round/>
              <a:headEnd/>
              <a:tailEnd/>
            </a:ln>
          </p:spPr>
          <p:txBody>
            <a:bodyPr/>
            <a:lstStyle/>
            <a:p>
              <a:endParaRPr lang="en-US"/>
            </a:p>
          </p:txBody>
        </p:sp>
        <p:sp>
          <p:nvSpPr>
            <p:cNvPr id="60528" name="Line 106"/>
            <p:cNvSpPr>
              <a:spLocks noChangeShapeType="1"/>
            </p:cNvSpPr>
            <p:nvPr/>
          </p:nvSpPr>
          <p:spPr bwMode="auto">
            <a:xfrm>
              <a:off x="2784" y="1968"/>
              <a:ext cx="0" cy="240"/>
            </a:xfrm>
            <a:prstGeom prst="line">
              <a:avLst/>
            </a:prstGeom>
            <a:noFill/>
            <a:ln w="9525">
              <a:solidFill>
                <a:schemeClr val="tx1"/>
              </a:solidFill>
              <a:round/>
              <a:headEnd/>
              <a:tailEnd/>
            </a:ln>
          </p:spPr>
          <p:txBody>
            <a:bodyPr/>
            <a:lstStyle/>
            <a:p>
              <a:endParaRPr lang="en-US"/>
            </a:p>
          </p:txBody>
        </p:sp>
        <p:sp>
          <p:nvSpPr>
            <p:cNvPr id="60529" name="Line 107"/>
            <p:cNvSpPr>
              <a:spLocks noChangeShapeType="1"/>
            </p:cNvSpPr>
            <p:nvPr/>
          </p:nvSpPr>
          <p:spPr bwMode="auto">
            <a:xfrm>
              <a:off x="5136" y="1968"/>
              <a:ext cx="0" cy="240"/>
            </a:xfrm>
            <a:prstGeom prst="line">
              <a:avLst/>
            </a:prstGeom>
            <a:noFill/>
            <a:ln w="9525">
              <a:solidFill>
                <a:schemeClr val="tx1"/>
              </a:solidFill>
              <a:round/>
              <a:headEnd/>
              <a:tailEnd/>
            </a:ln>
          </p:spPr>
          <p:txBody>
            <a:bodyPr/>
            <a:lstStyle/>
            <a:p>
              <a:endParaRPr lang="en-US"/>
            </a:p>
          </p:txBody>
        </p:sp>
        <p:sp>
          <p:nvSpPr>
            <p:cNvPr id="60530" name="Line 108"/>
            <p:cNvSpPr>
              <a:spLocks noChangeShapeType="1"/>
            </p:cNvSpPr>
            <p:nvPr/>
          </p:nvSpPr>
          <p:spPr bwMode="auto">
            <a:xfrm>
              <a:off x="4800" y="1968"/>
              <a:ext cx="0" cy="240"/>
            </a:xfrm>
            <a:prstGeom prst="line">
              <a:avLst/>
            </a:prstGeom>
            <a:noFill/>
            <a:ln w="9525">
              <a:solidFill>
                <a:schemeClr val="tx1"/>
              </a:solidFill>
              <a:round/>
              <a:headEnd/>
              <a:tailEnd/>
            </a:ln>
          </p:spPr>
          <p:txBody>
            <a:bodyPr/>
            <a:lstStyle/>
            <a:p>
              <a:endParaRPr lang="en-US"/>
            </a:p>
          </p:txBody>
        </p:sp>
        <p:sp>
          <p:nvSpPr>
            <p:cNvPr id="60531" name="Line 109"/>
            <p:cNvSpPr>
              <a:spLocks noChangeShapeType="1"/>
            </p:cNvSpPr>
            <p:nvPr/>
          </p:nvSpPr>
          <p:spPr bwMode="auto">
            <a:xfrm>
              <a:off x="4464" y="1968"/>
              <a:ext cx="0" cy="240"/>
            </a:xfrm>
            <a:prstGeom prst="line">
              <a:avLst/>
            </a:prstGeom>
            <a:noFill/>
            <a:ln w="9525">
              <a:solidFill>
                <a:schemeClr val="tx1"/>
              </a:solidFill>
              <a:round/>
              <a:headEnd/>
              <a:tailEnd/>
            </a:ln>
          </p:spPr>
          <p:txBody>
            <a:bodyPr/>
            <a:lstStyle/>
            <a:p>
              <a:endParaRPr lang="en-US"/>
            </a:p>
          </p:txBody>
        </p:sp>
        <p:sp>
          <p:nvSpPr>
            <p:cNvPr id="60532" name="Rectangle 110"/>
            <p:cNvSpPr>
              <a:spLocks noChangeArrowheads="1"/>
            </p:cNvSpPr>
            <p:nvPr/>
          </p:nvSpPr>
          <p:spPr bwMode="auto">
            <a:xfrm>
              <a:off x="1488" y="1776"/>
              <a:ext cx="192"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33" name="Rectangle 111"/>
            <p:cNvSpPr>
              <a:spLocks noChangeArrowheads="1"/>
            </p:cNvSpPr>
            <p:nvPr/>
          </p:nvSpPr>
          <p:spPr bwMode="auto">
            <a:xfrm>
              <a:off x="2256" y="1776"/>
              <a:ext cx="96"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34" name="Rectangle 112"/>
            <p:cNvSpPr>
              <a:spLocks noChangeArrowheads="1"/>
            </p:cNvSpPr>
            <p:nvPr/>
          </p:nvSpPr>
          <p:spPr bwMode="auto">
            <a:xfrm>
              <a:off x="960"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35" name="Rectangle 113"/>
            <p:cNvSpPr>
              <a:spLocks noChangeArrowheads="1"/>
            </p:cNvSpPr>
            <p:nvPr/>
          </p:nvSpPr>
          <p:spPr bwMode="auto">
            <a:xfrm>
              <a:off x="1248"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36" name="Rectangle 114"/>
            <p:cNvSpPr>
              <a:spLocks noChangeArrowheads="1"/>
            </p:cNvSpPr>
            <p:nvPr/>
          </p:nvSpPr>
          <p:spPr bwMode="auto">
            <a:xfrm>
              <a:off x="278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37" name="Rectangle 115"/>
            <p:cNvSpPr>
              <a:spLocks noChangeArrowheads="1"/>
            </p:cNvSpPr>
            <p:nvPr/>
          </p:nvSpPr>
          <p:spPr bwMode="auto">
            <a:xfrm>
              <a:off x="326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38" name="Rectangle 116"/>
            <p:cNvSpPr>
              <a:spLocks noChangeArrowheads="1"/>
            </p:cNvSpPr>
            <p:nvPr/>
          </p:nvSpPr>
          <p:spPr bwMode="auto">
            <a:xfrm>
              <a:off x="768"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39" name="Rectangle 117"/>
            <p:cNvSpPr>
              <a:spLocks noChangeArrowheads="1"/>
            </p:cNvSpPr>
            <p:nvPr/>
          </p:nvSpPr>
          <p:spPr bwMode="auto">
            <a:xfrm>
              <a:off x="86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0" name="Rectangle 118"/>
            <p:cNvSpPr>
              <a:spLocks noChangeArrowheads="1"/>
            </p:cNvSpPr>
            <p:nvPr/>
          </p:nvSpPr>
          <p:spPr bwMode="auto">
            <a:xfrm>
              <a:off x="1056"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1" name="Rectangle 119"/>
            <p:cNvSpPr>
              <a:spLocks noChangeArrowheads="1"/>
            </p:cNvSpPr>
            <p:nvPr/>
          </p:nvSpPr>
          <p:spPr bwMode="auto">
            <a:xfrm>
              <a:off x="1152"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2" name="Rectangle 120"/>
            <p:cNvSpPr>
              <a:spLocks noChangeArrowheads="1"/>
            </p:cNvSpPr>
            <p:nvPr/>
          </p:nvSpPr>
          <p:spPr bwMode="auto">
            <a:xfrm>
              <a:off x="1200"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3" name="Rectangle 121"/>
            <p:cNvSpPr>
              <a:spLocks noChangeArrowheads="1"/>
            </p:cNvSpPr>
            <p:nvPr/>
          </p:nvSpPr>
          <p:spPr bwMode="auto">
            <a:xfrm>
              <a:off x="1632"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4" name="Rectangle 122"/>
            <p:cNvSpPr>
              <a:spLocks noChangeArrowheads="1"/>
            </p:cNvSpPr>
            <p:nvPr/>
          </p:nvSpPr>
          <p:spPr bwMode="auto">
            <a:xfrm>
              <a:off x="1680"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5" name="Rectangle 123"/>
            <p:cNvSpPr>
              <a:spLocks noChangeArrowheads="1"/>
            </p:cNvSpPr>
            <p:nvPr/>
          </p:nvSpPr>
          <p:spPr bwMode="auto">
            <a:xfrm>
              <a:off x="1920"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6" name="Rectangle 124"/>
            <p:cNvSpPr>
              <a:spLocks noChangeArrowheads="1"/>
            </p:cNvSpPr>
            <p:nvPr/>
          </p:nvSpPr>
          <p:spPr bwMode="auto">
            <a:xfrm>
              <a:off x="230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7" name="Rectangle 125"/>
            <p:cNvSpPr>
              <a:spLocks noChangeArrowheads="1"/>
            </p:cNvSpPr>
            <p:nvPr/>
          </p:nvSpPr>
          <p:spPr bwMode="auto">
            <a:xfrm>
              <a:off x="254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8" name="Rectangle 126"/>
            <p:cNvSpPr>
              <a:spLocks noChangeArrowheads="1"/>
            </p:cNvSpPr>
            <p:nvPr/>
          </p:nvSpPr>
          <p:spPr bwMode="auto">
            <a:xfrm>
              <a:off x="2976"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49" name="Rectangle 127"/>
            <p:cNvSpPr>
              <a:spLocks noChangeArrowheads="1"/>
            </p:cNvSpPr>
            <p:nvPr/>
          </p:nvSpPr>
          <p:spPr bwMode="auto">
            <a:xfrm>
              <a:off x="2832"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0" name="Rectangle 128"/>
            <p:cNvSpPr>
              <a:spLocks noChangeArrowheads="1"/>
            </p:cNvSpPr>
            <p:nvPr/>
          </p:nvSpPr>
          <p:spPr bwMode="auto">
            <a:xfrm>
              <a:off x="374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1" name="Rectangle 129"/>
            <p:cNvSpPr>
              <a:spLocks noChangeArrowheads="1"/>
            </p:cNvSpPr>
            <p:nvPr/>
          </p:nvSpPr>
          <p:spPr bwMode="auto">
            <a:xfrm>
              <a:off x="3792"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2" name="Rectangle 130"/>
            <p:cNvSpPr>
              <a:spLocks noChangeArrowheads="1"/>
            </p:cNvSpPr>
            <p:nvPr/>
          </p:nvSpPr>
          <p:spPr bwMode="auto">
            <a:xfrm>
              <a:off x="3840"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3" name="Rectangle 131"/>
            <p:cNvSpPr>
              <a:spLocks noChangeArrowheads="1"/>
            </p:cNvSpPr>
            <p:nvPr/>
          </p:nvSpPr>
          <p:spPr bwMode="auto">
            <a:xfrm>
              <a:off x="3888"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4" name="Rectangle 132"/>
            <p:cNvSpPr>
              <a:spLocks noChangeArrowheads="1"/>
            </p:cNvSpPr>
            <p:nvPr/>
          </p:nvSpPr>
          <p:spPr bwMode="auto">
            <a:xfrm>
              <a:off x="422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5" name="Rectangle 133"/>
            <p:cNvSpPr>
              <a:spLocks noChangeArrowheads="1"/>
            </p:cNvSpPr>
            <p:nvPr/>
          </p:nvSpPr>
          <p:spPr bwMode="auto">
            <a:xfrm>
              <a:off x="4272"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6" name="Rectangle 134"/>
            <p:cNvSpPr>
              <a:spLocks noChangeArrowheads="1"/>
            </p:cNvSpPr>
            <p:nvPr/>
          </p:nvSpPr>
          <p:spPr bwMode="auto">
            <a:xfrm>
              <a:off x="4512"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7" name="Rectangle 135"/>
            <p:cNvSpPr>
              <a:spLocks noChangeArrowheads="1"/>
            </p:cNvSpPr>
            <p:nvPr/>
          </p:nvSpPr>
          <p:spPr bwMode="auto">
            <a:xfrm>
              <a:off x="4656"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8" name="Rectangle 136"/>
            <p:cNvSpPr>
              <a:spLocks noChangeArrowheads="1"/>
            </p:cNvSpPr>
            <p:nvPr/>
          </p:nvSpPr>
          <p:spPr bwMode="auto">
            <a:xfrm>
              <a:off x="4896" y="1776"/>
              <a:ext cx="96"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59" name="Rectangle 137"/>
            <p:cNvSpPr>
              <a:spLocks noChangeArrowheads="1"/>
            </p:cNvSpPr>
            <p:nvPr/>
          </p:nvSpPr>
          <p:spPr bwMode="auto">
            <a:xfrm>
              <a:off x="5280"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60" name="Rectangle 138"/>
            <p:cNvSpPr>
              <a:spLocks noChangeArrowheads="1"/>
            </p:cNvSpPr>
            <p:nvPr/>
          </p:nvSpPr>
          <p:spPr bwMode="auto">
            <a:xfrm>
              <a:off x="5328"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61" name="Rectangle 139"/>
            <p:cNvSpPr>
              <a:spLocks noChangeArrowheads="1"/>
            </p:cNvSpPr>
            <p:nvPr/>
          </p:nvSpPr>
          <p:spPr bwMode="auto">
            <a:xfrm>
              <a:off x="5424"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62" name="Rectangle 140"/>
            <p:cNvSpPr>
              <a:spLocks noChangeArrowheads="1"/>
            </p:cNvSpPr>
            <p:nvPr/>
          </p:nvSpPr>
          <p:spPr bwMode="auto">
            <a:xfrm>
              <a:off x="5472" y="1776"/>
              <a:ext cx="48" cy="336"/>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63" name="Text Box 141"/>
            <p:cNvSpPr txBox="1">
              <a:spLocks noChangeArrowheads="1"/>
            </p:cNvSpPr>
            <p:nvPr/>
          </p:nvSpPr>
          <p:spPr bwMode="auto">
            <a:xfrm>
              <a:off x="48" y="1824"/>
              <a:ext cx="588" cy="231"/>
            </a:xfrm>
            <a:prstGeom prst="rect">
              <a:avLst/>
            </a:prstGeom>
            <a:noFill/>
            <a:ln w="9525">
              <a:noFill/>
              <a:miter lim="800000"/>
              <a:headEnd/>
              <a:tailEnd/>
            </a:ln>
          </p:spPr>
          <p:txBody>
            <a:bodyPr wrap="none">
              <a:spAutoFit/>
            </a:bodyPr>
            <a:lstStyle/>
            <a:p>
              <a:pPr eaLnBrk="0" hangingPunct="0"/>
              <a:r>
                <a:rPr lang="en-US" b="1" i="0">
                  <a:solidFill>
                    <a:srgbClr val="000000"/>
                  </a:solidFill>
                  <a:latin typeface="Arial" charset="0"/>
                  <a:ea typeface="ＭＳ Ｐゴシック"/>
                  <a:cs typeface="ＭＳ Ｐゴシック"/>
                </a:rPr>
                <a:t>MODIS</a:t>
              </a:r>
            </a:p>
          </p:txBody>
        </p:sp>
      </p:grpSp>
      <p:sp>
        <p:nvSpPr>
          <p:cNvPr id="60458" name="Line 142"/>
          <p:cNvSpPr>
            <a:spLocks noChangeShapeType="1"/>
          </p:cNvSpPr>
          <p:nvPr/>
        </p:nvSpPr>
        <p:spPr bwMode="auto">
          <a:xfrm>
            <a:off x="4267200" y="1295400"/>
            <a:ext cx="0" cy="4343400"/>
          </a:xfrm>
          <a:prstGeom prst="line">
            <a:avLst/>
          </a:prstGeom>
          <a:noFill/>
          <a:ln w="28575">
            <a:solidFill>
              <a:srgbClr val="FF0000"/>
            </a:solidFill>
            <a:round/>
            <a:headEnd/>
            <a:tailEnd/>
          </a:ln>
        </p:spPr>
        <p:txBody>
          <a:bodyPr/>
          <a:lstStyle/>
          <a:p>
            <a:endParaRPr lang="en-US"/>
          </a:p>
        </p:txBody>
      </p:sp>
      <p:sp>
        <p:nvSpPr>
          <p:cNvPr id="60459" name="Line 143"/>
          <p:cNvSpPr>
            <a:spLocks noChangeShapeType="1"/>
          </p:cNvSpPr>
          <p:nvPr/>
        </p:nvSpPr>
        <p:spPr bwMode="auto">
          <a:xfrm>
            <a:off x="5638800" y="1295400"/>
            <a:ext cx="0" cy="4343400"/>
          </a:xfrm>
          <a:prstGeom prst="line">
            <a:avLst/>
          </a:prstGeom>
          <a:noFill/>
          <a:ln w="28575">
            <a:solidFill>
              <a:srgbClr val="FF0000"/>
            </a:solidFill>
            <a:round/>
            <a:headEnd/>
            <a:tailEnd/>
          </a:ln>
        </p:spPr>
        <p:txBody>
          <a:bodyPr/>
          <a:lstStyle/>
          <a:p>
            <a:endParaRPr lang="en-US"/>
          </a:p>
        </p:txBody>
      </p:sp>
      <p:sp>
        <p:nvSpPr>
          <p:cNvPr id="60460" name="Line 144"/>
          <p:cNvSpPr>
            <a:spLocks noChangeShapeType="1"/>
          </p:cNvSpPr>
          <p:nvPr/>
        </p:nvSpPr>
        <p:spPr bwMode="auto">
          <a:xfrm flipV="1">
            <a:off x="3962400" y="5562600"/>
            <a:ext cx="304800" cy="152400"/>
          </a:xfrm>
          <a:prstGeom prst="line">
            <a:avLst/>
          </a:prstGeom>
          <a:noFill/>
          <a:ln w="9525">
            <a:solidFill>
              <a:srgbClr val="FF6600"/>
            </a:solidFill>
            <a:round/>
            <a:headEnd/>
            <a:tailEnd type="triangle" w="med" len="med"/>
          </a:ln>
        </p:spPr>
        <p:txBody>
          <a:bodyPr/>
          <a:lstStyle/>
          <a:p>
            <a:endParaRPr lang="en-US"/>
          </a:p>
        </p:txBody>
      </p:sp>
      <p:sp>
        <p:nvSpPr>
          <p:cNvPr id="60461" name="Line 145"/>
          <p:cNvSpPr>
            <a:spLocks noChangeShapeType="1"/>
          </p:cNvSpPr>
          <p:nvPr/>
        </p:nvSpPr>
        <p:spPr bwMode="auto">
          <a:xfrm flipV="1">
            <a:off x="3962400" y="5638800"/>
            <a:ext cx="1600200" cy="152400"/>
          </a:xfrm>
          <a:prstGeom prst="line">
            <a:avLst/>
          </a:prstGeom>
          <a:noFill/>
          <a:ln w="9525">
            <a:solidFill>
              <a:srgbClr val="FF0000"/>
            </a:solidFill>
            <a:round/>
            <a:headEnd/>
            <a:tailEnd type="triangle" w="med" len="med"/>
          </a:ln>
        </p:spPr>
        <p:txBody>
          <a:bodyPr/>
          <a:lstStyle/>
          <a:p>
            <a:endParaRPr lang="en-US"/>
          </a:p>
        </p:txBody>
      </p:sp>
      <p:grpSp>
        <p:nvGrpSpPr>
          <p:cNvPr id="60462" name="Group 146"/>
          <p:cNvGrpSpPr>
            <a:grpSpLocks/>
          </p:cNvGrpSpPr>
          <p:nvPr/>
        </p:nvGrpSpPr>
        <p:grpSpPr bwMode="auto">
          <a:xfrm>
            <a:off x="228600" y="1447800"/>
            <a:ext cx="8458200" cy="685800"/>
            <a:chOff x="144" y="1296"/>
            <a:chExt cx="5328" cy="432"/>
          </a:xfrm>
        </p:grpSpPr>
        <p:sp>
          <p:nvSpPr>
            <p:cNvPr id="60477" name="Rectangle 147"/>
            <p:cNvSpPr>
              <a:spLocks noChangeArrowheads="1"/>
            </p:cNvSpPr>
            <p:nvPr/>
          </p:nvSpPr>
          <p:spPr bwMode="auto">
            <a:xfrm>
              <a:off x="4896" y="1296"/>
              <a:ext cx="336"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78" name="Line 148"/>
            <p:cNvSpPr>
              <a:spLocks noChangeShapeType="1"/>
            </p:cNvSpPr>
            <p:nvPr/>
          </p:nvSpPr>
          <p:spPr bwMode="auto">
            <a:xfrm>
              <a:off x="768" y="1632"/>
              <a:ext cx="4704" cy="0"/>
            </a:xfrm>
            <a:prstGeom prst="line">
              <a:avLst/>
            </a:prstGeom>
            <a:noFill/>
            <a:ln w="9525">
              <a:solidFill>
                <a:schemeClr val="tx1"/>
              </a:solidFill>
              <a:round/>
              <a:headEnd/>
              <a:tailEnd/>
            </a:ln>
          </p:spPr>
          <p:txBody>
            <a:bodyPr/>
            <a:lstStyle/>
            <a:p>
              <a:endParaRPr lang="en-US"/>
            </a:p>
          </p:txBody>
        </p:sp>
        <p:sp>
          <p:nvSpPr>
            <p:cNvPr id="60479" name="Line 149"/>
            <p:cNvSpPr>
              <a:spLocks noChangeShapeType="1"/>
            </p:cNvSpPr>
            <p:nvPr/>
          </p:nvSpPr>
          <p:spPr bwMode="auto">
            <a:xfrm>
              <a:off x="768" y="1488"/>
              <a:ext cx="0" cy="240"/>
            </a:xfrm>
            <a:prstGeom prst="line">
              <a:avLst/>
            </a:prstGeom>
            <a:noFill/>
            <a:ln w="9525">
              <a:solidFill>
                <a:schemeClr val="tx1"/>
              </a:solidFill>
              <a:round/>
              <a:headEnd/>
              <a:tailEnd/>
            </a:ln>
          </p:spPr>
          <p:txBody>
            <a:bodyPr/>
            <a:lstStyle/>
            <a:p>
              <a:endParaRPr lang="en-US"/>
            </a:p>
          </p:txBody>
        </p:sp>
        <p:sp>
          <p:nvSpPr>
            <p:cNvPr id="60480" name="Line 150"/>
            <p:cNvSpPr>
              <a:spLocks noChangeShapeType="1"/>
            </p:cNvSpPr>
            <p:nvPr/>
          </p:nvSpPr>
          <p:spPr bwMode="auto">
            <a:xfrm>
              <a:off x="5472" y="1488"/>
              <a:ext cx="0" cy="240"/>
            </a:xfrm>
            <a:prstGeom prst="line">
              <a:avLst/>
            </a:prstGeom>
            <a:noFill/>
            <a:ln w="9525">
              <a:solidFill>
                <a:schemeClr val="tx1"/>
              </a:solidFill>
              <a:round/>
              <a:headEnd/>
              <a:tailEnd/>
            </a:ln>
          </p:spPr>
          <p:txBody>
            <a:bodyPr/>
            <a:lstStyle/>
            <a:p>
              <a:endParaRPr lang="en-US"/>
            </a:p>
          </p:txBody>
        </p:sp>
        <p:sp>
          <p:nvSpPr>
            <p:cNvPr id="60481" name="Line 151"/>
            <p:cNvSpPr>
              <a:spLocks noChangeShapeType="1"/>
            </p:cNvSpPr>
            <p:nvPr/>
          </p:nvSpPr>
          <p:spPr bwMode="auto">
            <a:xfrm>
              <a:off x="3792" y="1488"/>
              <a:ext cx="0" cy="240"/>
            </a:xfrm>
            <a:prstGeom prst="line">
              <a:avLst/>
            </a:prstGeom>
            <a:noFill/>
            <a:ln w="9525">
              <a:solidFill>
                <a:schemeClr val="tx1"/>
              </a:solidFill>
              <a:round/>
              <a:headEnd/>
              <a:tailEnd/>
            </a:ln>
          </p:spPr>
          <p:txBody>
            <a:bodyPr/>
            <a:lstStyle/>
            <a:p>
              <a:endParaRPr lang="en-US"/>
            </a:p>
          </p:txBody>
        </p:sp>
        <p:sp>
          <p:nvSpPr>
            <p:cNvPr id="60482" name="Line 152"/>
            <p:cNvSpPr>
              <a:spLocks noChangeShapeType="1"/>
            </p:cNvSpPr>
            <p:nvPr/>
          </p:nvSpPr>
          <p:spPr bwMode="auto">
            <a:xfrm>
              <a:off x="3456" y="1488"/>
              <a:ext cx="0" cy="240"/>
            </a:xfrm>
            <a:prstGeom prst="line">
              <a:avLst/>
            </a:prstGeom>
            <a:noFill/>
            <a:ln w="9525">
              <a:solidFill>
                <a:schemeClr val="tx1"/>
              </a:solidFill>
              <a:round/>
              <a:headEnd/>
              <a:tailEnd/>
            </a:ln>
          </p:spPr>
          <p:txBody>
            <a:bodyPr/>
            <a:lstStyle/>
            <a:p>
              <a:endParaRPr lang="en-US"/>
            </a:p>
          </p:txBody>
        </p:sp>
        <p:sp>
          <p:nvSpPr>
            <p:cNvPr id="60483" name="Line 153"/>
            <p:cNvSpPr>
              <a:spLocks noChangeShapeType="1"/>
            </p:cNvSpPr>
            <p:nvPr/>
          </p:nvSpPr>
          <p:spPr bwMode="auto">
            <a:xfrm>
              <a:off x="3120" y="1488"/>
              <a:ext cx="0" cy="240"/>
            </a:xfrm>
            <a:prstGeom prst="line">
              <a:avLst/>
            </a:prstGeom>
            <a:noFill/>
            <a:ln w="9525">
              <a:solidFill>
                <a:schemeClr val="tx1"/>
              </a:solidFill>
              <a:round/>
              <a:headEnd/>
              <a:tailEnd/>
            </a:ln>
          </p:spPr>
          <p:txBody>
            <a:bodyPr/>
            <a:lstStyle/>
            <a:p>
              <a:endParaRPr lang="en-US"/>
            </a:p>
          </p:txBody>
        </p:sp>
        <p:sp>
          <p:nvSpPr>
            <p:cNvPr id="60484" name="Line 154"/>
            <p:cNvSpPr>
              <a:spLocks noChangeShapeType="1"/>
            </p:cNvSpPr>
            <p:nvPr/>
          </p:nvSpPr>
          <p:spPr bwMode="auto">
            <a:xfrm>
              <a:off x="1104" y="1488"/>
              <a:ext cx="0" cy="240"/>
            </a:xfrm>
            <a:prstGeom prst="line">
              <a:avLst/>
            </a:prstGeom>
            <a:noFill/>
            <a:ln w="9525">
              <a:solidFill>
                <a:schemeClr val="tx1"/>
              </a:solidFill>
              <a:round/>
              <a:headEnd/>
              <a:tailEnd/>
            </a:ln>
          </p:spPr>
          <p:txBody>
            <a:bodyPr/>
            <a:lstStyle/>
            <a:p>
              <a:endParaRPr lang="en-US"/>
            </a:p>
          </p:txBody>
        </p:sp>
        <p:sp>
          <p:nvSpPr>
            <p:cNvPr id="60485" name="Line 155"/>
            <p:cNvSpPr>
              <a:spLocks noChangeShapeType="1"/>
            </p:cNvSpPr>
            <p:nvPr/>
          </p:nvSpPr>
          <p:spPr bwMode="auto">
            <a:xfrm>
              <a:off x="1440" y="1488"/>
              <a:ext cx="0" cy="240"/>
            </a:xfrm>
            <a:prstGeom prst="line">
              <a:avLst/>
            </a:prstGeom>
            <a:noFill/>
            <a:ln w="9525">
              <a:solidFill>
                <a:schemeClr val="tx1"/>
              </a:solidFill>
              <a:round/>
              <a:headEnd/>
              <a:tailEnd/>
            </a:ln>
          </p:spPr>
          <p:txBody>
            <a:bodyPr/>
            <a:lstStyle/>
            <a:p>
              <a:endParaRPr lang="en-US"/>
            </a:p>
          </p:txBody>
        </p:sp>
        <p:sp>
          <p:nvSpPr>
            <p:cNvPr id="60486" name="Line 156"/>
            <p:cNvSpPr>
              <a:spLocks noChangeShapeType="1"/>
            </p:cNvSpPr>
            <p:nvPr/>
          </p:nvSpPr>
          <p:spPr bwMode="auto">
            <a:xfrm>
              <a:off x="1776" y="1488"/>
              <a:ext cx="0" cy="240"/>
            </a:xfrm>
            <a:prstGeom prst="line">
              <a:avLst/>
            </a:prstGeom>
            <a:noFill/>
            <a:ln w="9525">
              <a:solidFill>
                <a:schemeClr val="tx1"/>
              </a:solidFill>
              <a:round/>
              <a:headEnd/>
              <a:tailEnd/>
            </a:ln>
          </p:spPr>
          <p:txBody>
            <a:bodyPr/>
            <a:lstStyle/>
            <a:p>
              <a:endParaRPr lang="en-US"/>
            </a:p>
          </p:txBody>
        </p:sp>
        <p:sp>
          <p:nvSpPr>
            <p:cNvPr id="60487" name="Line 157"/>
            <p:cNvSpPr>
              <a:spLocks noChangeShapeType="1"/>
            </p:cNvSpPr>
            <p:nvPr/>
          </p:nvSpPr>
          <p:spPr bwMode="auto">
            <a:xfrm>
              <a:off x="2112" y="1488"/>
              <a:ext cx="0" cy="240"/>
            </a:xfrm>
            <a:prstGeom prst="line">
              <a:avLst/>
            </a:prstGeom>
            <a:noFill/>
            <a:ln w="9525">
              <a:solidFill>
                <a:schemeClr val="tx1"/>
              </a:solidFill>
              <a:round/>
              <a:headEnd/>
              <a:tailEnd/>
            </a:ln>
          </p:spPr>
          <p:txBody>
            <a:bodyPr/>
            <a:lstStyle/>
            <a:p>
              <a:endParaRPr lang="en-US"/>
            </a:p>
          </p:txBody>
        </p:sp>
        <p:sp>
          <p:nvSpPr>
            <p:cNvPr id="60488" name="Line 158"/>
            <p:cNvSpPr>
              <a:spLocks noChangeShapeType="1"/>
            </p:cNvSpPr>
            <p:nvPr/>
          </p:nvSpPr>
          <p:spPr bwMode="auto">
            <a:xfrm>
              <a:off x="2448" y="1488"/>
              <a:ext cx="0" cy="240"/>
            </a:xfrm>
            <a:prstGeom prst="line">
              <a:avLst/>
            </a:prstGeom>
            <a:noFill/>
            <a:ln w="9525">
              <a:solidFill>
                <a:schemeClr val="tx1"/>
              </a:solidFill>
              <a:round/>
              <a:headEnd/>
              <a:tailEnd/>
            </a:ln>
          </p:spPr>
          <p:txBody>
            <a:bodyPr/>
            <a:lstStyle/>
            <a:p>
              <a:endParaRPr lang="en-US"/>
            </a:p>
          </p:txBody>
        </p:sp>
        <p:sp>
          <p:nvSpPr>
            <p:cNvPr id="60489" name="Line 159"/>
            <p:cNvSpPr>
              <a:spLocks noChangeShapeType="1"/>
            </p:cNvSpPr>
            <p:nvPr/>
          </p:nvSpPr>
          <p:spPr bwMode="auto">
            <a:xfrm>
              <a:off x="4128" y="1488"/>
              <a:ext cx="0" cy="240"/>
            </a:xfrm>
            <a:prstGeom prst="line">
              <a:avLst/>
            </a:prstGeom>
            <a:noFill/>
            <a:ln w="9525">
              <a:solidFill>
                <a:schemeClr val="tx1"/>
              </a:solidFill>
              <a:round/>
              <a:headEnd/>
              <a:tailEnd/>
            </a:ln>
          </p:spPr>
          <p:txBody>
            <a:bodyPr/>
            <a:lstStyle/>
            <a:p>
              <a:endParaRPr lang="en-US"/>
            </a:p>
          </p:txBody>
        </p:sp>
        <p:sp>
          <p:nvSpPr>
            <p:cNvPr id="60490" name="Line 160"/>
            <p:cNvSpPr>
              <a:spLocks noChangeShapeType="1"/>
            </p:cNvSpPr>
            <p:nvPr/>
          </p:nvSpPr>
          <p:spPr bwMode="auto">
            <a:xfrm>
              <a:off x="2784" y="1488"/>
              <a:ext cx="0" cy="240"/>
            </a:xfrm>
            <a:prstGeom prst="line">
              <a:avLst/>
            </a:prstGeom>
            <a:noFill/>
            <a:ln w="9525">
              <a:solidFill>
                <a:schemeClr val="tx1"/>
              </a:solidFill>
              <a:round/>
              <a:headEnd/>
              <a:tailEnd/>
            </a:ln>
          </p:spPr>
          <p:txBody>
            <a:bodyPr/>
            <a:lstStyle/>
            <a:p>
              <a:endParaRPr lang="en-US"/>
            </a:p>
          </p:txBody>
        </p:sp>
        <p:sp>
          <p:nvSpPr>
            <p:cNvPr id="60491" name="Line 161"/>
            <p:cNvSpPr>
              <a:spLocks noChangeShapeType="1"/>
            </p:cNvSpPr>
            <p:nvPr/>
          </p:nvSpPr>
          <p:spPr bwMode="auto">
            <a:xfrm>
              <a:off x="5136" y="1488"/>
              <a:ext cx="0" cy="240"/>
            </a:xfrm>
            <a:prstGeom prst="line">
              <a:avLst/>
            </a:prstGeom>
            <a:noFill/>
            <a:ln w="9525">
              <a:solidFill>
                <a:schemeClr val="tx1"/>
              </a:solidFill>
              <a:round/>
              <a:headEnd/>
              <a:tailEnd/>
            </a:ln>
          </p:spPr>
          <p:txBody>
            <a:bodyPr/>
            <a:lstStyle/>
            <a:p>
              <a:endParaRPr lang="en-US"/>
            </a:p>
          </p:txBody>
        </p:sp>
        <p:sp>
          <p:nvSpPr>
            <p:cNvPr id="60492" name="Line 162"/>
            <p:cNvSpPr>
              <a:spLocks noChangeShapeType="1"/>
            </p:cNvSpPr>
            <p:nvPr/>
          </p:nvSpPr>
          <p:spPr bwMode="auto">
            <a:xfrm>
              <a:off x="4800" y="1488"/>
              <a:ext cx="0" cy="240"/>
            </a:xfrm>
            <a:prstGeom prst="line">
              <a:avLst/>
            </a:prstGeom>
            <a:noFill/>
            <a:ln w="9525">
              <a:solidFill>
                <a:schemeClr val="tx1"/>
              </a:solidFill>
              <a:round/>
              <a:headEnd/>
              <a:tailEnd/>
            </a:ln>
          </p:spPr>
          <p:txBody>
            <a:bodyPr/>
            <a:lstStyle/>
            <a:p>
              <a:endParaRPr lang="en-US"/>
            </a:p>
          </p:txBody>
        </p:sp>
        <p:sp>
          <p:nvSpPr>
            <p:cNvPr id="60493" name="Line 163"/>
            <p:cNvSpPr>
              <a:spLocks noChangeShapeType="1"/>
            </p:cNvSpPr>
            <p:nvPr/>
          </p:nvSpPr>
          <p:spPr bwMode="auto">
            <a:xfrm>
              <a:off x="4464" y="1488"/>
              <a:ext cx="0" cy="240"/>
            </a:xfrm>
            <a:prstGeom prst="line">
              <a:avLst/>
            </a:prstGeom>
            <a:noFill/>
            <a:ln w="9525">
              <a:solidFill>
                <a:schemeClr val="tx1"/>
              </a:solidFill>
              <a:round/>
              <a:headEnd/>
              <a:tailEnd/>
            </a:ln>
          </p:spPr>
          <p:txBody>
            <a:bodyPr/>
            <a:lstStyle/>
            <a:p>
              <a:endParaRPr lang="en-US"/>
            </a:p>
          </p:txBody>
        </p:sp>
        <p:sp>
          <p:nvSpPr>
            <p:cNvPr id="60494" name="Rectangle 164"/>
            <p:cNvSpPr>
              <a:spLocks noChangeArrowheads="1"/>
            </p:cNvSpPr>
            <p:nvPr/>
          </p:nvSpPr>
          <p:spPr bwMode="auto">
            <a:xfrm>
              <a:off x="1440" y="1296"/>
              <a:ext cx="28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95" name="Rectangle 165"/>
            <p:cNvSpPr>
              <a:spLocks noChangeArrowheads="1"/>
            </p:cNvSpPr>
            <p:nvPr/>
          </p:nvSpPr>
          <p:spPr bwMode="auto">
            <a:xfrm>
              <a:off x="2256" y="1296"/>
              <a:ext cx="144"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96" name="Rectangle 166"/>
            <p:cNvSpPr>
              <a:spLocks noChangeArrowheads="1"/>
            </p:cNvSpPr>
            <p:nvPr/>
          </p:nvSpPr>
          <p:spPr bwMode="auto">
            <a:xfrm>
              <a:off x="1248"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97" name="Rectangle 167"/>
            <p:cNvSpPr>
              <a:spLocks noChangeArrowheads="1"/>
            </p:cNvSpPr>
            <p:nvPr/>
          </p:nvSpPr>
          <p:spPr bwMode="auto">
            <a:xfrm>
              <a:off x="2784"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98" name="Rectangle 168"/>
            <p:cNvSpPr>
              <a:spLocks noChangeArrowheads="1"/>
            </p:cNvSpPr>
            <p:nvPr/>
          </p:nvSpPr>
          <p:spPr bwMode="auto">
            <a:xfrm>
              <a:off x="768"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499" name="Rectangle 169"/>
            <p:cNvSpPr>
              <a:spLocks noChangeArrowheads="1"/>
            </p:cNvSpPr>
            <p:nvPr/>
          </p:nvSpPr>
          <p:spPr bwMode="auto">
            <a:xfrm>
              <a:off x="864"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0" name="Rectangle 170"/>
            <p:cNvSpPr>
              <a:spLocks noChangeArrowheads="1"/>
            </p:cNvSpPr>
            <p:nvPr/>
          </p:nvSpPr>
          <p:spPr bwMode="auto">
            <a:xfrm>
              <a:off x="1056"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1" name="Rectangle 171"/>
            <p:cNvSpPr>
              <a:spLocks noChangeArrowheads="1"/>
            </p:cNvSpPr>
            <p:nvPr/>
          </p:nvSpPr>
          <p:spPr bwMode="auto">
            <a:xfrm>
              <a:off x="1632"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2" name="Rectangle 172"/>
            <p:cNvSpPr>
              <a:spLocks noChangeArrowheads="1"/>
            </p:cNvSpPr>
            <p:nvPr/>
          </p:nvSpPr>
          <p:spPr bwMode="auto">
            <a:xfrm>
              <a:off x="1920"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3" name="Rectangle 173"/>
            <p:cNvSpPr>
              <a:spLocks noChangeArrowheads="1"/>
            </p:cNvSpPr>
            <p:nvPr/>
          </p:nvSpPr>
          <p:spPr bwMode="auto">
            <a:xfrm>
              <a:off x="2976"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4" name="Rectangle 174"/>
            <p:cNvSpPr>
              <a:spLocks noChangeArrowheads="1"/>
            </p:cNvSpPr>
            <p:nvPr/>
          </p:nvSpPr>
          <p:spPr bwMode="auto">
            <a:xfrm>
              <a:off x="2928"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5" name="Rectangle 175"/>
            <p:cNvSpPr>
              <a:spLocks noChangeArrowheads="1"/>
            </p:cNvSpPr>
            <p:nvPr/>
          </p:nvSpPr>
          <p:spPr bwMode="auto">
            <a:xfrm>
              <a:off x="3312"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6" name="Rectangle 176"/>
            <p:cNvSpPr>
              <a:spLocks noChangeArrowheads="1"/>
            </p:cNvSpPr>
            <p:nvPr/>
          </p:nvSpPr>
          <p:spPr bwMode="auto">
            <a:xfrm>
              <a:off x="3744"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7" name="Rectangle 177"/>
            <p:cNvSpPr>
              <a:spLocks noChangeArrowheads="1"/>
            </p:cNvSpPr>
            <p:nvPr/>
          </p:nvSpPr>
          <p:spPr bwMode="auto">
            <a:xfrm>
              <a:off x="3792"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8" name="Rectangle 178"/>
            <p:cNvSpPr>
              <a:spLocks noChangeArrowheads="1"/>
            </p:cNvSpPr>
            <p:nvPr/>
          </p:nvSpPr>
          <p:spPr bwMode="auto">
            <a:xfrm>
              <a:off x="2832"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09" name="Rectangle 179"/>
            <p:cNvSpPr>
              <a:spLocks noChangeArrowheads="1"/>
            </p:cNvSpPr>
            <p:nvPr/>
          </p:nvSpPr>
          <p:spPr bwMode="auto">
            <a:xfrm>
              <a:off x="4512" y="1296"/>
              <a:ext cx="48"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10" name="Rectangle 180"/>
            <p:cNvSpPr>
              <a:spLocks noChangeArrowheads="1"/>
            </p:cNvSpPr>
            <p:nvPr/>
          </p:nvSpPr>
          <p:spPr bwMode="auto">
            <a:xfrm>
              <a:off x="4848" y="1296"/>
              <a:ext cx="192" cy="336"/>
            </a:xfrm>
            <a:prstGeom prst="rect">
              <a:avLst/>
            </a:prstGeom>
            <a:solidFill>
              <a:srgbClr val="0000FF"/>
            </a:solidFill>
            <a:ln w="9525">
              <a:solidFill>
                <a:schemeClr val="tx1"/>
              </a:solidFill>
              <a:miter lim="800000"/>
              <a:headEnd/>
              <a:tailEnd/>
            </a:ln>
          </p:spPr>
          <p:txBody>
            <a:bodyPr wrap="none" anchor="ctr"/>
            <a:lstStyle/>
            <a:p>
              <a:pPr eaLnBrk="0" hangingPunct="0"/>
              <a:endParaRPr lang="en-US" sz="2400" i="0">
                <a:solidFill>
                  <a:srgbClr val="000000"/>
                </a:solidFill>
                <a:latin typeface="Arial" charset="0"/>
                <a:ea typeface="ＭＳ Ｐゴシック"/>
                <a:cs typeface="ＭＳ Ｐゴシック"/>
              </a:endParaRPr>
            </a:p>
          </p:txBody>
        </p:sp>
        <p:sp>
          <p:nvSpPr>
            <p:cNvPr id="60511" name="Text Box 181"/>
            <p:cNvSpPr txBox="1">
              <a:spLocks noChangeArrowheads="1"/>
            </p:cNvSpPr>
            <p:nvPr/>
          </p:nvSpPr>
          <p:spPr bwMode="auto">
            <a:xfrm>
              <a:off x="144" y="1392"/>
              <a:ext cx="492" cy="231"/>
            </a:xfrm>
            <a:prstGeom prst="rect">
              <a:avLst/>
            </a:prstGeom>
            <a:noFill/>
            <a:ln w="9525">
              <a:noFill/>
              <a:miter lim="800000"/>
              <a:headEnd/>
              <a:tailEnd/>
            </a:ln>
          </p:spPr>
          <p:txBody>
            <a:bodyPr wrap="none">
              <a:spAutoFit/>
            </a:bodyPr>
            <a:lstStyle/>
            <a:p>
              <a:pPr eaLnBrk="0" hangingPunct="0"/>
              <a:r>
                <a:rPr lang="en-US" b="1" i="0">
                  <a:solidFill>
                    <a:srgbClr val="000000"/>
                  </a:solidFill>
                  <a:latin typeface="Arial" charset="0"/>
                  <a:ea typeface="ＭＳ Ｐゴシック"/>
                  <a:cs typeface="ＭＳ Ｐゴシック"/>
                </a:rPr>
                <a:t>VIIRS</a:t>
              </a:r>
            </a:p>
          </p:txBody>
        </p:sp>
        <p:sp>
          <p:nvSpPr>
            <p:cNvPr id="60512" name="Rectangle 182"/>
            <p:cNvSpPr>
              <a:spLocks noChangeArrowheads="1"/>
            </p:cNvSpPr>
            <p:nvPr/>
          </p:nvSpPr>
          <p:spPr bwMode="auto">
            <a:xfrm>
              <a:off x="1104" y="1440"/>
              <a:ext cx="1344" cy="192"/>
            </a:xfrm>
            <a:prstGeom prst="rect">
              <a:avLst/>
            </a:prstGeom>
            <a:solidFill>
              <a:srgbClr val="33CCCC"/>
            </a:solidFill>
            <a:ln w="9525">
              <a:noFill/>
              <a:miter lim="800000"/>
              <a:headEnd/>
              <a:tailEnd/>
            </a:ln>
          </p:spPr>
          <p:txBody>
            <a:bodyPr wrap="none" anchor="ctr"/>
            <a:lstStyle/>
            <a:p>
              <a:pPr algn="ctr" eaLnBrk="0" hangingPunct="0"/>
              <a:r>
                <a:rPr lang="en-US" b="1" i="0">
                  <a:solidFill>
                    <a:srgbClr val="000000"/>
                  </a:solidFill>
                  <a:latin typeface="Arial" charset="0"/>
                  <a:ea typeface="ＭＳ Ｐゴシック"/>
                  <a:cs typeface="ＭＳ Ｐゴシック"/>
                </a:rPr>
                <a:t>    DNB</a:t>
              </a:r>
            </a:p>
          </p:txBody>
        </p:sp>
      </p:grpSp>
      <p:sp>
        <p:nvSpPr>
          <p:cNvPr id="60463" name="Rectangle 183"/>
          <p:cNvSpPr>
            <a:spLocks noChangeArrowheads="1"/>
          </p:cNvSpPr>
          <p:nvPr/>
        </p:nvSpPr>
        <p:spPr bwMode="auto">
          <a:xfrm>
            <a:off x="1752600" y="4648200"/>
            <a:ext cx="2133600" cy="152400"/>
          </a:xfrm>
          <a:prstGeom prst="rect">
            <a:avLst/>
          </a:prstGeom>
          <a:solidFill>
            <a:srgbClr val="FF00FF"/>
          </a:solidFill>
          <a:ln w="9525">
            <a:noFill/>
            <a:miter lim="800000"/>
            <a:headEnd/>
            <a:tailEnd/>
          </a:ln>
        </p:spPr>
        <p:txBody>
          <a:bodyPr wrap="none" anchor="ctr"/>
          <a:lstStyle/>
          <a:p>
            <a:pPr algn="ctr" eaLnBrk="0" hangingPunct="0"/>
            <a:r>
              <a:rPr lang="en-US" sz="1200" b="1" i="0">
                <a:solidFill>
                  <a:srgbClr val="000000"/>
                </a:solidFill>
                <a:latin typeface="Arial" charset="0"/>
                <a:ea typeface="ＭＳ Ｐゴシック"/>
                <a:cs typeface="ＭＳ Ｐゴシック"/>
              </a:rPr>
              <a:t>Low Light Imagery</a:t>
            </a:r>
          </a:p>
        </p:txBody>
      </p:sp>
      <p:sp>
        <p:nvSpPr>
          <p:cNvPr id="60464" name="Text Box 184"/>
          <p:cNvSpPr txBox="1">
            <a:spLocks noChangeArrowheads="1"/>
          </p:cNvSpPr>
          <p:nvPr/>
        </p:nvSpPr>
        <p:spPr bwMode="auto">
          <a:xfrm>
            <a:off x="7543800" y="5638800"/>
            <a:ext cx="1325563" cy="304800"/>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Arial" charset="0"/>
                <a:ea typeface="ＭＳ Ｐゴシック"/>
                <a:cs typeface="ＭＳ Ｐゴシック"/>
              </a:rPr>
              <a:t>Long wave IR</a:t>
            </a:r>
          </a:p>
        </p:txBody>
      </p:sp>
      <p:sp>
        <p:nvSpPr>
          <p:cNvPr id="60465" name="Text Box 185"/>
          <p:cNvSpPr txBox="1">
            <a:spLocks noChangeArrowheads="1"/>
          </p:cNvSpPr>
          <p:nvPr/>
        </p:nvSpPr>
        <p:spPr bwMode="auto">
          <a:xfrm>
            <a:off x="5867400" y="5638800"/>
            <a:ext cx="1198563" cy="304800"/>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Arial" charset="0"/>
                <a:ea typeface="ＭＳ Ｐゴシック"/>
                <a:cs typeface="ＭＳ Ｐゴシック"/>
              </a:rPr>
              <a:t>Mid wave IR</a:t>
            </a:r>
          </a:p>
        </p:txBody>
      </p:sp>
      <p:sp>
        <p:nvSpPr>
          <p:cNvPr id="60466" name="Text Box 186"/>
          <p:cNvSpPr txBox="1">
            <a:spLocks noChangeArrowheads="1"/>
          </p:cNvSpPr>
          <p:nvPr/>
        </p:nvSpPr>
        <p:spPr bwMode="auto">
          <a:xfrm>
            <a:off x="1143000" y="5638800"/>
            <a:ext cx="755650" cy="304800"/>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Arial" charset="0"/>
                <a:ea typeface="ＭＳ Ｐゴシック"/>
                <a:cs typeface="ＭＳ Ｐゴシック"/>
              </a:rPr>
              <a:t>Visible</a:t>
            </a:r>
          </a:p>
        </p:txBody>
      </p:sp>
      <p:sp>
        <p:nvSpPr>
          <p:cNvPr id="60467" name="Text Box 204"/>
          <p:cNvSpPr txBox="1">
            <a:spLocks noChangeArrowheads="1"/>
          </p:cNvSpPr>
          <p:nvPr/>
        </p:nvSpPr>
        <p:spPr bwMode="auto">
          <a:xfrm>
            <a:off x="2514600" y="5562600"/>
            <a:ext cx="1474788" cy="304800"/>
          </a:xfrm>
          <a:prstGeom prst="rect">
            <a:avLst/>
          </a:prstGeom>
          <a:solidFill>
            <a:schemeClr val="bg1"/>
          </a:solidFill>
          <a:ln w="9525">
            <a:noFill/>
            <a:miter lim="800000"/>
            <a:headEnd/>
            <a:tailEnd/>
          </a:ln>
        </p:spPr>
        <p:txBody>
          <a:bodyPr wrap="none">
            <a:spAutoFit/>
          </a:bodyPr>
          <a:lstStyle/>
          <a:p>
            <a:pPr eaLnBrk="0" hangingPunct="0"/>
            <a:r>
              <a:rPr lang="en-US" sz="1400" b="1">
                <a:solidFill>
                  <a:srgbClr val="000000"/>
                </a:solidFill>
                <a:latin typeface="Arial" charset="0"/>
                <a:ea typeface="ＭＳ Ｐゴシック"/>
                <a:cs typeface="ＭＳ Ｐゴシック"/>
              </a:rPr>
              <a:t>Breaks in scale</a:t>
            </a:r>
          </a:p>
        </p:txBody>
      </p:sp>
      <p:sp>
        <p:nvSpPr>
          <p:cNvPr id="60468" name="Rectangle 1"/>
          <p:cNvSpPr>
            <a:spLocks noChangeArrowheads="1"/>
          </p:cNvSpPr>
          <p:nvPr/>
        </p:nvSpPr>
        <p:spPr bwMode="auto">
          <a:xfrm>
            <a:off x="6210300" y="6002338"/>
            <a:ext cx="2476500" cy="228600"/>
          </a:xfrm>
          <a:prstGeom prst="rect">
            <a:avLst/>
          </a:prstGeom>
          <a:noFill/>
          <a:ln w="9525">
            <a:noFill/>
            <a:miter lim="800000"/>
            <a:headEnd/>
            <a:tailEnd/>
          </a:ln>
        </p:spPr>
        <p:txBody>
          <a:bodyPr>
            <a:spAutoFit/>
          </a:bodyPr>
          <a:lstStyle/>
          <a:p>
            <a:pPr eaLnBrk="0" hangingPunct="0"/>
            <a:r>
              <a:rPr lang="en-US" sz="900" i="0">
                <a:solidFill>
                  <a:srgbClr val="000000"/>
                </a:solidFill>
                <a:latin typeface="Arial" charset="0"/>
                <a:ea typeface="ＭＳ Ｐゴシック"/>
                <a:cs typeface="ＭＳ Ｐゴシック"/>
              </a:rPr>
              <a:t>Credit: Northrup Grumman &amp; Raytheon</a:t>
            </a:r>
          </a:p>
        </p:txBody>
      </p:sp>
      <p:sp>
        <p:nvSpPr>
          <p:cNvPr id="60469" name="Text Box 192"/>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grpSp>
        <p:nvGrpSpPr>
          <p:cNvPr id="60614" name="Group 198"/>
          <p:cNvGrpSpPr>
            <a:grpSpLocks/>
          </p:cNvGrpSpPr>
          <p:nvPr/>
        </p:nvGrpSpPr>
        <p:grpSpPr bwMode="auto">
          <a:xfrm>
            <a:off x="6184900" y="1066800"/>
            <a:ext cx="2089150" cy="1066800"/>
            <a:chOff x="3896" y="672"/>
            <a:chExt cx="1316" cy="672"/>
          </a:xfrm>
        </p:grpSpPr>
        <p:grpSp>
          <p:nvGrpSpPr>
            <p:cNvPr id="60471" name="Group 5"/>
            <p:cNvGrpSpPr>
              <a:grpSpLocks/>
            </p:cNvGrpSpPr>
            <p:nvPr/>
          </p:nvGrpSpPr>
          <p:grpSpPr bwMode="auto">
            <a:xfrm>
              <a:off x="4608" y="672"/>
              <a:ext cx="604" cy="672"/>
              <a:chOff x="7239000" y="1066800"/>
              <a:chExt cx="958866" cy="1066800"/>
            </a:xfrm>
          </p:grpSpPr>
          <p:sp>
            <p:nvSpPr>
              <p:cNvPr id="192" name="Oval 191"/>
              <p:cNvSpPr/>
              <p:nvPr/>
            </p:nvSpPr>
            <p:spPr>
              <a:xfrm>
                <a:off x="7239000" y="1295400"/>
                <a:ext cx="255592"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76" name="TextBox 2"/>
              <p:cNvSpPr txBox="1">
                <a:spLocks noChangeArrowheads="1"/>
              </p:cNvSpPr>
              <p:nvPr/>
            </p:nvSpPr>
            <p:spPr bwMode="auto">
              <a:xfrm>
                <a:off x="7429503" y="1066800"/>
                <a:ext cx="768363" cy="366713"/>
              </a:xfrm>
              <a:prstGeom prst="rect">
                <a:avLst/>
              </a:prstGeom>
              <a:noFill/>
              <a:ln w="9525">
                <a:noFill/>
                <a:miter lim="800000"/>
                <a:headEnd/>
                <a:tailEnd/>
              </a:ln>
            </p:spPr>
            <p:txBody>
              <a:bodyPr wrap="none">
                <a:spAutoFit/>
              </a:bodyPr>
              <a:lstStyle/>
              <a:p>
                <a:r>
                  <a:rPr lang="en-US"/>
                  <a:t>Ozone</a:t>
                </a:r>
              </a:p>
            </p:txBody>
          </p:sp>
        </p:grpSp>
        <p:grpSp>
          <p:nvGrpSpPr>
            <p:cNvPr id="60472" name="Group 4"/>
            <p:cNvGrpSpPr>
              <a:grpSpLocks/>
            </p:cNvGrpSpPr>
            <p:nvPr/>
          </p:nvGrpSpPr>
          <p:grpSpPr bwMode="auto">
            <a:xfrm>
              <a:off x="3896" y="679"/>
              <a:ext cx="520" cy="665"/>
              <a:chOff x="6184303" y="1078468"/>
              <a:chExt cx="826097" cy="1055132"/>
            </a:xfrm>
          </p:grpSpPr>
          <p:sp>
            <p:nvSpPr>
              <p:cNvPr id="2" name="Oval 1"/>
              <p:cNvSpPr/>
              <p:nvPr/>
            </p:nvSpPr>
            <p:spPr>
              <a:xfrm>
                <a:off x="6497267" y="1295840"/>
                <a:ext cx="513133" cy="8377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74" name="TextBox 3"/>
              <p:cNvSpPr txBox="1">
                <a:spLocks noChangeArrowheads="1"/>
              </p:cNvSpPr>
              <p:nvPr/>
            </p:nvSpPr>
            <p:spPr bwMode="auto">
              <a:xfrm>
                <a:off x="6184303" y="1078468"/>
                <a:ext cx="517899" cy="366520"/>
              </a:xfrm>
              <a:prstGeom prst="rect">
                <a:avLst/>
              </a:prstGeom>
              <a:noFill/>
              <a:ln w="9525">
                <a:noFill/>
                <a:miter lim="800000"/>
                <a:headEnd/>
                <a:tailEnd/>
              </a:ln>
            </p:spPr>
            <p:txBody>
              <a:bodyPr wrap="none">
                <a:spAutoFit/>
              </a:bodyPr>
              <a:lstStyle/>
              <a:p>
                <a:r>
                  <a:rPr lang="en-US"/>
                  <a:t>WV</a:t>
                </a:r>
              </a:p>
            </p:txBody>
          </p:sp>
        </p:grpSp>
      </p:gr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614"/>
                                        </p:tgtEl>
                                        <p:attrNameLst>
                                          <p:attrName>style.visibility</p:attrName>
                                        </p:attrNameLst>
                                      </p:cBhvr>
                                      <p:to>
                                        <p:strVal val="visible"/>
                                      </p:to>
                                    </p:set>
                                    <p:anim calcmode="lin" valueType="num">
                                      <p:cBhvr additive="base">
                                        <p:cTn id="7" dur="500" fill="hold"/>
                                        <p:tgtEl>
                                          <p:spTgt spid="60614"/>
                                        </p:tgtEl>
                                        <p:attrNameLst>
                                          <p:attrName>ppt_x</p:attrName>
                                        </p:attrNameLst>
                                      </p:cBhvr>
                                      <p:tavLst>
                                        <p:tav tm="0">
                                          <p:val>
                                            <p:strVal val="#ppt_x"/>
                                          </p:val>
                                        </p:tav>
                                        <p:tav tm="100000">
                                          <p:val>
                                            <p:strVal val="#ppt_x"/>
                                          </p:val>
                                        </p:tav>
                                      </p:tavLst>
                                    </p:anim>
                                    <p:anim calcmode="lin" valueType="num">
                                      <p:cBhvr additive="base">
                                        <p:cTn id="8" dur="500" fill="hold"/>
                                        <p:tgtEl>
                                          <p:spTgt spid="60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304800" y="107950"/>
            <a:ext cx="8534400" cy="990600"/>
          </a:xfrm>
        </p:spPr>
        <p:txBody>
          <a:bodyPr lIns="91410" tIns="45706" rIns="91410" bIns="45706" anchor="t"/>
          <a:lstStyle/>
          <a:p>
            <a:pPr eaLnBrk="1" hangingPunct="1"/>
            <a:r>
              <a:rPr lang="en-US" sz="3600" smtClean="0">
                <a:cs typeface="Helvetica" pitchFamily="34" charset="0"/>
              </a:rPr>
              <a:t>Spatial Resolution Comparisons</a:t>
            </a:r>
          </a:p>
        </p:txBody>
      </p:sp>
      <p:sp>
        <p:nvSpPr>
          <p:cNvPr id="62466" name="Slide Number Placeholder 4"/>
          <p:cNvSpPr txBox="1">
            <a:spLocks noGrp="1"/>
          </p:cNvSpPr>
          <p:nvPr/>
        </p:nvSpPr>
        <p:spPr bwMode="auto">
          <a:xfrm>
            <a:off x="7772400" y="6400800"/>
            <a:ext cx="533400" cy="152400"/>
          </a:xfrm>
          <a:prstGeom prst="rect">
            <a:avLst/>
          </a:prstGeom>
          <a:noFill/>
          <a:ln w="9525">
            <a:noFill/>
            <a:miter lim="800000"/>
            <a:headEnd/>
            <a:tailEnd/>
          </a:ln>
        </p:spPr>
        <p:txBody>
          <a:bodyPr/>
          <a:lstStyle/>
          <a:p>
            <a:fld id="{DE5D2DE4-C17E-4791-B515-636EFC5DABA9}" type="slidenum">
              <a:rPr lang="en-US" sz="1400" i="0">
                <a:latin typeface="Arial" charset="0"/>
                <a:ea typeface="ＭＳ Ｐゴシック"/>
                <a:cs typeface="ＭＳ Ｐゴシック"/>
              </a:rPr>
              <a:pPr/>
              <a:t>14</a:t>
            </a:fld>
            <a:endParaRPr lang="en-US" sz="1400" i="0">
              <a:latin typeface="Arial" charset="0"/>
              <a:ea typeface="ＭＳ Ｐゴシック"/>
              <a:cs typeface="ＭＳ Ｐゴシック"/>
            </a:endParaRPr>
          </a:p>
        </p:txBody>
      </p:sp>
      <p:sp>
        <p:nvSpPr>
          <p:cNvPr id="62467"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2400" i="0">
              <a:latin typeface="Times New Roman" pitchFamily="18" charset="0"/>
              <a:ea typeface="ＭＳ Ｐゴシック"/>
              <a:cs typeface="ＭＳ Ｐゴシック"/>
            </a:endParaRPr>
          </a:p>
        </p:txBody>
      </p:sp>
      <p:pic>
        <p:nvPicPr>
          <p:cNvPr id="62468" name="Picture 4"/>
          <p:cNvPicPr>
            <a:picLocks noChangeAspect="1" noChangeArrowheads="1"/>
          </p:cNvPicPr>
          <p:nvPr/>
        </p:nvPicPr>
        <p:blipFill>
          <a:blip r:embed="rId3"/>
          <a:srcRect/>
          <a:stretch>
            <a:fillRect/>
          </a:stretch>
        </p:blipFill>
        <p:spPr bwMode="auto">
          <a:xfrm>
            <a:off x="914400" y="762000"/>
            <a:ext cx="6553200" cy="4921250"/>
          </a:xfrm>
          <a:prstGeom prst="rect">
            <a:avLst/>
          </a:prstGeom>
          <a:noFill/>
          <a:ln w="9525">
            <a:noFill/>
            <a:miter lim="800000"/>
            <a:headEnd/>
            <a:tailEnd/>
          </a:ln>
        </p:spPr>
      </p:pic>
      <p:sp>
        <p:nvSpPr>
          <p:cNvPr id="62469" name="Text Box 5"/>
          <p:cNvSpPr txBox="1">
            <a:spLocks noChangeArrowheads="1"/>
          </p:cNvSpPr>
          <p:nvPr/>
        </p:nvSpPr>
        <p:spPr bwMode="auto">
          <a:xfrm>
            <a:off x="1066800" y="5562600"/>
            <a:ext cx="6581775" cy="590550"/>
          </a:xfrm>
          <a:prstGeom prst="rect">
            <a:avLst/>
          </a:prstGeom>
          <a:noFill/>
          <a:ln w="9525">
            <a:solidFill>
              <a:srgbClr val="FF0000"/>
            </a:solidFill>
            <a:miter lim="800000"/>
            <a:headEnd/>
            <a:tailEnd/>
          </a:ln>
        </p:spPr>
        <p:txBody>
          <a:bodyPr wrap="none">
            <a:spAutoFit/>
          </a:bodyPr>
          <a:lstStyle/>
          <a:p>
            <a:r>
              <a:rPr lang="en-US" sz="1600" b="1" i="0">
                <a:solidFill>
                  <a:srgbClr val="FF0000"/>
                </a:solidFill>
                <a:latin typeface="Arial" charset="0"/>
                <a:ea typeface="ＭＳ Ｐゴシック"/>
                <a:cs typeface="ＭＳ Ｐゴシック"/>
              </a:rPr>
              <a:t>Because of aggregation VIIRS has much better resolution </a:t>
            </a:r>
          </a:p>
          <a:p>
            <a:r>
              <a:rPr lang="en-US" sz="1600" b="1" i="0">
                <a:solidFill>
                  <a:srgbClr val="FF0000"/>
                </a:solidFill>
                <a:latin typeface="Arial" charset="0"/>
                <a:ea typeface="ＭＳ Ｐゴシック"/>
                <a:cs typeface="ＭＳ Ｐゴシック"/>
              </a:rPr>
              <a:t>away from nadir, pixel area 8 times smaller than AVHRR or MODIS</a:t>
            </a:r>
          </a:p>
        </p:txBody>
      </p:sp>
      <p:sp>
        <p:nvSpPr>
          <p:cNvPr id="62470" name="Rectangle 1"/>
          <p:cNvSpPr>
            <a:spLocks noChangeArrowheads="1"/>
          </p:cNvSpPr>
          <p:nvPr/>
        </p:nvSpPr>
        <p:spPr bwMode="auto">
          <a:xfrm rot="-5400000">
            <a:off x="6056313" y="3849687"/>
            <a:ext cx="1847850" cy="244475"/>
          </a:xfrm>
          <a:prstGeom prst="rect">
            <a:avLst/>
          </a:prstGeom>
          <a:noFill/>
          <a:ln w="9525">
            <a:noFill/>
            <a:miter lim="800000"/>
            <a:headEnd/>
            <a:tailEnd/>
          </a:ln>
        </p:spPr>
        <p:txBody>
          <a:bodyPr wrap="none">
            <a:spAutoFit/>
          </a:bodyPr>
          <a:lstStyle/>
          <a:p>
            <a:r>
              <a:rPr lang="en-US" sz="1000" i="0">
                <a:latin typeface="Times New Roman" pitchFamily="18" charset="0"/>
                <a:ea typeface="ＭＳ Ｐゴシック"/>
                <a:cs typeface="ＭＳ Ｐゴシック"/>
              </a:rPr>
              <a:t>Northrup Grumman &amp; Raytheon</a:t>
            </a:r>
          </a:p>
        </p:txBody>
      </p:sp>
      <p:sp>
        <p:nvSpPr>
          <p:cNvPr id="62471" name="Text Box 9"/>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10"/>
          <p:cNvGrpSpPr>
            <a:grpSpLocks/>
          </p:cNvGrpSpPr>
          <p:nvPr/>
        </p:nvGrpSpPr>
        <p:grpSpPr bwMode="auto">
          <a:xfrm>
            <a:off x="1828800" y="1295400"/>
            <a:ext cx="5486400" cy="4648200"/>
            <a:chOff x="1152" y="816"/>
            <a:chExt cx="3456" cy="2928"/>
          </a:xfrm>
        </p:grpSpPr>
        <p:pic>
          <p:nvPicPr>
            <p:cNvPr id="64521" name="Picture 14"/>
            <p:cNvPicPr>
              <a:picLocks/>
            </p:cNvPicPr>
            <p:nvPr/>
          </p:nvPicPr>
          <p:blipFill>
            <a:blip r:embed="rId2"/>
            <a:srcRect/>
            <a:stretch>
              <a:fillRect/>
            </a:stretch>
          </p:blipFill>
          <p:spPr bwMode="auto">
            <a:xfrm>
              <a:off x="1152" y="816"/>
              <a:ext cx="3456" cy="2879"/>
            </a:xfrm>
            <a:prstGeom prst="rect">
              <a:avLst/>
            </a:prstGeom>
            <a:noFill/>
            <a:ln w="9525">
              <a:noFill/>
              <a:miter lim="800000"/>
              <a:headEnd/>
              <a:tailEnd/>
            </a:ln>
          </p:spPr>
        </p:pic>
        <p:sp>
          <p:nvSpPr>
            <p:cNvPr id="64522" name="Text Box 9"/>
            <p:cNvSpPr txBox="1">
              <a:spLocks noChangeArrowheads="1"/>
            </p:cNvSpPr>
            <p:nvPr/>
          </p:nvSpPr>
          <p:spPr bwMode="auto">
            <a:xfrm>
              <a:off x="1153" y="3379"/>
              <a:ext cx="863" cy="365"/>
            </a:xfrm>
            <a:prstGeom prst="rect">
              <a:avLst/>
            </a:prstGeom>
            <a:noFill/>
            <a:ln w="9525">
              <a:noFill/>
              <a:miter lim="800000"/>
              <a:headEnd/>
              <a:tailEnd/>
            </a:ln>
          </p:spPr>
          <p:txBody>
            <a:bodyPr wrap="none">
              <a:spAutoFit/>
            </a:bodyPr>
            <a:lstStyle/>
            <a:p>
              <a:r>
                <a:rPr lang="en-US" sz="3200" b="1" i="0">
                  <a:solidFill>
                    <a:srgbClr val="FF0000"/>
                  </a:solidFill>
                </a:rPr>
                <a:t>MODIS</a:t>
              </a:r>
            </a:p>
          </p:txBody>
        </p:sp>
      </p:grpSp>
      <p:sp>
        <p:nvSpPr>
          <p:cNvPr id="64514" name="Title 1"/>
          <p:cNvSpPr>
            <a:spLocks noGrp="1"/>
          </p:cNvSpPr>
          <p:nvPr>
            <p:ph type="title" idx="4294967295"/>
          </p:nvPr>
        </p:nvSpPr>
        <p:spPr>
          <a:xfrm>
            <a:off x="914400" y="76200"/>
            <a:ext cx="7315200" cy="838200"/>
          </a:xfrm>
        </p:spPr>
        <p:txBody>
          <a:bodyPr/>
          <a:lstStyle/>
          <a:p>
            <a:pPr eaLnBrk="1" hangingPunct="1"/>
            <a:r>
              <a:rPr lang="en-US" sz="3600" smtClean="0"/>
              <a:t>MODIS -/ VIIRS Comparison</a:t>
            </a:r>
          </a:p>
        </p:txBody>
      </p:sp>
      <p:sp>
        <p:nvSpPr>
          <p:cNvPr id="64515" name="TextBox 2"/>
          <p:cNvSpPr txBox="1">
            <a:spLocks noChangeArrowheads="1"/>
          </p:cNvSpPr>
          <p:nvPr/>
        </p:nvSpPr>
        <p:spPr bwMode="auto">
          <a:xfrm>
            <a:off x="1524000" y="838200"/>
            <a:ext cx="6096000" cy="457200"/>
          </a:xfrm>
          <a:prstGeom prst="rect">
            <a:avLst/>
          </a:prstGeom>
          <a:noFill/>
          <a:ln w="9525">
            <a:noFill/>
            <a:miter lim="800000"/>
            <a:headEnd/>
            <a:tailEnd/>
          </a:ln>
        </p:spPr>
        <p:txBody>
          <a:bodyPr>
            <a:spAutoFit/>
          </a:bodyPr>
          <a:lstStyle/>
          <a:p>
            <a:pPr algn="ctr"/>
            <a:r>
              <a:rPr lang="en-US" sz="2400">
                <a:ea typeface="ＭＳ Ｐゴシック"/>
                <a:cs typeface="Arial" charset="0"/>
              </a:rPr>
              <a:t>True color - Northeast US</a:t>
            </a:r>
          </a:p>
        </p:txBody>
      </p:sp>
      <p:sp>
        <p:nvSpPr>
          <p:cNvPr id="64516" name="Slide Number Placeholder 1"/>
          <p:cNvSpPr txBox="1">
            <a:spLocks noGrp="1"/>
          </p:cNvSpPr>
          <p:nvPr/>
        </p:nvSpPr>
        <p:spPr bwMode="auto">
          <a:xfrm>
            <a:off x="8839200" y="6492875"/>
            <a:ext cx="304800" cy="365125"/>
          </a:xfrm>
          <a:prstGeom prst="rect">
            <a:avLst/>
          </a:prstGeom>
          <a:noFill/>
          <a:ln w="9525">
            <a:noFill/>
            <a:miter lim="800000"/>
            <a:headEnd/>
            <a:tailEnd/>
          </a:ln>
        </p:spPr>
        <p:txBody>
          <a:bodyPr anchor="ctr"/>
          <a:lstStyle/>
          <a:p>
            <a:pPr algn="r"/>
            <a:fld id="{591880B1-988F-4713-8277-B2D26EA3F066}" type="slidenum">
              <a:rPr lang="en-US" sz="1200" i="0">
                <a:solidFill>
                  <a:srgbClr val="FFFFFF"/>
                </a:solidFill>
                <a:latin typeface="Times New Roman" pitchFamily="18" charset="0"/>
                <a:ea typeface="ＭＳ Ｐゴシック"/>
                <a:cs typeface="ＭＳ Ｐゴシック"/>
              </a:rPr>
              <a:pPr algn="r"/>
              <a:t>15</a:t>
            </a:fld>
            <a:endParaRPr lang="en-US" sz="1200" i="0">
              <a:solidFill>
                <a:srgbClr val="FFFFFF"/>
              </a:solidFill>
              <a:latin typeface="Times New Roman" pitchFamily="18" charset="0"/>
              <a:ea typeface="ＭＳ Ｐゴシック"/>
              <a:cs typeface="ＭＳ Ｐゴシック"/>
            </a:endParaRPr>
          </a:p>
        </p:txBody>
      </p:sp>
      <p:grpSp>
        <p:nvGrpSpPr>
          <p:cNvPr id="45064" name="Group 8"/>
          <p:cNvGrpSpPr>
            <a:grpSpLocks/>
          </p:cNvGrpSpPr>
          <p:nvPr/>
        </p:nvGrpSpPr>
        <p:grpSpPr bwMode="auto">
          <a:xfrm>
            <a:off x="1828800" y="1296988"/>
            <a:ext cx="5486400" cy="4646612"/>
            <a:chOff x="1152" y="817"/>
            <a:chExt cx="3456" cy="2927"/>
          </a:xfrm>
        </p:grpSpPr>
        <p:pic>
          <p:nvPicPr>
            <p:cNvPr id="64519" name="Picture 12"/>
            <p:cNvPicPr>
              <a:picLocks/>
            </p:cNvPicPr>
            <p:nvPr/>
          </p:nvPicPr>
          <p:blipFill>
            <a:blip r:embed="rId3"/>
            <a:srcRect/>
            <a:stretch>
              <a:fillRect/>
            </a:stretch>
          </p:blipFill>
          <p:spPr bwMode="auto">
            <a:xfrm>
              <a:off x="1152" y="817"/>
              <a:ext cx="3456" cy="2879"/>
            </a:xfrm>
            <a:prstGeom prst="rect">
              <a:avLst/>
            </a:prstGeom>
            <a:noFill/>
            <a:ln w="9525">
              <a:noFill/>
              <a:miter lim="800000"/>
              <a:headEnd/>
              <a:tailEnd/>
            </a:ln>
          </p:spPr>
        </p:pic>
        <p:sp>
          <p:nvSpPr>
            <p:cNvPr id="64520" name="Text Box 7"/>
            <p:cNvSpPr txBox="1">
              <a:spLocks noChangeArrowheads="1"/>
            </p:cNvSpPr>
            <p:nvPr/>
          </p:nvSpPr>
          <p:spPr bwMode="auto">
            <a:xfrm>
              <a:off x="1204" y="3379"/>
              <a:ext cx="668" cy="365"/>
            </a:xfrm>
            <a:prstGeom prst="rect">
              <a:avLst/>
            </a:prstGeom>
            <a:noFill/>
            <a:ln w="9525">
              <a:noFill/>
              <a:miter lim="800000"/>
              <a:headEnd/>
              <a:tailEnd/>
            </a:ln>
          </p:spPr>
          <p:txBody>
            <a:bodyPr wrap="none">
              <a:spAutoFit/>
            </a:bodyPr>
            <a:lstStyle/>
            <a:p>
              <a:r>
                <a:rPr lang="en-US" sz="3200" b="1" i="0">
                  <a:solidFill>
                    <a:schemeClr val="hlink"/>
                  </a:solidFill>
                </a:rPr>
                <a:t>VIIRS</a:t>
              </a:r>
            </a:p>
          </p:txBody>
        </p:sp>
      </p:grpSp>
      <p:sp>
        <p:nvSpPr>
          <p:cNvPr id="64518" name="Text Box 11"/>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8"/>
            <a:ext cx="8229600" cy="488950"/>
          </a:xfrm>
        </p:spPr>
        <p:txBody>
          <a:bodyPr lIns="91410" tIns="45706" rIns="182823" bIns="45706">
            <a:normAutofit fontScale="90000"/>
          </a:bodyPr>
          <a:lstStyle/>
          <a:p>
            <a:pPr>
              <a:lnSpc>
                <a:spcPct val="85000"/>
              </a:lnSpc>
              <a:defRPr/>
            </a:pPr>
            <a:r>
              <a:rPr lang="en-US" sz="3600" smtClean="0">
                <a:cs typeface="Helvetica" pitchFamily="34" charset="0"/>
              </a:rPr>
              <a:t>VIIRS Day Night Band</a:t>
            </a:r>
          </a:p>
        </p:txBody>
      </p:sp>
      <p:grpSp>
        <p:nvGrpSpPr>
          <p:cNvPr id="65538" name="Group 14"/>
          <p:cNvGrpSpPr>
            <a:grpSpLocks/>
          </p:cNvGrpSpPr>
          <p:nvPr/>
        </p:nvGrpSpPr>
        <p:grpSpPr bwMode="auto">
          <a:xfrm>
            <a:off x="584200" y="1066800"/>
            <a:ext cx="8026400" cy="4724400"/>
            <a:chOff x="144" y="1008"/>
            <a:chExt cx="5489" cy="3264"/>
          </a:xfrm>
        </p:grpSpPr>
        <p:pic>
          <p:nvPicPr>
            <p:cNvPr id="65540" name="Picture 2" descr="E:\JPSS\HDF5\dnb\new_moon\new_moon_northeast.png"/>
            <p:cNvPicPr>
              <a:picLocks noChangeAspect="1" noChangeArrowheads="1"/>
            </p:cNvPicPr>
            <p:nvPr/>
          </p:nvPicPr>
          <p:blipFill>
            <a:blip r:embed="rId2"/>
            <a:srcRect/>
            <a:stretch>
              <a:fillRect/>
            </a:stretch>
          </p:blipFill>
          <p:spPr bwMode="auto">
            <a:xfrm>
              <a:off x="144" y="1008"/>
              <a:ext cx="5472" cy="3264"/>
            </a:xfrm>
            <a:prstGeom prst="rect">
              <a:avLst/>
            </a:prstGeom>
            <a:noFill/>
            <a:ln w="9525">
              <a:noFill/>
              <a:miter lim="800000"/>
              <a:headEnd/>
              <a:tailEnd/>
            </a:ln>
          </p:spPr>
        </p:pic>
        <p:sp>
          <p:nvSpPr>
            <p:cNvPr id="4" name="TextBox 3"/>
            <p:cNvSpPr txBox="1"/>
            <p:nvPr/>
          </p:nvSpPr>
          <p:spPr>
            <a:xfrm>
              <a:off x="1001" y="2624"/>
              <a:ext cx="466" cy="2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10" tIns="45706" rIns="91410" bIns="45706" anchor="ctr">
              <a:spAutoFit/>
            </a:bodyPr>
            <a:lstStyle/>
            <a:p>
              <a:pPr algn="ctr">
                <a:defRPr/>
              </a:pPr>
              <a:r>
                <a:rPr lang="en-US" sz="1400" b="1" i="0" dirty="0">
                  <a:solidFill>
                    <a:schemeClr val="bg1"/>
                  </a:solidFill>
                </a:rPr>
                <a:t>Dallas</a:t>
              </a:r>
              <a:endParaRPr lang="en-US" sz="2400" b="1" i="0" dirty="0">
                <a:solidFill>
                  <a:schemeClr val="bg1"/>
                </a:solidFill>
              </a:endParaRPr>
            </a:p>
          </p:txBody>
        </p:sp>
        <p:sp>
          <p:nvSpPr>
            <p:cNvPr id="5" name="TextBox 4"/>
            <p:cNvSpPr txBox="1"/>
            <p:nvPr/>
          </p:nvSpPr>
          <p:spPr>
            <a:xfrm>
              <a:off x="2068" y="1183"/>
              <a:ext cx="554" cy="2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10" tIns="45706" rIns="91410" bIns="45706" anchor="ctr">
              <a:spAutoFit/>
            </a:bodyPr>
            <a:lstStyle/>
            <a:p>
              <a:pPr algn="ctr">
                <a:defRPr/>
              </a:pPr>
              <a:r>
                <a:rPr lang="en-US" sz="1400" b="1" i="0" dirty="0">
                  <a:solidFill>
                    <a:schemeClr val="bg1"/>
                  </a:solidFill>
                </a:rPr>
                <a:t>Chicago</a:t>
              </a:r>
              <a:endParaRPr lang="en-US" sz="2400" b="1" i="0" dirty="0">
                <a:solidFill>
                  <a:schemeClr val="bg1"/>
                </a:solidFill>
              </a:endParaRPr>
            </a:p>
          </p:txBody>
        </p:sp>
        <p:sp>
          <p:nvSpPr>
            <p:cNvPr id="6" name="TextBox 5"/>
            <p:cNvSpPr txBox="1"/>
            <p:nvPr/>
          </p:nvSpPr>
          <p:spPr>
            <a:xfrm>
              <a:off x="3356" y="2143"/>
              <a:ext cx="507" cy="2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10" tIns="45706" rIns="91410" bIns="45706" anchor="ctr">
              <a:spAutoFit/>
            </a:bodyPr>
            <a:lstStyle/>
            <a:p>
              <a:pPr algn="ctr">
                <a:defRPr/>
              </a:pPr>
              <a:r>
                <a:rPr lang="en-US" sz="1400" b="1" i="0" dirty="0">
                  <a:solidFill>
                    <a:schemeClr val="bg1"/>
                  </a:solidFill>
                </a:rPr>
                <a:t>Atlanta</a:t>
              </a:r>
              <a:endParaRPr lang="en-US" sz="2400" b="1" i="0" dirty="0">
                <a:solidFill>
                  <a:schemeClr val="bg1"/>
                </a:solidFill>
              </a:endParaRPr>
            </a:p>
          </p:txBody>
        </p:sp>
        <p:sp>
          <p:nvSpPr>
            <p:cNvPr id="7" name="TextBox 6"/>
            <p:cNvSpPr txBox="1"/>
            <p:nvPr/>
          </p:nvSpPr>
          <p:spPr>
            <a:xfrm>
              <a:off x="5172" y="2911"/>
              <a:ext cx="461" cy="2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10" tIns="45706" rIns="91410" bIns="45706" anchor="ctr">
              <a:spAutoFit/>
            </a:bodyPr>
            <a:lstStyle/>
            <a:p>
              <a:pPr algn="ctr">
                <a:defRPr/>
              </a:pPr>
              <a:r>
                <a:rPr lang="en-US" sz="1400" b="1" i="0" dirty="0">
                  <a:solidFill>
                    <a:schemeClr val="bg1"/>
                  </a:solidFill>
                </a:rPr>
                <a:t>Miami</a:t>
              </a:r>
              <a:endParaRPr lang="en-US" sz="2400" b="1" i="0" dirty="0">
                <a:solidFill>
                  <a:schemeClr val="bg1"/>
                </a:solidFill>
              </a:endParaRPr>
            </a:p>
          </p:txBody>
        </p:sp>
        <p:sp>
          <p:nvSpPr>
            <p:cNvPr id="8" name="TextBox 7"/>
            <p:cNvSpPr txBox="1"/>
            <p:nvPr/>
          </p:nvSpPr>
          <p:spPr>
            <a:xfrm>
              <a:off x="3604" y="3533"/>
              <a:ext cx="794" cy="2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10" tIns="45706" rIns="91410" bIns="45706" anchor="ctr">
              <a:spAutoFit/>
            </a:bodyPr>
            <a:lstStyle/>
            <a:p>
              <a:pPr algn="ctr">
                <a:defRPr/>
              </a:pPr>
              <a:r>
                <a:rPr lang="en-US" sz="1400" b="1" i="0" dirty="0">
                  <a:solidFill>
                    <a:schemeClr val="bg1"/>
                  </a:solidFill>
                </a:rPr>
                <a:t>New Orleans</a:t>
              </a:r>
              <a:endParaRPr lang="en-US" sz="2400" b="1" i="0" dirty="0">
                <a:solidFill>
                  <a:schemeClr val="bg1"/>
                </a:solidFill>
              </a:endParaRPr>
            </a:p>
          </p:txBody>
        </p:sp>
        <p:cxnSp>
          <p:nvCxnSpPr>
            <p:cNvPr id="10" name="Straight Arrow Connector 9"/>
            <p:cNvCxnSpPr>
              <a:stCxn id="4" idx="2"/>
            </p:cNvCxnSpPr>
            <p:nvPr/>
          </p:nvCxnSpPr>
          <p:spPr>
            <a:xfrm>
              <a:off x="1232" y="2834"/>
              <a:ext cx="592" cy="140"/>
            </a:xfrm>
            <a:prstGeom prst="straightConnector1">
              <a:avLst/>
            </a:prstGeom>
            <a:ln>
              <a:tailEnd type="triangle" w="lg" len="med"/>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stCxn id="5" idx="3"/>
            </p:cNvCxnSpPr>
            <p:nvPr/>
          </p:nvCxnSpPr>
          <p:spPr>
            <a:xfrm>
              <a:off x="2592" y="1298"/>
              <a:ext cx="240" cy="94"/>
            </a:xfrm>
            <a:prstGeom prst="straightConnector1">
              <a:avLst/>
            </a:prstGeom>
            <a:ln>
              <a:tailEnd type="triangle" w="lg" len="med"/>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stCxn id="6" idx="2"/>
            </p:cNvCxnSpPr>
            <p:nvPr/>
          </p:nvCxnSpPr>
          <p:spPr>
            <a:xfrm>
              <a:off x="3609" y="2354"/>
              <a:ext cx="180" cy="145"/>
            </a:xfrm>
            <a:prstGeom prst="straightConnector1">
              <a:avLst/>
            </a:prstGeom>
            <a:ln>
              <a:tailEnd type="triangle" w="lg" len="med"/>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a:stCxn id="7" idx="2"/>
            </p:cNvCxnSpPr>
            <p:nvPr/>
          </p:nvCxnSpPr>
          <p:spPr>
            <a:xfrm flipH="1">
              <a:off x="5136" y="3121"/>
              <a:ext cx="266" cy="476"/>
            </a:xfrm>
            <a:prstGeom prst="straightConnector1">
              <a:avLst/>
            </a:prstGeom>
            <a:ln>
              <a:tailEnd type="triangle" w="lg" len="med"/>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stCxn id="8" idx="0"/>
            </p:cNvCxnSpPr>
            <p:nvPr/>
          </p:nvCxnSpPr>
          <p:spPr>
            <a:xfrm flipH="1" flipV="1">
              <a:off x="3216" y="3358"/>
              <a:ext cx="784" cy="192"/>
            </a:xfrm>
            <a:prstGeom prst="straightConnector1">
              <a:avLst/>
            </a:prstGeom>
            <a:ln>
              <a:tailEnd type="triangle" w="lg" len="med"/>
            </a:ln>
          </p:spPr>
          <p:style>
            <a:lnRef idx="3">
              <a:schemeClr val="accent2"/>
            </a:lnRef>
            <a:fillRef idx="0">
              <a:schemeClr val="accent2"/>
            </a:fillRef>
            <a:effectRef idx="2">
              <a:schemeClr val="accent2"/>
            </a:effectRef>
            <a:fontRef idx="minor">
              <a:schemeClr val="tx1"/>
            </a:fontRef>
          </p:style>
        </p:cxnSp>
      </p:grpSp>
      <p:sp>
        <p:nvSpPr>
          <p:cNvPr id="65539" name="Text Box 15"/>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2" name="Rectangle 2"/>
          <p:cNvSpPr>
            <a:spLocks noGrp="1" noChangeArrowheads="1"/>
          </p:cNvSpPr>
          <p:nvPr>
            <p:ph type="title" idx="4294967295"/>
          </p:nvPr>
        </p:nvSpPr>
        <p:spPr>
          <a:xfrm>
            <a:off x="76200" y="-76200"/>
            <a:ext cx="9067800" cy="1020763"/>
          </a:xfrm>
        </p:spPr>
        <p:txBody>
          <a:bodyPr/>
          <a:lstStyle/>
          <a:p>
            <a:pPr eaLnBrk="1" hangingPunct="1"/>
            <a:r>
              <a:rPr lang="en-US" sz="3600" smtClean="0"/>
              <a:t>OMPS Instrument Design</a:t>
            </a:r>
          </a:p>
        </p:txBody>
      </p:sp>
      <p:graphicFrame>
        <p:nvGraphicFramePr>
          <p:cNvPr id="47121" name="Object 17"/>
          <p:cNvGraphicFramePr>
            <a:graphicFrameLocks noGrp="1" noChangeAspect="1"/>
          </p:cNvGraphicFramePr>
          <p:nvPr>
            <p:ph sz="quarter" idx="4294967295"/>
          </p:nvPr>
        </p:nvGraphicFramePr>
        <p:xfrm>
          <a:off x="5562600" y="4191000"/>
          <a:ext cx="2657475" cy="2001838"/>
        </p:xfrm>
        <a:graphic>
          <a:graphicData uri="http://schemas.openxmlformats.org/presentationml/2006/ole">
            <p:oleObj spid="_x0000_s47121" r:id="rId4" imgW="0" imgH="0" progId="">
              <p:embed/>
            </p:oleObj>
          </a:graphicData>
        </a:graphic>
      </p:graphicFrame>
      <p:sp>
        <p:nvSpPr>
          <p:cNvPr id="47123" name="Rectangle 4"/>
          <p:cNvSpPr>
            <a:spLocks noGrp="1" noChangeArrowheads="1"/>
          </p:cNvSpPr>
          <p:nvPr>
            <p:ph type="body" sz="half" idx="4294967295"/>
          </p:nvPr>
        </p:nvSpPr>
        <p:spPr>
          <a:xfrm>
            <a:off x="457200" y="914400"/>
            <a:ext cx="5791200" cy="5486400"/>
          </a:xfrm>
        </p:spPr>
        <p:txBody>
          <a:bodyPr/>
          <a:lstStyle/>
          <a:p>
            <a:pPr marL="0" indent="0" eaLnBrk="1" hangingPunct="1">
              <a:lnSpc>
                <a:spcPct val="80000"/>
              </a:lnSpc>
              <a:buFontTx/>
              <a:buNone/>
            </a:pPr>
            <a:r>
              <a:rPr lang="en-US" sz="2000" u="sng" smtClean="0"/>
              <a:t>Nadir Mapper </a:t>
            </a:r>
          </a:p>
          <a:p>
            <a:pPr marL="0" indent="0" eaLnBrk="1" hangingPunct="1">
              <a:lnSpc>
                <a:spcPct val="85000"/>
              </a:lnSpc>
              <a:spcBef>
                <a:spcPct val="0"/>
              </a:spcBef>
              <a:buFontTx/>
              <a:buChar char="•"/>
            </a:pPr>
            <a:r>
              <a:rPr lang="en-US" sz="1800" smtClean="0"/>
              <a:t>UV Backscatter, grating spectrometer, 2-D CCD</a:t>
            </a:r>
          </a:p>
          <a:p>
            <a:pPr marL="0" indent="0" eaLnBrk="1" hangingPunct="1">
              <a:lnSpc>
                <a:spcPct val="85000"/>
              </a:lnSpc>
              <a:spcBef>
                <a:spcPct val="0"/>
              </a:spcBef>
              <a:buFontTx/>
              <a:buChar char="•"/>
            </a:pPr>
            <a:r>
              <a:rPr lang="en-US" sz="1800" smtClean="0"/>
              <a:t>TOMS, SBUV(/2), GOME(-2), OMI</a:t>
            </a:r>
          </a:p>
          <a:p>
            <a:pPr marL="0" indent="0" eaLnBrk="1" hangingPunct="1">
              <a:lnSpc>
                <a:spcPct val="85000"/>
              </a:lnSpc>
              <a:spcBef>
                <a:spcPct val="0"/>
              </a:spcBef>
              <a:buFontTx/>
              <a:buChar char="•"/>
            </a:pPr>
            <a:r>
              <a:rPr lang="en-US" sz="1800" smtClean="0"/>
              <a:t>110 deg. cross track, 300 to 380 nm spectral, </a:t>
            </a:r>
          </a:p>
          <a:p>
            <a:pPr marL="0" indent="0" eaLnBrk="1" hangingPunct="1">
              <a:lnSpc>
                <a:spcPct val="85000"/>
              </a:lnSpc>
              <a:spcBef>
                <a:spcPct val="0"/>
              </a:spcBef>
              <a:buFontTx/>
              <a:buNone/>
            </a:pPr>
            <a:r>
              <a:rPr lang="en-US" sz="1800" smtClean="0"/>
              <a:t>      1.1nm FWHM bandpass</a:t>
            </a:r>
          </a:p>
          <a:p>
            <a:pPr marL="0" indent="0" eaLnBrk="1" hangingPunct="1">
              <a:lnSpc>
                <a:spcPct val="85000"/>
              </a:lnSpc>
              <a:spcBef>
                <a:spcPct val="0"/>
              </a:spcBef>
              <a:buFontTx/>
              <a:buChar char="•"/>
            </a:pPr>
            <a:r>
              <a:rPr lang="en-US" sz="1800" smtClean="0"/>
              <a:t>Total Column Ozone, UV Effective Reflectivity,</a:t>
            </a:r>
          </a:p>
          <a:p>
            <a:pPr marL="0" indent="0" eaLnBrk="1" hangingPunct="1">
              <a:lnSpc>
                <a:spcPct val="85000"/>
              </a:lnSpc>
              <a:spcBef>
                <a:spcPct val="0"/>
              </a:spcBef>
              <a:buFontTx/>
              <a:buNone/>
            </a:pPr>
            <a:r>
              <a:rPr lang="en-US" sz="1800" smtClean="0"/>
              <a:t>      and Aerosol Index Daily Maps</a:t>
            </a:r>
          </a:p>
          <a:p>
            <a:pPr marL="0" indent="0" eaLnBrk="1" hangingPunct="1">
              <a:lnSpc>
                <a:spcPct val="80000"/>
              </a:lnSpc>
              <a:spcBef>
                <a:spcPct val="50000"/>
              </a:spcBef>
              <a:buFontTx/>
              <a:buNone/>
            </a:pPr>
            <a:r>
              <a:rPr lang="en-US" sz="2000" u="sng" smtClean="0"/>
              <a:t>Nadir Profiler </a:t>
            </a:r>
          </a:p>
          <a:p>
            <a:pPr marL="0" indent="0" eaLnBrk="1" hangingPunct="1">
              <a:lnSpc>
                <a:spcPct val="85000"/>
              </a:lnSpc>
              <a:spcBef>
                <a:spcPct val="0"/>
              </a:spcBef>
              <a:buFontTx/>
              <a:buChar char="•"/>
            </a:pPr>
            <a:r>
              <a:rPr lang="en-US" sz="1800" smtClean="0"/>
              <a:t>UV Backscatter, grating spectrometer, 2-D CCD</a:t>
            </a:r>
          </a:p>
          <a:p>
            <a:pPr marL="0" indent="0" eaLnBrk="1" hangingPunct="1">
              <a:lnSpc>
                <a:spcPct val="85000"/>
              </a:lnSpc>
              <a:spcBef>
                <a:spcPct val="0"/>
              </a:spcBef>
              <a:buFontTx/>
              <a:buChar char="•"/>
            </a:pPr>
            <a:r>
              <a:rPr lang="en-US" sz="1800" smtClean="0"/>
              <a:t>SBUV(/2), GOME(-2), OMI</a:t>
            </a:r>
          </a:p>
          <a:p>
            <a:pPr marL="0" indent="0" eaLnBrk="1" hangingPunct="1">
              <a:lnSpc>
                <a:spcPct val="85000"/>
              </a:lnSpc>
              <a:spcBef>
                <a:spcPct val="0"/>
              </a:spcBef>
              <a:buFontTx/>
              <a:buChar char="•"/>
            </a:pPr>
            <a:r>
              <a:rPr lang="en-US" sz="1800" smtClean="0"/>
              <a:t>Nadir view, 250 km cross track, 270 to 310 nm</a:t>
            </a:r>
          </a:p>
          <a:p>
            <a:pPr marL="0" indent="0" eaLnBrk="1" hangingPunct="1">
              <a:lnSpc>
                <a:spcPct val="85000"/>
              </a:lnSpc>
              <a:spcBef>
                <a:spcPct val="0"/>
              </a:spcBef>
              <a:buFontTx/>
              <a:buNone/>
            </a:pPr>
            <a:r>
              <a:rPr lang="en-US" sz="1800" smtClean="0"/>
              <a:t>       spectral, 1.1 nm FWHM bandpass</a:t>
            </a:r>
          </a:p>
          <a:p>
            <a:pPr marL="0" indent="0" eaLnBrk="1" hangingPunct="1">
              <a:lnSpc>
                <a:spcPct val="85000"/>
              </a:lnSpc>
              <a:spcBef>
                <a:spcPct val="0"/>
              </a:spcBef>
              <a:buFontTx/>
              <a:buChar char="•"/>
            </a:pPr>
            <a:r>
              <a:rPr lang="en-US" sz="1800" smtClean="0"/>
              <a:t>Ozone Vertical Profile, 7 to 10 km resolution</a:t>
            </a:r>
          </a:p>
          <a:p>
            <a:pPr marL="0" indent="0" eaLnBrk="1" hangingPunct="1">
              <a:lnSpc>
                <a:spcPct val="80000"/>
              </a:lnSpc>
              <a:spcBef>
                <a:spcPct val="50000"/>
              </a:spcBef>
              <a:buFontTx/>
              <a:buNone/>
            </a:pPr>
            <a:r>
              <a:rPr lang="en-US" sz="2000" u="sng" smtClean="0"/>
              <a:t>Limb Profiler </a:t>
            </a:r>
          </a:p>
          <a:p>
            <a:pPr marL="0" indent="0" eaLnBrk="1" hangingPunct="1">
              <a:lnSpc>
                <a:spcPct val="85000"/>
              </a:lnSpc>
              <a:spcBef>
                <a:spcPct val="0"/>
              </a:spcBef>
              <a:buFontTx/>
              <a:buChar char="•"/>
            </a:pPr>
            <a:r>
              <a:rPr lang="en-US" sz="1800" smtClean="0"/>
              <a:t>UV/Visible Limb Scatter, prism, 2-D CCD array</a:t>
            </a:r>
          </a:p>
          <a:p>
            <a:pPr marL="0" indent="0" eaLnBrk="1" hangingPunct="1">
              <a:lnSpc>
                <a:spcPct val="85000"/>
              </a:lnSpc>
              <a:spcBef>
                <a:spcPct val="0"/>
              </a:spcBef>
              <a:buFontTx/>
              <a:buChar char="•"/>
            </a:pPr>
            <a:r>
              <a:rPr lang="en-US" sz="1800" smtClean="0"/>
              <a:t>SOLSE/LORE, OSIRIS, SAGE III, SCIAMACHY</a:t>
            </a:r>
          </a:p>
          <a:p>
            <a:pPr marL="0" indent="0" eaLnBrk="1" hangingPunct="1">
              <a:lnSpc>
                <a:spcPct val="85000"/>
              </a:lnSpc>
              <a:spcBef>
                <a:spcPct val="0"/>
              </a:spcBef>
              <a:buFontTx/>
              <a:buChar char="•"/>
            </a:pPr>
            <a:r>
              <a:rPr lang="en-US" sz="1800" smtClean="0"/>
              <a:t>Three 100-KM vertical slits, 290 to 1000 nm</a:t>
            </a:r>
          </a:p>
          <a:p>
            <a:pPr marL="0" indent="0" eaLnBrk="1" hangingPunct="1">
              <a:lnSpc>
                <a:spcPct val="85000"/>
              </a:lnSpc>
              <a:spcBef>
                <a:spcPct val="0"/>
              </a:spcBef>
              <a:buFontTx/>
              <a:buNone/>
            </a:pPr>
            <a:r>
              <a:rPr lang="en-US" sz="1800" smtClean="0"/>
              <a:t>      spectral</a:t>
            </a:r>
          </a:p>
          <a:p>
            <a:pPr marL="0" indent="0" eaLnBrk="1" hangingPunct="1">
              <a:lnSpc>
                <a:spcPct val="85000"/>
              </a:lnSpc>
              <a:spcBef>
                <a:spcPct val="0"/>
              </a:spcBef>
              <a:buFontTx/>
              <a:buChar char="•"/>
            </a:pPr>
            <a:r>
              <a:rPr lang="en-US" sz="1800" smtClean="0"/>
              <a:t>Ozone Vertical Profile, 3 KM vertical resolution</a:t>
            </a:r>
          </a:p>
          <a:p>
            <a:pPr marL="0" indent="0" eaLnBrk="1" hangingPunct="1">
              <a:lnSpc>
                <a:spcPct val="85000"/>
              </a:lnSpc>
              <a:spcBef>
                <a:spcPct val="0"/>
              </a:spcBef>
              <a:buFontTx/>
              <a:buChar char="•"/>
            </a:pPr>
            <a:endParaRPr lang="en-US" sz="2000" smtClean="0"/>
          </a:p>
          <a:p>
            <a:pPr marL="0" indent="0" eaLnBrk="1" hangingPunct="1">
              <a:lnSpc>
                <a:spcPct val="85000"/>
              </a:lnSpc>
              <a:spcBef>
                <a:spcPct val="0"/>
              </a:spcBef>
              <a:buFontTx/>
              <a:buNone/>
            </a:pPr>
            <a:r>
              <a:rPr lang="en-US" sz="2000" smtClean="0"/>
              <a:t>Solar diffusers used in calibration</a:t>
            </a:r>
          </a:p>
        </p:txBody>
      </p:sp>
      <p:pic>
        <p:nvPicPr>
          <p:cNvPr id="47124" name="Picture 5" descr="A9041_004b"/>
          <p:cNvPicPr>
            <a:picLocks noChangeAspect="1" noChangeArrowheads="1"/>
          </p:cNvPicPr>
          <p:nvPr/>
        </p:nvPicPr>
        <p:blipFill>
          <a:blip r:embed="rId5"/>
          <a:srcRect/>
          <a:stretch>
            <a:fillRect/>
          </a:stretch>
        </p:blipFill>
        <p:spPr bwMode="auto">
          <a:xfrm>
            <a:off x="5715000" y="1330325"/>
            <a:ext cx="3298825" cy="2708275"/>
          </a:xfrm>
          <a:prstGeom prst="rect">
            <a:avLst/>
          </a:prstGeom>
          <a:noFill/>
          <a:ln w="9525">
            <a:noFill/>
            <a:miter lim="800000"/>
            <a:headEnd/>
            <a:tailEnd/>
          </a:ln>
        </p:spPr>
      </p:pic>
      <p:sp>
        <p:nvSpPr>
          <p:cNvPr id="47125" name="Text Box 6"/>
          <p:cNvSpPr txBox="1">
            <a:spLocks noChangeArrowheads="1"/>
          </p:cNvSpPr>
          <p:nvPr/>
        </p:nvSpPr>
        <p:spPr bwMode="auto">
          <a:xfrm rot="-5400000">
            <a:off x="7632700" y="4864100"/>
            <a:ext cx="1651000" cy="457200"/>
          </a:xfrm>
          <a:prstGeom prst="rect">
            <a:avLst/>
          </a:prstGeom>
          <a:noFill/>
          <a:ln w="9525">
            <a:noFill/>
            <a:miter lim="800000"/>
            <a:headEnd/>
            <a:tailEnd/>
          </a:ln>
        </p:spPr>
        <p:txBody>
          <a:bodyPr>
            <a:spAutoFit/>
          </a:bodyPr>
          <a:lstStyle/>
          <a:p>
            <a:pPr defTabSz="457200"/>
            <a:r>
              <a:rPr lang="en-US" sz="1200">
                <a:solidFill>
                  <a:srgbClr val="000000"/>
                </a:solidFill>
                <a:latin typeface="Arial" charset="0"/>
                <a:ea typeface="ＭＳ Ｐゴシック"/>
                <a:cs typeface="ＭＳ Ｐゴシック"/>
              </a:rPr>
              <a:t>Instrument and FOV </a:t>
            </a:r>
          </a:p>
          <a:p>
            <a:pPr defTabSz="457200"/>
            <a:r>
              <a:rPr lang="en-US" sz="1200">
                <a:solidFill>
                  <a:srgbClr val="000000"/>
                </a:solidFill>
                <a:latin typeface="Arial" charset="0"/>
                <a:ea typeface="ＭＳ Ｐゴシック"/>
                <a:cs typeface="ＭＳ Ｐゴシック"/>
              </a:rPr>
              <a:t>graphics from BATC</a:t>
            </a:r>
          </a:p>
        </p:txBody>
      </p:sp>
      <p:sp>
        <p:nvSpPr>
          <p:cNvPr id="47126" name="Text Box 8"/>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a:xfrm>
            <a:off x="609600" y="-76200"/>
            <a:ext cx="7797800" cy="1039813"/>
          </a:xfrm>
        </p:spPr>
        <p:txBody>
          <a:bodyPr/>
          <a:lstStyle/>
          <a:p>
            <a:pPr eaLnBrk="1" hangingPunct="1"/>
            <a:r>
              <a:rPr lang="en-US" sz="3600" smtClean="0"/>
              <a:t>Ozone Profile and OMPS Limb</a:t>
            </a:r>
          </a:p>
        </p:txBody>
      </p:sp>
      <p:pic>
        <p:nvPicPr>
          <p:cNvPr id="68610" name="Picture 2" descr="C:\Documents and Settings\jfgleaso\Desktop\Orbit 1055_PRplotb.png"/>
          <p:cNvPicPr>
            <a:picLocks noChangeAspect="1" noChangeArrowheads="1"/>
          </p:cNvPicPr>
          <p:nvPr/>
        </p:nvPicPr>
        <p:blipFill>
          <a:blip r:embed="rId3"/>
          <a:srcRect/>
          <a:stretch>
            <a:fillRect/>
          </a:stretch>
        </p:blipFill>
        <p:spPr bwMode="auto">
          <a:xfrm>
            <a:off x="609600" y="876300"/>
            <a:ext cx="7874000" cy="5318125"/>
          </a:xfrm>
          <a:prstGeom prst="rect">
            <a:avLst/>
          </a:prstGeom>
          <a:noFill/>
          <a:ln w="9525">
            <a:noFill/>
            <a:miter lim="800000"/>
            <a:headEnd/>
            <a:tailEnd/>
          </a:ln>
        </p:spPr>
      </p:pic>
      <p:pic>
        <p:nvPicPr>
          <p:cNvPr id="68611" name="Picture 18"/>
          <p:cNvPicPr>
            <a:picLocks noChangeAspect="1" noChangeArrowheads="1"/>
          </p:cNvPicPr>
          <p:nvPr/>
        </p:nvPicPr>
        <p:blipFill>
          <a:blip r:embed="rId4"/>
          <a:srcRect/>
          <a:stretch>
            <a:fillRect/>
          </a:stretch>
        </p:blipFill>
        <p:spPr bwMode="auto">
          <a:xfrm>
            <a:off x="6629400" y="3124200"/>
            <a:ext cx="1866900" cy="2489200"/>
          </a:xfrm>
          <a:prstGeom prst="rect">
            <a:avLst/>
          </a:prstGeom>
          <a:noFill/>
          <a:ln w="9525">
            <a:noFill/>
            <a:miter lim="800000"/>
            <a:headEnd/>
            <a:tailEnd/>
          </a:ln>
        </p:spPr>
      </p:pic>
      <p:sp>
        <p:nvSpPr>
          <p:cNvPr id="68612" name="TextBox 4"/>
          <p:cNvSpPr txBox="1">
            <a:spLocks noChangeArrowheads="1"/>
          </p:cNvSpPr>
          <p:nvPr/>
        </p:nvSpPr>
        <p:spPr bwMode="auto">
          <a:xfrm>
            <a:off x="6813550" y="5789613"/>
            <a:ext cx="1720850" cy="307975"/>
          </a:xfrm>
          <a:prstGeom prst="rect">
            <a:avLst/>
          </a:prstGeom>
          <a:noFill/>
          <a:ln w="9525">
            <a:noFill/>
            <a:miter lim="800000"/>
            <a:headEnd/>
            <a:tailEnd/>
          </a:ln>
        </p:spPr>
        <p:txBody>
          <a:bodyPr wrap="none">
            <a:spAutoFit/>
          </a:bodyPr>
          <a:lstStyle/>
          <a:p>
            <a:pPr defTabSz="457200"/>
            <a:r>
              <a:rPr lang="en-US" sz="1400" i="0">
                <a:solidFill>
                  <a:srgbClr val="FFFFFF"/>
                </a:solidFill>
              </a:rPr>
              <a:t>Photo taken from ISS</a:t>
            </a:r>
          </a:p>
        </p:txBody>
      </p:sp>
      <p:sp>
        <p:nvSpPr>
          <p:cNvPr id="68613" name="Text Box 6"/>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4"/>
          <p:cNvSpPr>
            <a:spLocks noGrp="1"/>
          </p:cNvSpPr>
          <p:nvPr>
            <p:ph type="title" idx="4294967295"/>
          </p:nvPr>
        </p:nvSpPr>
        <p:spPr>
          <a:xfrm>
            <a:off x="457200" y="52388"/>
            <a:ext cx="8229600" cy="488950"/>
          </a:xfrm>
        </p:spPr>
        <p:txBody>
          <a:bodyPr anchor="t"/>
          <a:lstStyle/>
          <a:p>
            <a:r>
              <a:rPr lang="en-US" sz="3600" smtClean="0">
                <a:cs typeface="Helvetica" pitchFamily="34" charset="0"/>
              </a:rPr>
              <a:t>CERES Instrument Overview</a:t>
            </a:r>
          </a:p>
        </p:txBody>
      </p:sp>
      <p:pic>
        <p:nvPicPr>
          <p:cNvPr id="70658" name="Picture 7" descr="Instrument"/>
          <p:cNvPicPr>
            <a:picLocks noChangeAspect="1" noChangeArrowheads="1"/>
          </p:cNvPicPr>
          <p:nvPr/>
        </p:nvPicPr>
        <p:blipFill>
          <a:blip r:embed="rId3"/>
          <a:srcRect b="7256"/>
          <a:stretch>
            <a:fillRect/>
          </a:stretch>
        </p:blipFill>
        <p:spPr bwMode="auto">
          <a:xfrm>
            <a:off x="982663" y="1028700"/>
            <a:ext cx="2173287" cy="2336800"/>
          </a:xfrm>
          <a:prstGeom prst="rect">
            <a:avLst/>
          </a:prstGeom>
          <a:noFill/>
          <a:ln w="9525">
            <a:noFill/>
            <a:miter lim="800000"/>
            <a:headEnd/>
            <a:tailEnd/>
          </a:ln>
        </p:spPr>
      </p:pic>
      <p:sp>
        <p:nvSpPr>
          <p:cNvPr id="70659" name="Rectangle 11"/>
          <p:cNvSpPr>
            <a:spLocks noChangeArrowheads="1"/>
          </p:cNvSpPr>
          <p:nvPr/>
        </p:nvSpPr>
        <p:spPr bwMode="auto">
          <a:xfrm>
            <a:off x="4660900" y="762000"/>
            <a:ext cx="4254500" cy="2768600"/>
          </a:xfrm>
          <a:prstGeom prst="rect">
            <a:avLst/>
          </a:prstGeom>
          <a:noFill/>
          <a:ln w="9525">
            <a:noFill/>
            <a:miter lim="800000"/>
            <a:headEnd/>
            <a:tailEnd/>
          </a:ln>
        </p:spPr>
        <p:txBody>
          <a:bodyPr lIns="90488" tIns="44450" rIns="90488" bIns="44450"/>
          <a:lstStyle/>
          <a:p>
            <a:pPr marL="173038" indent="-173038" defTabSz="457200">
              <a:spcBef>
                <a:spcPct val="10000"/>
              </a:spcBef>
              <a:buClr>
                <a:srgbClr val="333399"/>
              </a:buClr>
              <a:buFont typeface="Wingdings" pitchFamily="2" charset="2"/>
              <a:buNone/>
            </a:pPr>
            <a:r>
              <a:rPr lang="en-US" sz="1600" b="1" i="0">
                <a:solidFill>
                  <a:srgbClr val="000000"/>
                </a:solidFill>
                <a:latin typeface="Arial" charset="0"/>
              </a:rPr>
              <a:t>CERES scanning radiometer measuring three spectral bands at TOA</a:t>
            </a:r>
          </a:p>
          <a:p>
            <a:pPr marL="511175" lvl="1" indent="-171450" defTabSz="457200">
              <a:spcBef>
                <a:spcPct val="10000"/>
              </a:spcBef>
              <a:buFontTx/>
              <a:buChar char="–"/>
            </a:pPr>
            <a:r>
              <a:rPr lang="en-US" sz="1400" i="0">
                <a:solidFill>
                  <a:srgbClr val="000000"/>
                </a:solidFill>
                <a:latin typeface="Arial" charset="0"/>
              </a:rPr>
              <a:t>Total (0.3 to &gt;50 </a:t>
            </a:r>
            <a:r>
              <a:rPr lang="en-US" sz="1400" i="0">
                <a:solidFill>
                  <a:srgbClr val="000000"/>
                </a:solidFill>
                <a:latin typeface="Arial" charset="0"/>
                <a:sym typeface="Symbol" pitchFamily="18" charset="2"/>
              </a:rPr>
              <a:t>m)</a:t>
            </a:r>
          </a:p>
          <a:p>
            <a:pPr marL="511175" lvl="1" indent="-171450" defTabSz="457200">
              <a:spcBef>
                <a:spcPct val="10000"/>
              </a:spcBef>
              <a:buFontTx/>
              <a:buChar char="–"/>
            </a:pPr>
            <a:r>
              <a:rPr lang="en-US" sz="1400" i="0">
                <a:solidFill>
                  <a:srgbClr val="000000"/>
                </a:solidFill>
                <a:latin typeface="Arial" charset="0"/>
                <a:sym typeface="Symbol" pitchFamily="18" charset="2"/>
              </a:rPr>
              <a:t>Shortwave (0.3 to 5.0</a:t>
            </a:r>
            <a:r>
              <a:rPr lang="en-US" sz="1400" i="0">
                <a:solidFill>
                  <a:srgbClr val="000000"/>
                </a:solidFill>
                <a:latin typeface="Arial" charset="0"/>
              </a:rPr>
              <a:t> </a:t>
            </a:r>
            <a:r>
              <a:rPr lang="en-US" sz="1400" i="0">
                <a:solidFill>
                  <a:srgbClr val="000000"/>
                </a:solidFill>
                <a:latin typeface="Arial" charset="0"/>
                <a:sym typeface="Symbol" pitchFamily="18" charset="2"/>
              </a:rPr>
              <a:t>m)</a:t>
            </a:r>
          </a:p>
          <a:p>
            <a:pPr marL="511175" lvl="1" indent="-171450" defTabSz="457200">
              <a:spcBef>
                <a:spcPct val="10000"/>
              </a:spcBef>
              <a:buFontTx/>
              <a:buChar char="–"/>
            </a:pPr>
            <a:r>
              <a:rPr lang="en-US" sz="1400" i="0">
                <a:solidFill>
                  <a:srgbClr val="000000"/>
                </a:solidFill>
                <a:latin typeface="Arial" charset="0"/>
                <a:sym typeface="Symbol" pitchFamily="18" charset="2"/>
              </a:rPr>
              <a:t>Longwave (5 to 50</a:t>
            </a:r>
            <a:r>
              <a:rPr lang="en-US" sz="1400" i="0">
                <a:solidFill>
                  <a:srgbClr val="000000"/>
                </a:solidFill>
                <a:latin typeface="Arial" charset="0"/>
              </a:rPr>
              <a:t> </a:t>
            </a:r>
            <a:r>
              <a:rPr lang="en-US" sz="1400" i="0">
                <a:solidFill>
                  <a:srgbClr val="000000"/>
                </a:solidFill>
                <a:latin typeface="Arial" charset="0"/>
                <a:sym typeface="Symbol" pitchFamily="18" charset="2"/>
              </a:rPr>
              <a:t>m)</a:t>
            </a:r>
          </a:p>
          <a:p>
            <a:pPr marL="173038" indent="-173038" defTabSz="457200">
              <a:spcBef>
                <a:spcPct val="25000"/>
              </a:spcBef>
              <a:buClr>
                <a:srgbClr val="333399"/>
              </a:buClr>
              <a:buFont typeface="Wingdings" pitchFamily="2" charset="2"/>
              <a:buNone/>
            </a:pPr>
            <a:r>
              <a:rPr lang="en-US" sz="1600" b="1" i="0">
                <a:solidFill>
                  <a:srgbClr val="000000"/>
                </a:solidFill>
                <a:latin typeface="Arial" charset="0"/>
              </a:rPr>
              <a:t>Operations, Data Processing, Products, and Science are a continuation of experience developed on </a:t>
            </a:r>
          </a:p>
          <a:p>
            <a:pPr marL="511175" lvl="1" indent="-171450" defTabSz="457200">
              <a:spcBef>
                <a:spcPct val="15000"/>
              </a:spcBef>
              <a:buFontTx/>
              <a:buChar char="–"/>
            </a:pPr>
            <a:r>
              <a:rPr lang="en-US" sz="1400" i="0">
                <a:solidFill>
                  <a:srgbClr val="000000"/>
                </a:solidFill>
                <a:latin typeface="Arial" charset="0"/>
                <a:sym typeface="Symbol" pitchFamily="18" charset="2"/>
              </a:rPr>
              <a:t>TRMM (1), EOS Terra (2), EOS Aqua (2), in I&amp;T on NPP</a:t>
            </a:r>
          </a:p>
          <a:p>
            <a:pPr marL="173038" indent="-173038" defTabSz="457200">
              <a:spcBef>
                <a:spcPct val="15000"/>
              </a:spcBef>
              <a:buFontTx/>
              <a:buChar char="–"/>
            </a:pPr>
            <a:endParaRPr lang="en-US" sz="1600" b="1" i="0">
              <a:solidFill>
                <a:srgbClr val="000000"/>
              </a:solidFill>
              <a:latin typeface="Arial" charset="0"/>
            </a:endParaRPr>
          </a:p>
        </p:txBody>
      </p:sp>
      <p:cxnSp>
        <p:nvCxnSpPr>
          <p:cNvPr id="70660" name="Straight Arrow Connector 21"/>
          <p:cNvCxnSpPr>
            <a:cxnSpLocks noChangeShapeType="1"/>
          </p:cNvCxnSpPr>
          <p:nvPr/>
        </p:nvCxnSpPr>
        <p:spPr bwMode="auto">
          <a:xfrm rot="16200000" flipH="1">
            <a:off x="2922588" y="2860675"/>
            <a:ext cx="839788" cy="7937"/>
          </a:xfrm>
          <a:prstGeom prst="straightConnector1">
            <a:avLst/>
          </a:prstGeom>
          <a:noFill/>
          <a:ln w="12700">
            <a:solidFill>
              <a:schemeClr val="tx1"/>
            </a:solidFill>
            <a:round/>
            <a:headEnd/>
            <a:tailEnd type="stealth" w="med" len="med"/>
          </a:ln>
        </p:spPr>
      </p:cxnSp>
      <p:cxnSp>
        <p:nvCxnSpPr>
          <p:cNvPr id="70661" name="Straight Arrow Connector 22"/>
          <p:cNvCxnSpPr>
            <a:cxnSpLocks noChangeShapeType="1"/>
          </p:cNvCxnSpPr>
          <p:nvPr/>
        </p:nvCxnSpPr>
        <p:spPr bwMode="auto">
          <a:xfrm rot="5400000" flipH="1" flipV="1">
            <a:off x="2922588" y="1619250"/>
            <a:ext cx="839788" cy="7937"/>
          </a:xfrm>
          <a:prstGeom prst="straightConnector1">
            <a:avLst/>
          </a:prstGeom>
          <a:noFill/>
          <a:ln w="12700">
            <a:solidFill>
              <a:schemeClr val="tx1"/>
            </a:solidFill>
            <a:round/>
            <a:headEnd/>
            <a:tailEnd type="stealth" w="med" len="med"/>
          </a:ln>
        </p:spPr>
      </p:cxnSp>
      <p:sp>
        <p:nvSpPr>
          <p:cNvPr id="70662" name="TextBox 13"/>
          <p:cNvSpPr txBox="1">
            <a:spLocks noChangeArrowheads="1"/>
          </p:cNvSpPr>
          <p:nvPr/>
        </p:nvSpPr>
        <p:spPr bwMode="auto">
          <a:xfrm>
            <a:off x="3055938" y="2100263"/>
            <a:ext cx="636587" cy="304800"/>
          </a:xfrm>
          <a:prstGeom prst="rect">
            <a:avLst/>
          </a:prstGeom>
          <a:noFill/>
          <a:ln w="9525">
            <a:noFill/>
            <a:miter lim="800000"/>
            <a:headEnd/>
            <a:tailEnd/>
          </a:ln>
        </p:spPr>
        <p:txBody>
          <a:bodyPr wrap="none">
            <a:spAutoFit/>
          </a:bodyPr>
          <a:lstStyle/>
          <a:p>
            <a:pPr defTabSz="457200"/>
            <a:r>
              <a:rPr lang="en-US" sz="1400" b="1" i="0">
                <a:solidFill>
                  <a:srgbClr val="000000"/>
                </a:solidFill>
                <a:latin typeface="Arial" charset="0"/>
                <a:ea typeface="ＭＳ Ｐゴシック"/>
                <a:cs typeface="ＭＳ Ｐゴシック"/>
              </a:rPr>
              <a:t>22 in.</a:t>
            </a:r>
          </a:p>
        </p:txBody>
      </p:sp>
      <p:cxnSp>
        <p:nvCxnSpPr>
          <p:cNvPr id="70663" name="Straight Arrow Connector 53"/>
          <p:cNvCxnSpPr>
            <a:cxnSpLocks noChangeShapeType="1"/>
          </p:cNvCxnSpPr>
          <p:nvPr/>
        </p:nvCxnSpPr>
        <p:spPr bwMode="auto">
          <a:xfrm rot="10800000">
            <a:off x="1368425" y="915988"/>
            <a:ext cx="401638" cy="1587"/>
          </a:xfrm>
          <a:prstGeom prst="straightConnector1">
            <a:avLst/>
          </a:prstGeom>
          <a:noFill/>
          <a:ln w="12700">
            <a:solidFill>
              <a:schemeClr val="tx1"/>
            </a:solidFill>
            <a:round/>
            <a:headEnd/>
            <a:tailEnd type="stealth" w="med" len="med"/>
          </a:ln>
        </p:spPr>
      </p:cxnSp>
      <p:cxnSp>
        <p:nvCxnSpPr>
          <p:cNvPr id="70664" name="Straight Arrow Connector 55"/>
          <p:cNvCxnSpPr>
            <a:cxnSpLocks noChangeShapeType="1"/>
          </p:cNvCxnSpPr>
          <p:nvPr/>
        </p:nvCxnSpPr>
        <p:spPr bwMode="auto">
          <a:xfrm rot="10800000" flipH="1">
            <a:off x="2525713" y="915988"/>
            <a:ext cx="401637" cy="1587"/>
          </a:xfrm>
          <a:prstGeom prst="straightConnector1">
            <a:avLst/>
          </a:prstGeom>
          <a:noFill/>
          <a:ln w="12700">
            <a:solidFill>
              <a:schemeClr val="tx1"/>
            </a:solidFill>
            <a:round/>
            <a:headEnd/>
            <a:tailEnd type="stealth" w="med" len="med"/>
          </a:ln>
        </p:spPr>
      </p:cxnSp>
      <p:sp>
        <p:nvSpPr>
          <p:cNvPr id="70665" name="TextBox 16"/>
          <p:cNvSpPr txBox="1">
            <a:spLocks noChangeArrowheads="1"/>
          </p:cNvSpPr>
          <p:nvPr/>
        </p:nvSpPr>
        <p:spPr bwMode="auto">
          <a:xfrm>
            <a:off x="1844675" y="762000"/>
            <a:ext cx="636588" cy="304800"/>
          </a:xfrm>
          <a:prstGeom prst="rect">
            <a:avLst/>
          </a:prstGeom>
          <a:noFill/>
          <a:ln w="9525">
            <a:noFill/>
            <a:miter lim="800000"/>
            <a:headEnd/>
            <a:tailEnd/>
          </a:ln>
        </p:spPr>
        <p:txBody>
          <a:bodyPr wrap="none">
            <a:spAutoFit/>
          </a:bodyPr>
          <a:lstStyle/>
          <a:p>
            <a:pPr defTabSz="457200"/>
            <a:r>
              <a:rPr lang="en-US" sz="1400" b="1" i="0">
                <a:solidFill>
                  <a:srgbClr val="000000"/>
                </a:solidFill>
                <a:latin typeface="Arial" charset="0"/>
                <a:ea typeface="ＭＳ Ｐゴシック"/>
                <a:cs typeface="ＭＳ Ｐゴシック"/>
              </a:rPr>
              <a:t>21 in.</a:t>
            </a:r>
          </a:p>
        </p:txBody>
      </p:sp>
      <p:cxnSp>
        <p:nvCxnSpPr>
          <p:cNvPr id="70666" name="Straight Arrow Connector 61"/>
          <p:cNvCxnSpPr>
            <a:cxnSpLocks noChangeShapeType="1"/>
          </p:cNvCxnSpPr>
          <p:nvPr/>
        </p:nvCxnSpPr>
        <p:spPr bwMode="auto">
          <a:xfrm flipV="1">
            <a:off x="958850" y="1158875"/>
            <a:ext cx="415925" cy="401638"/>
          </a:xfrm>
          <a:prstGeom prst="straightConnector1">
            <a:avLst/>
          </a:prstGeom>
          <a:noFill/>
          <a:ln w="12700">
            <a:solidFill>
              <a:schemeClr val="tx1"/>
            </a:solidFill>
            <a:round/>
            <a:headEnd type="stealth" w="med" len="med"/>
            <a:tailEnd type="stealth" w="med" len="med"/>
          </a:ln>
        </p:spPr>
      </p:cxnSp>
      <p:sp>
        <p:nvSpPr>
          <p:cNvPr id="70667" name="TextBox 18"/>
          <p:cNvSpPr txBox="1">
            <a:spLocks noChangeArrowheads="1"/>
          </p:cNvSpPr>
          <p:nvPr/>
        </p:nvSpPr>
        <p:spPr bwMode="auto">
          <a:xfrm rot="-2586290">
            <a:off x="774700" y="884238"/>
            <a:ext cx="636588" cy="304800"/>
          </a:xfrm>
          <a:prstGeom prst="rect">
            <a:avLst/>
          </a:prstGeom>
          <a:noFill/>
          <a:ln w="9525">
            <a:noFill/>
            <a:miter lim="800000"/>
            <a:headEnd/>
            <a:tailEnd/>
          </a:ln>
        </p:spPr>
        <p:txBody>
          <a:bodyPr wrap="none">
            <a:spAutoFit/>
          </a:bodyPr>
          <a:lstStyle/>
          <a:p>
            <a:pPr defTabSz="457200"/>
            <a:r>
              <a:rPr lang="en-US" sz="1400" b="1" i="0">
                <a:solidFill>
                  <a:srgbClr val="000000"/>
                </a:solidFill>
                <a:latin typeface="Arial" charset="0"/>
                <a:ea typeface="ＭＳ Ｐゴシック"/>
                <a:cs typeface="ＭＳ Ｐゴシック"/>
              </a:rPr>
              <a:t>18 in.</a:t>
            </a:r>
          </a:p>
        </p:txBody>
      </p:sp>
      <p:graphicFrame>
        <p:nvGraphicFramePr>
          <p:cNvPr id="51279" name="Group 79"/>
          <p:cNvGraphicFramePr>
            <a:graphicFrameLocks noGrp="1"/>
          </p:cNvGraphicFramePr>
          <p:nvPr/>
        </p:nvGraphicFramePr>
        <p:xfrm>
          <a:off x="381000" y="3584575"/>
          <a:ext cx="4027488" cy="2436813"/>
        </p:xfrm>
        <a:graphic>
          <a:graphicData uri="http://schemas.openxmlformats.org/drawingml/2006/table">
            <a:tbl>
              <a:tblPr/>
              <a:tblGrid>
                <a:gridCol w="1966913"/>
                <a:gridCol w="749300"/>
                <a:gridCol w="735012"/>
                <a:gridCol w="576263"/>
              </a:tblGrid>
              <a:tr h="3778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 </a:t>
                      </a:r>
                    </a:p>
                  </a:txBody>
                  <a:tcPr marL="0" marR="0" marT="0" marB="0" anchor="b" horzOverflow="overflow">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CERES Value</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Allocation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Margin</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r>
              <a:tr h="1936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Mass, kg</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46.8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54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13.3%</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41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Power:  Operational, Watts</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45.85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50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8.3%</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41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Power:  Peak, Watts</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60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75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20.0%</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36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Power:  Survival, Watts</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39.5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40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1.3%</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41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Heat Transfer - Hot Case, Watts</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4.1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±5 W</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18.0%</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36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Heat Transfer - Cold Case, Watts</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±5 W</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66.0%</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36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Data Rate, Kb / sec</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0</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41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Pointing Control, arcsec</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 &lt; 114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194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41.2%</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36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rPr>
                        <a:t>Pointing Knowledge, arcsec</a:t>
                      </a:r>
                    </a:p>
                  </a:txBody>
                  <a:tcPr marL="82903"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 &lt; 107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180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rPr>
                        <a:t>40.6%</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70725" name="Group 76"/>
          <p:cNvGrpSpPr>
            <a:grpSpLocks/>
          </p:cNvGrpSpPr>
          <p:nvPr/>
        </p:nvGrpSpPr>
        <p:grpSpPr bwMode="auto">
          <a:xfrm>
            <a:off x="4714875" y="3581400"/>
            <a:ext cx="3998913" cy="2608263"/>
            <a:chOff x="2970" y="2256"/>
            <a:chExt cx="2519" cy="1643"/>
          </a:xfrm>
        </p:grpSpPr>
        <p:pic>
          <p:nvPicPr>
            <p:cNvPr id="70727" name="Picture 34"/>
            <p:cNvPicPr>
              <a:picLocks noChangeAspect="1" noChangeArrowheads="1"/>
            </p:cNvPicPr>
            <p:nvPr/>
          </p:nvPicPr>
          <p:blipFill>
            <a:blip r:embed="rId4"/>
            <a:srcRect/>
            <a:stretch>
              <a:fillRect/>
            </a:stretch>
          </p:blipFill>
          <p:spPr bwMode="auto">
            <a:xfrm>
              <a:off x="3734" y="2448"/>
              <a:ext cx="1354" cy="1451"/>
            </a:xfrm>
            <a:prstGeom prst="rect">
              <a:avLst/>
            </a:prstGeom>
            <a:noFill/>
            <a:ln w="12700">
              <a:noFill/>
              <a:miter lim="800000"/>
              <a:headEnd/>
              <a:tailEnd/>
            </a:ln>
          </p:spPr>
        </p:pic>
        <p:sp>
          <p:nvSpPr>
            <p:cNvPr id="70728" name="Rectangle 35"/>
            <p:cNvSpPr>
              <a:spLocks noChangeArrowheads="1"/>
            </p:cNvSpPr>
            <p:nvPr/>
          </p:nvSpPr>
          <p:spPr bwMode="auto">
            <a:xfrm>
              <a:off x="2970" y="2256"/>
              <a:ext cx="2519" cy="1540"/>
            </a:xfrm>
            <a:prstGeom prst="rect">
              <a:avLst/>
            </a:prstGeom>
            <a:noFill/>
            <a:ln w="12700">
              <a:noFill/>
              <a:miter lim="800000"/>
              <a:headEnd/>
              <a:tailEnd/>
            </a:ln>
          </p:spPr>
          <p:txBody>
            <a:bodyPr lIns="101882" tIns="50941" rIns="101882" bIns="50941">
              <a:spAutoFit/>
            </a:bodyPr>
            <a:lstStyle/>
            <a:p>
              <a:pPr defTabSz="457200"/>
              <a:r>
                <a:rPr lang="en-US" sz="1600" b="1" i="0">
                  <a:solidFill>
                    <a:srgbClr val="000000"/>
                  </a:solidFill>
                  <a:latin typeface="Arial" charset="0"/>
                  <a:ea typeface="ＭＳ Ｐゴシック"/>
                  <a:cs typeface="Arial" charset="0"/>
                </a:rPr>
                <a:t>Primary CERES Climate Data Records</a:t>
              </a:r>
            </a:p>
            <a:p>
              <a:pPr defTabSz="457200"/>
              <a:endParaRPr lang="en-US" sz="1400" b="1" i="0">
                <a:solidFill>
                  <a:srgbClr val="000000"/>
                </a:solidFill>
                <a:latin typeface="Arial" charset="0"/>
                <a:ea typeface="ＭＳ Ｐゴシック"/>
                <a:cs typeface="Arial" charset="0"/>
              </a:endParaRPr>
            </a:p>
            <a:p>
              <a:pPr defTabSz="457200"/>
              <a:r>
                <a:rPr lang="en-US" sz="1400" b="1" i="0">
                  <a:solidFill>
                    <a:srgbClr val="000000"/>
                  </a:solidFill>
                  <a:latin typeface="Arial" charset="0"/>
                  <a:ea typeface="ＭＳ Ｐゴシック"/>
                  <a:cs typeface="Arial" charset="0"/>
                </a:rPr>
                <a:t>  Reflected</a:t>
              </a:r>
            </a:p>
            <a:p>
              <a:pPr defTabSz="457200"/>
              <a:r>
                <a:rPr lang="en-US" sz="1400" b="1" i="0">
                  <a:solidFill>
                    <a:srgbClr val="000000"/>
                  </a:solidFill>
                  <a:latin typeface="Arial" charset="0"/>
                  <a:ea typeface="ＭＳ Ｐゴシック"/>
                  <a:cs typeface="Arial" charset="0"/>
                </a:rPr>
                <a:t>  Solar</a:t>
              </a:r>
            </a:p>
            <a:p>
              <a:pPr defTabSz="457200"/>
              <a:r>
                <a:rPr lang="en-US" sz="1400" b="1" i="0">
                  <a:solidFill>
                    <a:srgbClr val="000000"/>
                  </a:solidFill>
                  <a:latin typeface="Arial" charset="0"/>
                  <a:ea typeface="ＭＳ Ｐゴシック"/>
                  <a:cs typeface="Arial" charset="0"/>
                </a:rPr>
                <a:t>  Energy</a:t>
              </a:r>
              <a:endParaRPr lang="en-US" b="1" i="0">
                <a:solidFill>
                  <a:srgbClr val="000000"/>
                </a:solidFill>
                <a:latin typeface="Arial" charset="0"/>
                <a:ea typeface="ＭＳ Ｐゴシック"/>
                <a:cs typeface="Arial" charset="0"/>
              </a:endParaRPr>
            </a:p>
            <a:p>
              <a:pPr defTabSz="457200">
                <a:spcBef>
                  <a:spcPts val="4800"/>
                </a:spcBef>
              </a:pPr>
              <a:r>
                <a:rPr lang="en-US" sz="1400" b="1" i="0">
                  <a:solidFill>
                    <a:srgbClr val="000000"/>
                  </a:solidFill>
                  <a:latin typeface="Arial" charset="0"/>
                  <a:ea typeface="ＭＳ Ｐゴシック"/>
                  <a:cs typeface="Arial" charset="0"/>
                </a:rPr>
                <a:t>  Emitted</a:t>
              </a:r>
            </a:p>
            <a:p>
              <a:pPr defTabSz="457200"/>
              <a:r>
                <a:rPr lang="en-US" sz="1400" b="1" i="0">
                  <a:solidFill>
                    <a:srgbClr val="000000"/>
                  </a:solidFill>
                  <a:latin typeface="Arial" charset="0"/>
                  <a:ea typeface="ＭＳ Ｐゴシック"/>
                  <a:cs typeface="Arial" charset="0"/>
                </a:rPr>
                <a:t>  Thermal</a:t>
              </a:r>
            </a:p>
            <a:p>
              <a:pPr defTabSz="457200"/>
              <a:r>
                <a:rPr lang="en-US" sz="1400" b="1" i="0">
                  <a:solidFill>
                    <a:srgbClr val="000000"/>
                  </a:solidFill>
                  <a:latin typeface="Arial" charset="0"/>
                  <a:ea typeface="ＭＳ Ｐゴシック"/>
                  <a:cs typeface="Arial" charset="0"/>
                </a:rPr>
                <a:t>  Energy</a:t>
              </a:r>
            </a:p>
          </p:txBody>
        </p:sp>
      </p:grpSp>
      <p:sp>
        <p:nvSpPr>
          <p:cNvPr id="70726" name="Text Box 80"/>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533400" y="457200"/>
            <a:ext cx="7924800" cy="2647950"/>
          </a:xfrm>
          <a:prstGeom prst="rect">
            <a:avLst/>
          </a:prstGeom>
          <a:noFill/>
          <a:ln w="9525">
            <a:noFill/>
            <a:miter lim="800000"/>
            <a:headEnd/>
            <a:tailEnd/>
          </a:ln>
        </p:spPr>
        <p:txBody>
          <a:bodyPr>
            <a:spAutoFit/>
          </a:bodyPr>
          <a:lstStyle/>
          <a:p>
            <a:pPr algn="ctr"/>
            <a:r>
              <a:rPr lang="en-US" sz="2400">
                <a:latin typeface="Arial" charset="0"/>
              </a:rPr>
              <a:t>The Suomi National Polar-orbiting Partnership (NPP) satellite was launched by NASA on October 28, 2011 from Vandenburg Air Force Base</a:t>
            </a:r>
          </a:p>
          <a:p>
            <a:pPr algn="ctr"/>
            <a:endParaRPr lang="en-US" sz="2400">
              <a:latin typeface="Arial" charset="0"/>
            </a:endParaRPr>
          </a:p>
          <a:p>
            <a:pPr algn="ctr"/>
            <a:r>
              <a:rPr lang="en-US" sz="2400">
                <a:latin typeface="Arial" charset="0"/>
                <a:hlinkClick r:id="rId2"/>
              </a:rPr>
              <a:t>Link to Launch Video</a:t>
            </a:r>
            <a:endParaRPr lang="en-US" sz="2400">
              <a:latin typeface="Arial" charset="0"/>
            </a:endParaRPr>
          </a:p>
          <a:p>
            <a:pPr algn="ctr"/>
            <a:endParaRPr lang="en-US" sz="2400">
              <a:latin typeface="Arial" charset="0"/>
            </a:endParaRPr>
          </a:p>
          <a:p>
            <a:pPr algn="ctr"/>
            <a:r>
              <a:rPr lang="en-US" sz="2400">
                <a:latin typeface="Arial" charset="0"/>
              </a:rPr>
              <a:t>(</a:t>
            </a:r>
            <a:r>
              <a:rPr lang="en-US"/>
              <a:t>http://www.youtube.com/watch?v=q4GVaafENPs&amp;feature=youtu.be</a:t>
            </a:r>
            <a:r>
              <a:rPr lang="en-US" sz="2400">
                <a:latin typeface="Arial" charset="0"/>
              </a:rPr>
              <a:t> )</a:t>
            </a:r>
          </a:p>
        </p:txBody>
      </p:sp>
      <p:sp>
        <p:nvSpPr>
          <p:cNvPr id="16387" name="Rectangle 3"/>
          <p:cNvSpPr>
            <a:spLocks noChangeArrowheads="1"/>
          </p:cNvSpPr>
          <p:nvPr/>
        </p:nvSpPr>
        <p:spPr bwMode="auto">
          <a:xfrm>
            <a:off x="4953000" y="4343400"/>
            <a:ext cx="3505200" cy="641350"/>
          </a:xfrm>
          <a:prstGeom prst="rect">
            <a:avLst/>
          </a:prstGeom>
          <a:noFill/>
          <a:ln w="9525">
            <a:noFill/>
            <a:miter lim="800000"/>
            <a:headEnd/>
            <a:tailEnd/>
          </a:ln>
          <a:effectLst/>
        </p:spPr>
        <p:txBody>
          <a:bodyPr>
            <a:spAutoFit/>
          </a:bodyPr>
          <a:lstStyle/>
          <a:p>
            <a:r>
              <a:rPr lang="en-US"/>
              <a:t>http://library.ssec.wisc.edu/SuomiWebsite/index.html</a:t>
            </a:r>
          </a:p>
        </p:txBody>
      </p:sp>
      <p:pic>
        <p:nvPicPr>
          <p:cNvPr id="16388" name="Picture 4" descr="Explorer7HiRes_"/>
          <p:cNvPicPr>
            <a:picLocks noChangeAspect="1" noChangeArrowheads="1"/>
          </p:cNvPicPr>
          <p:nvPr/>
        </p:nvPicPr>
        <p:blipFill>
          <a:blip r:embed="rId3"/>
          <a:srcRect/>
          <a:stretch>
            <a:fillRect/>
          </a:stretch>
        </p:blipFill>
        <p:spPr bwMode="auto">
          <a:xfrm>
            <a:off x="2057400" y="3124200"/>
            <a:ext cx="2106613" cy="2895600"/>
          </a:xfrm>
          <a:prstGeom prst="rect">
            <a:avLst/>
          </a:prstGeom>
          <a:noFill/>
        </p:spPr>
      </p:pic>
      <p:pic>
        <p:nvPicPr>
          <p:cNvPr id="16389" name="Picture 5" descr="explorer7diagram_SMALL"/>
          <p:cNvPicPr>
            <a:picLocks noChangeAspect="1" noChangeArrowheads="1"/>
          </p:cNvPicPr>
          <p:nvPr/>
        </p:nvPicPr>
        <p:blipFill>
          <a:blip r:embed="rId4"/>
          <a:srcRect/>
          <a:stretch>
            <a:fillRect/>
          </a:stretch>
        </p:blipFill>
        <p:spPr bwMode="auto">
          <a:xfrm>
            <a:off x="533400" y="-2041525"/>
            <a:ext cx="106363" cy="9048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a:xfrm>
            <a:off x="457200" y="76200"/>
            <a:ext cx="8229600" cy="488950"/>
          </a:xfrm>
        </p:spPr>
        <p:txBody>
          <a:bodyPr anchor="t"/>
          <a:lstStyle/>
          <a:p>
            <a:r>
              <a:rPr lang="en-US" sz="3600" smtClean="0">
                <a:cs typeface="Helvetica" pitchFamily="34" charset="0"/>
              </a:rPr>
              <a:t>Earth Radiation Budget</a:t>
            </a:r>
          </a:p>
        </p:txBody>
      </p:sp>
      <p:grpSp>
        <p:nvGrpSpPr>
          <p:cNvPr id="72706" name="Group 8"/>
          <p:cNvGrpSpPr>
            <a:grpSpLocks/>
          </p:cNvGrpSpPr>
          <p:nvPr/>
        </p:nvGrpSpPr>
        <p:grpSpPr bwMode="auto">
          <a:xfrm>
            <a:off x="312738" y="762000"/>
            <a:ext cx="8374062" cy="5507038"/>
            <a:chOff x="197" y="480"/>
            <a:chExt cx="5275" cy="3469"/>
          </a:xfrm>
        </p:grpSpPr>
        <p:pic>
          <p:nvPicPr>
            <p:cNvPr id="72708" name="Picture 3" descr="FAQ1"/>
            <p:cNvPicPr>
              <a:picLocks noChangeAspect="1" noChangeArrowheads="1"/>
            </p:cNvPicPr>
            <p:nvPr/>
          </p:nvPicPr>
          <p:blipFill>
            <a:blip r:embed="rId3"/>
            <a:srcRect l="8609" t="9462" r="8348" b="6834"/>
            <a:stretch>
              <a:fillRect/>
            </a:stretch>
          </p:blipFill>
          <p:spPr bwMode="auto">
            <a:xfrm>
              <a:off x="215" y="697"/>
              <a:ext cx="5257" cy="3060"/>
            </a:xfrm>
            <a:prstGeom prst="rect">
              <a:avLst/>
            </a:prstGeom>
            <a:noFill/>
            <a:ln w="9525">
              <a:noFill/>
              <a:miter lim="800000"/>
              <a:headEnd/>
              <a:tailEnd/>
            </a:ln>
          </p:spPr>
        </p:pic>
        <p:sp>
          <p:nvSpPr>
            <p:cNvPr id="72709" name="TextBox 3"/>
            <p:cNvSpPr txBox="1">
              <a:spLocks noChangeArrowheads="1"/>
            </p:cNvSpPr>
            <p:nvPr/>
          </p:nvSpPr>
          <p:spPr bwMode="auto">
            <a:xfrm>
              <a:off x="880" y="3785"/>
              <a:ext cx="957" cy="164"/>
            </a:xfrm>
            <a:prstGeom prst="rect">
              <a:avLst/>
            </a:prstGeom>
            <a:noFill/>
            <a:ln w="9525">
              <a:noFill/>
              <a:miter lim="800000"/>
              <a:headEnd/>
              <a:tailEnd/>
            </a:ln>
          </p:spPr>
          <p:txBody>
            <a:bodyPr wrap="none">
              <a:spAutoFit/>
            </a:bodyPr>
            <a:lstStyle/>
            <a:p>
              <a:pPr defTabSz="457200"/>
              <a:r>
                <a:rPr lang="en-US" sz="1100" i="0">
                  <a:solidFill>
                    <a:srgbClr val="000000"/>
                  </a:solidFill>
                  <a:latin typeface="Arial" charset="0"/>
                </a:rPr>
                <a:t>From IPCC AR4 FAQ</a:t>
              </a:r>
            </a:p>
          </p:txBody>
        </p:sp>
        <p:sp>
          <p:nvSpPr>
            <p:cNvPr id="72710" name="TextBox 4"/>
            <p:cNvSpPr txBox="1">
              <a:spLocks noChangeArrowheads="1"/>
            </p:cNvSpPr>
            <p:nvPr/>
          </p:nvSpPr>
          <p:spPr bwMode="auto">
            <a:xfrm>
              <a:off x="197" y="480"/>
              <a:ext cx="1380" cy="231"/>
            </a:xfrm>
            <a:prstGeom prst="rect">
              <a:avLst/>
            </a:prstGeom>
            <a:noFill/>
            <a:ln w="9525">
              <a:noFill/>
              <a:miter lim="800000"/>
              <a:headEnd/>
              <a:tailEnd/>
            </a:ln>
          </p:spPr>
          <p:txBody>
            <a:bodyPr wrap="none">
              <a:spAutoFit/>
            </a:bodyPr>
            <a:lstStyle/>
            <a:p>
              <a:pPr defTabSz="457200"/>
              <a:r>
                <a:rPr lang="en-US" b="1" i="0">
                  <a:solidFill>
                    <a:srgbClr val="000000"/>
                  </a:solidFill>
                  <a:latin typeface="Arial" charset="0"/>
                </a:rPr>
                <a:t>CERES Shortwave</a:t>
              </a:r>
            </a:p>
          </p:txBody>
        </p:sp>
        <p:sp>
          <p:nvSpPr>
            <p:cNvPr id="72711" name="TextBox 5"/>
            <p:cNvSpPr txBox="1">
              <a:spLocks noChangeArrowheads="1"/>
            </p:cNvSpPr>
            <p:nvPr/>
          </p:nvSpPr>
          <p:spPr bwMode="auto">
            <a:xfrm>
              <a:off x="4092" y="511"/>
              <a:ext cx="1356" cy="231"/>
            </a:xfrm>
            <a:prstGeom prst="rect">
              <a:avLst/>
            </a:prstGeom>
            <a:noFill/>
            <a:ln w="9525">
              <a:noFill/>
              <a:miter lim="800000"/>
              <a:headEnd/>
              <a:tailEnd/>
            </a:ln>
          </p:spPr>
          <p:txBody>
            <a:bodyPr wrap="none">
              <a:spAutoFit/>
            </a:bodyPr>
            <a:lstStyle/>
            <a:p>
              <a:pPr defTabSz="457200"/>
              <a:r>
                <a:rPr lang="en-US" b="1" i="0">
                  <a:solidFill>
                    <a:srgbClr val="000000"/>
                  </a:solidFill>
                  <a:latin typeface="Arial" charset="0"/>
                </a:rPr>
                <a:t>CERES Longwave</a:t>
              </a:r>
            </a:p>
          </p:txBody>
        </p:sp>
        <p:sp>
          <p:nvSpPr>
            <p:cNvPr id="72712" name="TextBox 6"/>
            <p:cNvSpPr txBox="1">
              <a:spLocks noChangeArrowheads="1"/>
            </p:cNvSpPr>
            <p:nvPr/>
          </p:nvSpPr>
          <p:spPr bwMode="auto">
            <a:xfrm>
              <a:off x="2305" y="496"/>
              <a:ext cx="436" cy="231"/>
            </a:xfrm>
            <a:prstGeom prst="rect">
              <a:avLst/>
            </a:prstGeom>
            <a:noFill/>
            <a:ln w="9525">
              <a:noFill/>
              <a:miter lim="800000"/>
              <a:headEnd/>
              <a:tailEnd/>
            </a:ln>
          </p:spPr>
          <p:txBody>
            <a:bodyPr wrap="none">
              <a:spAutoFit/>
            </a:bodyPr>
            <a:lstStyle/>
            <a:p>
              <a:pPr defTabSz="457200"/>
              <a:r>
                <a:rPr lang="en-US" b="1" i="0">
                  <a:solidFill>
                    <a:srgbClr val="000000"/>
                  </a:solidFill>
                  <a:latin typeface="Arial" charset="0"/>
                </a:rPr>
                <a:t>TSIS</a:t>
              </a:r>
            </a:p>
          </p:txBody>
        </p:sp>
      </p:grpSp>
      <p:sp>
        <p:nvSpPr>
          <p:cNvPr id="72707" name="Text Box 9"/>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p:cNvSpPr>
          <p:nvPr/>
        </p:nvSpPr>
        <p:spPr bwMode="auto">
          <a:xfrm>
            <a:off x="838200" y="0"/>
            <a:ext cx="7620000" cy="993775"/>
          </a:xfrm>
          <a:prstGeom prst="rect">
            <a:avLst/>
          </a:prstGeom>
          <a:noFill/>
          <a:ln w="9525">
            <a:noFill/>
            <a:miter lim="800000"/>
            <a:headEnd/>
            <a:tailEnd/>
          </a:ln>
        </p:spPr>
        <p:txBody>
          <a:bodyPr anchor="ctr"/>
          <a:lstStyle/>
          <a:p>
            <a:pPr algn="ctr">
              <a:defRPr/>
            </a:pPr>
            <a:r>
              <a:rPr lang="en-US" sz="4000" i="0">
                <a:effectLst>
                  <a:outerShdw blurRad="38100" dist="38100" dir="2700000" algn="tl">
                    <a:srgbClr val="C0C0C0"/>
                  </a:outerShdw>
                </a:effectLst>
              </a:rPr>
              <a:t>Application of Suomi NPP Data </a:t>
            </a:r>
          </a:p>
        </p:txBody>
      </p:sp>
      <p:sp>
        <p:nvSpPr>
          <p:cNvPr id="74754" name="Content Placeholder 2"/>
          <p:cNvSpPr>
            <a:spLocks/>
          </p:cNvSpPr>
          <p:nvPr/>
        </p:nvSpPr>
        <p:spPr bwMode="auto">
          <a:xfrm>
            <a:off x="685800" y="1524000"/>
            <a:ext cx="4419600" cy="1128713"/>
          </a:xfrm>
          <a:prstGeom prst="rect">
            <a:avLst/>
          </a:prstGeom>
          <a:noFill/>
          <a:ln w="9525">
            <a:noFill/>
            <a:miter lim="800000"/>
            <a:headEnd/>
            <a:tailEnd/>
          </a:ln>
        </p:spPr>
        <p:txBody>
          <a:bodyPr/>
          <a:lstStyle/>
          <a:p>
            <a:pPr eaLnBrk="0" hangingPunct="0">
              <a:lnSpc>
                <a:spcPct val="85000"/>
              </a:lnSpc>
              <a:spcBef>
                <a:spcPts val="600"/>
              </a:spcBef>
              <a:spcAft>
                <a:spcPts val="600"/>
              </a:spcAft>
              <a:buClr>
                <a:schemeClr val="tx1"/>
              </a:buClr>
            </a:pPr>
            <a:r>
              <a:rPr lang="en-US" sz="2800" i="0">
                <a:cs typeface="Helvetica" pitchFamily="34" charset="0"/>
              </a:rPr>
              <a:t>NOAA / NESDIS JPSS program asked SPoRT for help with the following activities:</a:t>
            </a:r>
          </a:p>
        </p:txBody>
      </p:sp>
      <p:grpSp>
        <p:nvGrpSpPr>
          <p:cNvPr id="74755" name="Group 10"/>
          <p:cNvGrpSpPr>
            <a:grpSpLocks/>
          </p:cNvGrpSpPr>
          <p:nvPr/>
        </p:nvGrpSpPr>
        <p:grpSpPr bwMode="auto">
          <a:xfrm>
            <a:off x="5486400" y="914400"/>
            <a:ext cx="2819400" cy="2362200"/>
            <a:chOff x="3456" y="672"/>
            <a:chExt cx="1776" cy="1488"/>
          </a:xfrm>
        </p:grpSpPr>
        <p:pic>
          <p:nvPicPr>
            <p:cNvPr id="74757" name="Picture 2"/>
            <p:cNvPicPr>
              <a:picLocks noChangeAspect="1" noChangeArrowheads="1"/>
            </p:cNvPicPr>
            <p:nvPr/>
          </p:nvPicPr>
          <p:blipFill>
            <a:blip r:embed="rId2"/>
            <a:srcRect/>
            <a:stretch>
              <a:fillRect/>
            </a:stretch>
          </p:blipFill>
          <p:spPr bwMode="auto">
            <a:xfrm>
              <a:off x="3456" y="834"/>
              <a:ext cx="1776" cy="1326"/>
            </a:xfrm>
            <a:prstGeom prst="rect">
              <a:avLst/>
            </a:prstGeom>
            <a:noFill/>
            <a:ln w="9525">
              <a:noFill/>
              <a:miter lim="800000"/>
              <a:headEnd/>
              <a:tailEnd/>
            </a:ln>
          </p:spPr>
        </p:pic>
        <p:sp>
          <p:nvSpPr>
            <p:cNvPr id="74758" name="Text Box 8"/>
            <p:cNvSpPr txBox="1">
              <a:spLocks noChangeArrowheads="1"/>
            </p:cNvSpPr>
            <p:nvPr/>
          </p:nvSpPr>
          <p:spPr bwMode="auto">
            <a:xfrm>
              <a:off x="3696" y="672"/>
              <a:ext cx="1392" cy="189"/>
            </a:xfrm>
            <a:prstGeom prst="rect">
              <a:avLst/>
            </a:prstGeom>
            <a:noFill/>
            <a:ln w="9525">
              <a:noFill/>
              <a:miter lim="800000"/>
              <a:headEnd/>
              <a:tailEnd/>
            </a:ln>
          </p:spPr>
          <p:txBody>
            <a:bodyPr>
              <a:spAutoFit/>
            </a:bodyPr>
            <a:lstStyle/>
            <a:p>
              <a:pPr algn="ctr">
                <a:lnSpc>
                  <a:spcPct val="85000"/>
                </a:lnSpc>
              </a:pPr>
              <a:r>
                <a:rPr lang="en-US" sz="1600"/>
                <a:t>JPSS-1 Satellite</a:t>
              </a:r>
            </a:p>
          </p:txBody>
        </p:sp>
      </p:grpSp>
      <p:sp>
        <p:nvSpPr>
          <p:cNvPr id="74756" name="Text Box 9"/>
          <p:cNvSpPr txBox="1">
            <a:spLocks noChangeArrowheads="1"/>
          </p:cNvSpPr>
          <p:nvPr/>
        </p:nvSpPr>
        <p:spPr bwMode="auto">
          <a:xfrm>
            <a:off x="609600" y="3276600"/>
            <a:ext cx="8077200" cy="2873375"/>
          </a:xfrm>
          <a:prstGeom prst="rect">
            <a:avLst/>
          </a:prstGeom>
          <a:noFill/>
          <a:ln w="9525">
            <a:noFill/>
            <a:miter lim="800000"/>
            <a:headEnd/>
            <a:tailEnd/>
          </a:ln>
        </p:spPr>
        <p:txBody>
          <a:bodyPr>
            <a:spAutoFit/>
          </a:bodyPr>
          <a:lstStyle/>
          <a:p>
            <a:pPr marL="225425" indent="-225425">
              <a:lnSpc>
                <a:spcPct val="85000"/>
              </a:lnSpc>
              <a:spcBef>
                <a:spcPct val="10000"/>
              </a:spcBef>
              <a:spcAft>
                <a:spcPct val="10000"/>
              </a:spcAft>
              <a:buFontTx/>
              <a:buChar char="•"/>
            </a:pPr>
            <a:r>
              <a:rPr lang="en-US" sz="2400" i="0"/>
              <a:t>Sustain user engagement </a:t>
            </a:r>
          </a:p>
          <a:p>
            <a:pPr marL="225425" indent="-225425">
              <a:lnSpc>
                <a:spcPct val="85000"/>
              </a:lnSpc>
              <a:spcBef>
                <a:spcPct val="10000"/>
              </a:spcBef>
              <a:spcAft>
                <a:spcPct val="10000"/>
              </a:spcAft>
              <a:buFontTx/>
              <a:buChar char="•"/>
            </a:pPr>
            <a:r>
              <a:rPr lang="en-US" sz="2400" i="0"/>
              <a:t>Demonstrate importance of NPP data to the Nation and to critical operational product and services and for improved research</a:t>
            </a:r>
          </a:p>
          <a:p>
            <a:pPr marL="225425" indent="-225425">
              <a:lnSpc>
                <a:spcPct val="85000"/>
              </a:lnSpc>
              <a:spcBef>
                <a:spcPct val="10000"/>
              </a:spcBef>
              <a:spcAft>
                <a:spcPct val="10000"/>
              </a:spcAft>
              <a:buFontTx/>
              <a:buChar char="•"/>
            </a:pPr>
            <a:r>
              <a:rPr lang="en-US" sz="2400" i="0"/>
              <a:t>Established a JPSS Proving Ground to focus on improved utilization of NPP/JPSS data for key application areas</a:t>
            </a:r>
          </a:p>
          <a:p>
            <a:pPr marL="225425" indent="-225425">
              <a:lnSpc>
                <a:spcPct val="85000"/>
              </a:lnSpc>
              <a:spcBef>
                <a:spcPct val="10000"/>
              </a:spcBef>
              <a:spcAft>
                <a:spcPct val="10000"/>
              </a:spcAft>
              <a:buFontTx/>
              <a:buChar char="•"/>
            </a:pPr>
            <a:r>
              <a:rPr lang="en-US" sz="2400" i="0"/>
              <a:t>Integrate NPP data into the operational environment</a:t>
            </a:r>
          </a:p>
          <a:p>
            <a:pPr marL="225425" indent="-225425">
              <a:lnSpc>
                <a:spcPct val="85000"/>
              </a:lnSpc>
              <a:spcBef>
                <a:spcPct val="10000"/>
              </a:spcBef>
              <a:spcAft>
                <a:spcPct val="10000"/>
              </a:spcAft>
            </a:pPr>
            <a:endParaRPr lang="en-US" sz="24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ubtitle 2"/>
          <p:cNvSpPr>
            <a:spLocks/>
          </p:cNvSpPr>
          <p:nvPr/>
        </p:nvSpPr>
        <p:spPr bwMode="auto">
          <a:xfrm>
            <a:off x="228600" y="3886200"/>
            <a:ext cx="8458200" cy="1143000"/>
          </a:xfrm>
          <a:prstGeom prst="rect">
            <a:avLst/>
          </a:prstGeom>
          <a:noFill/>
          <a:ln w="9525">
            <a:noFill/>
            <a:miter lim="800000"/>
            <a:headEnd/>
            <a:tailEnd/>
          </a:ln>
        </p:spPr>
        <p:txBody>
          <a:bodyPr/>
          <a:lstStyle/>
          <a:p>
            <a:pPr algn="ctr">
              <a:spcBef>
                <a:spcPct val="20000"/>
              </a:spcBef>
              <a:buFont typeface="Arial" charset="0"/>
              <a:buNone/>
            </a:pPr>
            <a:endParaRPr lang="en-US" sz="2800" i="0">
              <a:solidFill>
                <a:srgbClr val="404040"/>
              </a:solidFill>
            </a:endParaRPr>
          </a:p>
          <a:p>
            <a:pPr algn="ctr">
              <a:spcBef>
                <a:spcPct val="20000"/>
              </a:spcBef>
              <a:buFont typeface="Arial" charset="0"/>
              <a:buNone/>
            </a:pPr>
            <a:endParaRPr lang="en-US" sz="2800" i="0">
              <a:solidFill>
                <a:srgbClr val="404040"/>
              </a:solidFill>
            </a:endParaRPr>
          </a:p>
          <a:p>
            <a:pPr algn="ctr">
              <a:spcBef>
                <a:spcPct val="20000"/>
              </a:spcBef>
              <a:buFont typeface="Arial" charset="0"/>
              <a:buNone/>
            </a:pPr>
            <a:endParaRPr lang="en-US" sz="2800" i="0">
              <a:solidFill>
                <a:srgbClr val="404040"/>
              </a:solidFill>
            </a:endParaRPr>
          </a:p>
          <a:p>
            <a:pPr algn="ctr">
              <a:spcBef>
                <a:spcPct val="20000"/>
              </a:spcBef>
              <a:buFont typeface="Arial" charset="0"/>
              <a:buNone/>
            </a:pPr>
            <a:endParaRPr lang="en-US" sz="2800" i="0">
              <a:solidFill>
                <a:srgbClr val="404040"/>
              </a:solidFill>
            </a:endParaRPr>
          </a:p>
        </p:txBody>
      </p:sp>
      <p:sp>
        <p:nvSpPr>
          <p:cNvPr id="34834" name="Rectangle 18"/>
          <p:cNvSpPr>
            <a:spLocks noChangeArrowheads="1"/>
          </p:cNvSpPr>
          <p:nvPr/>
        </p:nvSpPr>
        <p:spPr bwMode="auto">
          <a:xfrm>
            <a:off x="838200" y="228600"/>
            <a:ext cx="7391400" cy="533400"/>
          </a:xfrm>
          <a:prstGeom prst="rect">
            <a:avLst/>
          </a:prstGeom>
          <a:noFill/>
          <a:ln w="9525">
            <a:noFill/>
            <a:miter lim="800000"/>
            <a:headEnd/>
            <a:tailEnd/>
          </a:ln>
          <a:effectLst/>
        </p:spPr>
        <p:txBody>
          <a:bodyPr/>
          <a:lstStyle/>
          <a:p>
            <a:pPr marL="342900" indent="-342900" algn="ctr" eaLnBrk="0" hangingPunct="0">
              <a:lnSpc>
                <a:spcPct val="85000"/>
              </a:lnSpc>
              <a:buFont typeface="Arial" charset="0"/>
              <a:buNone/>
              <a:defRPr/>
            </a:pPr>
            <a:r>
              <a:rPr lang="en-US" sz="4000" i="0" dirty="0">
                <a:effectLst>
                  <a:outerShdw blurRad="38100" dist="38100" dir="2700000" algn="tl">
                    <a:srgbClr val="C0C0C0"/>
                  </a:outerShdw>
                </a:effectLst>
              </a:rPr>
              <a:t>Short-term Prediction Research and Transition  (SPoRT)</a:t>
            </a:r>
          </a:p>
        </p:txBody>
      </p:sp>
      <p:grpSp>
        <p:nvGrpSpPr>
          <p:cNvPr id="75779" name="Group 8"/>
          <p:cNvGrpSpPr>
            <a:grpSpLocks/>
          </p:cNvGrpSpPr>
          <p:nvPr/>
        </p:nvGrpSpPr>
        <p:grpSpPr bwMode="auto">
          <a:xfrm>
            <a:off x="838200" y="1371600"/>
            <a:ext cx="7391400" cy="5105400"/>
            <a:chOff x="528" y="864"/>
            <a:chExt cx="4656" cy="3216"/>
          </a:xfrm>
        </p:grpSpPr>
        <p:sp>
          <p:nvSpPr>
            <p:cNvPr id="33" name="Rounded Rectangle 32"/>
            <p:cNvSpPr/>
            <p:nvPr/>
          </p:nvSpPr>
          <p:spPr bwMode="auto">
            <a:xfrm>
              <a:off x="528" y="864"/>
              <a:ext cx="4656" cy="308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i="0"/>
            </a:p>
          </p:txBody>
        </p:sp>
        <p:sp>
          <p:nvSpPr>
            <p:cNvPr id="75782" name="Text Box 5"/>
            <p:cNvSpPr txBox="1">
              <a:spLocks noChangeArrowheads="1"/>
            </p:cNvSpPr>
            <p:nvPr/>
          </p:nvSpPr>
          <p:spPr bwMode="auto">
            <a:xfrm>
              <a:off x="624" y="975"/>
              <a:ext cx="4512" cy="3105"/>
            </a:xfrm>
            <a:prstGeom prst="rect">
              <a:avLst/>
            </a:prstGeom>
            <a:noFill/>
            <a:ln w="9525">
              <a:noFill/>
              <a:miter lim="800000"/>
              <a:headEnd/>
              <a:tailEnd/>
            </a:ln>
          </p:spPr>
          <p:txBody>
            <a:bodyPr>
              <a:spAutoFit/>
            </a:bodyPr>
            <a:lstStyle/>
            <a:p>
              <a:pPr>
                <a:lnSpc>
                  <a:spcPct val="85000"/>
                </a:lnSpc>
                <a:spcAft>
                  <a:spcPts val="600"/>
                </a:spcAft>
                <a:tabLst>
                  <a:tab pos="687388" algn="l"/>
                </a:tabLst>
              </a:pPr>
              <a:r>
                <a:rPr lang="en-US" sz="2400" b="1" i="0">
                  <a:solidFill>
                    <a:srgbClr val="C6D9F1"/>
                  </a:solidFill>
                  <a:cs typeface="Tahoma" pitchFamily="34" charset="0"/>
                </a:rPr>
                <a:t>SPoRT is focused on transitioning unique NASA observations and research capabilities to the operational weather community to improve short-term weather forecasts on a regional and local scale.</a:t>
              </a:r>
            </a:p>
            <a:p>
              <a:pPr marL="509588" lvl="1" indent="-277813">
                <a:lnSpc>
                  <a:spcPct val="85000"/>
                </a:lnSpc>
                <a:buFont typeface="Courier New" pitchFamily="49" charset="0"/>
                <a:buChar char="o"/>
                <a:tabLst>
                  <a:tab pos="687388" algn="l"/>
                </a:tabLst>
              </a:pPr>
              <a:r>
                <a:rPr lang="en-US" i="0">
                  <a:solidFill>
                    <a:srgbClr val="D9D9D9"/>
                  </a:solidFill>
                  <a:cs typeface="Tahoma" pitchFamily="34" charset="0"/>
                </a:rPr>
                <a:t>Initially worked with WFOs in Southern Region</a:t>
              </a:r>
            </a:p>
            <a:p>
              <a:pPr marL="509588" lvl="1" indent="-277813">
                <a:lnSpc>
                  <a:spcPct val="85000"/>
                </a:lnSpc>
                <a:buFont typeface="Courier New" pitchFamily="49" charset="0"/>
                <a:buChar char="o"/>
                <a:tabLst>
                  <a:tab pos="687388" algn="l"/>
                </a:tabLst>
              </a:pPr>
              <a:r>
                <a:rPr lang="en-US" i="0">
                  <a:solidFill>
                    <a:srgbClr val="D9D9D9"/>
                  </a:solidFill>
                  <a:cs typeface="Tahoma" pitchFamily="34" charset="0"/>
                </a:rPr>
                <a:t>SPoRT activities began in 2002 and the first products to AWIPS in February 2003</a:t>
              </a:r>
            </a:p>
            <a:p>
              <a:pPr>
                <a:lnSpc>
                  <a:spcPct val="85000"/>
                </a:lnSpc>
                <a:spcBef>
                  <a:spcPts val="600"/>
                </a:spcBef>
                <a:spcAft>
                  <a:spcPts val="600"/>
                </a:spcAft>
                <a:tabLst>
                  <a:tab pos="687388" algn="l"/>
                </a:tabLst>
              </a:pPr>
              <a:r>
                <a:rPr lang="en-US" sz="2000" b="1" i="0" u="sng">
                  <a:solidFill>
                    <a:srgbClr val="C6D9F1"/>
                  </a:solidFill>
                  <a:cs typeface="Tahoma" pitchFamily="34" charset="0"/>
                </a:rPr>
                <a:t>SPoRT Paradigm</a:t>
              </a:r>
            </a:p>
            <a:p>
              <a:pPr marL="509588" lvl="1" indent="-277813">
                <a:lnSpc>
                  <a:spcPct val="85000"/>
                </a:lnSpc>
                <a:buFont typeface="Courier New" pitchFamily="49" charset="0"/>
                <a:buChar char="o"/>
                <a:tabLst>
                  <a:tab pos="687388" algn="l"/>
                </a:tabLst>
              </a:pPr>
              <a:r>
                <a:rPr lang="en-US" i="0">
                  <a:solidFill>
                    <a:srgbClr val="D9D9D9"/>
                  </a:solidFill>
                </a:rPr>
                <a:t>Match observations to forecast challenges</a:t>
              </a:r>
            </a:p>
            <a:p>
              <a:pPr marL="509588" lvl="1" indent="-277813">
                <a:lnSpc>
                  <a:spcPct val="85000"/>
                </a:lnSpc>
                <a:buFont typeface="Courier New" pitchFamily="49" charset="0"/>
                <a:buChar char="o"/>
                <a:tabLst>
                  <a:tab pos="687388" algn="l"/>
                </a:tabLst>
              </a:pPr>
              <a:r>
                <a:rPr lang="en-US" i="0">
                  <a:solidFill>
                    <a:srgbClr val="D9D9D9"/>
                  </a:solidFill>
                </a:rPr>
                <a:t>Develop and assess solution in “testbed” environment</a:t>
              </a:r>
            </a:p>
            <a:p>
              <a:pPr marL="509588" lvl="1" indent="-277813">
                <a:lnSpc>
                  <a:spcPct val="85000"/>
                </a:lnSpc>
                <a:buFont typeface="Courier New" pitchFamily="49" charset="0"/>
                <a:buChar char="o"/>
                <a:tabLst>
                  <a:tab pos="687388" algn="l"/>
                </a:tabLst>
              </a:pPr>
              <a:r>
                <a:rPr lang="en-US" i="0">
                  <a:solidFill>
                    <a:srgbClr val="D9D9D9"/>
                  </a:solidFill>
                </a:rPr>
                <a:t>Transition solution to decision support system</a:t>
              </a:r>
            </a:p>
            <a:p>
              <a:pPr marL="509588" lvl="1" indent="-277813">
                <a:lnSpc>
                  <a:spcPct val="85000"/>
                </a:lnSpc>
                <a:buFont typeface="Courier New" pitchFamily="49" charset="0"/>
                <a:buChar char="o"/>
                <a:tabLst>
                  <a:tab pos="687388" algn="l"/>
                </a:tabLst>
              </a:pPr>
              <a:r>
                <a:rPr lang="en-US" i="0">
                  <a:solidFill>
                    <a:srgbClr val="D9D9D9"/>
                  </a:solidFill>
                </a:rPr>
                <a:t>Develop/conduct training, product assessment and impact</a:t>
              </a:r>
            </a:p>
            <a:p>
              <a:pPr>
                <a:tabLst>
                  <a:tab pos="687388" algn="l"/>
                </a:tabLst>
              </a:pPr>
              <a:r>
                <a:rPr lang="en-US" sz="2000" b="1" i="0" u="sng">
                  <a:solidFill>
                    <a:srgbClr val="C6D9F1"/>
                  </a:solidFill>
                </a:rPr>
                <a:t>Benefit</a:t>
              </a:r>
            </a:p>
            <a:p>
              <a:pPr marL="509588" lvl="1" indent="-277813">
                <a:lnSpc>
                  <a:spcPct val="85000"/>
                </a:lnSpc>
                <a:buFont typeface="Courier New" pitchFamily="49" charset="0"/>
                <a:buChar char="o"/>
                <a:tabLst>
                  <a:tab pos="687388" algn="l"/>
                </a:tabLst>
              </a:pPr>
              <a:r>
                <a:rPr lang="en-US" i="0">
                  <a:solidFill>
                    <a:srgbClr val="D9D9D9"/>
                  </a:solidFill>
                </a:rPr>
                <a:t>Demonstrate capability of NASA experimental products to weather applications and societal benefit</a:t>
              </a:r>
            </a:p>
            <a:p>
              <a:pPr marL="509588" lvl="1" indent="-277813">
                <a:lnSpc>
                  <a:spcPct val="85000"/>
                </a:lnSpc>
                <a:buFont typeface="Courier New" pitchFamily="49" charset="0"/>
                <a:buChar char="o"/>
                <a:tabLst>
                  <a:tab pos="687388" algn="l"/>
                </a:tabLst>
              </a:pPr>
              <a:r>
                <a:rPr lang="en-US" i="0">
                  <a:solidFill>
                    <a:srgbClr val="D9D9D9"/>
                  </a:solidFill>
                </a:rPr>
                <a:t>Prepares forecasters for use of data from next generation of operational satellites (NPP/JPSS, GOES-R)</a:t>
              </a:r>
            </a:p>
            <a:p>
              <a:pPr>
                <a:lnSpc>
                  <a:spcPct val="85000"/>
                </a:lnSpc>
                <a:spcAft>
                  <a:spcPts val="600"/>
                </a:spcAft>
                <a:tabLst>
                  <a:tab pos="687388" algn="l"/>
                </a:tabLst>
              </a:pPr>
              <a:endParaRPr lang="en-US" b="1" i="0" u="sng">
                <a:solidFill>
                  <a:srgbClr val="C6D9F1"/>
                </a:solidFill>
                <a:cs typeface="Tahoma" pitchFamily="34" charset="0"/>
              </a:endParaRPr>
            </a:p>
          </p:txBody>
        </p:sp>
      </p:grpSp>
      <p:pic>
        <p:nvPicPr>
          <p:cNvPr id="75780" name="Picture 12" descr="S:\5yr Celebration\5yr celebrtion photos\DJH_3773.jpg"/>
          <p:cNvPicPr>
            <a:picLocks noChangeAspect="1" noChangeArrowheads="1"/>
          </p:cNvPicPr>
          <p:nvPr/>
        </p:nvPicPr>
        <p:blipFill>
          <a:blip r:embed="rId2"/>
          <a:srcRect/>
          <a:stretch>
            <a:fillRect/>
          </a:stretch>
        </p:blipFill>
        <p:spPr bwMode="auto">
          <a:xfrm>
            <a:off x="6964363" y="3429000"/>
            <a:ext cx="1951037" cy="12954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78"/>
          <p:cNvGrpSpPr>
            <a:grpSpLocks/>
          </p:cNvGrpSpPr>
          <p:nvPr/>
        </p:nvGrpSpPr>
        <p:grpSpPr bwMode="auto">
          <a:xfrm>
            <a:off x="914400" y="1219200"/>
            <a:ext cx="7581900" cy="4960938"/>
            <a:chOff x="552" y="768"/>
            <a:chExt cx="4776" cy="3125"/>
          </a:xfrm>
        </p:grpSpPr>
        <p:sp>
          <p:nvSpPr>
            <p:cNvPr id="2" name="Rounded Rectangle 32"/>
            <p:cNvSpPr/>
            <p:nvPr/>
          </p:nvSpPr>
          <p:spPr>
            <a:xfrm>
              <a:off x="552" y="768"/>
              <a:ext cx="4656" cy="292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i="0"/>
            </a:p>
          </p:txBody>
        </p:sp>
        <p:sp>
          <p:nvSpPr>
            <p:cNvPr id="76847" name="Text Box 5"/>
            <p:cNvSpPr txBox="1">
              <a:spLocks noChangeArrowheads="1"/>
            </p:cNvSpPr>
            <p:nvPr/>
          </p:nvSpPr>
          <p:spPr bwMode="auto">
            <a:xfrm>
              <a:off x="816" y="923"/>
              <a:ext cx="4512" cy="2970"/>
            </a:xfrm>
            <a:prstGeom prst="rect">
              <a:avLst/>
            </a:prstGeom>
            <a:noFill/>
            <a:ln w="9525">
              <a:noFill/>
              <a:miter lim="800000"/>
              <a:headEnd/>
              <a:tailEnd/>
            </a:ln>
          </p:spPr>
          <p:txBody>
            <a:bodyPr>
              <a:spAutoFit/>
            </a:bodyPr>
            <a:lstStyle/>
            <a:p>
              <a:pPr>
                <a:lnSpc>
                  <a:spcPct val="85000"/>
                </a:lnSpc>
                <a:spcAft>
                  <a:spcPts val="600"/>
                </a:spcAft>
                <a:tabLst>
                  <a:tab pos="687388" algn="l"/>
                </a:tabLst>
              </a:pPr>
              <a:r>
                <a:rPr lang="en-US" sz="2400" b="1" i="0">
                  <a:solidFill>
                    <a:srgbClr val="C6D9F1"/>
                  </a:solidFill>
                  <a:cs typeface="Tahoma" pitchFamily="34" charset="0"/>
                </a:rPr>
                <a:t>Partnered with NOAA / University community</a:t>
              </a:r>
              <a:r>
                <a:rPr lang="en-US" sz="2000" b="1" i="0">
                  <a:solidFill>
                    <a:srgbClr val="C6D9F1"/>
                  </a:solidFill>
                  <a:cs typeface="Tahoma" pitchFamily="34" charset="0"/>
                </a:rPr>
                <a:t> </a:t>
              </a:r>
            </a:p>
            <a:p>
              <a:pPr marL="509588" lvl="1" indent="-277813">
                <a:lnSpc>
                  <a:spcPct val="85000"/>
                </a:lnSpc>
                <a:buFont typeface="Courier New" pitchFamily="49" charset="0"/>
                <a:buChar char="o"/>
                <a:tabLst>
                  <a:tab pos="687388" algn="l"/>
                </a:tabLst>
              </a:pPr>
              <a:r>
                <a:rPr lang="en-US" i="0">
                  <a:solidFill>
                    <a:srgbClr val="D9D9D9"/>
                  </a:solidFill>
                  <a:cs typeface="Tahoma" pitchFamily="34" charset="0"/>
                </a:rPr>
                <a:t>Access to real-time experimental </a:t>
              </a:r>
            </a:p>
            <a:p>
              <a:pPr marL="509588" lvl="1" indent="-277813">
                <a:lnSpc>
                  <a:spcPct val="85000"/>
                </a:lnSpc>
                <a:tabLst>
                  <a:tab pos="687388" algn="l"/>
                </a:tabLst>
              </a:pPr>
              <a:r>
                <a:rPr lang="en-US" i="0">
                  <a:solidFill>
                    <a:srgbClr val="D9D9D9"/>
                  </a:solidFill>
                  <a:cs typeface="Tahoma" pitchFamily="34" charset="0"/>
                </a:rPr>
                <a:t>         data / products</a:t>
              </a:r>
            </a:p>
            <a:p>
              <a:pPr marL="509588" lvl="1" indent="-277813">
                <a:lnSpc>
                  <a:spcPct val="85000"/>
                </a:lnSpc>
                <a:buFont typeface="Courier New" pitchFamily="49" charset="0"/>
                <a:buChar char="o"/>
                <a:tabLst>
                  <a:tab pos="687388" algn="l"/>
                </a:tabLst>
              </a:pPr>
              <a:r>
                <a:rPr lang="en-US" i="0">
                  <a:solidFill>
                    <a:srgbClr val="D9D9D9"/>
                  </a:solidFill>
                  <a:cs typeface="Tahoma" pitchFamily="34" charset="0"/>
                </a:rPr>
                <a:t>NASA instruments data and</a:t>
              </a:r>
            </a:p>
            <a:p>
              <a:pPr marL="509588" lvl="1" indent="-277813">
                <a:lnSpc>
                  <a:spcPct val="85000"/>
                </a:lnSpc>
                <a:tabLst>
                  <a:tab pos="687388" algn="l"/>
                </a:tabLst>
              </a:pPr>
              <a:r>
                <a:rPr lang="en-US" i="0">
                  <a:solidFill>
                    <a:srgbClr val="D9D9D9"/>
                  </a:solidFill>
                  <a:cs typeface="Tahoma" pitchFamily="34" charset="0"/>
                </a:rPr>
                <a:t>         model products</a:t>
              </a:r>
            </a:p>
            <a:p>
              <a:pPr marL="509588" lvl="1" indent="-277813">
                <a:lnSpc>
                  <a:spcPct val="85000"/>
                </a:lnSpc>
                <a:buFont typeface="Courier New" pitchFamily="49" charset="0"/>
                <a:buChar char="o"/>
                <a:tabLst>
                  <a:tab pos="687388" algn="l"/>
                </a:tabLst>
              </a:pPr>
              <a:r>
                <a:rPr lang="en-US" i="0">
                  <a:solidFill>
                    <a:srgbClr val="D9D9D9"/>
                  </a:solidFill>
                  <a:cs typeface="Tahoma" pitchFamily="34" charset="0"/>
                </a:rPr>
                <a:t>Collaborations with NOAA CIs </a:t>
              </a:r>
            </a:p>
            <a:p>
              <a:pPr marL="509588" lvl="1" indent="-277813">
                <a:lnSpc>
                  <a:spcPct val="85000"/>
                </a:lnSpc>
                <a:tabLst>
                  <a:tab pos="687388" algn="l"/>
                </a:tabLst>
              </a:pPr>
              <a:r>
                <a:rPr lang="en-US" i="0">
                  <a:solidFill>
                    <a:srgbClr val="D9D9D9"/>
                  </a:solidFill>
                  <a:cs typeface="Tahoma" pitchFamily="34" charset="0"/>
                </a:rPr>
                <a:t>         for GOES-R proxy products</a:t>
              </a:r>
            </a:p>
            <a:p>
              <a:pPr>
                <a:lnSpc>
                  <a:spcPct val="85000"/>
                </a:lnSpc>
                <a:spcBef>
                  <a:spcPts val="600"/>
                </a:spcBef>
                <a:spcAft>
                  <a:spcPts val="600"/>
                </a:spcAft>
                <a:tabLst>
                  <a:tab pos="687388" algn="l"/>
                </a:tabLst>
              </a:pPr>
              <a:r>
                <a:rPr lang="en-US" sz="2400" b="1" i="0">
                  <a:solidFill>
                    <a:srgbClr val="C6D9F1"/>
                  </a:solidFill>
                  <a:cs typeface="Tahoma" pitchFamily="34" charset="0"/>
                </a:rPr>
                <a:t>End users</a:t>
              </a:r>
            </a:p>
            <a:p>
              <a:pPr marL="509588" lvl="1" indent="-277813">
                <a:lnSpc>
                  <a:spcPct val="85000"/>
                </a:lnSpc>
                <a:buFont typeface="Courier New" pitchFamily="49" charset="0"/>
                <a:buChar char="o"/>
                <a:tabLst>
                  <a:tab pos="687388" algn="l"/>
                </a:tabLst>
              </a:pPr>
              <a:r>
                <a:rPr lang="en-US" i="0">
                  <a:solidFill>
                    <a:srgbClr val="D9D9D9"/>
                  </a:solidFill>
                </a:rPr>
                <a:t>Regular interactions with 20 WFOs</a:t>
              </a:r>
            </a:p>
            <a:p>
              <a:pPr marL="509588" lvl="1" indent="-277813">
                <a:lnSpc>
                  <a:spcPct val="85000"/>
                </a:lnSpc>
                <a:buFont typeface="Courier New" pitchFamily="49" charset="0"/>
                <a:buChar char="o"/>
                <a:tabLst>
                  <a:tab pos="687388" algn="l"/>
                </a:tabLst>
              </a:pPr>
              <a:r>
                <a:rPr lang="en-US" i="0">
                  <a:solidFill>
                    <a:srgbClr val="D9D9D9"/>
                  </a:solidFill>
                </a:rPr>
                <a:t>National Centers and “testbeds”</a:t>
              </a:r>
            </a:p>
            <a:p>
              <a:pPr marL="509588" lvl="1" indent="-277813">
                <a:lnSpc>
                  <a:spcPct val="85000"/>
                </a:lnSpc>
                <a:buFont typeface="Courier New" pitchFamily="49" charset="0"/>
                <a:buChar char="o"/>
                <a:tabLst>
                  <a:tab pos="687388" algn="l"/>
                </a:tabLst>
              </a:pPr>
              <a:r>
                <a:rPr lang="en-US" i="0">
                  <a:solidFill>
                    <a:srgbClr val="D9D9D9"/>
                  </a:solidFill>
                </a:rPr>
                <a:t>Private sector users</a:t>
              </a:r>
            </a:p>
            <a:p>
              <a:pPr>
                <a:lnSpc>
                  <a:spcPct val="85000"/>
                </a:lnSpc>
                <a:spcBef>
                  <a:spcPts val="600"/>
                </a:spcBef>
                <a:spcAft>
                  <a:spcPts val="600"/>
                </a:spcAft>
                <a:tabLst>
                  <a:tab pos="687388" algn="l"/>
                </a:tabLst>
              </a:pPr>
              <a:r>
                <a:rPr lang="en-US" sz="2400" b="1" i="0">
                  <a:solidFill>
                    <a:srgbClr val="C6D9F1"/>
                  </a:solidFill>
                </a:rPr>
                <a:t>Data / transition / dissemination</a:t>
              </a:r>
            </a:p>
            <a:p>
              <a:pPr marL="509588" lvl="1" indent="-277813">
                <a:lnSpc>
                  <a:spcPct val="85000"/>
                </a:lnSpc>
                <a:buFont typeface="Courier New" pitchFamily="49" charset="0"/>
                <a:buChar char="o"/>
                <a:tabLst>
                  <a:tab pos="687388" algn="l"/>
                </a:tabLst>
              </a:pPr>
              <a:r>
                <a:rPr lang="en-US" i="0">
                  <a:solidFill>
                    <a:srgbClr val="D9D9D9"/>
                  </a:solidFill>
                </a:rPr>
                <a:t>Suite of over 30 satellite derived products, analyses, forecast products</a:t>
              </a:r>
            </a:p>
            <a:p>
              <a:pPr marL="509588" lvl="1" indent="-277813">
                <a:lnSpc>
                  <a:spcPct val="85000"/>
                </a:lnSpc>
                <a:buFont typeface="Courier New" pitchFamily="49" charset="0"/>
                <a:buChar char="o"/>
                <a:tabLst>
                  <a:tab pos="687388" algn="l"/>
                </a:tabLst>
              </a:pPr>
              <a:r>
                <a:rPr lang="en-US" i="0">
                  <a:solidFill>
                    <a:srgbClr val="D9D9D9"/>
                  </a:solidFill>
                </a:rPr>
                <a:t>Public ftp, Local Data Manager (LDM)</a:t>
              </a:r>
            </a:p>
            <a:p>
              <a:pPr marL="509588" lvl="1" indent="-277813">
                <a:lnSpc>
                  <a:spcPct val="85000"/>
                </a:lnSpc>
                <a:buFont typeface="Courier New" pitchFamily="49" charset="0"/>
                <a:buChar char="o"/>
                <a:tabLst>
                  <a:tab pos="687388" algn="l"/>
                </a:tabLst>
              </a:pPr>
              <a:r>
                <a:rPr lang="en-US" i="0">
                  <a:solidFill>
                    <a:srgbClr val="D9D9D9"/>
                  </a:solidFill>
                </a:rPr>
                <a:t>AWIPS, NAWIPS, AWIPS2, Google Earth, EVCM</a:t>
              </a:r>
            </a:p>
            <a:p>
              <a:pPr>
                <a:lnSpc>
                  <a:spcPct val="85000"/>
                </a:lnSpc>
                <a:spcAft>
                  <a:spcPts val="600"/>
                </a:spcAft>
                <a:tabLst>
                  <a:tab pos="687388" algn="l"/>
                </a:tabLst>
              </a:pPr>
              <a:endParaRPr lang="en-US" b="1" i="0" u="sng">
                <a:solidFill>
                  <a:srgbClr val="C6D9F1"/>
                </a:solidFill>
                <a:cs typeface="Tahoma" pitchFamily="34" charset="0"/>
              </a:endParaRPr>
            </a:p>
          </p:txBody>
        </p:sp>
      </p:grpSp>
      <p:sp>
        <p:nvSpPr>
          <p:cNvPr id="16" name="Title 1"/>
          <p:cNvSpPr>
            <a:spLocks/>
          </p:cNvSpPr>
          <p:nvPr/>
        </p:nvSpPr>
        <p:spPr bwMode="auto">
          <a:xfrm>
            <a:off x="838200" y="152400"/>
            <a:ext cx="7620000" cy="993775"/>
          </a:xfrm>
          <a:prstGeom prst="rect">
            <a:avLst/>
          </a:prstGeom>
          <a:noFill/>
          <a:ln w="9525">
            <a:noFill/>
            <a:miter lim="800000"/>
            <a:headEnd/>
            <a:tailEnd/>
          </a:ln>
        </p:spPr>
        <p:txBody>
          <a:bodyPr anchor="ctr"/>
          <a:lstStyle/>
          <a:p>
            <a:pPr algn="ctr">
              <a:defRPr/>
            </a:pPr>
            <a:r>
              <a:rPr lang="en-US" sz="4000" i="0" dirty="0">
                <a:effectLst>
                  <a:outerShdw blurRad="38100" dist="38100" dir="2700000" algn="tl">
                    <a:srgbClr val="C0C0C0"/>
                  </a:outerShdw>
                </a:effectLst>
              </a:rPr>
              <a:t>Partnerships and End Users</a:t>
            </a:r>
          </a:p>
        </p:txBody>
      </p:sp>
      <p:grpSp>
        <p:nvGrpSpPr>
          <p:cNvPr id="76803" name="Group 100"/>
          <p:cNvGrpSpPr>
            <a:grpSpLocks/>
          </p:cNvGrpSpPr>
          <p:nvPr/>
        </p:nvGrpSpPr>
        <p:grpSpPr bwMode="auto">
          <a:xfrm>
            <a:off x="5334000" y="2093913"/>
            <a:ext cx="3416300" cy="2173287"/>
            <a:chOff x="838200" y="1066800"/>
            <a:chExt cx="8107363" cy="4840288"/>
          </a:xfrm>
        </p:grpSpPr>
        <p:grpSp>
          <p:nvGrpSpPr>
            <p:cNvPr id="76804" name="Group 51"/>
            <p:cNvGrpSpPr>
              <a:grpSpLocks/>
            </p:cNvGrpSpPr>
            <p:nvPr/>
          </p:nvGrpSpPr>
          <p:grpSpPr bwMode="auto">
            <a:xfrm>
              <a:off x="838200" y="1066800"/>
              <a:ext cx="8107363" cy="4840288"/>
              <a:chOff x="528" y="816"/>
              <a:chExt cx="5107" cy="3049"/>
            </a:xfrm>
          </p:grpSpPr>
          <p:grpSp>
            <p:nvGrpSpPr>
              <p:cNvPr id="76810" name="Group 71"/>
              <p:cNvGrpSpPr>
                <a:grpSpLocks/>
              </p:cNvGrpSpPr>
              <p:nvPr/>
            </p:nvGrpSpPr>
            <p:grpSpPr bwMode="auto">
              <a:xfrm>
                <a:off x="528" y="816"/>
                <a:ext cx="5107" cy="3049"/>
                <a:chOff x="3170" y="1152"/>
                <a:chExt cx="2590" cy="1652"/>
              </a:xfrm>
            </p:grpSpPr>
            <p:pic>
              <p:nvPicPr>
                <p:cNvPr id="76844" name="Picture 3"/>
                <p:cNvPicPr>
                  <a:picLocks noChangeAspect="1" noChangeArrowheads="1"/>
                </p:cNvPicPr>
                <p:nvPr/>
              </p:nvPicPr>
              <p:blipFill>
                <a:blip r:embed="rId2"/>
                <a:srcRect/>
                <a:stretch>
                  <a:fillRect/>
                </a:stretch>
              </p:blipFill>
              <p:spPr bwMode="auto">
                <a:xfrm>
                  <a:off x="3170" y="1152"/>
                  <a:ext cx="2590" cy="1652"/>
                </a:xfrm>
                <a:prstGeom prst="rect">
                  <a:avLst/>
                </a:prstGeom>
                <a:noFill/>
                <a:ln w="9525">
                  <a:noFill/>
                  <a:miter lim="800000"/>
                  <a:headEnd/>
                  <a:tailEnd/>
                </a:ln>
              </p:spPr>
            </p:pic>
            <p:sp>
              <p:nvSpPr>
                <p:cNvPr id="143" name="Rectangle 142"/>
                <p:cNvSpPr>
                  <a:spLocks noChangeArrowheads="1"/>
                </p:cNvSpPr>
                <p:nvPr/>
              </p:nvSpPr>
              <p:spPr bwMode="auto">
                <a:xfrm flipV="1">
                  <a:off x="3941" y="1197"/>
                  <a:ext cx="1780" cy="368"/>
                </a:xfrm>
                <a:prstGeom prst="rect">
                  <a:avLst/>
                </a:prstGeom>
                <a:solidFill>
                  <a:schemeClr val="bg1"/>
                </a:solidFill>
                <a:ln w="25400" algn="ctr">
                  <a:noFill/>
                  <a:miter lim="800000"/>
                  <a:headEnd/>
                  <a:tailEnd/>
                </a:ln>
              </p:spPr>
              <p:txBody>
                <a:bodyPr rot="10800000" anchor="ctr"/>
                <a:lstStyle/>
                <a:p>
                  <a:pPr algn="ctr">
                    <a:defRPr/>
                  </a:pPr>
                  <a:endParaRPr lang="en-US" sz="800" dirty="0">
                    <a:solidFill>
                      <a:schemeClr val="lt1"/>
                    </a:solidFill>
                    <a:latin typeface="+mn-lt"/>
                  </a:endParaRPr>
                </a:p>
              </p:txBody>
            </p:sp>
          </p:grpSp>
          <p:sp>
            <p:nvSpPr>
              <p:cNvPr id="109" name="Oval 108"/>
              <p:cNvSpPr/>
              <p:nvPr/>
            </p:nvSpPr>
            <p:spPr>
              <a:xfrm>
                <a:off x="4026" y="3014"/>
                <a:ext cx="83"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0" name="Oval 23"/>
              <p:cNvSpPr/>
              <p:nvPr/>
            </p:nvSpPr>
            <p:spPr>
              <a:xfrm>
                <a:off x="3708" y="2246"/>
                <a:ext cx="88" cy="5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1" name="Oval 110"/>
              <p:cNvSpPr/>
              <p:nvPr/>
            </p:nvSpPr>
            <p:spPr>
              <a:xfrm>
                <a:off x="1826" y="1861"/>
                <a:ext cx="83"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2" name="Oval 111"/>
              <p:cNvSpPr/>
              <p:nvPr/>
            </p:nvSpPr>
            <p:spPr>
              <a:xfrm>
                <a:off x="4057" y="3106"/>
                <a:ext cx="88" cy="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3" name="Oval 112"/>
              <p:cNvSpPr/>
              <p:nvPr/>
            </p:nvSpPr>
            <p:spPr>
              <a:xfrm>
                <a:off x="4012" y="2912"/>
                <a:ext cx="85" cy="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4" name="Oval 113"/>
              <p:cNvSpPr/>
              <p:nvPr/>
            </p:nvSpPr>
            <p:spPr>
              <a:xfrm>
                <a:off x="4771" y="3524"/>
                <a:ext cx="85"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5" name="Oval 114"/>
              <p:cNvSpPr/>
              <p:nvPr/>
            </p:nvSpPr>
            <p:spPr>
              <a:xfrm>
                <a:off x="4816" y="3698"/>
                <a:ext cx="85"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6" name="Oval 115"/>
              <p:cNvSpPr/>
              <p:nvPr/>
            </p:nvSpPr>
            <p:spPr>
              <a:xfrm>
                <a:off x="4306" y="2863"/>
                <a:ext cx="83"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7" name="Oval 32"/>
              <p:cNvSpPr/>
              <p:nvPr/>
            </p:nvSpPr>
            <p:spPr>
              <a:xfrm>
                <a:off x="3744" y="3197"/>
                <a:ext cx="85"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8" name="Oval 117"/>
              <p:cNvSpPr/>
              <p:nvPr/>
            </p:nvSpPr>
            <p:spPr>
              <a:xfrm>
                <a:off x="2991" y="3658"/>
                <a:ext cx="85"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19" name="Oval 118"/>
              <p:cNvSpPr/>
              <p:nvPr/>
            </p:nvSpPr>
            <p:spPr>
              <a:xfrm>
                <a:off x="2135" y="2965"/>
                <a:ext cx="85"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0" name="Oval 119"/>
              <p:cNvSpPr/>
              <p:nvPr/>
            </p:nvSpPr>
            <p:spPr>
              <a:xfrm>
                <a:off x="3195" y="3473"/>
                <a:ext cx="83"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1" name="Oval 37"/>
              <p:cNvSpPr/>
              <p:nvPr/>
            </p:nvSpPr>
            <p:spPr>
              <a:xfrm>
                <a:off x="4399" y="2377"/>
                <a:ext cx="83"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2" name="Oval 121"/>
              <p:cNvSpPr/>
              <p:nvPr/>
            </p:nvSpPr>
            <p:spPr>
              <a:xfrm>
                <a:off x="4607" y="2246"/>
                <a:ext cx="85"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3" name="Oval 122"/>
              <p:cNvSpPr/>
              <p:nvPr/>
            </p:nvSpPr>
            <p:spPr>
              <a:xfrm>
                <a:off x="4845" y="2257"/>
                <a:ext cx="85"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4" name="Oval 123"/>
              <p:cNvSpPr/>
              <p:nvPr/>
            </p:nvSpPr>
            <p:spPr>
              <a:xfrm>
                <a:off x="1055" y="1130"/>
                <a:ext cx="83" cy="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5" name="Oval 55"/>
              <p:cNvSpPr/>
              <p:nvPr/>
            </p:nvSpPr>
            <p:spPr>
              <a:xfrm>
                <a:off x="2379" y="2522"/>
                <a:ext cx="83" cy="5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6" name="Oval 125"/>
              <p:cNvSpPr/>
              <p:nvPr/>
            </p:nvSpPr>
            <p:spPr>
              <a:xfrm>
                <a:off x="4804" y="2531"/>
                <a:ext cx="83" cy="6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7" name="Oval 126"/>
              <p:cNvSpPr/>
              <p:nvPr/>
            </p:nvSpPr>
            <p:spPr>
              <a:xfrm>
                <a:off x="1060" y="1077"/>
                <a:ext cx="85"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8" name="Oval 127"/>
              <p:cNvSpPr/>
              <p:nvPr/>
            </p:nvSpPr>
            <p:spPr>
              <a:xfrm>
                <a:off x="1745" y="1435"/>
                <a:ext cx="81"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29" name="Oval 128"/>
              <p:cNvSpPr/>
              <p:nvPr/>
            </p:nvSpPr>
            <p:spPr>
              <a:xfrm>
                <a:off x="1060" y="1373"/>
                <a:ext cx="85" cy="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76832" name="Oval 51"/>
              <p:cNvSpPr>
                <a:spLocks noChangeArrowheads="1"/>
              </p:cNvSpPr>
              <p:nvPr/>
            </p:nvSpPr>
            <p:spPr bwMode="auto">
              <a:xfrm>
                <a:off x="3200" y="2603"/>
                <a:ext cx="144" cy="127"/>
              </a:xfrm>
              <a:prstGeom prst="ellipse">
                <a:avLst/>
              </a:prstGeom>
              <a:noFill/>
              <a:ln w="19050">
                <a:solidFill>
                  <a:schemeClr val="tx1"/>
                </a:solidFill>
                <a:round/>
                <a:headEnd/>
                <a:tailEnd/>
              </a:ln>
            </p:spPr>
            <p:txBody>
              <a:bodyPr wrap="none" anchor="ctr"/>
              <a:lstStyle/>
              <a:p>
                <a:endParaRPr lang="en-US" sz="800"/>
              </a:p>
            </p:txBody>
          </p:sp>
          <p:sp>
            <p:nvSpPr>
              <p:cNvPr id="76833" name="Oval 52"/>
              <p:cNvSpPr>
                <a:spLocks noChangeArrowheads="1"/>
              </p:cNvSpPr>
              <p:nvPr/>
            </p:nvSpPr>
            <p:spPr bwMode="auto">
              <a:xfrm>
                <a:off x="4779" y="3669"/>
                <a:ext cx="144" cy="128"/>
              </a:xfrm>
              <a:prstGeom prst="ellipse">
                <a:avLst/>
              </a:prstGeom>
              <a:noFill/>
              <a:ln w="19050">
                <a:solidFill>
                  <a:schemeClr val="tx1"/>
                </a:solidFill>
                <a:round/>
                <a:headEnd/>
                <a:tailEnd/>
              </a:ln>
            </p:spPr>
            <p:txBody>
              <a:bodyPr wrap="none" anchor="ctr"/>
              <a:lstStyle/>
              <a:p>
                <a:endParaRPr lang="en-US" sz="800"/>
              </a:p>
            </p:txBody>
          </p:sp>
          <p:sp>
            <p:nvSpPr>
              <p:cNvPr id="76834" name="Oval 53"/>
              <p:cNvSpPr>
                <a:spLocks noChangeArrowheads="1"/>
              </p:cNvSpPr>
              <p:nvPr/>
            </p:nvSpPr>
            <p:spPr bwMode="auto">
              <a:xfrm>
                <a:off x="4870" y="2512"/>
                <a:ext cx="142" cy="127"/>
              </a:xfrm>
              <a:prstGeom prst="ellipse">
                <a:avLst/>
              </a:prstGeom>
              <a:noFill/>
              <a:ln w="19050">
                <a:solidFill>
                  <a:schemeClr val="tx1"/>
                </a:solidFill>
                <a:round/>
                <a:headEnd/>
                <a:tailEnd/>
              </a:ln>
            </p:spPr>
            <p:txBody>
              <a:bodyPr wrap="none" anchor="ctr"/>
              <a:lstStyle/>
              <a:p>
                <a:endParaRPr lang="en-US" sz="800"/>
              </a:p>
            </p:txBody>
          </p:sp>
          <p:sp>
            <p:nvSpPr>
              <p:cNvPr id="76835" name="Oval 54"/>
              <p:cNvSpPr>
                <a:spLocks noChangeArrowheads="1"/>
              </p:cNvSpPr>
              <p:nvPr/>
            </p:nvSpPr>
            <p:spPr bwMode="auto">
              <a:xfrm>
                <a:off x="1053" y="1307"/>
                <a:ext cx="147" cy="127"/>
              </a:xfrm>
              <a:prstGeom prst="ellipse">
                <a:avLst/>
              </a:prstGeom>
              <a:noFill/>
              <a:ln w="19050">
                <a:solidFill>
                  <a:schemeClr val="tx1"/>
                </a:solidFill>
                <a:round/>
                <a:headEnd/>
                <a:tailEnd/>
              </a:ln>
            </p:spPr>
            <p:txBody>
              <a:bodyPr wrap="none" anchor="ctr"/>
              <a:lstStyle/>
              <a:p>
                <a:endParaRPr lang="en-US" sz="800"/>
              </a:p>
            </p:txBody>
          </p:sp>
          <p:sp>
            <p:nvSpPr>
              <p:cNvPr id="134" name="Oval 32"/>
              <p:cNvSpPr/>
              <p:nvPr/>
            </p:nvSpPr>
            <p:spPr>
              <a:xfrm>
                <a:off x="713" y="2232"/>
                <a:ext cx="85" cy="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35" name="Oval 32"/>
              <p:cNvSpPr/>
              <p:nvPr/>
            </p:nvSpPr>
            <p:spPr>
              <a:xfrm>
                <a:off x="860" y="2112"/>
                <a:ext cx="85"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36" name="Oval 32"/>
              <p:cNvSpPr/>
              <p:nvPr/>
            </p:nvSpPr>
            <p:spPr>
              <a:xfrm>
                <a:off x="806" y="2676"/>
                <a:ext cx="85"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37" name="Oval 136"/>
              <p:cNvSpPr/>
              <p:nvPr/>
            </p:nvSpPr>
            <p:spPr>
              <a:xfrm>
                <a:off x="770" y="2676"/>
                <a:ext cx="83" cy="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38" name="Oval 32"/>
              <p:cNvSpPr/>
              <p:nvPr/>
            </p:nvSpPr>
            <p:spPr>
              <a:xfrm>
                <a:off x="3948" y="3346"/>
                <a:ext cx="85"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39" name="Oval 32"/>
              <p:cNvSpPr/>
              <p:nvPr/>
            </p:nvSpPr>
            <p:spPr>
              <a:xfrm>
                <a:off x="3696" y="3359"/>
                <a:ext cx="85" cy="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40" name="Oval 37"/>
              <p:cNvSpPr/>
              <p:nvPr/>
            </p:nvSpPr>
            <p:spPr>
              <a:xfrm>
                <a:off x="4081" y="2132"/>
                <a:ext cx="81" cy="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41" name="Oval 37"/>
              <p:cNvSpPr/>
              <p:nvPr/>
            </p:nvSpPr>
            <p:spPr>
              <a:xfrm>
                <a:off x="4800" y="2832"/>
                <a:ext cx="83" cy="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grpSp>
        <p:sp>
          <p:nvSpPr>
            <p:cNvPr id="76805" name="Text Box 61"/>
            <p:cNvSpPr txBox="1">
              <a:spLocks noChangeArrowheads="1"/>
            </p:cNvSpPr>
            <p:nvPr/>
          </p:nvSpPr>
          <p:spPr bwMode="auto">
            <a:xfrm>
              <a:off x="4572000" y="1112838"/>
              <a:ext cx="4373563" cy="1576584"/>
            </a:xfrm>
            <a:prstGeom prst="rect">
              <a:avLst/>
            </a:prstGeom>
            <a:noFill/>
            <a:ln w="9525">
              <a:noFill/>
              <a:miter lim="800000"/>
              <a:headEnd/>
              <a:tailEnd/>
            </a:ln>
          </p:spPr>
          <p:txBody>
            <a:bodyPr>
              <a:spAutoFit/>
            </a:bodyPr>
            <a:lstStyle/>
            <a:p>
              <a:pPr>
                <a:buClr>
                  <a:srgbClr val="CC0000"/>
                </a:buClr>
              </a:pPr>
              <a:r>
                <a:rPr lang="en-US" sz="800"/>
                <a:t>“SPoRT” WFOs</a:t>
              </a:r>
            </a:p>
            <a:p>
              <a:pPr>
                <a:buClr>
                  <a:srgbClr val="CC0000"/>
                </a:buClr>
              </a:pPr>
              <a:r>
                <a:rPr lang="en-US" sz="800"/>
                <a:t>Regional HQs</a:t>
              </a:r>
            </a:p>
            <a:p>
              <a:pPr>
                <a:buClr>
                  <a:srgbClr val="CC0000"/>
                </a:buClr>
              </a:pPr>
              <a:r>
                <a:rPr lang="en-US" sz="800"/>
                <a:t>Collaborating National Centers</a:t>
              </a:r>
            </a:p>
            <a:p>
              <a:pPr>
                <a:buClr>
                  <a:srgbClr val="CC0000"/>
                </a:buClr>
              </a:pPr>
              <a:r>
                <a:rPr lang="en-US" sz="800"/>
                <a:t>Data providers / subject matter experts</a:t>
              </a:r>
            </a:p>
          </p:txBody>
        </p:sp>
        <p:sp>
          <p:nvSpPr>
            <p:cNvPr id="104" name="Oval 103"/>
            <p:cNvSpPr/>
            <p:nvPr/>
          </p:nvSpPr>
          <p:spPr>
            <a:xfrm>
              <a:off x="4266499" y="1296615"/>
              <a:ext cx="135625" cy="1343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105" name="Oval 104"/>
            <p:cNvSpPr/>
            <p:nvPr/>
          </p:nvSpPr>
          <p:spPr>
            <a:xfrm>
              <a:off x="4266499" y="2042636"/>
              <a:ext cx="135625" cy="13435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dirty="0"/>
            </a:p>
          </p:txBody>
        </p:sp>
        <p:sp>
          <p:nvSpPr>
            <p:cNvPr id="76808" name="Oval 51"/>
            <p:cNvSpPr>
              <a:spLocks noChangeArrowheads="1"/>
            </p:cNvSpPr>
            <p:nvPr/>
          </p:nvSpPr>
          <p:spPr bwMode="auto">
            <a:xfrm>
              <a:off x="4267200" y="1752600"/>
              <a:ext cx="136525" cy="138113"/>
            </a:xfrm>
            <a:prstGeom prst="ellipse">
              <a:avLst/>
            </a:prstGeom>
            <a:noFill/>
            <a:ln w="19050">
              <a:solidFill>
                <a:schemeClr val="tx1"/>
              </a:solidFill>
              <a:round/>
              <a:headEnd/>
              <a:tailEnd/>
            </a:ln>
          </p:spPr>
          <p:txBody>
            <a:bodyPr wrap="none" anchor="ctr"/>
            <a:lstStyle/>
            <a:p>
              <a:endParaRPr lang="en-US" sz="800"/>
            </a:p>
          </p:txBody>
        </p:sp>
        <p:sp>
          <p:nvSpPr>
            <p:cNvPr id="107" name="AutoShape 65"/>
            <p:cNvSpPr>
              <a:spLocks noChangeArrowheads="1"/>
            </p:cNvSpPr>
            <p:nvPr/>
          </p:nvSpPr>
          <p:spPr bwMode="auto">
            <a:xfrm>
              <a:off x="4191152" y="1494611"/>
              <a:ext cx="256181" cy="180319"/>
            </a:xfrm>
            <a:prstGeom prst="star5">
              <a:avLst/>
            </a:prstGeom>
            <a:solidFill>
              <a:schemeClr val="tx1"/>
            </a:solidFill>
            <a:ln w="9525">
              <a:solidFill>
                <a:schemeClr val="tx1"/>
              </a:solidFill>
              <a:miter lim="800000"/>
              <a:headEnd/>
              <a:tailEnd/>
            </a:ln>
            <a:effectLst/>
          </p:spPr>
          <p:txBody>
            <a:bodyPr wrap="none" anchor="ctr"/>
            <a:lstStyle/>
            <a:p>
              <a:pPr>
                <a:defRPr/>
              </a:pPr>
              <a:endParaRPr lang="en-US" sz="800" dirty="0"/>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33400" y="0"/>
            <a:ext cx="8153400" cy="993775"/>
          </a:xfrm>
          <a:prstGeom prst="rect">
            <a:avLst/>
          </a:prstGeom>
          <a:noFill/>
          <a:ln w="9525">
            <a:noFill/>
            <a:miter lim="800000"/>
            <a:headEnd/>
            <a:tailEnd/>
          </a:ln>
        </p:spPr>
        <p:txBody>
          <a:bodyPr anchor="ctr">
            <a:normAutofit/>
          </a:bodyPr>
          <a:lstStyle/>
          <a:p>
            <a:pPr algn="ctr">
              <a:defRPr/>
            </a:pPr>
            <a:r>
              <a:rPr lang="en-US" sz="3200" i="0" dirty="0" err="1">
                <a:effectLst>
                  <a:outerShdw blurRad="38100" dist="38100" dir="2700000" algn="tl">
                    <a:srgbClr val="C0C0C0"/>
                  </a:outerShdw>
                </a:effectLst>
              </a:rPr>
              <a:t>SPoRT</a:t>
            </a:r>
            <a:r>
              <a:rPr lang="en-US" sz="3200" i="0" dirty="0">
                <a:effectLst>
                  <a:outerShdw blurRad="38100" dist="38100" dir="2700000" algn="tl">
                    <a:srgbClr val="C0C0C0"/>
                  </a:outerShdw>
                </a:effectLst>
              </a:rPr>
              <a:t> Focus with NPP</a:t>
            </a:r>
          </a:p>
        </p:txBody>
      </p:sp>
      <p:sp>
        <p:nvSpPr>
          <p:cNvPr id="77826" name="Text Box 4"/>
          <p:cNvSpPr txBox="1">
            <a:spLocks noChangeArrowheads="1"/>
          </p:cNvSpPr>
          <p:nvPr/>
        </p:nvSpPr>
        <p:spPr bwMode="auto">
          <a:xfrm>
            <a:off x="381000" y="1295400"/>
            <a:ext cx="8382000" cy="4770438"/>
          </a:xfrm>
          <a:prstGeom prst="rect">
            <a:avLst/>
          </a:prstGeom>
          <a:noFill/>
          <a:ln w="9525">
            <a:noFill/>
            <a:miter lim="800000"/>
            <a:headEnd/>
            <a:tailEnd/>
          </a:ln>
        </p:spPr>
        <p:txBody>
          <a:bodyPr>
            <a:spAutoFit/>
          </a:bodyPr>
          <a:lstStyle/>
          <a:p>
            <a:pPr marL="225425" indent="-225425">
              <a:lnSpc>
                <a:spcPct val="85000"/>
              </a:lnSpc>
              <a:spcAft>
                <a:spcPts val="600"/>
              </a:spcAft>
            </a:pPr>
            <a:r>
              <a:rPr lang="en-US" altLang="ja-JP" sz="2400" b="1" i="0" u="sng">
                <a:ea typeface="ＭＳ Ｐゴシック"/>
                <a:cs typeface="ＭＳ Ｐゴシック"/>
              </a:rPr>
              <a:t>Initially focusing on VIIRS</a:t>
            </a:r>
            <a:r>
              <a:rPr lang="en-US" altLang="ja-JP" sz="2400" i="0">
                <a:ea typeface="ＭＳ Ｐゴシック"/>
                <a:cs typeface="ＭＳ Ｐゴシック"/>
              </a:rPr>
              <a:t>, SPoRT is</a:t>
            </a:r>
          </a:p>
          <a:p>
            <a:pPr marL="225425" indent="-225425">
              <a:lnSpc>
                <a:spcPct val="85000"/>
              </a:lnSpc>
              <a:spcAft>
                <a:spcPts val="600"/>
              </a:spcAft>
              <a:buFontTx/>
              <a:buChar char="•"/>
            </a:pPr>
            <a:r>
              <a:rPr lang="en-US" altLang="ja-JP" sz="2200" i="0">
                <a:ea typeface="ＭＳ Ｐゴシック"/>
                <a:cs typeface="ＭＳ Ｐゴシック"/>
              </a:rPr>
              <a:t>using established partnerships for data access and for data disseminate to various WFOs </a:t>
            </a:r>
          </a:p>
          <a:p>
            <a:pPr marL="225425" indent="-225425">
              <a:lnSpc>
                <a:spcPct val="85000"/>
              </a:lnSpc>
              <a:spcAft>
                <a:spcPts val="600"/>
              </a:spcAft>
              <a:buFontTx/>
              <a:buChar char="•"/>
            </a:pPr>
            <a:r>
              <a:rPr lang="en-US" altLang="ja-JP" sz="2200" i="0">
                <a:ea typeface="ＭＳ Ｐゴシック"/>
                <a:cs typeface="ＭＳ Ｐゴシック"/>
              </a:rPr>
              <a:t>engaging forecasters in an evaluation of selected products to address specific forecast challenges</a:t>
            </a:r>
          </a:p>
          <a:p>
            <a:pPr marL="225425" indent="-225425">
              <a:lnSpc>
                <a:spcPct val="85000"/>
              </a:lnSpc>
              <a:spcAft>
                <a:spcPts val="600"/>
              </a:spcAft>
              <a:buFontTx/>
              <a:buChar char="•"/>
            </a:pPr>
            <a:r>
              <a:rPr lang="en-US" altLang="ja-JP" sz="2200" i="0">
                <a:ea typeface="ＭＳ Ｐゴシック"/>
                <a:cs typeface="ＭＳ Ｐゴシック"/>
              </a:rPr>
              <a:t>demonstrating capabilities in AWIPS / AWIPS II</a:t>
            </a:r>
          </a:p>
          <a:p>
            <a:pPr marL="225425" indent="-225425">
              <a:lnSpc>
                <a:spcPct val="85000"/>
              </a:lnSpc>
              <a:spcBef>
                <a:spcPts val="600"/>
              </a:spcBef>
              <a:spcAft>
                <a:spcPts val="600"/>
              </a:spcAft>
            </a:pPr>
            <a:r>
              <a:rPr lang="en-US" altLang="ja-JP" sz="2400" i="0" u="sng">
                <a:ea typeface="ＭＳ Ｐゴシック"/>
                <a:cs typeface="ＭＳ Ｐゴシック"/>
              </a:rPr>
              <a:t>In the CONUS region</a:t>
            </a:r>
            <a:r>
              <a:rPr lang="en-US" altLang="ja-JP" sz="2400" i="0">
                <a:ea typeface="ＭＳ Ｐゴシック"/>
                <a:cs typeface="ＭＳ Ｐゴシック"/>
              </a:rPr>
              <a:t>, the primary focus is on products which address challenging forecast issues related to </a:t>
            </a:r>
            <a:r>
              <a:rPr lang="en-US" altLang="ja-JP" sz="2400" b="1">
                <a:ea typeface="ＭＳ Ｐゴシック"/>
                <a:cs typeface="ＭＳ Ｐゴシック"/>
              </a:rPr>
              <a:t>convective storm diagnostics</a:t>
            </a:r>
            <a:r>
              <a:rPr lang="en-US" altLang="ja-JP" sz="2400" i="0">
                <a:ea typeface="ＭＳ Ｐゴシック"/>
                <a:cs typeface="ＭＳ Ｐゴシック"/>
              </a:rPr>
              <a:t>, </a:t>
            </a:r>
            <a:r>
              <a:rPr lang="en-US" altLang="ja-JP" sz="2400" b="1">
                <a:ea typeface="ＭＳ Ｐゴシック"/>
                <a:cs typeface="ＭＳ Ｐゴシック"/>
              </a:rPr>
              <a:t>reduction in visibility and ceilings, and unpredicted variations in regional weather due to local surface forcing</a:t>
            </a:r>
            <a:r>
              <a:rPr lang="en-US" altLang="ja-JP" sz="2400" i="0">
                <a:ea typeface="ＭＳ Ｐゴシック"/>
                <a:cs typeface="ＭＳ Ｐゴシック"/>
              </a:rPr>
              <a:t> </a:t>
            </a:r>
          </a:p>
          <a:p>
            <a:pPr marL="225425" indent="-225425">
              <a:lnSpc>
                <a:spcPct val="85000"/>
              </a:lnSpc>
              <a:spcAft>
                <a:spcPts val="600"/>
              </a:spcAft>
            </a:pPr>
            <a:r>
              <a:rPr lang="en-US" altLang="ja-JP" sz="2400" i="0" u="sng">
                <a:ea typeface="ＭＳ Ｐゴシック"/>
                <a:cs typeface="ＭＳ Ｐゴシック"/>
              </a:rPr>
              <a:t>In OCONUS</a:t>
            </a:r>
            <a:r>
              <a:rPr lang="en-US" altLang="ja-JP" sz="2400" i="0">
                <a:ea typeface="ＭＳ Ｐゴシック"/>
                <a:cs typeface="ＭＳ Ｐゴシック"/>
              </a:rPr>
              <a:t>, atmospheric and cloud products are being evaluated to address nowcasting issues with additional </a:t>
            </a:r>
            <a:r>
              <a:rPr lang="en-US" altLang="ja-JP" sz="2400" b="1">
                <a:ea typeface="ＭＳ Ｐゴシック"/>
                <a:cs typeface="ＭＳ Ｐゴシック"/>
              </a:rPr>
              <a:t>emphasis on ocean products, particularly SST, ocean color, ice characterization, and snow cover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77" name="Group 29"/>
          <p:cNvGraphicFramePr>
            <a:graphicFrameLocks noGrp="1"/>
          </p:cNvGraphicFramePr>
          <p:nvPr/>
        </p:nvGraphicFramePr>
        <p:xfrm>
          <a:off x="457200" y="1143000"/>
          <a:ext cx="8382000" cy="5059363"/>
        </p:xfrm>
        <a:graphic>
          <a:graphicData uri="http://schemas.openxmlformats.org/drawingml/2006/table">
            <a:tbl>
              <a:tblPr/>
              <a:tblGrid>
                <a:gridCol w="2794000"/>
                <a:gridCol w="2794000"/>
                <a:gridCol w="2794000"/>
              </a:tblGrid>
              <a:tr h="596900">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FORECAST CHALLENGE</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PRODUCTS</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REGIONAL EMPHASIS</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31850">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Convective storm diagnostics</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SDRs, RGB products, cloud properties, cloud-top height, TPW, lightning</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CONUS</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t>
                      </a:r>
                      <a:r>
                        <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selected SR and   </a:t>
                      </a:r>
                    </a:p>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CR WFOs</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p>
                      <a:pPr marL="0" marR="0" lvl="0" indent="0" algn="l" defTabSz="914400" rtl="0" eaLnBrk="0" fontAlgn="base" latinLnBrk="0" hangingPunct="0">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OCONUS</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t>
                      </a:r>
                      <a:r>
                        <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AK and HI</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308100">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Visibility and ceilings</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t>
                      </a:r>
                      <a:r>
                        <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day and night changes with local variability</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SDRs, RGB products, cloud products (base, cover, layers), low cloud/fog/snow discrimination, and AOT, glacier dust</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CONUS</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t>
                      </a:r>
                      <a:r>
                        <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selected SR and CR WFOs</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p>
                      <a:pPr marL="0" marR="0" lvl="0" indent="0" algn="l" defTabSz="914400" rtl="0" eaLnBrk="0" fontAlgn="base" latinLnBrk="0" hangingPunct="0">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Alaska Region </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069975">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Various marine weather issues</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t>
                      </a:r>
                      <a:r>
                        <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sea ice dynamics, freezing sea spray, winds, visibility, etc.</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SDRs, RGB products, SST, ocean color, sea ice mapping and characterization</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Alaska Region</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069975">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Local surface forcing</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t>
                      </a:r>
                      <a:r>
                        <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local temperature forecasts, flooding due to snow melt/runoff</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SDRs, RGB products, LST, snow cover / depth</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CONUS</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t>
                      </a:r>
                      <a:r>
                        <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rPr>
                        <a:t>–</a:t>
                      </a: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CR and WR </a:t>
                      </a:r>
                    </a:p>
                    <a:p>
                      <a:pPr marL="0" marR="0" lvl="0" indent="0" algn="l" defTabSz="914400" rtl="0" eaLnBrk="1" fontAlgn="base" latinLnBrk="0" hangingPunct="1">
                        <a:lnSpc>
                          <a:spcPct val="85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WFOs</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p>
                      <a:pPr marL="0" marR="0" lvl="0" indent="0" algn="l" defTabSz="914400" rtl="0" eaLnBrk="0" fontAlgn="base" latinLnBrk="0" hangingPunct="0">
                        <a:lnSpc>
                          <a:spcPct val="85000"/>
                        </a:lnSpc>
                        <a:spcBef>
                          <a:spcPct val="0"/>
                        </a:spcBef>
                        <a:spcAft>
                          <a:spcPct val="0"/>
                        </a:spcAft>
                        <a:buClrTx/>
                        <a:buSzTx/>
                        <a:buFontTx/>
                        <a:buNone/>
                        <a:tabLst/>
                      </a:pPr>
                      <a:r>
                        <a:rPr kumimoji="0" lang="en-US" sz="1800" b="1" i="0" u="sng"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Alaska Region</a:t>
                      </a:r>
                      <a:endParaRPr kumimoji="0" lang="en-US" sz="1800" b="1" i="0" u="none" strike="noStrike" cap="none" normalizeH="0" baseline="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a:effectLst>
                  <a:outerShdw blurRad="38100" dist="38100" dir="2700000" algn="tl">
                    <a:srgbClr val="C0C0C0"/>
                  </a:outerShdw>
                </a:effectLst>
              </a:rPr>
              <a:t>VIIRS Products and WFO Forecast Challenges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5"/>
          <p:cNvSpPr>
            <a:spLocks noChangeArrowheads="1"/>
          </p:cNvSpPr>
          <p:nvPr/>
        </p:nvSpPr>
        <p:spPr bwMode="auto">
          <a:xfrm>
            <a:off x="685800" y="1160463"/>
            <a:ext cx="8001000" cy="4603750"/>
          </a:xfrm>
          <a:prstGeom prst="rect">
            <a:avLst/>
          </a:prstGeom>
          <a:noFill/>
          <a:ln w="9525">
            <a:noFill/>
            <a:miter lim="800000"/>
            <a:headEnd/>
            <a:tailEnd/>
          </a:ln>
        </p:spPr>
        <p:txBody>
          <a:bodyPr anchor="ctr">
            <a:spAutoFit/>
          </a:bodyPr>
          <a:lstStyle/>
          <a:p>
            <a:pPr>
              <a:lnSpc>
                <a:spcPct val="85000"/>
              </a:lnSpc>
              <a:spcAft>
                <a:spcPts val="1200"/>
              </a:spcAft>
            </a:pPr>
            <a:r>
              <a:rPr lang="en-US" altLang="ja-JP" sz="2200" b="1" i="0" u="sng">
                <a:ea typeface="ＭＳ Ｐゴシック"/>
                <a:cs typeface="ＭＳ Ｐゴシック"/>
              </a:rPr>
              <a:t>Scientific Data Records (SDRs)</a:t>
            </a:r>
            <a:r>
              <a:rPr lang="en-US" altLang="ja-JP" sz="2200" i="0">
                <a:ea typeface="ＭＳ Ｐゴシック"/>
                <a:cs typeface="ＭＳ Ｐゴシック"/>
              </a:rPr>
              <a:t> – basic channel imagery – wider swath, preserved resolution on edge of scan</a:t>
            </a:r>
          </a:p>
          <a:p>
            <a:pPr>
              <a:lnSpc>
                <a:spcPct val="85000"/>
              </a:lnSpc>
              <a:spcAft>
                <a:spcPts val="1200"/>
              </a:spcAft>
            </a:pPr>
            <a:r>
              <a:rPr lang="en-US" altLang="ja-JP" sz="2200" b="1" i="0" u="sng">
                <a:solidFill>
                  <a:srgbClr val="DDDDDD"/>
                </a:solidFill>
                <a:ea typeface="ＭＳ Ｐゴシック"/>
                <a:cs typeface="ＭＳ Ｐゴシック"/>
              </a:rPr>
              <a:t>Derived red-green-blue (RGB) color composites for the detection of atmospheric and surface features</a:t>
            </a:r>
            <a:r>
              <a:rPr lang="en-US" altLang="ja-JP" sz="2200" i="0">
                <a:solidFill>
                  <a:srgbClr val="DDDDDD"/>
                </a:solidFill>
                <a:ea typeface="ＭＳ Ｐゴシック"/>
                <a:cs typeface="ＭＳ Ｐゴシック"/>
              </a:rPr>
              <a:t> -  several standard RGB composites shown by EUMETSAT and others to be of significant value in diagnostic weather analysis.  </a:t>
            </a:r>
          </a:p>
          <a:p>
            <a:pPr marL="396875" lvl="1" indent="-166688">
              <a:lnSpc>
                <a:spcPct val="85000"/>
              </a:lnSpc>
              <a:buFont typeface="Arial" charset="0"/>
              <a:buChar char="•"/>
            </a:pPr>
            <a:r>
              <a:rPr lang="en-US" altLang="ja-JP" sz="2000" i="0">
                <a:solidFill>
                  <a:srgbClr val="DDDDDD"/>
                </a:solidFill>
                <a:ea typeface="ＭＳ Ｐゴシック"/>
                <a:cs typeface="ＭＳ Ｐゴシック"/>
              </a:rPr>
              <a:t> dust detection, air mass, and convective storms</a:t>
            </a:r>
          </a:p>
          <a:p>
            <a:pPr marL="396875" lvl="1" indent="-166688">
              <a:lnSpc>
                <a:spcPct val="85000"/>
              </a:lnSpc>
              <a:buFont typeface="Arial" charset="0"/>
              <a:buChar char="•"/>
            </a:pPr>
            <a:r>
              <a:rPr lang="en-US" altLang="ja-JP" sz="2000" i="0">
                <a:solidFill>
                  <a:srgbClr val="DDDDDD"/>
                </a:solidFill>
                <a:ea typeface="ＭＳ Ｐゴシック"/>
                <a:cs typeface="ＭＳ Ｐゴシック"/>
              </a:rPr>
              <a:t> day and night-time microphysical imagery</a:t>
            </a:r>
          </a:p>
          <a:p>
            <a:pPr marL="396875" lvl="1" indent="-166688">
              <a:lnSpc>
                <a:spcPct val="85000"/>
              </a:lnSpc>
              <a:buFont typeface="Arial" charset="0"/>
              <a:buChar char="•"/>
            </a:pPr>
            <a:r>
              <a:rPr lang="en-US" altLang="ja-JP" sz="2000" i="0">
                <a:solidFill>
                  <a:srgbClr val="DDDDDD"/>
                </a:solidFill>
                <a:ea typeface="ＭＳ Ｐゴシック"/>
                <a:cs typeface="ＭＳ Ｐゴシック"/>
              </a:rPr>
              <a:t> natural and false color images (surface features)</a:t>
            </a:r>
            <a:endParaRPr lang="en-US" altLang="ja-JP" sz="2200" i="0">
              <a:solidFill>
                <a:srgbClr val="DDDDDD"/>
              </a:solidFill>
              <a:ea typeface="ＭＳ Ｐゴシック"/>
              <a:cs typeface="ＭＳ Ｐゴシック"/>
            </a:endParaRPr>
          </a:p>
          <a:p>
            <a:pPr>
              <a:lnSpc>
                <a:spcPct val="85000"/>
              </a:lnSpc>
              <a:spcBef>
                <a:spcPts val="1200"/>
              </a:spcBef>
              <a:spcAft>
                <a:spcPts val="1200"/>
              </a:spcAft>
            </a:pPr>
            <a:r>
              <a:rPr lang="en-US" altLang="ja-JP" sz="2200" b="1" i="0" u="sng">
                <a:solidFill>
                  <a:srgbClr val="DDDDDD"/>
                </a:solidFill>
                <a:ea typeface="ＭＳ Ｐゴシック"/>
                <a:cs typeface="ＭＳ Ｐゴシック"/>
              </a:rPr>
              <a:t>The low light visible channel</a:t>
            </a:r>
            <a:r>
              <a:rPr lang="en-US" altLang="ja-JP" sz="2200" i="0">
                <a:solidFill>
                  <a:srgbClr val="DDDDDD"/>
                </a:solidFill>
                <a:ea typeface="ＭＳ Ｐゴシック"/>
                <a:cs typeface="ＭＳ Ｐゴシック"/>
              </a:rPr>
              <a:t> can address snow cover, airborne dust, smoke and clouds, city lights, fires and lightning at night.</a:t>
            </a:r>
          </a:p>
          <a:p>
            <a:pPr>
              <a:lnSpc>
                <a:spcPct val="85000"/>
              </a:lnSpc>
              <a:spcAft>
                <a:spcPts val="1200"/>
              </a:spcAft>
            </a:pPr>
            <a:r>
              <a:rPr lang="en-US" altLang="ja-JP" sz="2200" b="1" i="0" u="sng">
                <a:solidFill>
                  <a:srgbClr val="DDDDDD"/>
                </a:solidFill>
                <a:ea typeface="ＭＳ Ｐゴシック"/>
                <a:cs typeface="ＭＳ Ｐゴシック"/>
              </a:rPr>
              <a:t>Environmental Data Records (EDRs) and NOAA Unique Products (NUPs)</a:t>
            </a:r>
            <a:r>
              <a:rPr lang="en-US" altLang="ja-JP" sz="2200" i="0">
                <a:solidFill>
                  <a:srgbClr val="DDDDDD"/>
                </a:solidFill>
                <a:ea typeface="ＭＳ Ｐゴシック"/>
                <a:cs typeface="ＭＳ Ｐゴシック"/>
              </a:rPr>
              <a:t> provide derived products to address specific forecast issues – only some may be available in real time</a:t>
            </a:r>
          </a:p>
        </p:txBody>
      </p:sp>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dirty="0">
                <a:effectLst>
                  <a:outerShdw blurRad="38100" dist="38100" dir="2700000" algn="tl">
                    <a:srgbClr val="C0C0C0"/>
                  </a:outerShdw>
                </a:effectLst>
              </a:rPr>
              <a:t>VIIRS Products for WFOs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dirty="0">
                <a:effectLst>
                  <a:outerShdw blurRad="38100" dist="38100" dir="2700000" algn="tl">
                    <a:srgbClr val="C0C0C0"/>
                  </a:outerShdw>
                </a:effectLst>
              </a:rPr>
              <a:t>VIIRS Products in AWIPS / AWIPS II</a:t>
            </a:r>
          </a:p>
        </p:txBody>
      </p:sp>
      <p:sp>
        <p:nvSpPr>
          <p:cNvPr id="80898" name="Text Box 5"/>
          <p:cNvSpPr txBox="1">
            <a:spLocks noChangeArrowheads="1"/>
          </p:cNvSpPr>
          <p:nvPr/>
        </p:nvSpPr>
        <p:spPr bwMode="auto">
          <a:xfrm>
            <a:off x="381000" y="990600"/>
            <a:ext cx="3429000" cy="1025525"/>
          </a:xfrm>
          <a:prstGeom prst="rect">
            <a:avLst/>
          </a:prstGeom>
          <a:noFill/>
          <a:ln w="9525">
            <a:noFill/>
            <a:miter lim="800000"/>
            <a:headEnd/>
            <a:tailEnd/>
          </a:ln>
        </p:spPr>
        <p:txBody>
          <a:bodyPr>
            <a:spAutoFit/>
          </a:bodyPr>
          <a:lstStyle/>
          <a:p>
            <a:pPr>
              <a:lnSpc>
                <a:spcPct val="85000"/>
              </a:lnSpc>
            </a:pPr>
            <a:r>
              <a:rPr lang="en-US" sz="2400" i="0"/>
              <a:t>VIIRS imagery in Decision Support Systems (DSS) at various WFOs</a:t>
            </a:r>
          </a:p>
        </p:txBody>
      </p:sp>
      <p:grpSp>
        <p:nvGrpSpPr>
          <p:cNvPr id="80899" name="Group 7"/>
          <p:cNvGrpSpPr>
            <a:grpSpLocks/>
          </p:cNvGrpSpPr>
          <p:nvPr/>
        </p:nvGrpSpPr>
        <p:grpSpPr bwMode="auto">
          <a:xfrm>
            <a:off x="152400" y="2235200"/>
            <a:ext cx="6370638" cy="3937000"/>
            <a:chOff x="96" y="1408"/>
            <a:chExt cx="4013" cy="2480"/>
          </a:xfrm>
        </p:grpSpPr>
        <p:pic>
          <p:nvPicPr>
            <p:cNvPr id="80903" name="Picture 2" descr="C:\Users\msmith\AppData\Local\Microsoft\Windows\Temporary Internet Files\Content.Outlook\DACBPSI2\VIIRS IR SAC 2012_02_26.png"/>
            <p:cNvPicPr>
              <a:picLocks noChangeAspect="1" noChangeArrowheads="1"/>
            </p:cNvPicPr>
            <p:nvPr/>
          </p:nvPicPr>
          <p:blipFill>
            <a:blip r:embed="rId2"/>
            <a:srcRect/>
            <a:stretch>
              <a:fillRect/>
            </a:stretch>
          </p:blipFill>
          <p:spPr bwMode="auto">
            <a:xfrm>
              <a:off x="96" y="1408"/>
              <a:ext cx="4013" cy="2480"/>
            </a:xfrm>
            <a:prstGeom prst="rect">
              <a:avLst/>
            </a:prstGeom>
            <a:noFill/>
            <a:ln w="9525">
              <a:noFill/>
              <a:miter lim="800000"/>
              <a:headEnd/>
              <a:tailEnd/>
            </a:ln>
          </p:spPr>
        </p:pic>
        <p:sp>
          <p:nvSpPr>
            <p:cNvPr id="80904" name="Text Box 6"/>
            <p:cNvSpPr txBox="1">
              <a:spLocks noChangeArrowheads="1"/>
            </p:cNvSpPr>
            <p:nvPr/>
          </p:nvSpPr>
          <p:spPr bwMode="auto">
            <a:xfrm>
              <a:off x="144" y="3552"/>
              <a:ext cx="1230" cy="250"/>
            </a:xfrm>
            <a:prstGeom prst="rect">
              <a:avLst/>
            </a:prstGeom>
            <a:noFill/>
            <a:ln w="9525">
              <a:noFill/>
              <a:miter lim="800000"/>
              <a:headEnd/>
              <a:tailEnd/>
            </a:ln>
          </p:spPr>
          <p:txBody>
            <a:bodyPr wrap="none">
              <a:spAutoFit/>
            </a:bodyPr>
            <a:lstStyle/>
            <a:p>
              <a:r>
                <a:rPr lang="en-US" sz="2000" b="1">
                  <a:solidFill>
                    <a:schemeClr val="bg1"/>
                  </a:solidFill>
                </a:rPr>
                <a:t>CAVE in AWIPS II</a:t>
              </a:r>
            </a:p>
          </p:txBody>
        </p:sp>
      </p:grpSp>
      <p:grpSp>
        <p:nvGrpSpPr>
          <p:cNvPr id="80900" name="Group 9"/>
          <p:cNvGrpSpPr>
            <a:grpSpLocks/>
          </p:cNvGrpSpPr>
          <p:nvPr/>
        </p:nvGrpSpPr>
        <p:grpSpPr bwMode="auto">
          <a:xfrm>
            <a:off x="3962400" y="762000"/>
            <a:ext cx="5172075" cy="4495800"/>
            <a:chOff x="2496" y="480"/>
            <a:chExt cx="3258" cy="2832"/>
          </a:xfrm>
        </p:grpSpPr>
        <p:pic>
          <p:nvPicPr>
            <p:cNvPr id="80901" name="Picture 2" descr="C:\Users\msmith\AppData\Local\Microsoft\Windows\Temporary Internet Files\Content.Outlook\DACBPSI2\20120226_1921_sport_viirs_cconus_11um.png"/>
            <p:cNvPicPr>
              <a:picLocks noChangeAspect="1" noChangeArrowheads="1"/>
            </p:cNvPicPr>
            <p:nvPr/>
          </p:nvPicPr>
          <p:blipFill>
            <a:blip r:embed="rId3"/>
            <a:srcRect/>
            <a:stretch>
              <a:fillRect/>
            </a:stretch>
          </p:blipFill>
          <p:spPr bwMode="auto">
            <a:xfrm>
              <a:off x="2496" y="480"/>
              <a:ext cx="3258" cy="2832"/>
            </a:xfrm>
            <a:prstGeom prst="rect">
              <a:avLst/>
            </a:prstGeom>
            <a:noFill/>
            <a:ln w="9525">
              <a:noFill/>
              <a:miter lim="800000"/>
              <a:headEnd/>
              <a:tailEnd/>
            </a:ln>
          </p:spPr>
        </p:pic>
        <p:sp>
          <p:nvSpPr>
            <p:cNvPr id="80902" name="Text Box 8"/>
            <p:cNvSpPr txBox="1">
              <a:spLocks noChangeArrowheads="1"/>
            </p:cNvSpPr>
            <p:nvPr/>
          </p:nvSpPr>
          <p:spPr bwMode="auto">
            <a:xfrm>
              <a:off x="2592" y="2976"/>
              <a:ext cx="1038" cy="250"/>
            </a:xfrm>
            <a:prstGeom prst="rect">
              <a:avLst/>
            </a:prstGeom>
            <a:noFill/>
            <a:ln w="9525">
              <a:noFill/>
              <a:miter lim="800000"/>
              <a:headEnd/>
              <a:tailEnd/>
            </a:ln>
          </p:spPr>
          <p:txBody>
            <a:bodyPr wrap="none">
              <a:spAutoFit/>
            </a:bodyPr>
            <a:lstStyle/>
            <a:p>
              <a:r>
                <a:rPr lang="en-US" sz="2000" b="1">
                  <a:solidFill>
                    <a:schemeClr val="bg1"/>
                  </a:solidFill>
                </a:rPr>
                <a:t>D2D in AWIPS</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5"/>
          <p:cNvSpPr>
            <a:spLocks noChangeArrowheads="1"/>
          </p:cNvSpPr>
          <p:nvPr/>
        </p:nvSpPr>
        <p:spPr bwMode="auto">
          <a:xfrm>
            <a:off x="685800" y="1160463"/>
            <a:ext cx="8001000" cy="4603750"/>
          </a:xfrm>
          <a:prstGeom prst="rect">
            <a:avLst/>
          </a:prstGeom>
          <a:noFill/>
          <a:ln w="9525">
            <a:noFill/>
            <a:miter lim="800000"/>
            <a:headEnd/>
            <a:tailEnd/>
          </a:ln>
        </p:spPr>
        <p:txBody>
          <a:bodyPr anchor="ctr">
            <a:spAutoFit/>
          </a:bodyPr>
          <a:lstStyle/>
          <a:p>
            <a:pPr>
              <a:lnSpc>
                <a:spcPct val="85000"/>
              </a:lnSpc>
              <a:spcAft>
                <a:spcPts val="1200"/>
              </a:spcAft>
            </a:pPr>
            <a:r>
              <a:rPr lang="en-US" altLang="ja-JP" sz="2200" i="0" u="sng">
                <a:solidFill>
                  <a:srgbClr val="DDDDDD"/>
                </a:solidFill>
                <a:ea typeface="ＭＳ Ｐゴシック"/>
                <a:cs typeface="ＭＳ Ｐゴシック"/>
              </a:rPr>
              <a:t>Scientific Data Records (SDRs)</a:t>
            </a:r>
            <a:r>
              <a:rPr lang="en-US" altLang="ja-JP" sz="2200" i="0">
                <a:solidFill>
                  <a:srgbClr val="DDDDDD"/>
                </a:solidFill>
                <a:ea typeface="ＭＳ Ｐゴシック"/>
                <a:cs typeface="ＭＳ Ｐゴシック"/>
              </a:rPr>
              <a:t> – basic channel imagery – wider swath, preserved resolution on edge of scan</a:t>
            </a:r>
          </a:p>
          <a:p>
            <a:pPr>
              <a:lnSpc>
                <a:spcPct val="85000"/>
              </a:lnSpc>
              <a:spcAft>
                <a:spcPts val="1200"/>
              </a:spcAft>
            </a:pPr>
            <a:r>
              <a:rPr lang="en-US" altLang="ja-JP" sz="2200" b="1" i="0" u="sng">
                <a:ea typeface="ＭＳ Ｐゴシック"/>
                <a:cs typeface="ＭＳ Ｐゴシック"/>
              </a:rPr>
              <a:t>Derived red-green-blue (RGB) color composites for the detection of atmospheric and surface features</a:t>
            </a:r>
            <a:r>
              <a:rPr lang="en-US" altLang="ja-JP" sz="2200" b="1" i="0">
                <a:ea typeface="ＭＳ Ｐゴシック"/>
                <a:cs typeface="ＭＳ Ｐゴシック"/>
              </a:rPr>
              <a:t> </a:t>
            </a:r>
            <a:r>
              <a:rPr lang="en-US" altLang="ja-JP" sz="2200" i="0">
                <a:ea typeface="ＭＳ Ｐゴシック"/>
                <a:cs typeface="ＭＳ Ｐゴシック"/>
              </a:rPr>
              <a:t>-  several standard RGB composites shown by EUMETSAT and others to be of significant value in diagnostic weather analysis.  </a:t>
            </a:r>
          </a:p>
          <a:p>
            <a:pPr marL="396875" lvl="1" indent="-166688">
              <a:lnSpc>
                <a:spcPct val="85000"/>
              </a:lnSpc>
              <a:buFont typeface="Arial" charset="0"/>
              <a:buChar char="•"/>
            </a:pPr>
            <a:r>
              <a:rPr lang="en-US" altLang="ja-JP" sz="2000" i="0">
                <a:ea typeface="ＭＳ Ｐゴシック"/>
                <a:cs typeface="ＭＳ Ｐゴシック"/>
              </a:rPr>
              <a:t> dust detection, air mass, and convective storms</a:t>
            </a:r>
          </a:p>
          <a:p>
            <a:pPr marL="396875" lvl="1" indent="-166688">
              <a:lnSpc>
                <a:spcPct val="85000"/>
              </a:lnSpc>
              <a:buFont typeface="Arial" charset="0"/>
              <a:buChar char="•"/>
            </a:pPr>
            <a:r>
              <a:rPr lang="en-US" altLang="ja-JP" sz="2000" i="0">
                <a:ea typeface="ＭＳ Ｐゴシック"/>
                <a:cs typeface="ＭＳ Ｐゴシック"/>
              </a:rPr>
              <a:t> day and night-time microphysical imagery</a:t>
            </a:r>
          </a:p>
          <a:p>
            <a:pPr marL="396875" lvl="1" indent="-166688">
              <a:lnSpc>
                <a:spcPct val="85000"/>
              </a:lnSpc>
              <a:buFont typeface="Arial" charset="0"/>
              <a:buChar char="•"/>
            </a:pPr>
            <a:r>
              <a:rPr lang="en-US" altLang="ja-JP" sz="2000" i="0">
                <a:ea typeface="ＭＳ Ｐゴシック"/>
                <a:cs typeface="ＭＳ Ｐゴシック"/>
              </a:rPr>
              <a:t> natural and false color images (surface features)</a:t>
            </a:r>
            <a:endParaRPr lang="en-US" altLang="ja-JP" sz="2200" i="0">
              <a:ea typeface="ＭＳ Ｐゴシック"/>
              <a:cs typeface="ＭＳ Ｐゴシック"/>
            </a:endParaRPr>
          </a:p>
          <a:p>
            <a:pPr>
              <a:lnSpc>
                <a:spcPct val="85000"/>
              </a:lnSpc>
              <a:spcBef>
                <a:spcPts val="1200"/>
              </a:spcBef>
              <a:spcAft>
                <a:spcPts val="1200"/>
              </a:spcAft>
            </a:pPr>
            <a:r>
              <a:rPr lang="en-US" altLang="ja-JP" sz="2200" i="0" u="sng">
                <a:solidFill>
                  <a:srgbClr val="DDDDDD"/>
                </a:solidFill>
                <a:ea typeface="ＭＳ Ｐゴシック"/>
                <a:cs typeface="ＭＳ Ｐゴシック"/>
              </a:rPr>
              <a:t>The low light visible channel</a:t>
            </a:r>
            <a:r>
              <a:rPr lang="en-US" altLang="ja-JP" sz="2200" i="0">
                <a:solidFill>
                  <a:srgbClr val="DDDDDD"/>
                </a:solidFill>
                <a:ea typeface="ＭＳ Ｐゴシック"/>
                <a:cs typeface="ＭＳ Ｐゴシック"/>
              </a:rPr>
              <a:t> can address snow cover, airborne dust, smoke and clouds, city lights, fires and lightning at night.</a:t>
            </a:r>
          </a:p>
          <a:p>
            <a:pPr>
              <a:lnSpc>
                <a:spcPct val="85000"/>
              </a:lnSpc>
              <a:spcAft>
                <a:spcPts val="1200"/>
              </a:spcAft>
            </a:pPr>
            <a:r>
              <a:rPr lang="en-US" altLang="ja-JP" sz="2200" i="0" u="sng">
                <a:solidFill>
                  <a:srgbClr val="DDDDDD"/>
                </a:solidFill>
                <a:ea typeface="ＭＳ Ｐゴシック"/>
                <a:cs typeface="ＭＳ Ｐゴシック"/>
              </a:rPr>
              <a:t>Environmental Data Records (EDRs) and NOAA Unique Products (NUPs)</a:t>
            </a:r>
            <a:r>
              <a:rPr lang="en-US" altLang="ja-JP" sz="2200" i="0">
                <a:solidFill>
                  <a:srgbClr val="DDDDDD"/>
                </a:solidFill>
                <a:ea typeface="ＭＳ Ｐゴシック"/>
                <a:cs typeface="ＭＳ Ｐゴシック"/>
              </a:rPr>
              <a:t> provide derived products to address specific forecast issues – only some may be available in real time</a:t>
            </a:r>
          </a:p>
        </p:txBody>
      </p:sp>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dirty="0">
                <a:effectLst>
                  <a:outerShdw blurRad="38100" dist="38100" dir="2700000" algn="tl">
                    <a:srgbClr val="C0C0C0"/>
                  </a:outerShdw>
                </a:effectLst>
              </a:rPr>
              <a:t>VIIRS Products for WFOs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010" name="Group 66"/>
          <p:cNvGraphicFramePr>
            <a:graphicFrameLocks noGrp="1"/>
          </p:cNvGraphicFramePr>
          <p:nvPr/>
        </p:nvGraphicFramePr>
        <p:xfrm>
          <a:off x="838200" y="1066800"/>
          <a:ext cx="7848600" cy="4876800"/>
        </p:xfrm>
        <a:graphic>
          <a:graphicData uri="http://schemas.openxmlformats.org/drawingml/2006/table">
            <a:tbl>
              <a:tblPr/>
              <a:tblGrid>
                <a:gridCol w="1249363"/>
                <a:gridCol w="1852612"/>
                <a:gridCol w="1714500"/>
                <a:gridCol w="1577975"/>
                <a:gridCol w="1454150"/>
              </a:tblGrid>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RGB Product</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MODIS Channels or differences for R, G, B</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VIIRS Channels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SEVIRI Channels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Application</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Air Mass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27-28, 30-31, 27 (inverted)</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rgbClr val="FF0000"/>
                          </a:solidFill>
                          <a:effectLst/>
                          <a:latin typeface="Calibri" pitchFamily="34" charset="0"/>
                          <a:cs typeface="Times New Roman" pitchFamily="18" charset="0"/>
                        </a:rPr>
                        <a:t>Cx-Cy*</a:t>
                      </a:r>
                      <a:r>
                        <a:rPr kumimoji="0" lang="en-US" sz="1400" b="1" i="1" u="none" strike="noStrike" cap="none" normalizeH="0" baseline="0" smtClean="0">
                          <a:ln>
                            <a:noFill/>
                          </a:ln>
                          <a:solidFill>
                            <a:schemeClr val="tx1"/>
                          </a:solidFill>
                          <a:effectLst/>
                          <a:latin typeface="Calibri" pitchFamily="34" charset="0"/>
                          <a:cs typeface="Times New Roman" pitchFamily="18" charset="0"/>
                        </a:rPr>
                        <a:t>, </a:t>
                      </a:r>
                      <a:r>
                        <a:rPr kumimoji="0" lang="en-US" sz="1400" b="1" i="1" u="none" strike="noStrike" cap="none" normalizeH="0" baseline="0" smtClean="0">
                          <a:ln>
                            <a:noFill/>
                          </a:ln>
                          <a:solidFill>
                            <a:srgbClr val="FF0000"/>
                          </a:solidFill>
                          <a:effectLst/>
                          <a:latin typeface="Calibri" pitchFamily="34" charset="0"/>
                          <a:cs typeface="Times New Roman" pitchFamily="18" charset="0"/>
                        </a:rPr>
                        <a:t>Cz</a:t>
                      </a:r>
                      <a:r>
                        <a:rPr kumimoji="0" lang="en-US" sz="1400" b="1" i="1" u="none" strike="noStrike" cap="none" normalizeH="0" baseline="0" smtClean="0">
                          <a:ln>
                            <a:noFill/>
                          </a:ln>
                          <a:solidFill>
                            <a:schemeClr val="tx1"/>
                          </a:solidFill>
                          <a:effectLst/>
                          <a:latin typeface="Calibri" pitchFamily="34" charset="0"/>
                          <a:cs typeface="Times New Roman" pitchFamily="18" charset="0"/>
                        </a:rPr>
                        <a:t>-M15,</a:t>
                      </a:r>
                      <a:r>
                        <a:rPr kumimoji="0" lang="en-US" sz="1400" b="1" i="1" u="none" strike="noStrike" cap="none" normalizeH="0" baseline="0" smtClean="0">
                          <a:ln>
                            <a:noFill/>
                          </a:ln>
                          <a:solidFill>
                            <a:srgbClr val="FF0000"/>
                          </a:solidFill>
                          <a:effectLst/>
                          <a:latin typeface="Calibri" pitchFamily="34" charset="0"/>
                          <a:cs typeface="Times New Roman" pitchFamily="18" charset="0"/>
                        </a:rPr>
                        <a:t>Cx </a:t>
                      </a:r>
                      <a:r>
                        <a:rPr kumimoji="0" lang="en-US" sz="1400" b="1" i="1" u="none" strike="noStrike" cap="none" normalizeH="0" baseline="0" smtClean="0">
                          <a:ln>
                            <a:noFill/>
                          </a:ln>
                          <a:solidFill>
                            <a:schemeClr val="tx1"/>
                          </a:solidFill>
                          <a:effectLst/>
                          <a:latin typeface="Calibri" pitchFamily="34" charset="0"/>
                          <a:cs typeface="Times New Roman" pitchFamily="18" charset="0"/>
                        </a:rPr>
                        <a:t>(inverted)</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6-7, 9-10, 6(inverted)</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Jet Streaks, PV Analysis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Dust</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32-31, 31-29, 31</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M16-M15, M15-M14, M15</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11-10, 10-8, 10</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Differential Dust from Cloud</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Night Microphysics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32-31, 31-20, 31</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M16-M15, M15-I4, M15</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11-10, 10- 5 , 10</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Fog/Low Stratus, Thin Cirrus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Day Microphysics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2, 20 (solar), 31</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I2, I4 (solar), i5(M15)</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3, 5(solar), 10</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Convective, Fog , Fire</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True Color</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1, 4, 3</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M5, M4, M3 (or M2)</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HRV</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Smoke, Land Surface Changes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Natural Color (Land Cover)</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6, 2, 1</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I3, I2, I1</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4, 3, 2</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Ice/Water Cloud, Vegetation</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Day Snow-Fog</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2, 6, 20 (solar)</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I2, I3, I4 (solar)</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3, 4, 5</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Snow Melt, Ice Jams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Day Convective Storms</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27-28, 20-31, 6-1</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rgbClr val="FF0000"/>
                          </a:solidFill>
                          <a:effectLst/>
                          <a:latin typeface="Calibri" pitchFamily="34" charset="0"/>
                          <a:cs typeface="Times New Roman" pitchFamily="18" charset="0"/>
                        </a:rPr>
                        <a:t>Cx-Cy*</a:t>
                      </a:r>
                      <a:r>
                        <a:rPr kumimoji="0" lang="en-US" sz="1400" b="1" i="1" u="none" strike="noStrike" cap="none" normalizeH="0" baseline="0" smtClean="0">
                          <a:ln>
                            <a:noFill/>
                          </a:ln>
                          <a:solidFill>
                            <a:schemeClr val="tx1"/>
                          </a:solidFill>
                          <a:effectLst/>
                          <a:latin typeface="Calibri" pitchFamily="34" charset="0"/>
                          <a:cs typeface="Times New Roman" pitchFamily="18" charset="0"/>
                        </a:rPr>
                        <a:t>, I4-I5(M15), I3-I1 </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6-7, 5-10, 4-2</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Calibri" pitchFamily="34" charset="0"/>
                          <a:cs typeface="Times New Roman" pitchFamily="18" charset="0"/>
                        </a:rPr>
                        <a:t>Severe Weather, Water Vapor In/Outflow</a:t>
                      </a:r>
                      <a:endParaRPr kumimoji="0" lang="en-US" sz="1400" b="1"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dirty="0">
                <a:effectLst>
                  <a:outerShdw blurRad="38100" dist="38100" dir="2700000" algn="tl">
                    <a:srgbClr val="C0C0C0"/>
                  </a:outerShdw>
                </a:effectLst>
              </a:rPr>
              <a:t>RGB Products</a:t>
            </a:r>
          </a:p>
        </p:txBody>
      </p:sp>
      <p:sp>
        <p:nvSpPr>
          <p:cNvPr id="83008" name="Text Box 897"/>
          <p:cNvSpPr txBox="1">
            <a:spLocks noChangeArrowheads="1"/>
          </p:cNvSpPr>
          <p:nvPr/>
        </p:nvSpPr>
        <p:spPr bwMode="auto">
          <a:xfrm>
            <a:off x="2144713" y="5881688"/>
            <a:ext cx="4560887" cy="366712"/>
          </a:xfrm>
          <a:prstGeom prst="rect">
            <a:avLst/>
          </a:prstGeom>
          <a:noFill/>
          <a:ln w="9525">
            <a:noFill/>
            <a:miter lim="800000"/>
            <a:headEnd/>
            <a:tailEnd/>
          </a:ln>
        </p:spPr>
        <p:txBody>
          <a:bodyPr wrap="none">
            <a:spAutoFit/>
          </a:bodyPr>
          <a:lstStyle/>
          <a:p>
            <a:r>
              <a:rPr lang="en-US">
                <a:solidFill>
                  <a:srgbClr val="FF0000"/>
                </a:solidFill>
              </a:rPr>
              <a:t>Cx, Cy, Cz</a:t>
            </a:r>
            <a:r>
              <a:rPr lang="en-US"/>
              <a:t> are corresponding channels from CrIS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9"/>
          <p:cNvSpPr>
            <a:spLocks noChangeArrowheads="1"/>
          </p:cNvSpPr>
          <p:nvPr/>
        </p:nvSpPr>
        <p:spPr bwMode="auto">
          <a:xfrm>
            <a:off x="457200" y="990600"/>
            <a:ext cx="4343400" cy="4970463"/>
          </a:xfrm>
          <a:prstGeom prst="rect">
            <a:avLst/>
          </a:prstGeom>
          <a:noFill/>
          <a:ln w="9525">
            <a:noFill/>
            <a:miter lim="800000"/>
            <a:headEnd/>
            <a:tailEnd/>
          </a:ln>
        </p:spPr>
        <p:txBody>
          <a:bodyPr lIns="91397" tIns="45697" rIns="91397" bIns="45697">
            <a:spAutoFit/>
          </a:bodyPr>
          <a:lstStyle/>
          <a:p>
            <a:pPr eaLnBrk="0" hangingPunct="0">
              <a:spcAft>
                <a:spcPct val="50000"/>
              </a:spcAft>
            </a:pPr>
            <a:r>
              <a:rPr lang="en-US" sz="2400" i="0">
                <a:solidFill>
                  <a:srgbClr val="000000"/>
                </a:solidFill>
                <a:latin typeface="Arial" charset="0"/>
                <a:ea typeface="ＭＳ Ｐゴシック"/>
                <a:cs typeface="Arial" charset="0"/>
              </a:rPr>
              <a:t>Suomi NPP is the first satellite in the Joint (NOAA/NASA) Polar-orbiting Satellite Series (JPSS), formerly NPOESS</a:t>
            </a:r>
          </a:p>
          <a:p>
            <a:pPr marL="225425" lvl="1" indent="-111125" eaLnBrk="0" hangingPunct="0">
              <a:lnSpc>
                <a:spcPct val="85000"/>
              </a:lnSpc>
              <a:buFont typeface="Arial" charset="0"/>
              <a:buChar char="•"/>
            </a:pPr>
            <a:r>
              <a:rPr lang="en-US" sz="2200" i="0">
                <a:solidFill>
                  <a:srgbClr val="000000"/>
                </a:solidFill>
                <a:latin typeface="Arial" charset="0"/>
                <a:ea typeface="ＭＳ Ｐゴシック"/>
                <a:cs typeface="Arial" charset="0"/>
              </a:rPr>
              <a:t>Maintains continuity of weather/climate observations and critical environmental data from the polar orbit</a:t>
            </a:r>
            <a:endParaRPr lang="en-US" sz="2400" i="0">
              <a:solidFill>
                <a:srgbClr val="000000"/>
              </a:solidFill>
              <a:latin typeface="Arial" charset="0"/>
              <a:ea typeface="ＭＳ Ｐゴシック"/>
              <a:cs typeface="Arial" charset="0"/>
            </a:endParaRPr>
          </a:p>
          <a:p>
            <a:pPr marL="225425" lvl="1" indent="-111125" eaLnBrk="0" hangingPunct="0">
              <a:lnSpc>
                <a:spcPct val="85000"/>
              </a:lnSpc>
              <a:spcBef>
                <a:spcPct val="50000"/>
              </a:spcBef>
              <a:spcAft>
                <a:spcPct val="50000"/>
              </a:spcAft>
              <a:buFont typeface="Arial" charset="0"/>
              <a:buChar char="•"/>
            </a:pPr>
            <a:r>
              <a:rPr lang="en-US" sz="2200" i="0">
                <a:solidFill>
                  <a:srgbClr val="000000"/>
                </a:solidFill>
                <a:latin typeface="Arial" charset="0"/>
                <a:ea typeface="ＭＳ Ｐゴシック"/>
                <a:cs typeface="Arial" charset="0"/>
              </a:rPr>
              <a:t>NOAA – JPSS provides improved continuity for POES </a:t>
            </a:r>
          </a:p>
          <a:p>
            <a:pPr marL="576263" lvl="2" indent="-236538" eaLnBrk="0" hangingPunct="0">
              <a:lnSpc>
                <a:spcPct val="85000"/>
              </a:lnSpc>
              <a:buSzPct val="65000"/>
              <a:buFontTx/>
              <a:buChar char="o"/>
            </a:pPr>
            <a:r>
              <a:rPr lang="en-US" sz="2000" i="0">
                <a:solidFill>
                  <a:srgbClr val="000000"/>
                </a:solidFill>
                <a:latin typeface="Arial" charset="0"/>
                <a:ea typeface="ＭＳ Ｐゴシック"/>
                <a:cs typeface="Arial" charset="0"/>
              </a:rPr>
              <a:t>HIRS      &gt;    CrIS</a:t>
            </a:r>
          </a:p>
          <a:p>
            <a:pPr marL="576263" lvl="2" indent="-236538" eaLnBrk="0" hangingPunct="0">
              <a:lnSpc>
                <a:spcPct val="85000"/>
              </a:lnSpc>
              <a:buSzPct val="65000"/>
              <a:buFontTx/>
              <a:buChar char="o"/>
            </a:pPr>
            <a:r>
              <a:rPr lang="en-US" sz="2000" i="0">
                <a:solidFill>
                  <a:srgbClr val="000000"/>
                </a:solidFill>
                <a:latin typeface="Arial" charset="0"/>
                <a:ea typeface="ＭＳ Ｐゴシック"/>
                <a:cs typeface="Arial" charset="0"/>
              </a:rPr>
              <a:t>AMSU    &gt;    ATMS</a:t>
            </a:r>
          </a:p>
          <a:p>
            <a:pPr marL="576263" lvl="2" indent="-236538" eaLnBrk="0" hangingPunct="0">
              <a:lnSpc>
                <a:spcPct val="85000"/>
              </a:lnSpc>
              <a:buSzPct val="65000"/>
              <a:buFontTx/>
              <a:buChar char="o"/>
            </a:pPr>
            <a:r>
              <a:rPr lang="en-US" sz="2000" i="0">
                <a:solidFill>
                  <a:srgbClr val="000000"/>
                </a:solidFill>
                <a:latin typeface="Arial" charset="0"/>
                <a:ea typeface="ＭＳ Ｐゴシック"/>
                <a:cs typeface="Arial" charset="0"/>
              </a:rPr>
              <a:t>AVHRR  &gt;    VIIRS</a:t>
            </a:r>
          </a:p>
          <a:p>
            <a:pPr marL="576263" lvl="2" indent="-236538" eaLnBrk="0" hangingPunct="0">
              <a:lnSpc>
                <a:spcPct val="85000"/>
              </a:lnSpc>
              <a:buSzPct val="65000"/>
              <a:buFontTx/>
              <a:buChar char="o"/>
            </a:pPr>
            <a:r>
              <a:rPr lang="en-US" sz="2000" i="0">
                <a:solidFill>
                  <a:srgbClr val="000000"/>
                </a:solidFill>
                <a:latin typeface="Arial" charset="0"/>
                <a:ea typeface="ＭＳ Ｐゴシック"/>
                <a:cs typeface="Arial" charset="0"/>
              </a:rPr>
              <a:t>SBUV2   &gt;    OMPS</a:t>
            </a:r>
          </a:p>
        </p:txBody>
      </p:sp>
      <p:sp>
        <p:nvSpPr>
          <p:cNvPr id="17410" name="Title 1"/>
          <p:cNvSpPr>
            <a:spLocks/>
          </p:cNvSpPr>
          <p:nvPr/>
        </p:nvSpPr>
        <p:spPr bwMode="auto">
          <a:xfrm>
            <a:off x="0" y="0"/>
            <a:ext cx="9144000" cy="993775"/>
          </a:xfrm>
          <a:prstGeom prst="rect">
            <a:avLst/>
          </a:prstGeom>
          <a:noFill/>
          <a:ln w="9525">
            <a:noFill/>
            <a:miter lim="800000"/>
            <a:headEnd/>
            <a:tailEnd/>
          </a:ln>
        </p:spPr>
        <p:txBody>
          <a:bodyPr anchor="ctr"/>
          <a:lstStyle/>
          <a:p>
            <a:pPr algn="ctr"/>
            <a:r>
              <a:rPr lang="en-US" sz="3600" i="0">
                <a:latin typeface="Arial" charset="0"/>
              </a:rPr>
              <a:t>NPP and JPSS</a:t>
            </a:r>
          </a:p>
        </p:txBody>
      </p:sp>
      <p:sp>
        <p:nvSpPr>
          <p:cNvPr id="17411" name="Text Box 9"/>
          <p:cNvSpPr txBox="1">
            <a:spLocks noChangeArrowheads="1"/>
          </p:cNvSpPr>
          <p:nvPr/>
        </p:nvSpPr>
        <p:spPr bwMode="auto">
          <a:xfrm>
            <a:off x="4876800" y="3922713"/>
            <a:ext cx="3962400" cy="2144712"/>
          </a:xfrm>
          <a:prstGeom prst="rect">
            <a:avLst/>
          </a:prstGeom>
          <a:noFill/>
          <a:ln w="9525">
            <a:noFill/>
            <a:miter lim="800000"/>
            <a:headEnd/>
            <a:tailEnd/>
          </a:ln>
        </p:spPr>
        <p:txBody>
          <a:bodyPr>
            <a:spAutoFit/>
          </a:bodyPr>
          <a:lstStyle/>
          <a:p>
            <a:pPr marL="225425" lvl="1" indent="-111125">
              <a:lnSpc>
                <a:spcPct val="85000"/>
              </a:lnSpc>
              <a:spcAft>
                <a:spcPct val="50000"/>
              </a:spcAft>
              <a:buFontTx/>
              <a:buChar char="•"/>
            </a:pPr>
            <a:r>
              <a:rPr lang="en-US" sz="2200" i="0">
                <a:solidFill>
                  <a:srgbClr val="000000"/>
                </a:solidFill>
                <a:latin typeface="Arial" charset="0"/>
              </a:rPr>
              <a:t>NASA – JPSS provides continuity for EOS </a:t>
            </a:r>
          </a:p>
          <a:p>
            <a:pPr marL="576263" lvl="2" indent="-236538">
              <a:lnSpc>
                <a:spcPct val="85000"/>
              </a:lnSpc>
              <a:buSzPct val="65000"/>
              <a:buFontTx/>
              <a:buChar char="o"/>
            </a:pPr>
            <a:r>
              <a:rPr lang="en-US" sz="2000" i="0">
                <a:solidFill>
                  <a:srgbClr val="000000"/>
                </a:solidFill>
                <a:latin typeface="Arial" charset="0"/>
              </a:rPr>
              <a:t>AIRS      &gt;     CrIS</a:t>
            </a:r>
          </a:p>
          <a:p>
            <a:pPr marL="576263" lvl="2" indent="-236538">
              <a:lnSpc>
                <a:spcPct val="85000"/>
              </a:lnSpc>
              <a:buSzPct val="65000"/>
              <a:buFontTx/>
              <a:buChar char="o"/>
            </a:pPr>
            <a:r>
              <a:rPr lang="en-US" sz="2000" i="0">
                <a:solidFill>
                  <a:srgbClr val="000000"/>
                </a:solidFill>
                <a:latin typeface="Arial" charset="0"/>
              </a:rPr>
              <a:t>AMSU    &gt;     ATMS</a:t>
            </a:r>
          </a:p>
          <a:p>
            <a:pPr marL="576263" lvl="2" indent="-236538">
              <a:lnSpc>
                <a:spcPct val="85000"/>
              </a:lnSpc>
              <a:buSzPct val="65000"/>
              <a:buFontTx/>
              <a:buChar char="o"/>
            </a:pPr>
            <a:r>
              <a:rPr lang="en-US" sz="2000" i="0">
                <a:solidFill>
                  <a:srgbClr val="000000"/>
                </a:solidFill>
                <a:latin typeface="Arial" charset="0"/>
              </a:rPr>
              <a:t>MODIS   &gt;     VIIRS</a:t>
            </a:r>
          </a:p>
          <a:p>
            <a:pPr marL="576263" lvl="2" indent="-236538">
              <a:lnSpc>
                <a:spcPct val="85000"/>
              </a:lnSpc>
              <a:buSzPct val="65000"/>
              <a:buFontTx/>
              <a:buChar char="o"/>
            </a:pPr>
            <a:r>
              <a:rPr lang="en-US" sz="2000" i="0">
                <a:solidFill>
                  <a:srgbClr val="000000"/>
                </a:solidFill>
                <a:latin typeface="Arial" charset="0"/>
              </a:rPr>
              <a:t>OMI        &gt;     OMPS</a:t>
            </a:r>
          </a:p>
          <a:p>
            <a:pPr marL="576263" lvl="2" indent="-236538">
              <a:lnSpc>
                <a:spcPct val="85000"/>
              </a:lnSpc>
              <a:buSzPct val="65000"/>
              <a:buFontTx/>
              <a:buChar char="o"/>
            </a:pPr>
            <a:r>
              <a:rPr lang="en-US" sz="2000" i="0">
                <a:solidFill>
                  <a:srgbClr val="000000"/>
                </a:solidFill>
                <a:latin typeface="Arial" charset="0"/>
              </a:rPr>
              <a:t>CERES   &gt;    CERES</a:t>
            </a:r>
            <a:endParaRPr lang="en-US" sz="2000">
              <a:latin typeface="Arial" charset="0"/>
            </a:endParaRPr>
          </a:p>
        </p:txBody>
      </p:sp>
      <p:grpSp>
        <p:nvGrpSpPr>
          <p:cNvPr id="17412" name="Group 8"/>
          <p:cNvGrpSpPr>
            <a:grpSpLocks/>
          </p:cNvGrpSpPr>
          <p:nvPr/>
        </p:nvGrpSpPr>
        <p:grpSpPr bwMode="auto">
          <a:xfrm>
            <a:off x="4953000" y="762000"/>
            <a:ext cx="3543300" cy="2895600"/>
            <a:chOff x="3120" y="480"/>
            <a:chExt cx="2232" cy="1824"/>
          </a:xfrm>
        </p:grpSpPr>
        <p:pic>
          <p:nvPicPr>
            <p:cNvPr id="17414" name="Picture 2"/>
            <p:cNvPicPr>
              <a:picLocks noChangeAspect="1" noChangeArrowheads="1"/>
            </p:cNvPicPr>
            <p:nvPr/>
          </p:nvPicPr>
          <p:blipFill>
            <a:blip r:embed="rId2"/>
            <a:srcRect/>
            <a:stretch>
              <a:fillRect/>
            </a:stretch>
          </p:blipFill>
          <p:spPr bwMode="auto">
            <a:xfrm>
              <a:off x="3120" y="624"/>
              <a:ext cx="2232" cy="1680"/>
            </a:xfrm>
            <a:prstGeom prst="rect">
              <a:avLst/>
            </a:prstGeom>
            <a:noFill/>
            <a:ln w="9525">
              <a:noFill/>
              <a:miter lim="800000"/>
              <a:headEnd/>
              <a:tailEnd/>
            </a:ln>
          </p:spPr>
        </p:pic>
        <p:sp>
          <p:nvSpPr>
            <p:cNvPr id="17415" name="Text Box 6"/>
            <p:cNvSpPr txBox="1">
              <a:spLocks noChangeArrowheads="1"/>
            </p:cNvSpPr>
            <p:nvPr/>
          </p:nvSpPr>
          <p:spPr bwMode="auto">
            <a:xfrm>
              <a:off x="3744" y="480"/>
              <a:ext cx="1066" cy="189"/>
            </a:xfrm>
            <a:prstGeom prst="rect">
              <a:avLst/>
            </a:prstGeom>
            <a:noFill/>
            <a:ln w="9525">
              <a:noFill/>
              <a:miter lim="800000"/>
              <a:headEnd/>
              <a:tailEnd/>
            </a:ln>
          </p:spPr>
          <p:txBody>
            <a:bodyPr>
              <a:spAutoFit/>
            </a:bodyPr>
            <a:lstStyle/>
            <a:p>
              <a:pPr algn="ctr">
                <a:lnSpc>
                  <a:spcPct val="85000"/>
                </a:lnSpc>
              </a:pPr>
              <a:r>
                <a:rPr lang="en-US" sz="1600"/>
                <a:t>JPSS-1 Satellite</a:t>
              </a:r>
            </a:p>
          </p:txBody>
        </p:sp>
      </p:grpSp>
      <p:sp>
        <p:nvSpPr>
          <p:cNvPr id="17413" name="Text Box 7"/>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spect="1"/>
          </p:cNvPicPr>
          <p:nvPr/>
        </p:nvPicPr>
        <p:blipFill>
          <a:blip r:embed="rId2"/>
          <a:srcRect/>
          <a:stretch>
            <a:fillRect/>
          </a:stretch>
        </p:blipFill>
        <p:spPr bwMode="auto">
          <a:xfrm>
            <a:off x="228600" y="1752600"/>
            <a:ext cx="4572000" cy="3200400"/>
          </a:xfrm>
          <a:prstGeom prst="rect">
            <a:avLst/>
          </a:prstGeom>
          <a:noFill/>
          <a:ln w="9525">
            <a:noFill/>
            <a:miter lim="800000"/>
            <a:headEnd/>
            <a:tailEnd/>
          </a:ln>
        </p:spPr>
      </p:pic>
      <p:sp>
        <p:nvSpPr>
          <p:cNvPr id="7"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dirty="0">
                <a:effectLst>
                  <a:outerShdw blurRad="38100" dist="38100" dir="2700000" algn="tl">
                    <a:srgbClr val="C0C0C0"/>
                  </a:outerShdw>
                </a:effectLst>
              </a:rPr>
              <a:t>Air Mass Product</a:t>
            </a:r>
          </a:p>
        </p:txBody>
      </p:sp>
      <p:sp>
        <p:nvSpPr>
          <p:cNvPr id="83971" name="TextBox 7"/>
          <p:cNvSpPr txBox="1">
            <a:spLocks noChangeArrowheads="1"/>
          </p:cNvSpPr>
          <p:nvPr/>
        </p:nvSpPr>
        <p:spPr bwMode="auto">
          <a:xfrm>
            <a:off x="609600" y="5029200"/>
            <a:ext cx="3508375" cy="646113"/>
          </a:xfrm>
          <a:prstGeom prst="rect">
            <a:avLst/>
          </a:prstGeom>
          <a:noFill/>
          <a:ln w="9525">
            <a:noFill/>
            <a:miter lim="800000"/>
            <a:headEnd/>
            <a:tailEnd/>
          </a:ln>
        </p:spPr>
        <p:txBody>
          <a:bodyPr wrap="none">
            <a:spAutoFit/>
          </a:bodyPr>
          <a:lstStyle/>
          <a:p>
            <a:r>
              <a:rPr lang="en-US"/>
              <a:t>From the Wide World of SPoRT blog</a:t>
            </a:r>
          </a:p>
          <a:p>
            <a:r>
              <a:rPr lang="en-US"/>
              <a:t> (http://nasasport.wordpress.com)</a:t>
            </a:r>
          </a:p>
        </p:txBody>
      </p:sp>
      <p:graphicFrame>
        <p:nvGraphicFramePr>
          <p:cNvPr id="84263" name="Group 295"/>
          <p:cNvGraphicFramePr>
            <a:graphicFrameLocks noGrp="1"/>
          </p:cNvGraphicFramePr>
          <p:nvPr/>
        </p:nvGraphicFramePr>
        <p:xfrm>
          <a:off x="4953000" y="1828800"/>
          <a:ext cx="4038600" cy="2925763"/>
        </p:xfrm>
        <a:graphic>
          <a:graphicData uri="http://schemas.openxmlformats.org/drawingml/2006/table">
            <a:tbl>
              <a:tblPr/>
              <a:tblGrid>
                <a:gridCol w="725488"/>
                <a:gridCol w="1289050"/>
                <a:gridCol w="2024062"/>
              </a:tblGrid>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Calibri" pitchFamily="34" charset="0"/>
                          <a:cs typeface="Times New Roman" pitchFamily="18" charset="0"/>
                        </a:rPr>
                        <a:t>Color</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Calibri" pitchFamily="34" charset="0"/>
                          <a:cs typeface="Times New Roman" pitchFamily="18" charset="0"/>
                        </a:rPr>
                        <a:t>Band / Band Diff.</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Calibri" pitchFamily="34" charset="0"/>
                          <a:cs typeface="Times New Roman" pitchFamily="18" charset="0"/>
                        </a:rPr>
                        <a:t>Physically Relates to….</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rgbClr val="FF0000"/>
                          </a:solidFill>
                          <a:effectLst/>
                          <a:latin typeface="Calibri" pitchFamily="34" charset="0"/>
                          <a:cs typeface="Times New Roman" pitchFamily="18" charset="0"/>
                        </a:rPr>
                        <a:t>Red</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rgbClr val="FF0000"/>
                          </a:solidFill>
                          <a:effectLst/>
                          <a:latin typeface="Calibri" pitchFamily="34" charset="0"/>
                          <a:cs typeface="Times New Roman" pitchFamily="18" charset="0"/>
                        </a:rPr>
                        <a:t>6.7 – 7.3</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Calibri" pitchFamily="34" charset="0"/>
                          <a:cs typeface="Times New Roman" pitchFamily="18" charset="0"/>
                        </a:rPr>
                        <a:t>Vertical water vapor difference</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rgbClr val="00B050"/>
                          </a:solidFill>
                          <a:effectLst/>
                          <a:latin typeface="Calibri" pitchFamily="34" charset="0"/>
                          <a:cs typeface="Times New Roman" pitchFamily="18" charset="0"/>
                        </a:rPr>
                        <a:t>Green</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rgbClr val="00B050"/>
                          </a:solidFill>
                          <a:effectLst/>
                          <a:latin typeface="Calibri" pitchFamily="34" charset="0"/>
                          <a:cs typeface="Times New Roman" pitchFamily="18" charset="0"/>
                        </a:rPr>
                        <a:t>9.7- 10.7</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Calibri" pitchFamily="34" charset="0"/>
                          <a:cs typeface="Times New Roman" pitchFamily="18" charset="0"/>
                        </a:rPr>
                        <a:t>Estimate of tropopause height based on ozone.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Calibri" pitchFamily="34" charset="0"/>
                          <a:cs typeface="Times New Roman" pitchFamily="18" charset="0"/>
                        </a:rPr>
                        <a:t>Polar (tropical) air has higher (lower) ozone concentrations</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rgbClr val="0070C0"/>
                          </a:solidFill>
                          <a:effectLst/>
                          <a:latin typeface="Calibri" pitchFamily="34" charset="0"/>
                          <a:cs typeface="Times New Roman" pitchFamily="18" charset="0"/>
                        </a:rPr>
                        <a:t>Blue</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rgbClr val="0070C0"/>
                          </a:solidFill>
                          <a:effectLst/>
                          <a:latin typeface="Calibri" pitchFamily="34" charset="0"/>
                          <a:cs typeface="Times New Roman" pitchFamily="18" charset="0"/>
                        </a:rPr>
                        <a:t>6.7 (inverted, meaning warm to cold scale)</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Calibri" pitchFamily="34" charset="0"/>
                          <a:cs typeface="Times New Roman" pitchFamily="18" charset="0"/>
                        </a:rPr>
                        <a:t>Water Vapor in layer from ~200 – 500 mb</a:t>
                      </a:r>
                      <a:endParaRPr kumimoji="0" lang="en-US" sz="1400" b="0" i="1"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3970" name="Rectangle 5"/>
          <p:cNvSpPr>
            <a:spLocks noChangeArrowheads="1"/>
          </p:cNvSpPr>
          <p:nvPr/>
        </p:nvSpPr>
        <p:spPr bwMode="auto">
          <a:xfrm>
            <a:off x="4800600" y="1066800"/>
            <a:ext cx="4267200" cy="4760913"/>
          </a:xfrm>
          <a:prstGeom prst="rect">
            <a:avLst/>
          </a:prstGeom>
          <a:solidFill>
            <a:schemeClr val="bg1"/>
          </a:solidFill>
          <a:ln w="9525">
            <a:noFill/>
            <a:miter lim="800000"/>
            <a:headEnd/>
            <a:tailEnd/>
          </a:ln>
        </p:spPr>
        <p:txBody>
          <a:bodyPr>
            <a:spAutoFit/>
          </a:bodyPr>
          <a:lstStyle/>
          <a:p>
            <a:r>
              <a:rPr lang="en-US"/>
              <a:t>Figure 2: This MODIS (Aqua) RGB Airmass image is two hours earlier (1910z on 03/02/12) and shows greater detail in regards to the drying behind the frontal band. This dry air looks to be part of a larger dry punch that originates from lower in the atmosphere, but may also contain some dry stratospheric air (highlighted in the larger red area). Note the extra dry surge that precedes the frontal band (smaller red area) that was associated with earlier supercells that caused significant tornado damage in parts of southern TN and northern AL. Although we only get a few MODIS passes a day, this product is definitely showing much more detail than the GOES-Sounder product.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additive="base">
                                        <p:cTn id="7" dur="500" fill="hold"/>
                                        <p:tgtEl>
                                          <p:spTgt spid="83970"/>
                                        </p:tgtEl>
                                        <p:attrNameLst>
                                          <p:attrName>ppt_x</p:attrName>
                                        </p:attrNameLst>
                                      </p:cBhvr>
                                      <p:tavLst>
                                        <p:tav tm="0">
                                          <p:val>
                                            <p:strVal val="#ppt_x"/>
                                          </p:val>
                                        </p:tav>
                                        <p:tav tm="100000">
                                          <p:val>
                                            <p:strVal val="#ppt_x"/>
                                          </p:val>
                                        </p:tav>
                                      </p:tavLst>
                                    </p:anim>
                                    <p:anim calcmode="lin" valueType="num">
                                      <p:cBhvr additive="base">
                                        <p:cTn id="8" dur="500" fill="hold"/>
                                        <p:tgtEl>
                                          <p:spTgt spid="839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
          <p:cNvGrpSpPr>
            <a:grpSpLocks/>
          </p:cNvGrpSpPr>
          <p:nvPr/>
        </p:nvGrpSpPr>
        <p:grpSpPr bwMode="auto">
          <a:xfrm>
            <a:off x="609600" y="1203325"/>
            <a:ext cx="3994150" cy="3497263"/>
            <a:chOff x="609600" y="1203325"/>
            <a:chExt cx="3994150" cy="3497263"/>
          </a:xfrm>
        </p:grpSpPr>
        <p:pic>
          <p:nvPicPr>
            <p:cNvPr id="85000" name="Picture 6" descr="MODIS_airmass_20120403_0804_trimmed"/>
            <p:cNvPicPr preferRelativeResize="0">
              <a:picLocks noChangeAspect="1" noChangeArrowheads="1"/>
            </p:cNvPicPr>
            <p:nvPr/>
          </p:nvPicPr>
          <p:blipFill>
            <a:blip r:embed="rId2"/>
            <a:srcRect/>
            <a:stretch>
              <a:fillRect/>
            </a:stretch>
          </p:blipFill>
          <p:spPr bwMode="auto">
            <a:xfrm rot="-236811">
              <a:off x="609600" y="1905000"/>
              <a:ext cx="3994150" cy="2795588"/>
            </a:xfrm>
            <a:prstGeom prst="rect">
              <a:avLst/>
            </a:prstGeom>
            <a:noFill/>
            <a:ln w="9525">
              <a:noFill/>
              <a:miter lim="800000"/>
              <a:headEnd/>
              <a:tailEnd/>
            </a:ln>
          </p:spPr>
        </p:pic>
        <p:sp>
          <p:nvSpPr>
            <p:cNvPr id="85001" name="Text Box 8"/>
            <p:cNvSpPr txBox="1">
              <a:spLocks noChangeArrowheads="1"/>
            </p:cNvSpPr>
            <p:nvPr/>
          </p:nvSpPr>
          <p:spPr bwMode="auto">
            <a:xfrm>
              <a:off x="1143000" y="1203325"/>
              <a:ext cx="2741613" cy="396875"/>
            </a:xfrm>
            <a:prstGeom prst="rect">
              <a:avLst/>
            </a:prstGeom>
            <a:noFill/>
            <a:ln w="9525">
              <a:noFill/>
              <a:miter lim="800000"/>
              <a:headEnd/>
              <a:tailEnd/>
            </a:ln>
          </p:spPr>
          <p:txBody>
            <a:bodyPr wrap="none">
              <a:spAutoFit/>
            </a:bodyPr>
            <a:lstStyle/>
            <a:p>
              <a:r>
                <a:rPr lang="en-US" sz="2000" b="1" i="0"/>
                <a:t>MODIS -- AIR MASS RGB</a:t>
              </a:r>
            </a:p>
          </p:txBody>
        </p:sp>
      </p:grpSp>
      <p:grpSp>
        <p:nvGrpSpPr>
          <p:cNvPr id="85002" name="Group 10"/>
          <p:cNvGrpSpPr>
            <a:grpSpLocks/>
          </p:cNvGrpSpPr>
          <p:nvPr/>
        </p:nvGrpSpPr>
        <p:grpSpPr bwMode="auto">
          <a:xfrm>
            <a:off x="4953000" y="1195388"/>
            <a:ext cx="4038600" cy="4311650"/>
            <a:chOff x="3120" y="753"/>
            <a:chExt cx="2544" cy="2716"/>
          </a:xfrm>
        </p:grpSpPr>
        <p:pic>
          <p:nvPicPr>
            <p:cNvPr id="84997" name="Picture 4" descr="CRIS_Air_Mass_040312_0815UTC_VIIRS"/>
            <p:cNvPicPr preferRelativeResize="0">
              <a:picLocks noChangeAspect="1" noChangeArrowheads="1"/>
            </p:cNvPicPr>
            <p:nvPr/>
          </p:nvPicPr>
          <p:blipFill>
            <a:blip r:embed="rId3"/>
            <a:srcRect/>
            <a:stretch>
              <a:fillRect/>
            </a:stretch>
          </p:blipFill>
          <p:spPr bwMode="auto">
            <a:xfrm>
              <a:off x="3120" y="1200"/>
              <a:ext cx="2269" cy="2269"/>
            </a:xfrm>
            <a:prstGeom prst="rect">
              <a:avLst/>
            </a:prstGeom>
            <a:noFill/>
            <a:ln w="9525">
              <a:noFill/>
              <a:miter lim="800000"/>
              <a:headEnd/>
              <a:tailEnd/>
            </a:ln>
          </p:spPr>
        </p:pic>
        <p:sp>
          <p:nvSpPr>
            <p:cNvPr id="84998" name="Rectangle 7"/>
            <p:cNvSpPr>
              <a:spLocks noChangeArrowheads="1"/>
            </p:cNvSpPr>
            <p:nvPr/>
          </p:nvSpPr>
          <p:spPr bwMode="auto">
            <a:xfrm rot="-245720">
              <a:off x="3120" y="1152"/>
              <a:ext cx="2544" cy="1776"/>
            </a:xfrm>
            <a:prstGeom prst="rect">
              <a:avLst/>
            </a:prstGeom>
            <a:noFill/>
            <a:ln w="9525">
              <a:solidFill>
                <a:schemeClr val="hlink"/>
              </a:solidFill>
              <a:miter lim="800000"/>
              <a:headEnd/>
              <a:tailEnd/>
            </a:ln>
          </p:spPr>
          <p:txBody>
            <a:bodyPr wrap="none" anchor="ctr"/>
            <a:lstStyle/>
            <a:p>
              <a:endParaRPr lang="en-US"/>
            </a:p>
          </p:txBody>
        </p:sp>
        <p:sp>
          <p:nvSpPr>
            <p:cNvPr id="84999" name="Text Box 9"/>
            <p:cNvSpPr txBox="1">
              <a:spLocks noChangeArrowheads="1"/>
            </p:cNvSpPr>
            <p:nvPr/>
          </p:nvSpPr>
          <p:spPr bwMode="auto">
            <a:xfrm>
              <a:off x="3408" y="753"/>
              <a:ext cx="2044" cy="250"/>
            </a:xfrm>
            <a:prstGeom prst="rect">
              <a:avLst/>
            </a:prstGeom>
            <a:noFill/>
            <a:ln w="9525">
              <a:noFill/>
              <a:miter lim="800000"/>
              <a:headEnd/>
              <a:tailEnd/>
            </a:ln>
          </p:spPr>
          <p:txBody>
            <a:bodyPr wrap="none">
              <a:spAutoFit/>
            </a:bodyPr>
            <a:lstStyle/>
            <a:p>
              <a:r>
                <a:rPr lang="en-US" sz="2000" b="1" i="0"/>
                <a:t>VIIRS / CrIS --  AIR MASS RGB</a:t>
              </a:r>
            </a:p>
          </p:txBody>
        </p:sp>
      </p:grpSp>
      <p:sp>
        <p:nvSpPr>
          <p:cNvPr id="84995" name="Text Box 10"/>
          <p:cNvSpPr txBox="1">
            <a:spLocks noChangeArrowheads="1"/>
          </p:cNvSpPr>
          <p:nvPr/>
        </p:nvSpPr>
        <p:spPr bwMode="auto">
          <a:xfrm>
            <a:off x="2895600" y="5410200"/>
            <a:ext cx="3748088" cy="457200"/>
          </a:xfrm>
          <a:prstGeom prst="rect">
            <a:avLst/>
          </a:prstGeom>
          <a:noFill/>
          <a:ln w="9525">
            <a:noFill/>
            <a:miter lim="800000"/>
            <a:headEnd/>
            <a:tailEnd/>
          </a:ln>
        </p:spPr>
        <p:txBody>
          <a:bodyPr wrap="none">
            <a:spAutoFit/>
          </a:bodyPr>
          <a:lstStyle/>
          <a:p>
            <a:r>
              <a:rPr lang="en-US" sz="2400" b="1" i="0"/>
              <a:t>April 3, 2012  0807-0815UTC</a:t>
            </a:r>
          </a:p>
        </p:txBody>
      </p:sp>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a:effectLst>
                  <a:outerShdw blurRad="38100" dist="38100" dir="2700000" algn="tl">
                    <a:srgbClr val="C0C0C0"/>
                  </a:outerShdw>
                </a:effectLst>
              </a:rPr>
              <a:t>VIIRS / CrIS Air Mass RGB Products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002"/>
                                        </p:tgtEl>
                                        <p:attrNameLst>
                                          <p:attrName>style.visibility</p:attrName>
                                        </p:attrNameLst>
                                      </p:cBhvr>
                                      <p:to>
                                        <p:strVal val="visible"/>
                                      </p:to>
                                    </p:set>
                                    <p:anim calcmode="lin" valueType="num">
                                      <p:cBhvr additive="base">
                                        <p:cTn id="7" dur="500" fill="hold"/>
                                        <p:tgtEl>
                                          <p:spTgt spid="85002"/>
                                        </p:tgtEl>
                                        <p:attrNameLst>
                                          <p:attrName>ppt_x</p:attrName>
                                        </p:attrNameLst>
                                      </p:cBhvr>
                                      <p:tavLst>
                                        <p:tav tm="0">
                                          <p:val>
                                            <p:strVal val="#ppt_x"/>
                                          </p:val>
                                        </p:tav>
                                        <p:tav tm="100000">
                                          <p:val>
                                            <p:strVal val="#ppt_x"/>
                                          </p:val>
                                        </p:tav>
                                      </p:tavLst>
                                    </p:anim>
                                    <p:anim calcmode="lin" valueType="num">
                                      <p:cBhvr additive="base">
                                        <p:cTn id="8" dur="500" fill="hold"/>
                                        <p:tgtEl>
                                          <p:spTgt spid="850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ChangeArrowheads="1"/>
          </p:cNvSpPr>
          <p:nvPr/>
        </p:nvSpPr>
        <p:spPr bwMode="auto">
          <a:xfrm>
            <a:off x="685800" y="1160463"/>
            <a:ext cx="8001000" cy="4603750"/>
          </a:xfrm>
          <a:prstGeom prst="rect">
            <a:avLst/>
          </a:prstGeom>
          <a:noFill/>
          <a:ln w="9525">
            <a:noFill/>
            <a:miter lim="800000"/>
            <a:headEnd/>
            <a:tailEnd/>
          </a:ln>
        </p:spPr>
        <p:txBody>
          <a:bodyPr anchor="ctr">
            <a:spAutoFit/>
          </a:bodyPr>
          <a:lstStyle/>
          <a:p>
            <a:pPr>
              <a:lnSpc>
                <a:spcPct val="85000"/>
              </a:lnSpc>
              <a:spcAft>
                <a:spcPts val="1200"/>
              </a:spcAft>
            </a:pPr>
            <a:r>
              <a:rPr lang="en-US" altLang="ja-JP" sz="2200" i="0" u="sng">
                <a:solidFill>
                  <a:srgbClr val="DDDDDD"/>
                </a:solidFill>
                <a:ea typeface="ＭＳ Ｐゴシック"/>
                <a:cs typeface="ＭＳ Ｐゴシック"/>
              </a:rPr>
              <a:t>Scientific Data Records (SDRs)</a:t>
            </a:r>
            <a:r>
              <a:rPr lang="en-US" altLang="ja-JP" sz="2200" i="0">
                <a:solidFill>
                  <a:srgbClr val="DDDDDD"/>
                </a:solidFill>
                <a:ea typeface="ＭＳ Ｐゴシック"/>
                <a:cs typeface="ＭＳ Ｐゴシック"/>
              </a:rPr>
              <a:t> – basic channel imagery – wider swath, preserved resolution on edge of scan</a:t>
            </a:r>
          </a:p>
          <a:p>
            <a:pPr>
              <a:lnSpc>
                <a:spcPct val="85000"/>
              </a:lnSpc>
              <a:spcAft>
                <a:spcPts val="1200"/>
              </a:spcAft>
            </a:pPr>
            <a:r>
              <a:rPr lang="en-US" altLang="ja-JP" sz="2200" i="0" u="sng">
                <a:solidFill>
                  <a:srgbClr val="DDDDDD"/>
                </a:solidFill>
                <a:ea typeface="ＭＳ Ｐゴシック"/>
                <a:cs typeface="ＭＳ Ｐゴシック"/>
              </a:rPr>
              <a:t>Derived red-green-blue (RGB) color composites for the detection of atmospheric and surface features</a:t>
            </a:r>
            <a:r>
              <a:rPr lang="en-US" altLang="ja-JP" sz="2200" i="0">
                <a:solidFill>
                  <a:srgbClr val="DDDDDD"/>
                </a:solidFill>
                <a:ea typeface="ＭＳ Ｐゴシック"/>
                <a:cs typeface="ＭＳ Ｐゴシック"/>
              </a:rPr>
              <a:t> -  several standard RGB composites shown by EUMETSAT and others to be of significant value in diagnostic weather analysis.  </a:t>
            </a:r>
          </a:p>
          <a:p>
            <a:pPr marL="396875" lvl="1" indent="-166688">
              <a:lnSpc>
                <a:spcPct val="85000"/>
              </a:lnSpc>
              <a:buFont typeface="Arial" charset="0"/>
              <a:buChar char="•"/>
            </a:pPr>
            <a:r>
              <a:rPr lang="en-US" altLang="ja-JP" sz="2000" i="0">
                <a:solidFill>
                  <a:srgbClr val="DDDDDD"/>
                </a:solidFill>
                <a:ea typeface="ＭＳ Ｐゴシック"/>
                <a:cs typeface="ＭＳ Ｐゴシック"/>
              </a:rPr>
              <a:t> dust detection, air mass, and convective storms</a:t>
            </a:r>
          </a:p>
          <a:p>
            <a:pPr marL="396875" lvl="1" indent="-166688">
              <a:lnSpc>
                <a:spcPct val="85000"/>
              </a:lnSpc>
              <a:buFont typeface="Arial" charset="0"/>
              <a:buChar char="•"/>
            </a:pPr>
            <a:r>
              <a:rPr lang="en-US" altLang="ja-JP" sz="2000" i="0">
                <a:solidFill>
                  <a:srgbClr val="DDDDDD"/>
                </a:solidFill>
                <a:ea typeface="ＭＳ Ｐゴシック"/>
                <a:cs typeface="ＭＳ Ｐゴシック"/>
              </a:rPr>
              <a:t> day and night-time microphysical imagery</a:t>
            </a:r>
          </a:p>
          <a:p>
            <a:pPr marL="396875" lvl="1" indent="-166688">
              <a:lnSpc>
                <a:spcPct val="85000"/>
              </a:lnSpc>
              <a:buFont typeface="Arial" charset="0"/>
              <a:buChar char="•"/>
            </a:pPr>
            <a:r>
              <a:rPr lang="en-US" altLang="ja-JP" sz="2000" i="0">
                <a:solidFill>
                  <a:srgbClr val="DDDDDD"/>
                </a:solidFill>
                <a:ea typeface="ＭＳ Ｐゴシック"/>
                <a:cs typeface="ＭＳ Ｐゴシック"/>
              </a:rPr>
              <a:t> natural and false color images (surface features)</a:t>
            </a:r>
            <a:endParaRPr lang="en-US" altLang="ja-JP" sz="2200" i="0">
              <a:solidFill>
                <a:srgbClr val="DDDDDD"/>
              </a:solidFill>
              <a:ea typeface="ＭＳ Ｐゴシック"/>
              <a:cs typeface="ＭＳ Ｐゴシック"/>
            </a:endParaRPr>
          </a:p>
          <a:p>
            <a:pPr>
              <a:lnSpc>
                <a:spcPct val="85000"/>
              </a:lnSpc>
              <a:spcBef>
                <a:spcPts val="1200"/>
              </a:spcBef>
              <a:spcAft>
                <a:spcPts val="1200"/>
              </a:spcAft>
            </a:pPr>
            <a:r>
              <a:rPr lang="en-US" altLang="ja-JP" sz="2200" i="0" u="sng">
                <a:ea typeface="ＭＳ Ｐゴシック"/>
                <a:cs typeface="ＭＳ Ｐゴシック"/>
              </a:rPr>
              <a:t>The low light visible channel</a:t>
            </a:r>
            <a:r>
              <a:rPr lang="en-US" altLang="ja-JP" sz="2200" i="0">
                <a:ea typeface="ＭＳ Ｐゴシック"/>
                <a:cs typeface="ＭＳ Ｐゴシック"/>
              </a:rPr>
              <a:t> can address snow cover, airborne dust, smoke and clouds, city lights, fires and lightning at night.</a:t>
            </a:r>
          </a:p>
          <a:p>
            <a:pPr>
              <a:lnSpc>
                <a:spcPct val="85000"/>
              </a:lnSpc>
              <a:spcAft>
                <a:spcPts val="1200"/>
              </a:spcAft>
            </a:pPr>
            <a:r>
              <a:rPr lang="en-US" altLang="ja-JP" sz="2200" i="0" u="sng">
                <a:solidFill>
                  <a:srgbClr val="DDDDDD"/>
                </a:solidFill>
                <a:ea typeface="ＭＳ Ｐゴシック"/>
                <a:cs typeface="ＭＳ Ｐゴシック"/>
              </a:rPr>
              <a:t>Environmental Data Records (EDRs) and NOAA Unique Products (NUPs)</a:t>
            </a:r>
            <a:r>
              <a:rPr lang="en-US" altLang="ja-JP" sz="2200" i="0">
                <a:solidFill>
                  <a:srgbClr val="DDDDDD"/>
                </a:solidFill>
                <a:ea typeface="ＭＳ Ｐゴシック"/>
                <a:cs typeface="ＭＳ Ｐゴシック"/>
              </a:rPr>
              <a:t> provide derived products to address specific forecast issues – only some may be available in real time</a:t>
            </a:r>
          </a:p>
        </p:txBody>
      </p:sp>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dirty="0">
                <a:effectLst>
                  <a:outerShdw blurRad="38100" dist="38100" dir="2700000" algn="tl">
                    <a:srgbClr val="C0C0C0"/>
                  </a:outerShdw>
                </a:effectLst>
              </a:rPr>
              <a:t>VIIRS Products for WFOs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DNB_11jan12_0735Z_Gulf_convection"/>
          <p:cNvPicPr>
            <a:picLocks noChangeAspect="1" noChangeArrowheads="1"/>
          </p:cNvPicPr>
          <p:nvPr/>
        </p:nvPicPr>
        <p:blipFill>
          <a:blip r:embed="rId2"/>
          <a:srcRect/>
          <a:stretch>
            <a:fillRect/>
          </a:stretch>
        </p:blipFill>
        <p:spPr bwMode="auto">
          <a:xfrm>
            <a:off x="685800" y="1219200"/>
            <a:ext cx="5181600" cy="4683125"/>
          </a:xfrm>
          <a:prstGeom prst="rect">
            <a:avLst/>
          </a:prstGeom>
          <a:noFill/>
          <a:ln w="9525">
            <a:noFill/>
            <a:miter lim="800000"/>
            <a:headEnd/>
            <a:tailEnd/>
          </a:ln>
        </p:spPr>
      </p:pic>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a:effectLst>
                  <a:outerShdw blurRad="38100" dist="38100" dir="2700000" algn="tl">
                    <a:srgbClr val="C0C0C0"/>
                  </a:outerShdw>
                </a:effectLst>
              </a:rPr>
              <a:t>VIIRS Day Night Band (DNB)</a:t>
            </a:r>
          </a:p>
        </p:txBody>
      </p:sp>
      <p:sp>
        <p:nvSpPr>
          <p:cNvPr id="87043" name="Text Box 6"/>
          <p:cNvSpPr txBox="1">
            <a:spLocks noChangeArrowheads="1"/>
          </p:cNvSpPr>
          <p:nvPr/>
        </p:nvSpPr>
        <p:spPr bwMode="auto">
          <a:xfrm>
            <a:off x="6019800" y="1676400"/>
            <a:ext cx="2895600" cy="3971925"/>
          </a:xfrm>
          <a:prstGeom prst="rect">
            <a:avLst/>
          </a:prstGeom>
          <a:noFill/>
          <a:ln w="9525">
            <a:noFill/>
            <a:miter lim="800000"/>
            <a:headEnd/>
            <a:tailEnd/>
          </a:ln>
        </p:spPr>
        <p:txBody>
          <a:bodyPr>
            <a:spAutoFit/>
          </a:bodyPr>
          <a:lstStyle/>
          <a:p>
            <a:pPr>
              <a:lnSpc>
                <a:spcPct val="85000"/>
              </a:lnSpc>
              <a:spcAft>
                <a:spcPct val="20000"/>
              </a:spcAft>
            </a:pPr>
            <a:r>
              <a:rPr lang="en-US" sz="2400" i="0" u="sng"/>
              <a:t>Low light sensor</a:t>
            </a:r>
            <a:r>
              <a:rPr lang="en-US" sz="2400" i="0"/>
              <a:t> “sees” emission from light sources</a:t>
            </a:r>
          </a:p>
          <a:p>
            <a:pPr lvl="1" indent="-225425">
              <a:lnSpc>
                <a:spcPct val="85000"/>
              </a:lnSpc>
              <a:buFontTx/>
              <a:buChar char="•"/>
            </a:pPr>
            <a:r>
              <a:rPr lang="en-US" i="0"/>
              <a:t> cities</a:t>
            </a:r>
          </a:p>
          <a:p>
            <a:pPr lvl="1" indent="-225425">
              <a:lnSpc>
                <a:spcPct val="85000"/>
              </a:lnSpc>
              <a:buFontTx/>
              <a:buChar char="•"/>
            </a:pPr>
            <a:r>
              <a:rPr lang="en-US" i="0"/>
              <a:t> lightning</a:t>
            </a:r>
          </a:p>
          <a:p>
            <a:pPr lvl="1" indent="-225425">
              <a:lnSpc>
                <a:spcPct val="85000"/>
              </a:lnSpc>
              <a:buFontTx/>
              <a:buChar char="•"/>
            </a:pPr>
            <a:r>
              <a:rPr lang="en-US" i="0"/>
              <a:t> fires </a:t>
            </a:r>
          </a:p>
          <a:p>
            <a:pPr>
              <a:lnSpc>
                <a:spcPct val="85000"/>
              </a:lnSpc>
              <a:spcAft>
                <a:spcPct val="20000"/>
              </a:spcAft>
            </a:pPr>
            <a:r>
              <a:rPr lang="en-US" sz="2400" i="0"/>
              <a:t>moonlight reflected from atmospheric and surface features</a:t>
            </a:r>
          </a:p>
          <a:p>
            <a:pPr lvl="1" indent="-225425">
              <a:lnSpc>
                <a:spcPct val="85000"/>
              </a:lnSpc>
              <a:buFontTx/>
              <a:buChar char="•"/>
            </a:pPr>
            <a:r>
              <a:rPr lang="en-US" i="0"/>
              <a:t> clouds</a:t>
            </a:r>
          </a:p>
          <a:p>
            <a:pPr lvl="1" indent="-225425">
              <a:lnSpc>
                <a:spcPct val="85000"/>
              </a:lnSpc>
              <a:buFontTx/>
              <a:buChar char="•"/>
            </a:pPr>
            <a:r>
              <a:rPr lang="en-US" i="0"/>
              <a:t> fog</a:t>
            </a:r>
          </a:p>
          <a:p>
            <a:pPr lvl="1" indent="-225425">
              <a:lnSpc>
                <a:spcPct val="85000"/>
              </a:lnSpc>
              <a:buFontTx/>
              <a:buChar char="•"/>
            </a:pPr>
            <a:r>
              <a:rPr lang="en-US" i="0"/>
              <a:t> snow</a:t>
            </a:r>
          </a:p>
          <a:p>
            <a:pPr lvl="1" indent="-225425">
              <a:lnSpc>
                <a:spcPct val="85000"/>
              </a:lnSpc>
              <a:buFontTx/>
              <a:buChar char="•"/>
            </a:pPr>
            <a:r>
              <a:rPr lang="en-US" i="0"/>
              <a:t> other reflective surfaces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a:effectLst>
                  <a:outerShdw blurRad="38100" dist="38100" dir="2700000" algn="tl">
                    <a:srgbClr val="C0C0C0"/>
                  </a:outerShdw>
                </a:effectLst>
              </a:rPr>
              <a:t>Status of Activities</a:t>
            </a:r>
          </a:p>
        </p:txBody>
      </p:sp>
      <p:sp>
        <p:nvSpPr>
          <p:cNvPr id="88066" name="Rectangle 25"/>
          <p:cNvSpPr>
            <a:spLocks noChangeArrowheads="1"/>
          </p:cNvSpPr>
          <p:nvPr/>
        </p:nvSpPr>
        <p:spPr bwMode="auto">
          <a:xfrm>
            <a:off x="533400" y="1138238"/>
            <a:ext cx="8001000" cy="4510087"/>
          </a:xfrm>
          <a:prstGeom prst="rect">
            <a:avLst/>
          </a:prstGeom>
          <a:noFill/>
          <a:ln w="9525">
            <a:noFill/>
            <a:miter lim="800000"/>
            <a:headEnd/>
            <a:tailEnd/>
          </a:ln>
        </p:spPr>
        <p:txBody>
          <a:bodyPr anchor="ctr">
            <a:spAutoFit/>
          </a:bodyPr>
          <a:lstStyle/>
          <a:p>
            <a:pPr marL="225425" indent="-225425">
              <a:lnSpc>
                <a:spcPct val="85000"/>
              </a:lnSpc>
              <a:spcAft>
                <a:spcPts val="600"/>
              </a:spcAft>
              <a:buFontTx/>
              <a:buChar char="•"/>
            </a:pPr>
            <a:r>
              <a:rPr lang="en-US" altLang="ja-JP" sz="2200" i="0">
                <a:ea typeface="ＭＳ Ｐゴシック"/>
                <a:cs typeface="ＭＳ Ｐゴシック"/>
              </a:rPr>
              <a:t>Reformatted sample VIIRS imagery and selected products for use in AWIPS / AWIPS II</a:t>
            </a:r>
          </a:p>
          <a:p>
            <a:pPr marL="688975" lvl="1" indent="-225425">
              <a:lnSpc>
                <a:spcPct val="85000"/>
              </a:lnSpc>
              <a:buSzPct val="75000"/>
              <a:buFontTx/>
              <a:buChar char="o"/>
            </a:pPr>
            <a:r>
              <a:rPr lang="en-US" altLang="ja-JP" sz="2200" i="0">
                <a:ea typeface="ＭＳ Ｐゴシック"/>
                <a:cs typeface="ＭＳ Ｐゴシック"/>
              </a:rPr>
              <a:t>continue to work issues with image display </a:t>
            </a:r>
          </a:p>
          <a:p>
            <a:pPr marL="688975" lvl="1" indent="-225425">
              <a:lnSpc>
                <a:spcPct val="85000"/>
              </a:lnSpc>
              <a:buSzPct val="75000"/>
              <a:buFontTx/>
              <a:buChar char="o"/>
            </a:pPr>
            <a:r>
              <a:rPr lang="en-US" altLang="ja-JP" sz="2200" i="0">
                <a:ea typeface="ＭＳ Ｐゴシック"/>
                <a:cs typeface="ＭＳ Ｐゴシック"/>
              </a:rPr>
              <a:t>product generation – hybrid, RGBs, etc.</a:t>
            </a:r>
          </a:p>
          <a:p>
            <a:pPr marL="225425" indent="-225425">
              <a:lnSpc>
                <a:spcPct val="85000"/>
              </a:lnSpc>
              <a:spcBef>
                <a:spcPts val="600"/>
              </a:spcBef>
              <a:spcAft>
                <a:spcPts val="600"/>
              </a:spcAft>
              <a:buFontTx/>
              <a:buChar char="•"/>
            </a:pPr>
            <a:r>
              <a:rPr lang="en-US" altLang="ja-JP" sz="2200" i="0">
                <a:ea typeface="ＭＳ Ｐゴシック"/>
                <a:cs typeface="ＭＳ Ｐゴシック"/>
              </a:rPr>
              <a:t>Established procedures to disseminate products to end users in place</a:t>
            </a:r>
          </a:p>
          <a:p>
            <a:pPr marL="225425" indent="-225425">
              <a:lnSpc>
                <a:spcPct val="85000"/>
              </a:lnSpc>
              <a:spcAft>
                <a:spcPts val="600"/>
              </a:spcAft>
              <a:buFontTx/>
              <a:buChar char="•"/>
            </a:pPr>
            <a:r>
              <a:rPr lang="en-US" altLang="ja-JP" sz="2200" i="0">
                <a:ea typeface="ＭＳ Ｐゴシック"/>
                <a:cs typeface="ＭＳ Ｐゴシック"/>
              </a:rPr>
              <a:t>Direct broadcast capabilities for NPP instruments not routinely available</a:t>
            </a:r>
          </a:p>
          <a:p>
            <a:pPr marL="688975" lvl="1" indent="-225425">
              <a:lnSpc>
                <a:spcPct val="85000"/>
              </a:lnSpc>
              <a:buSzPct val="75000"/>
              <a:buFontTx/>
              <a:buChar char="o"/>
            </a:pPr>
            <a:r>
              <a:rPr lang="en-US" altLang="ja-JP" sz="2200" i="0">
                <a:ea typeface="ＭＳ Ｐゴシック"/>
                <a:cs typeface="ＭＳ Ｐゴシック"/>
              </a:rPr>
              <a:t>latency of data 10-16 hours</a:t>
            </a:r>
          </a:p>
          <a:p>
            <a:pPr marL="688975" lvl="1" indent="-225425">
              <a:lnSpc>
                <a:spcPct val="85000"/>
              </a:lnSpc>
              <a:buSzPct val="75000"/>
              <a:buFontTx/>
              <a:buChar char="o"/>
            </a:pPr>
            <a:r>
              <a:rPr lang="en-US" altLang="ja-JP" sz="2200" i="0">
                <a:ea typeface="ＭＳ Ｐゴシック"/>
                <a:cs typeface="ＭＳ Ｐゴシック"/>
              </a:rPr>
              <a:t>limited utility of delayed data for WFOs</a:t>
            </a:r>
          </a:p>
          <a:p>
            <a:pPr marL="225425" indent="-225425">
              <a:lnSpc>
                <a:spcPct val="85000"/>
              </a:lnSpc>
              <a:spcBef>
                <a:spcPts val="900"/>
              </a:spcBef>
              <a:spcAft>
                <a:spcPts val="600"/>
              </a:spcAft>
              <a:buFont typeface="Arial" charset="0"/>
              <a:buChar char="•"/>
            </a:pPr>
            <a:r>
              <a:rPr lang="en-US" altLang="ja-JP" sz="2200" i="0">
                <a:ea typeface="ＭＳ Ｐゴシック"/>
                <a:cs typeface="ＭＳ Ｐゴシック"/>
              </a:rPr>
              <a:t>Evaluation partners (WFOs) ready to receive data</a:t>
            </a:r>
          </a:p>
          <a:p>
            <a:pPr marL="225425" indent="-225425">
              <a:lnSpc>
                <a:spcPct val="85000"/>
              </a:lnSpc>
              <a:spcBef>
                <a:spcPts val="600"/>
              </a:spcBef>
              <a:spcAft>
                <a:spcPts val="600"/>
              </a:spcAft>
              <a:buFont typeface="Arial" charset="0"/>
              <a:buChar char="•"/>
            </a:pPr>
            <a:r>
              <a:rPr lang="en-US" altLang="ja-JP" sz="2200" i="0">
                <a:ea typeface="ＭＳ Ｐゴシック"/>
                <a:cs typeface="ＭＳ Ｐゴシック"/>
              </a:rPr>
              <a:t>Working to develop training</a:t>
            </a:r>
          </a:p>
          <a:p>
            <a:pPr marL="225425" indent="-225425">
              <a:lnSpc>
                <a:spcPct val="85000"/>
              </a:lnSpc>
              <a:spcBef>
                <a:spcPts val="600"/>
              </a:spcBef>
              <a:spcAft>
                <a:spcPts val="600"/>
              </a:spcAft>
              <a:buFont typeface="Arial" charset="0"/>
              <a:buChar char="•"/>
            </a:pPr>
            <a:r>
              <a:rPr lang="en-US" altLang="ja-JP" sz="2200" i="0">
                <a:ea typeface="ＭＳ Ｐゴシック"/>
                <a:cs typeface="ＭＳ Ｐゴシック"/>
              </a:rPr>
              <a:t>Product assessment / impact when data flows to WFOs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6200" y="0"/>
            <a:ext cx="8839200" cy="993775"/>
          </a:xfrm>
          <a:prstGeom prst="rect">
            <a:avLst/>
          </a:prstGeom>
          <a:noFill/>
          <a:ln w="9525">
            <a:noFill/>
            <a:miter lim="800000"/>
            <a:headEnd/>
            <a:tailEnd/>
          </a:ln>
        </p:spPr>
        <p:txBody>
          <a:bodyPr anchor="ctr">
            <a:normAutofit/>
          </a:bodyPr>
          <a:lstStyle/>
          <a:p>
            <a:pPr algn="ctr">
              <a:defRPr/>
            </a:pPr>
            <a:r>
              <a:rPr lang="en-US" sz="3600" i="0">
                <a:effectLst>
                  <a:outerShdw blurRad="38100" dist="38100" dir="2700000" algn="tl">
                    <a:srgbClr val="C0C0C0"/>
                  </a:outerShdw>
                </a:effectLst>
              </a:rPr>
              <a:t>Future Activities</a:t>
            </a:r>
          </a:p>
        </p:txBody>
      </p:sp>
      <p:sp>
        <p:nvSpPr>
          <p:cNvPr id="89090" name="Rectangle 25"/>
          <p:cNvSpPr>
            <a:spLocks noChangeArrowheads="1"/>
          </p:cNvSpPr>
          <p:nvPr/>
        </p:nvSpPr>
        <p:spPr bwMode="auto">
          <a:xfrm>
            <a:off x="533400" y="1398588"/>
            <a:ext cx="8001000" cy="3997325"/>
          </a:xfrm>
          <a:prstGeom prst="rect">
            <a:avLst/>
          </a:prstGeom>
          <a:noFill/>
          <a:ln w="9525">
            <a:noFill/>
            <a:miter lim="800000"/>
            <a:headEnd/>
            <a:tailEnd/>
          </a:ln>
        </p:spPr>
        <p:txBody>
          <a:bodyPr anchor="ctr">
            <a:spAutoFit/>
          </a:bodyPr>
          <a:lstStyle/>
          <a:p>
            <a:pPr marL="225425" indent="-225425">
              <a:lnSpc>
                <a:spcPct val="85000"/>
              </a:lnSpc>
              <a:spcAft>
                <a:spcPts val="600"/>
              </a:spcAft>
              <a:buFontTx/>
              <a:buChar char="•"/>
            </a:pPr>
            <a:r>
              <a:rPr lang="en-US" altLang="ja-JP" sz="2200" i="0">
                <a:ea typeface="ＭＳ Ｐゴシック"/>
                <a:cs typeface="ＭＳ Ｐゴシック"/>
              </a:rPr>
              <a:t>Refine / enhance / add VIIRS imagery and products to selected end users</a:t>
            </a:r>
          </a:p>
          <a:p>
            <a:pPr marL="225425" indent="-225425">
              <a:lnSpc>
                <a:spcPct val="85000"/>
              </a:lnSpc>
              <a:spcBef>
                <a:spcPts val="600"/>
              </a:spcBef>
              <a:spcAft>
                <a:spcPts val="600"/>
              </a:spcAft>
              <a:buFontTx/>
              <a:buChar char="•"/>
            </a:pPr>
            <a:r>
              <a:rPr lang="en-US" altLang="ja-JP" sz="2200" i="0">
                <a:ea typeface="ＭＳ Ｐゴシック"/>
                <a:cs typeface="ＭＳ Ｐゴシック"/>
              </a:rPr>
              <a:t>Access and disseminate additional EDRs and NUPs for forecaster evaluation</a:t>
            </a:r>
          </a:p>
          <a:p>
            <a:pPr marL="225425" indent="-225425">
              <a:lnSpc>
                <a:spcPct val="85000"/>
              </a:lnSpc>
              <a:spcBef>
                <a:spcPts val="600"/>
              </a:spcBef>
              <a:spcAft>
                <a:spcPts val="600"/>
              </a:spcAft>
              <a:buFontTx/>
              <a:buChar char="•"/>
            </a:pPr>
            <a:r>
              <a:rPr lang="en-US" altLang="ja-JP" sz="2200" i="0">
                <a:ea typeface="ＭＳ Ｐゴシック"/>
                <a:cs typeface="ＭＳ Ｐゴシック"/>
              </a:rPr>
              <a:t>Address additional forecast issues through the use of other NPP sensors</a:t>
            </a:r>
          </a:p>
          <a:p>
            <a:pPr marL="688975" lvl="1" indent="-225425">
              <a:lnSpc>
                <a:spcPct val="85000"/>
              </a:lnSpc>
              <a:buSzPct val="75000"/>
              <a:buFontTx/>
              <a:buChar char="o"/>
            </a:pPr>
            <a:r>
              <a:rPr lang="en-US" altLang="ja-JP" sz="2200" i="0">
                <a:ea typeface="ＭＳ Ｐゴシック"/>
                <a:cs typeface="ＭＳ Ｐゴシック"/>
              </a:rPr>
              <a:t>use real time ozone mapping with OMPS / CrIS (like currently with AIRS) to better understand storm dynamics</a:t>
            </a:r>
          </a:p>
          <a:p>
            <a:pPr marL="688975" lvl="1" indent="-225425">
              <a:lnSpc>
                <a:spcPct val="85000"/>
              </a:lnSpc>
              <a:buSzPct val="75000"/>
              <a:buFontTx/>
              <a:buChar char="o"/>
            </a:pPr>
            <a:r>
              <a:rPr lang="en-US" altLang="ja-JP" sz="2200" i="0">
                <a:ea typeface="ＭＳ Ｐゴシック"/>
                <a:cs typeface="ＭＳ Ｐゴシック"/>
              </a:rPr>
              <a:t>assimilate CrIS / ATMS temperature and moisture profiles along with AIRS / IASI data for short-term forecast improvement / atmospheric moisture processes</a:t>
            </a:r>
          </a:p>
          <a:p>
            <a:pPr marL="225425" indent="-225425">
              <a:lnSpc>
                <a:spcPct val="85000"/>
              </a:lnSpc>
              <a:spcBef>
                <a:spcPts val="900"/>
              </a:spcBef>
              <a:buFontTx/>
              <a:buChar char="•"/>
            </a:pPr>
            <a:r>
              <a:rPr lang="en-US" altLang="ja-JP" sz="2200" i="0">
                <a:ea typeface="ＭＳ Ｐゴシック"/>
                <a:cs typeface="ＭＳ Ｐゴシック"/>
              </a:rPr>
              <a:t>Expand end users to include National Centers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ubtitle 2"/>
          <p:cNvSpPr>
            <a:spLocks noGrp="1"/>
          </p:cNvSpPr>
          <p:nvPr>
            <p:ph type="subTitle" idx="4294967295"/>
          </p:nvPr>
        </p:nvSpPr>
        <p:spPr>
          <a:xfrm>
            <a:off x="228600" y="3886200"/>
            <a:ext cx="8458200" cy="1143000"/>
          </a:xfrm>
        </p:spPr>
        <p:txBody>
          <a:bodyPr/>
          <a:lstStyle/>
          <a:p>
            <a:pPr marL="0" indent="0" algn="ctr" eaLnBrk="1" hangingPunct="1">
              <a:buFont typeface="Arial" charset="0"/>
              <a:buNone/>
            </a:pPr>
            <a:endParaRPr lang="en-US" sz="2800" smtClean="0">
              <a:solidFill>
                <a:srgbClr val="404040"/>
              </a:solidFill>
            </a:endParaRPr>
          </a:p>
          <a:p>
            <a:pPr marL="0" indent="0" algn="ctr" eaLnBrk="1" hangingPunct="1">
              <a:buFont typeface="Arial" charset="0"/>
              <a:buNone/>
            </a:pPr>
            <a:endParaRPr lang="en-US" sz="2800" smtClean="0">
              <a:solidFill>
                <a:srgbClr val="404040"/>
              </a:solidFill>
            </a:endParaRPr>
          </a:p>
          <a:p>
            <a:pPr marL="0" indent="0" algn="ctr" eaLnBrk="1" hangingPunct="1">
              <a:buFont typeface="Arial" charset="0"/>
              <a:buNone/>
            </a:pPr>
            <a:endParaRPr lang="en-US" sz="2800" smtClean="0">
              <a:solidFill>
                <a:srgbClr val="404040"/>
              </a:solidFill>
            </a:endParaRPr>
          </a:p>
          <a:p>
            <a:pPr marL="0" indent="0" algn="ctr" eaLnBrk="1" hangingPunct="1">
              <a:buFont typeface="Arial" charset="0"/>
              <a:buNone/>
            </a:pPr>
            <a:endParaRPr lang="en-US" sz="2800" smtClean="0">
              <a:solidFill>
                <a:srgbClr val="404040"/>
              </a:solidFill>
            </a:endParaRPr>
          </a:p>
        </p:txBody>
      </p:sp>
      <p:sp>
        <p:nvSpPr>
          <p:cNvPr id="5" name="Title 1"/>
          <p:cNvSpPr txBox="1">
            <a:spLocks/>
          </p:cNvSpPr>
          <p:nvPr/>
        </p:nvSpPr>
        <p:spPr bwMode="auto">
          <a:xfrm>
            <a:off x="533400" y="0"/>
            <a:ext cx="8153400" cy="993775"/>
          </a:xfrm>
          <a:prstGeom prst="rect">
            <a:avLst/>
          </a:prstGeom>
          <a:noFill/>
          <a:ln w="9525">
            <a:noFill/>
            <a:miter lim="800000"/>
            <a:headEnd/>
            <a:tailEnd/>
          </a:ln>
        </p:spPr>
        <p:txBody>
          <a:bodyPr anchor="ctr">
            <a:normAutofit/>
          </a:bodyPr>
          <a:lstStyle/>
          <a:p>
            <a:pPr algn="ctr">
              <a:defRPr/>
            </a:pPr>
            <a:r>
              <a:rPr lang="en-US" sz="3200" i="0">
                <a:effectLst>
                  <a:outerShdw blurRad="38100" dist="38100" dir="2700000" algn="tl">
                    <a:srgbClr val="C0C0C0"/>
                  </a:outerShdw>
                </a:effectLst>
              </a:rPr>
              <a:t>Summary</a:t>
            </a:r>
          </a:p>
        </p:txBody>
      </p:sp>
      <p:sp>
        <p:nvSpPr>
          <p:cNvPr id="90115" name="Text Box 4"/>
          <p:cNvSpPr txBox="1">
            <a:spLocks noChangeArrowheads="1"/>
          </p:cNvSpPr>
          <p:nvPr/>
        </p:nvSpPr>
        <p:spPr bwMode="auto">
          <a:xfrm>
            <a:off x="381000" y="1438275"/>
            <a:ext cx="5715000" cy="3819525"/>
          </a:xfrm>
          <a:prstGeom prst="rect">
            <a:avLst/>
          </a:prstGeom>
          <a:noFill/>
          <a:ln w="9525">
            <a:noFill/>
            <a:miter lim="800000"/>
            <a:headEnd/>
            <a:tailEnd/>
          </a:ln>
        </p:spPr>
        <p:txBody>
          <a:bodyPr>
            <a:spAutoFit/>
          </a:bodyPr>
          <a:lstStyle/>
          <a:p>
            <a:pPr>
              <a:lnSpc>
                <a:spcPct val="85000"/>
              </a:lnSpc>
              <a:spcAft>
                <a:spcPts val="600"/>
              </a:spcAft>
            </a:pPr>
            <a:r>
              <a:rPr lang="en-US" sz="2400" i="0"/>
              <a:t>Suomi NPP instruments offer exciting opportunity for operational weather community, enhancing capabilities from previous sensor systems</a:t>
            </a:r>
          </a:p>
          <a:p>
            <a:pPr>
              <a:lnSpc>
                <a:spcPct val="85000"/>
              </a:lnSpc>
              <a:spcAft>
                <a:spcPts val="600"/>
              </a:spcAft>
            </a:pPr>
            <a:endParaRPr lang="en-US" sz="2400" i="0"/>
          </a:p>
          <a:p>
            <a:pPr>
              <a:lnSpc>
                <a:spcPct val="85000"/>
              </a:lnSpc>
              <a:spcAft>
                <a:spcPts val="600"/>
              </a:spcAft>
            </a:pPr>
            <a:r>
              <a:rPr lang="en-US" sz="2400" i="0"/>
              <a:t>Extends NASA capabilities beyond Terra / Aqua for climate research and applications to benefit society</a:t>
            </a:r>
          </a:p>
          <a:p>
            <a:pPr>
              <a:lnSpc>
                <a:spcPct val="85000"/>
              </a:lnSpc>
              <a:spcAft>
                <a:spcPts val="600"/>
              </a:spcAft>
            </a:pPr>
            <a:endParaRPr lang="en-US" sz="2400" i="0"/>
          </a:p>
          <a:p>
            <a:pPr>
              <a:lnSpc>
                <a:spcPct val="85000"/>
              </a:lnSpc>
              <a:spcAft>
                <a:spcPts val="600"/>
              </a:spcAft>
            </a:pPr>
            <a:r>
              <a:rPr lang="en-US" sz="2400" i="0"/>
              <a:t>SPoRT leading the way to get this new data in front of forecasters</a:t>
            </a:r>
          </a:p>
        </p:txBody>
      </p:sp>
      <p:grpSp>
        <p:nvGrpSpPr>
          <p:cNvPr id="90116" name="Group 13"/>
          <p:cNvGrpSpPr>
            <a:grpSpLocks/>
          </p:cNvGrpSpPr>
          <p:nvPr/>
        </p:nvGrpSpPr>
        <p:grpSpPr bwMode="auto">
          <a:xfrm>
            <a:off x="0" y="6143625"/>
            <a:ext cx="9086850" cy="714375"/>
            <a:chOff x="0" y="6143625"/>
            <a:chExt cx="9086850" cy="714375"/>
          </a:xfrm>
        </p:grpSpPr>
        <p:pic>
          <p:nvPicPr>
            <p:cNvPr id="90120" name="Picture 4" descr="sportredblue.gif"/>
            <p:cNvPicPr>
              <a:picLocks noChangeAspect="1"/>
            </p:cNvPicPr>
            <p:nvPr/>
          </p:nvPicPr>
          <p:blipFill>
            <a:blip r:embed="rId3"/>
            <a:srcRect/>
            <a:stretch>
              <a:fillRect/>
            </a:stretch>
          </p:blipFill>
          <p:spPr bwMode="auto">
            <a:xfrm>
              <a:off x="0" y="6209772"/>
              <a:ext cx="2286000" cy="648228"/>
            </a:xfrm>
            <a:prstGeom prst="rect">
              <a:avLst/>
            </a:prstGeom>
            <a:noFill/>
            <a:ln w="9525">
              <a:noFill/>
              <a:miter lim="800000"/>
              <a:headEnd/>
              <a:tailEnd/>
            </a:ln>
          </p:spPr>
        </p:pic>
        <p:pic>
          <p:nvPicPr>
            <p:cNvPr id="90121" name="Picture 6" descr="nasa.gif"/>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90122" name="Group 11"/>
            <p:cNvGrpSpPr>
              <a:grpSpLocks/>
            </p:cNvGrpSpPr>
            <p:nvPr/>
          </p:nvGrpSpPr>
          <p:grpSpPr bwMode="auto">
            <a:xfrm>
              <a:off x="2286000" y="6525768"/>
              <a:ext cx="5784521" cy="179832"/>
              <a:chOff x="2514600" y="5916168"/>
              <a:chExt cx="5784521" cy="179832"/>
            </a:xfrm>
          </p:grpSpPr>
          <p:sp>
            <p:nvSpPr>
              <p:cNvPr id="90124"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90125"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90126"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1"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i="0" dirty="0">
                  <a:solidFill>
                    <a:schemeClr val="bg1">
                      <a:lumMod val="50000"/>
                    </a:schemeClr>
                  </a:solidFill>
                  <a:latin typeface="+mn-lt"/>
                </a:rPr>
                <a:t>transitioning unique NASA data and research technologies to operations</a:t>
              </a:r>
            </a:p>
          </p:txBody>
        </p:sp>
      </p:grpSp>
      <p:grpSp>
        <p:nvGrpSpPr>
          <p:cNvPr id="90117" name="Group 17"/>
          <p:cNvGrpSpPr>
            <a:grpSpLocks/>
          </p:cNvGrpSpPr>
          <p:nvPr/>
        </p:nvGrpSpPr>
        <p:grpSpPr bwMode="auto">
          <a:xfrm>
            <a:off x="6019800" y="1371600"/>
            <a:ext cx="2895600" cy="3371850"/>
            <a:chOff x="3792" y="864"/>
            <a:chExt cx="1824" cy="2124"/>
          </a:xfrm>
        </p:grpSpPr>
        <p:pic>
          <p:nvPicPr>
            <p:cNvPr id="90118" name="Picture 15" descr="606077main1_VIIRS_Swath226"/>
            <p:cNvPicPr>
              <a:picLocks noChangeAspect="1" noChangeArrowheads="1"/>
            </p:cNvPicPr>
            <p:nvPr/>
          </p:nvPicPr>
          <p:blipFill>
            <a:blip r:embed="rId5"/>
            <a:srcRect/>
            <a:stretch>
              <a:fillRect/>
            </a:stretch>
          </p:blipFill>
          <p:spPr bwMode="auto">
            <a:xfrm>
              <a:off x="3792" y="864"/>
              <a:ext cx="1808" cy="1800"/>
            </a:xfrm>
            <a:prstGeom prst="rect">
              <a:avLst/>
            </a:prstGeom>
            <a:noFill/>
            <a:ln w="9525">
              <a:noFill/>
              <a:miter lim="800000"/>
              <a:headEnd/>
              <a:tailEnd/>
            </a:ln>
          </p:spPr>
        </p:pic>
        <p:sp>
          <p:nvSpPr>
            <p:cNvPr id="90119" name="Text Box 16"/>
            <p:cNvSpPr txBox="1">
              <a:spLocks noChangeArrowheads="1"/>
            </p:cNvSpPr>
            <p:nvPr/>
          </p:nvSpPr>
          <p:spPr bwMode="auto">
            <a:xfrm>
              <a:off x="3830" y="2668"/>
              <a:ext cx="1786" cy="320"/>
            </a:xfrm>
            <a:prstGeom prst="rect">
              <a:avLst/>
            </a:prstGeom>
            <a:noFill/>
            <a:ln w="9525">
              <a:noFill/>
              <a:miter lim="800000"/>
              <a:headEnd/>
              <a:tailEnd/>
            </a:ln>
          </p:spPr>
          <p:txBody>
            <a:bodyPr>
              <a:spAutoFit/>
            </a:bodyPr>
            <a:lstStyle/>
            <a:p>
              <a:pPr algn="ctr">
                <a:lnSpc>
                  <a:spcPct val="85000"/>
                </a:lnSpc>
              </a:pPr>
              <a:r>
                <a:rPr lang="en-US" sz="1600"/>
                <a:t>First VIIRS image.  Courtesy of the UW / SSEC.</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1"/>
          <p:cNvSpPr>
            <a:spLocks/>
          </p:cNvSpPr>
          <p:nvPr/>
        </p:nvSpPr>
        <p:spPr bwMode="auto">
          <a:xfrm>
            <a:off x="762000" y="-228600"/>
            <a:ext cx="7620000" cy="1371600"/>
          </a:xfrm>
          <a:prstGeom prst="rect">
            <a:avLst/>
          </a:prstGeom>
          <a:noFill/>
          <a:ln w="9525" algn="ctr">
            <a:noFill/>
            <a:miter lim="800000"/>
            <a:headEnd/>
            <a:tailEnd/>
          </a:ln>
        </p:spPr>
        <p:txBody>
          <a:bodyPr lIns="91410" tIns="45706" rIns="182823" bIns="45706" anchor="ctr"/>
          <a:lstStyle/>
          <a:p>
            <a:pPr algn="ctr"/>
            <a:r>
              <a:rPr lang="en-US" sz="3600" i="0">
                <a:latin typeface="Arial" charset="0"/>
                <a:cs typeface="Arial" charset="0"/>
              </a:rPr>
              <a:t>NPP/JPSS Instruments</a:t>
            </a:r>
          </a:p>
        </p:txBody>
      </p:sp>
      <p:sp>
        <p:nvSpPr>
          <p:cNvPr id="18434" name="Slide Number Placeholder 5"/>
          <p:cNvSpPr txBox="1">
            <a:spLocks noGrp="1"/>
          </p:cNvSpPr>
          <p:nvPr/>
        </p:nvSpPr>
        <p:spPr bwMode="auto">
          <a:xfrm>
            <a:off x="7010400" y="6553200"/>
            <a:ext cx="2133600" cy="304800"/>
          </a:xfrm>
          <a:prstGeom prst="rect">
            <a:avLst/>
          </a:prstGeom>
          <a:noFill/>
          <a:ln w="9525">
            <a:noFill/>
            <a:miter lim="800000"/>
            <a:headEnd/>
            <a:tailEnd/>
          </a:ln>
        </p:spPr>
        <p:txBody>
          <a:bodyPr lIns="91410" tIns="45706" rIns="91410" bIns="45706"/>
          <a:lstStyle/>
          <a:p>
            <a:pPr algn="r"/>
            <a:fld id="{B7AACE82-6B44-4181-BC07-70AEA96F1F59}" type="slidenum">
              <a:rPr lang="en-US" sz="1400" i="0">
                <a:solidFill>
                  <a:srgbClr val="FFFFCC"/>
                </a:solidFill>
                <a:latin typeface="Franklin Gothic Medium Cond" pitchFamily="34" charset="0"/>
                <a:ea typeface="ＭＳ Ｐゴシック"/>
                <a:cs typeface="ＭＳ Ｐゴシック"/>
              </a:rPr>
              <a:pPr algn="r"/>
              <a:t>4</a:t>
            </a:fld>
            <a:endParaRPr lang="en-US" sz="1400" i="0">
              <a:solidFill>
                <a:srgbClr val="FFFFCC"/>
              </a:solidFill>
              <a:latin typeface="Franklin Gothic Medium Cond" pitchFamily="34" charset="0"/>
              <a:ea typeface="ＭＳ Ｐゴシック"/>
              <a:cs typeface="ＭＳ Ｐゴシック"/>
            </a:endParaRPr>
          </a:p>
        </p:txBody>
      </p:sp>
      <p:sp>
        <p:nvSpPr>
          <p:cNvPr id="18435" name="Footer Placeholder 5"/>
          <p:cNvSpPr txBox="1">
            <a:spLocks noGrp="1"/>
          </p:cNvSpPr>
          <p:nvPr/>
        </p:nvSpPr>
        <p:spPr bwMode="auto">
          <a:xfrm>
            <a:off x="0" y="6553200"/>
            <a:ext cx="8077200" cy="304800"/>
          </a:xfrm>
          <a:prstGeom prst="rect">
            <a:avLst/>
          </a:prstGeom>
          <a:noFill/>
          <a:ln w="9525">
            <a:noFill/>
            <a:miter lim="800000"/>
            <a:headEnd/>
            <a:tailEnd/>
          </a:ln>
        </p:spPr>
        <p:txBody>
          <a:bodyPr lIns="639879" tIns="45706" rIns="91410" bIns="45706"/>
          <a:lstStyle/>
          <a:p>
            <a:r>
              <a:rPr lang="fr-FR" sz="1200" i="0">
                <a:solidFill>
                  <a:srgbClr val="FFFFCC"/>
                </a:solidFill>
                <a:latin typeface="Franklin Gothic Medium Cond" pitchFamily="34" charset="0"/>
              </a:rPr>
              <a:t>Joint Polar Satellite System</a:t>
            </a:r>
            <a:endParaRPr lang="en-US" sz="1200" i="0">
              <a:solidFill>
                <a:srgbClr val="FFFFCC"/>
              </a:solidFill>
              <a:latin typeface="Franklin Gothic Medium Cond" pitchFamily="34" charset="0"/>
            </a:endParaRPr>
          </a:p>
        </p:txBody>
      </p:sp>
      <p:graphicFrame>
        <p:nvGraphicFramePr>
          <p:cNvPr id="32838" name="Group 70"/>
          <p:cNvGraphicFramePr>
            <a:graphicFrameLocks noGrp="1"/>
          </p:cNvGraphicFramePr>
          <p:nvPr/>
        </p:nvGraphicFramePr>
        <p:xfrm>
          <a:off x="381000" y="990600"/>
          <a:ext cx="8229600" cy="5308600"/>
        </p:xfrm>
        <a:graphic>
          <a:graphicData uri="http://schemas.openxmlformats.org/drawingml/2006/table">
            <a:tbl>
              <a:tblPr/>
              <a:tblGrid>
                <a:gridCol w="1274763"/>
                <a:gridCol w="2484437"/>
                <a:gridCol w="4470400"/>
              </a:tblGrid>
              <a:tr h="304800">
                <a:tc gridSpan="2">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smtClean="0">
                          <a:ln>
                            <a:noFill/>
                          </a:ln>
                          <a:solidFill>
                            <a:schemeClr val="tx1"/>
                          </a:solidFill>
                          <a:effectLst/>
                          <a:latin typeface="Arial" charset="0"/>
                          <a:ea typeface="ＭＳ Ｐゴシック" charset="-128"/>
                          <a:cs typeface="Arial" charset="0"/>
                        </a:rPr>
                        <a:t>NPP/JPSS Instrument</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alpha val="45882"/>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smtClean="0">
                          <a:ln>
                            <a:noFill/>
                          </a:ln>
                          <a:solidFill>
                            <a:schemeClr val="tx1"/>
                          </a:solidFill>
                          <a:effectLst/>
                          <a:latin typeface="Arial" charset="0"/>
                          <a:ea typeface="ＭＳ Ｐゴシック" charset="-128"/>
                          <a:cs typeface="Arial" charset="0"/>
                        </a:rPr>
                        <a:t>Benefits to the NOAA Mission</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alpha val="45882"/>
                      </a:schemeClr>
                    </a:solidFill>
                  </a:tcPr>
                </a:tc>
              </a:tr>
              <a:tr h="70961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ATMS (NGES)</a:t>
                      </a:r>
                    </a:p>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Times New Roman" pitchFamily="18" charset="0"/>
                        </a:rPr>
                        <a:t>ATMS and CrIS together provide high vertical resolution temperature and water vapor information needed to maintain and improve forecast skill out to 5 to 7 days in advance for extreme weather events, including hurricanes and severe weather outbreaks.</a:t>
                      </a: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69691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CrIS (ITT)</a:t>
                      </a:r>
                      <a:endParaRPr kumimoji="0" lang="en-US" sz="1200" b="1"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tr>
              <a:tr h="1584325">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VIIRS (Raytheon SAS)</a:t>
                      </a:r>
                      <a:endParaRPr kumimoji="0" lang="en-US" sz="1200" b="1"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Times New Roman" pitchFamily="18" charset="0"/>
                        </a:rPr>
                        <a:t>VIIRS provide a large set of parameters including snow/ice cover, clouds, fog, aerosols, fire, smoke plumes, vegetation health, phytoplankton abundance/chlorophyll needed for environmental assessments which impacts human health and key economic sectors (transportation, fishing, energy, agriculture)</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10080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OMPS (Ball Aerospace and Technology Corp)</a:t>
                      </a:r>
                      <a:endParaRPr kumimoji="0" lang="en-US" sz="1200" b="1"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Times New Roman" pitchFamily="18" charset="0"/>
                        </a:rPr>
                        <a:t>Total ozone for monitoring ozone hole and recovery of stratospheric ozone and for UV index forecasts</a:t>
                      </a: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892175">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0"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CERES </a:t>
                      </a:r>
                      <a:endParaRPr kumimoji="0" lang="en-US" sz="1200" b="1"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Times New Roman" pitchFamily="18" charset="0"/>
                        </a:rPr>
                        <a:t>Provide climate quality measurements of the Earth’s outgoing radiation budget.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bl>
          </a:graphicData>
        </a:graphic>
      </p:graphicFrame>
      <p:pic>
        <p:nvPicPr>
          <p:cNvPr id="18464" name="Picture 14"/>
          <p:cNvPicPr>
            <a:picLocks noChangeAspect="1" noChangeArrowheads="1"/>
          </p:cNvPicPr>
          <p:nvPr/>
        </p:nvPicPr>
        <p:blipFill>
          <a:blip r:embed="rId2"/>
          <a:srcRect/>
          <a:stretch>
            <a:fillRect/>
          </a:stretch>
        </p:blipFill>
        <p:spPr bwMode="auto">
          <a:xfrm>
            <a:off x="1143000" y="1447800"/>
            <a:ext cx="820738" cy="638175"/>
          </a:xfrm>
          <a:prstGeom prst="rect">
            <a:avLst/>
          </a:prstGeom>
          <a:noFill/>
          <a:ln w="28575">
            <a:noFill/>
            <a:miter lim="800000"/>
            <a:headEnd/>
            <a:tailEnd/>
          </a:ln>
        </p:spPr>
      </p:pic>
      <p:pic>
        <p:nvPicPr>
          <p:cNvPr id="18465" name="Picture 13" descr="CrIS ready for EMI 1"/>
          <p:cNvPicPr>
            <a:picLocks noChangeAspect="1" noChangeArrowheads="1"/>
          </p:cNvPicPr>
          <p:nvPr/>
        </p:nvPicPr>
        <p:blipFill>
          <a:blip r:embed="rId3"/>
          <a:srcRect/>
          <a:stretch>
            <a:fillRect/>
          </a:stretch>
        </p:blipFill>
        <p:spPr bwMode="auto">
          <a:xfrm>
            <a:off x="1143000" y="2209800"/>
            <a:ext cx="777875" cy="574675"/>
          </a:xfrm>
          <a:prstGeom prst="rect">
            <a:avLst/>
          </a:prstGeom>
          <a:noFill/>
          <a:ln w="28575">
            <a:noFill/>
            <a:miter lim="800000"/>
            <a:headEnd/>
            <a:tailEnd/>
          </a:ln>
        </p:spPr>
      </p:pic>
      <p:pic>
        <p:nvPicPr>
          <p:cNvPr id="18466" name="Picture 15" descr="VIIRS"/>
          <p:cNvPicPr>
            <a:picLocks noChangeAspect="1" noChangeArrowheads="1"/>
          </p:cNvPicPr>
          <p:nvPr/>
        </p:nvPicPr>
        <p:blipFill>
          <a:blip r:embed="rId4"/>
          <a:srcRect/>
          <a:stretch>
            <a:fillRect/>
          </a:stretch>
        </p:blipFill>
        <p:spPr bwMode="auto">
          <a:xfrm>
            <a:off x="1143000" y="3276600"/>
            <a:ext cx="804863" cy="654050"/>
          </a:xfrm>
          <a:prstGeom prst="rect">
            <a:avLst/>
          </a:prstGeom>
          <a:noFill/>
          <a:ln w="28575">
            <a:noFill/>
            <a:miter lim="800000"/>
            <a:headEnd/>
            <a:tailEnd/>
          </a:ln>
        </p:spPr>
      </p:pic>
      <p:pic>
        <p:nvPicPr>
          <p:cNvPr id="18467" name="Picture 17" descr="06-1405d"/>
          <p:cNvPicPr>
            <a:picLocks noChangeAspect="1" noChangeArrowheads="1"/>
          </p:cNvPicPr>
          <p:nvPr/>
        </p:nvPicPr>
        <p:blipFill>
          <a:blip r:embed="rId5"/>
          <a:srcRect l="24306" t="33653" r="6944"/>
          <a:stretch>
            <a:fillRect/>
          </a:stretch>
        </p:blipFill>
        <p:spPr bwMode="auto">
          <a:xfrm>
            <a:off x="1143000" y="4495800"/>
            <a:ext cx="765175" cy="619125"/>
          </a:xfrm>
          <a:prstGeom prst="rect">
            <a:avLst/>
          </a:prstGeom>
          <a:noFill/>
          <a:ln w="28575">
            <a:noFill/>
            <a:miter lim="800000"/>
            <a:headEnd/>
            <a:tailEnd/>
          </a:ln>
        </p:spPr>
      </p:pic>
      <p:pic>
        <p:nvPicPr>
          <p:cNvPr id="18468" name="Picture 12" descr="Instrument"/>
          <p:cNvPicPr>
            <a:picLocks noChangeAspect="1" noChangeArrowheads="1"/>
          </p:cNvPicPr>
          <p:nvPr/>
        </p:nvPicPr>
        <p:blipFill>
          <a:blip r:embed="rId6"/>
          <a:srcRect/>
          <a:stretch>
            <a:fillRect/>
          </a:stretch>
        </p:blipFill>
        <p:spPr bwMode="auto">
          <a:xfrm>
            <a:off x="1143000" y="5334000"/>
            <a:ext cx="669925" cy="771525"/>
          </a:xfrm>
          <a:prstGeom prst="rect">
            <a:avLst/>
          </a:prstGeom>
          <a:noFill/>
          <a:ln w="22225">
            <a:noFill/>
            <a:miter lim="800000"/>
            <a:headEnd/>
            <a:tailEnd/>
          </a:ln>
        </p:spPr>
      </p:pic>
      <p:sp>
        <p:nvSpPr>
          <p:cNvPr id="18469" name="Text Box 71"/>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1"/>
          <p:cNvSpPr>
            <a:spLocks/>
          </p:cNvSpPr>
          <p:nvPr/>
        </p:nvSpPr>
        <p:spPr bwMode="auto">
          <a:xfrm>
            <a:off x="762000" y="-152400"/>
            <a:ext cx="7620000" cy="1371600"/>
          </a:xfrm>
          <a:prstGeom prst="rect">
            <a:avLst/>
          </a:prstGeom>
          <a:noFill/>
          <a:ln w="9525" algn="ctr">
            <a:noFill/>
            <a:miter lim="800000"/>
            <a:headEnd/>
            <a:tailEnd/>
          </a:ln>
        </p:spPr>
        <p:txBody>
          <a:bodyPr lIns="91410" tIns="45706" rIns="182823" bIns="45706" anchor="ctr"/>
          <a:lstStyle/>
          <a:p>
            <a:pPr algn="ctr"/>
            <a:r>
              <a:rPr lang="en-US" sz="3600" i="0">
                <a:latin typeface="Arial" charset="0"/>
                <a:cs typeface="Arial" charset="0"/>
              </a:rPr>
              <a:t>NOAA Operational Polar Program</a:t>
            </a:r>
          </a:p>
        </p:txBody>
      </p:sp>
      <p:sp>
        <p:nvSpPr>
          <p:cNvPr id="19458" name="Slide Number Placeholder 5"/>
          <p:cNvSpPr txBox="1">
            <a:spLocks noGrp="1"/>
          </p:cNvSpPr>
          <p:nvPr/>
        </p:nvSpPr>
        <p:spPr bwMode="auto">
          <a:xfrm>
            <a:off x="7010400" y="6553200"/>
            <a:ext cx="2133600" cy="304800"/>
          </a:xfrm>
          <a:prstGeom prst="rect">
            <a:avLst/>
          </a:prstGeom>
          <a:noFill/>
          <a:ln w="9525">
            <a:noFill/>
            <a:miter lim="800000"/>
            <a:headEnd/>
            <a:tailEnd/>
          </a:ln>
        </p:spPr>
        <p:txBody>
          <a:bodyPr lIns="91410" tIns="45706" rIns="91410" bIns="45706"/>
          <a:lstStyle/>
          <a:p>
            <a:pPr algn="r"/>
            <a:fld id="{4106768D-4DA7-4DB3-A1EA-E3E0C2D56CDF}" type="slidenum">
              <a:rPr lang="en-US" sz="1400" i="0">
                <a:solidFill>
                  <a:srgbClr val="FFFFCC"/>
                </a:solidFill>
                <a:latin typeface="Franklin Gothic Medium Cond" pitchFamily="34" charset="0"/>
                <a:ea typeface="ＭＳ Ｐゴシック"/>
                <a:cs typeface="ＭＳ Ｐゴシック"/>
              </a:rPr>
              <a:pPr algn="r"/>
              <a:t>5</a:t>
            </a:fld>
            <a:endParaRPr lang="en-US" sz="1400" i="0">
              <a:solidFill>
                <a:srgbClr val="FFFFCC"/>
              </a:solidFill>
              <a:latin typeface="Franklin Gothic Medium Cond" pitchFamily="34" charset="0"/>
              <a:ea typeface="ＭＳ Ｐゴシック"/>
              <a:cs typeface="ＭＳ Ｐゴシック"/>
            </a:endParaRPr>
          </a:p>
        </p:txBody>
      </p:sp>
      <p:sp>
        <p:nvSpPr>
          <p:cNvPr id="19459" name="Footer Placeholder 5"/>
          <p:cNvSpPr txBox="1">
            <a:spLocks noGrp="1"/>
          </p:cNvSpPr>
          <p:nvPr/>
        </p:nvSpPr>
        <p:spPr bwMode="auto">
          <a:xfrm>
            <a:off x="0" y="6858000"/>
            <a:ext cx="8077200" cy="304800"/>
          </a:xfrm>
          <a:prstGeom prst="rect">
            <a:avLst/>
          </a:prstGeom>
          <a:noFill/>
          <a:ln w="9525">
            <a:noFill/>
            <a:miter lim="800000"/>
            <a:headEnd/>
            <a:tailEnd/>
          </a:ln>
        </p:spPr>
        <p:txBody>
          <a:bodyPr lIns="639879" tIns="45706" rIns="91410" bIns="45706"/>
          <a:lstStyle/>
          <a:p>
            <a:r>
              <a:rPr lang="fr-FR" sz="1200" i="0">
                <a:solidFill>
                  <a:srgbClr val="FFFFCC"/>
                </a:solidFill>
                <a:latin typeface="Franklin Gothic Medium Cond" pitchFamily="34" charset="0"/>
              </a:rPr>
              <a:t>Joint Polar Satellite System</a:t>
            </a:r>
            <a:endParaRPr lang="en-US" sz="1200" i="0">
              <a:solidFill>
                <a:srgbClr val="FFFFCC"/>
              </a:solidFill>
              <a:latin typeface="Franklin Gothic Medium Cond" pitchFamily="34" charset="0"/>
            </a:endParaRPr>
          </a:p>
        </p:txBody>
      </p:sp>
      <p:graphicFrame>
        <p:nvGraphicFramePr>
          <p:cNvPr id="34039" name="Group 247"/>
          <p:cNvGraphicFramePr>
            <a:graphicFrameLocks noGrp="1"/>
          </p:cNvGraphicFramePr>
          <p:nvPr/>
        </p:nvGraphicFramePr>
        <p:xfrm>
          <a:off x="217488" y="1371600"/>
          <a:ext cx="8650287" cy="4581525"/>
        </p:xfrm>
        <a:graphic>
          <a:graphicData uri="http://schemas.openxmlformats.org/drawingml/2006/table">
            <a:tbl>
              <a:tblPr/>
              <a:tblGrid>
                <a:gridCol w="541337"/>
                <a:gridCol w="539750"/>
                <a:gridCol w="541338"/>
                <a:gridCol w="539750"/>
                <a:gridCol w="541337"/>
                <a:gridCol w="539750"/>
                <a:gridCol w="541338"/>
                <a:gridCol w="541337"/>
                <a:gridCol w="539750"/>
                <a:gridCol w="541338"/>
                <a:gridCol w="539750"/>
                <a:gridCol w="541337"/>
                <a:gridCol w="533400"/>
                <a:gridCol w="547688"/>
                <a:gridCol w="541337"/>
                <a:gridCol w="539750"/>
              </a:tblGrid>
              <a:tr h="47148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Arial" charset="0"/>
                          <a:ea typeface="ＭＳ Ｐゴシック" charset="-128"/>
                          <a:cs typeface="Arial" charset="0"/>
                        </a:rPr>
                        <a:t>2011</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2012</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2013</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2014</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2015</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2016</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2017</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2018</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2019</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2020</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2021</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2022</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2023</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2024</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2025</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smtClean="0">
                          <a:ln>
                            <a:noFill/>
                          </a:ln>
                          <a:solidFill>
                            <a:schemeClr val="tx1"/>
                          </a:solidFill>
                          <a:effectLst/>
                          <a:latin typeface="Arial" charset="0"/>
                          <a:ea typeface="ＭＳ Ｐゴシック" charset="-128"/>
                          <a:cs typeface="Arial" charset="0"/>
                        </a:rPr>
                        <a:t>2026</a:t>
                      </a:r>
                    </a:p>
                  </a:txBody>
                  <a:tcPr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153035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r h="257968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ysDot"/>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2000" b="0" i="0" u="none" strike="noStrike" cap="none" normalizeH="0" baseline="0" dirty="0" smtClean="0">
                        <a:ln>
                          <a:noFill/>
                        </a:ln>
                        <a:solidFill>
                          <a:schemeClr val="tx1"/>
                        </a:solidFill>
                        <a:effectLst/>
                        <a:latin typeface="Franklin Gothic Book" pitchFamily="34" charset="0"/>
                        <a:ea typeface="ＭＳ Ｐゴシック" charset="-128"/>
                      </a:endParaRP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8" name="Rectangle 7"/>
          <p:cNvSpPr/>
          <p:nvPr/>
        </p:nvSpPr>
        <p:spPr>
          <a:xfrm>
            <a:off x="227013" y="2249488"/>
            <a:ext cx="754062" cy="2317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0" name="Rectangle 9"/>
          <p:cNvSpPr/>
          <p:nvPr/>
        </p:nvSpPr>
        <p:spPr>
          <a:xfrm>
            <a:off x="957263" y="2613025"/>
            <a:ext cx="2692400" cy="254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1" name="Rectangle 10"/>
          <p:cNvSpPr/>
          <p:nvPr/>
        </p:nvSpPr>
        <p:spPr>
          <a:xfrm>
            <a:off x="3127375" y="2982913"/>
            <a:ext cx="2692400" cy="254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2" name="Isosceles Triangle 11"/>
          <p:cNvSpPr/>
          <p:nvPr/>
        </p:nvSpPr>
        <p:spPr>
          <a:xfrm>
            <a:off x="876300" y="2614613"/>
            <a:ext cx="152400" cy="24765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3" name="Isosceles Triangle 12"/>
          <p:cNvSpPr/>
          <p:nvPr/>
        </p:nvSpPr>
        <p:spPr>
          <a:xfrm>
            <a:off x="3052763" y="2986088"/>
            <a:ext cx="152400" cy="24765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4" name="Rectangle 13"/>
          <p:cNvSpPr/>
          <p:nvPr/>
        </p:nvSpPr>
        <p:spPr>
          <a:xfrm>
            <a:off x="4822825" y="3316288"/>
            <a:ext cx="2692400" cy="254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5" name="Isosceles Triangle 14"/>
          <p:cNvSpPr/>
          <p:nvPr/>
        </p:nvSpPr>
        <p:spPr>
          <a:xfrm>
            <a:off x="4748213" y="3319463"/>
            <a:ext cx="152400" cy="24765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53" name="TextBox 15"/>
          <p:cNvSpPr txBox="1">
            <a:spLocks noChangeArrowheads="1"/>
          </p:cNvSpPr>
          <p:nvPr/>
        </p:nvSpPr>
        <p:spPr bwMode="auto">
          <a:xfrm>
            <a:off x="85725" y="2238375"/>
            <a:ext cx="1009650" cy="246063"/>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MetOp-A</a:t>
            </a:r>
          </a:p>
        </p:txBody>
      </p:sp>
      <p:sp>
        <p:nvSpPr>
          <p:cNvPr id="19554" name="TextBox 16"/>
          <p:cNvSpPr txBox="1">
            <a:spLocks noChangeArrowheads="1"/>
          </p:cNvSpPr>
          <p:nvPr/>
        </p:nvSpPr>
        <p:spPr bwMode="auto">
          <a:xfrm>
            <a:off x="1790700" y="2609850"/>
            <a:ext cx="1009650" cy="246063"/>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MetOp-B</a:t>
            </a:r>
          </a:p>
        </p:txBody>
      </p:sp>
      <p:sp>
        <p:nvSpPr>
          <p:cNvPr id="19555" name="TextBox 17"/>
          <p:cNvSpPr txBox="1">
            <a:spLocks noChangeArrowheads="1"/>
          </p:cNvSpPr>
          <p:nvPr/>
        </p:nvSpPr>
        <p:spPr bwMode="auto">
          <a:xfrm>
            <a:off x="3971925" y="2990850"/>
            <a:ext cx="1009650" cy="246063"/>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MetOp-C</a:t>
            </a:r>
          </a:p>
        </p:txBody>
      </p:sp>
      <p:sp>
        <p:nvSpPr>
          <p:cNvPr id="19556" name="TextBox 18"/>
          <p:cNvSpPr txBox="1">
            <a:spLocks noChangeArrowheads="1"/>
          </p:cNvSpPr>
          <p:nvPr/>
        </p:nvSpPr>
        <p:spPr bwMode="auto">
          <a:xfrm>
            <a:off x="5667375" y="3314700"/>
            <a:ext cx="1009650" cy="246063"/>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EPS-SG</a:t>
            </a:r>
          </a:p>
        </p:txBody>
      </p:sp>
      <p:sp>
        <p:nvSpPr>
          <p:cNvPr id="20" name="Rectangle 19"/>
          <p:cNvSpPr/>
          <p:nvPr/>
        </p:nvSpPr>
        <p:spPr>
          <a:xfrm>
            <a:off x="228600" y="3773488"/>
            <a:ext cx="647700" cy="2317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58" name="TextBox 20"/>
          <p:cNvSpPr txBox="1">
            <a:spLocks noChangeArrowheads="1"/>
          </p:cNvSpPr>
          <p:nvPr/>
        </p:nvSpPr>
        <p:spPr bwMode="auto">
          <a:xfrm>
            <a:off x="171450" y="3762375"/>
            <a:ext cx="766763" cy="246063"/>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NOAA-19</a:t>
            </a:r>
          </a:p>
        </p:txBody>
      </p:sp>
      <p:sp>
        <p:nvSpPr>
          <p:cNvPr id="22" name="Rectangle 21"/>
          <p:cNvSpPr/>
          <p:nvPr/>
        </p:nvSpPr>
        <p:spPr>
          <a:xfrm>
            <a:off x="638175" y="4140200"/>
            <a:ext cx="2705100" cy="2317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60" name="TextBox 22"/>
          <p:cNvSpPr txBox="1">
            <a:spLocks noChangeArrowheads="1"/>
          </p:cNvSpPr>
          <p:nvPr/>
        </p:nvSpPr>
        <p:spPr bwMode="auto">
          <a:xfrm>
            <a:off x="1619250" y="4124325"/>
            <a:ext cx="776288" cy="246063"/>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NPP</a:t>
            </a:r>
          </a:p>
        </p:txBody>
      </p:sp>
      <p:sp>
        <p:nvSpPr>
          <p:cNvPr id="24" name="Rectangle 23"/>
          <p:cNvSpPr/>
          <p:nvPr/>
        </p:nvSpPr>
        <p:spPr>
          <a:xfrm>
            <a:off x="3367088" y="4497388"/>
            <a:ext cx="3781425" cy="2317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62" name="TextBox 24"/>
          <p:cNvSpPr txBox="1">
            <a:spLocks noChangeArrowheads="1"/>
          </p:cNvSpPr>
          <p:nvPr/>
        </p:nvSpPr>
        <p:spPr bwMode="auto">
          <a:xfrm>
            <a:off x="4967288" y="4486275"/>
            <a:ext cx="776287" cy="246063"/>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JPSS-1</a:t>
            </a:r>
          </a:p>
        </p:txBody>
      </p:sp>
      <p:sp>
        <p:nvSpPr>
          <p:cNvPr id="28" name="Isosceles Triangle 27"/>
          <p:cNvSpPr/>
          <p:nvPr/>
        </p:nvSpPr>
        <p:spPr>
          <a:xfrm>
            <a:off x="576263" y="4138613"/>
            <a:ext cx="133350" cy="233362"/>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29" name="Rectangle 28"/>
          <p:cNvSpPr/>
          <p:nvPr/>
        </p:nvSpPr>
        <p:spPr>
          <a:xfrm>
            <a:off x="6605588" y="4845050"/>
            <a:ext cx="2262187" cy="2317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65" name="TextBox 29"/>
          <p:cNvSpPr txBox="1">
            <a:spLocks noChangeArrowheads="1"/>
          </p:cNvSpPr>
          <p:nvPr/>
        </p:nvSpPr>
        <p:spPr bwMode="auto">
          <a:xfrm>
            <a:off x="7413625" y="4833938"/>
            <a:ext cx="776288" cy="246062"/>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JPSS-2</a:t>
            </a:r>
          </a:p>
        </p:txBody>
      </p:sp>
      <p:sp>
        <p:nvSpPr>
          <p:cNvPr id="31" name="Isosceles Triangle 30"/>
          <p:cNvSpPr/>
          <p:nvPr/>
        </p:nvSpPr>
        <p:spPr>
          <a:xfrm>
            <a:off x="3300413" y="4495800"/>
            <a:ext cx="133350" cy="233363"/>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32" name="Isosceles Triangle 31"/>
          <p:cNvSpPr/>
          <p:nvPr/>
        </p:nvSpPr>
        <p:spPr>
          <a:xfrm>
            <a:off x="6548438" y="4843463"/>
            <a:ext cx="133350" cy="233362"/>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2" name="Isosceles Triangle 1"/>
          <p:cNvSpPr/>
          <p:nvPr/>
        </p:nvSpPr>
        <p:spPr>
          <a:xfrm rot="5400000">
            <a:off x="8810625" y="4900613"/>
            <a:ext cx="242888" cy="119062"/>
          </a:xfrm>
          <a:prstGeom prst="triangle">
            <a:avLst>
              <a:gd name="adj" fmla="val 4782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69" name="Text Box 248"/>
          <p:cNvSpPr txBox="1">
            <a:spLocks noChangeArrowheads="1"/>
          </p:cNvSpPr>
          <p:nvPr/>
        </p:nvSpPr>
        <p:spPr bwMode="auto">
          <a:xfrm rot="-5400000">
            <a:off x="8216106" y="3213894"/>
            <a:ext cx="1520825" cy="274638"/>
          </a:xfrm>
          <a:prstGeom prst="rect">
            <a:avLst/>
          </a:prstGeom>
          <a:noFill/>
          <a:ln w="9525">
            <a:noFill/>
            <a:miter lim="800000"/>
            <a:headEnd/>
            <a:tailEnd/>
          </a:ln>
        </p:spPr>
        <p:txBody>
          <a:bodyPr wrap="none">
            <a:spAutoFit/>
          </a:bodyPr>
          <a:lstStyle/>
          <a:p>
            <a:r>
              <a:rPr lang="en-US" sz="1200"/>
              <a:t>Modified NOAA Chart</a:t>
            </a:r>
          </a:p>
        </p:txBody>
      </p:sp>
      <p:sp>
        <p:nvSpPr>
          <p:cNvPr id="41" name="Isosceles Triangle 40"/>
          <p:cNvSpPr/>
          <p:nvPr/>
        </p:nvSpPr>
        <p:spPr>
          <a:xfrm rot="5400000">
            <a:off x="1463675" y="5303838"/>
            <a:ext cx="242888" cy="119062"/>
          </a:xfrm>
          <a:prstGeom prst="triangle">
            <a:avLst>
              <a:gd name="adj" fmla="val 4782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42" name="Isosceles Triangle 41"/>
          <p:cNvSpPr/>
          <p:nvPr/>
        </p:nvSpPr>
        <p:spPr>
          <a:xfrm rot="5400000">
            <a:off x="1463675" y="5303838"/>
            <a:ext cx="242888" cy="119062"/>
          </a:xfrm>
          <a:prstGeom prst="triangle">
            <a:avLst>
              <a:gd name="adj" fmla="val 4782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43" name="Isosceles Triangle 42"/>
          <p:cNvSpPr/>
          <p:nvPr/>
        </p:nvSpPr>
        <p:spPr>
          <a:xfrm rot="5400000">
            <a:off x="1463675" y="5303838"/>
            <a:ext cx="242888" cy="119062"/>
          </a:xfrm>
          <a:prstGeom prst="triangle">
            <a:avLst>
              <a:gd name="adj" fmla="val 4782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44" name="Isosceles Triangle 43"/>
          <p:cNvSpPr/>
          <p:nvPr/>
        </p:nvSpPr>
        <p:spPr>
          <a:xfrm rot="5400000">
            <a:off x="1463675" y="5303838"/>
            <a:ext cx="242888"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40" name="Rectangle 39"/>
          <p:cNvSpPr/>
          <p:nvPr/>
        </p:nvSpPr>
        <p:spPr>
          <a:xfrm>
            <a:off x="0" y="5257800"/>
            <a:ext cx="1219200" cy="2063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2" name="Rectangle 51"/>
          <p:cNvSpPr/>
          <p:nvPr/>
        </p:nvSpPr>
        <p:spPr>
          <a:xfrm>
            <a:off x="0" y="5700713"/>
            <a:ext cx="2241550" cy="2428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45" name="Isosceles Triangle 44"/>
          <p:cNvSpPr/>
          <p:nvPr/>
        </p:nvSpPr>
        <p:spPr>
          <a:xfrm rot="5400000">
            <a:off x="1309688" y="5303837"/>
            <a:ext cx="242888" cy="119063"/>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77" name="TextBox 45"/>
          <p:cNvSpPr txBox="1">
            <a:spLocks noChangeArrowheads="1"/>
          </p:cNvSpPr>
          <p:nvPr/>
        </p:nvSpPr>
        <p:spPr bwMode="auto">
          <a:xfrm>
            <a:off x="1143000" y="5697538"/>
            <a:ext cx="1001713" cy="246062"/>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Aqua</a:t>
            </a:r>
          </a:p>
        </p:txBody>
      </p:sp>
      <p:sp>
        <p:nvSpPr>
          <p:cNvPr id="47" name="Isosceles Triangle 46"/>
          <p:cNvSpPr/>
          <p:nvPr/>
        </p:nvSpPr>
        <p:spPr>
          <a:xfrm rot="5400000">
            <a:off x="1616075" y="5305426"/>
            <a:ext cx="242887"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48" name="Isosceles Triangle 47"/>
          <p:cNvSpPr/>
          <p:nvPr/>
        </p:nvSpPr>
        <p:spPr>
          <a:xfrm rot="5400000">
            <a:off x="1768475" y="5319713"/>
            <a:ext cx="242888"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49" name="Isosceles Triangle 48"/>
          <p:cNvSpPr/>
          <p:nvPr/>
        </p:nvSpPr>
        <p:spPr>
          <a:xfrm rot="5400000">
            <a:off x="1920875" y="5319713"/>
            <a:ext cx="242888"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0" name="Isosceles Triangle 49"/>
          <p:cNvSpPr/>
          <p:nvPr/>
        </p:nvSpPr>
        <p:spPr>
          <a:xfrm rot="5400000">
            <a:off x="2073275" y="5319713"/>
            <a:ext cx="242888"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1" name="Isosceles Triangle 50"/>
          <p:cNvSpPr/>
          <p:nvPr/>
        </p:nvSpPr>
        <p:spPr>
          <a:xfrm rot="5400000">
            <a:off x="2225675" y="5319713"/>
            <a:ext cx="242888"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19583" name="TextBox 34"/>
          <p:cNvSpPr txBox="1">
            <a:spLocks noChangeArrowheads="1"/>
          </p:cNvSpPr>
          <p:nvPr/>
        </p:nvSpPr>
        <p:spPr bwMode="auto">
          <a:xfrm>
            <a:off x="293688" y="5240338"/>
            <a:ext cx="1001712" cy="246062"/>
          </a:xfrm>
          <a:prstGeom prst="rect">
            <a:avLst/>
          </a:prstGeom>
          <a:noFill/>
          <a:ln w="9525">
            <a:noFill/>
            <a:miter lim="800000"/>
            <a:headEnd/>
            <a:tailEnd/>
          </a:ln>
        </p:spPr>
        <p:txBody>
          <a:bodyPr lIns="91410" tIns="45706" rIns="91410" bIns="45706">
            <a:spAutoFit/>
          </a:bodyPr>
          <a:lstStyle/>
          <a:p>
            <a:pPr algn="ctr"/>
            <a:r>
              <a:rPr lang="en-US" sz="1000" b="1" i="0">
                <a:solidFill>
                  <a:srgbClr val="000000"/>
                </a:solidFill>
                <a:latin typeface="Arial" charset="0"/>
                <a:cs typeface="Arial" charset="0"/>
              </a:rPr>
              <a:t>Terra</a:t>
            </a:r>
          </a:p>
        </p:txBody>
      </p:sp>
      <p:sp>
        <p:nvSpPr>
          <p:cNvPr id="53" name="Isosceles Triangle 52"/>
          <p:cNvSpPr/>
          <p:nvPr/>
        </p:nvSpPr>
        <p:spPr>
          <a:xfrm rot="5400000">
            <a:off x="2486025" y="5746751"/>
            <a:ext cx="242887"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4" name="Isosceles Triangle 53"/>
          <p:cNvSpPr/>
          <p:nvPr/>
        </p:nvSpPr>
        <p:spPr>
          <a:xfrm rot="5400000">
            <a:off x="2332038" y="5746750"/>
            <a:ext cx="242887" cy="119063"/>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5" name="Isosceles Triangle 54"/>
          <p:cNvSpPr/>
          <p:nvPr/>
        </p:nvSpPr>
        <p:spPr>
          <a:xfrm rot="5400000">
            <a:off x="2638425" y="5748338"/>
            <a:ext cx="242888"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6" name="Isosceles Triangle 55"/>
          <p:cNvSpPr/>
          <p:nvPr/>
        </p:nvSpPr>
        <p:spPr>
          <a:xfrm rot="5400000">
            <a:off x="2790825" y="5762626"/>
            <a:ext cx="242887"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7" name="Isosceles Triangle 56"/>
          <p:cNvSpPr/>
          <p:nvPr/>
        </p:nvSpPr>
        <p:spPr>
          <a:xfrm rot="5400000">
            <a:off x="2943225" y="5762626"/>
            <a:ext cx="242887"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8" name="Isosceles Triangle 57"/>
          <p:cNvSpPr/>
          <p:nvPr/>
        </p:nvSpPr>
        <p:spPr>
          <a:xfrm rot="5400000">
            <a:off x="3095625" y="5762626"/>
            <a:ext cx="242887"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
        <p:nvSpPr>
          <p:cNvPr id="59" name="Isosceles Triangle 58"/>
          <p:cNvSpPr/>
          <p:nvPr/>
        </p:nvSpPr>
        <p:spPr>
          <a:xfrm rot="5400000">
            <a:off x="3248025" y="5762626"/>
            <a:ext cx="242887" cy="119062"/>
          </a:xfrm>
          <a:prstGeom prst="triangle">
            <a:avLst>
              <a:gd name="adj" fmla="val 4782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i="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1"/>
          <p:cNvSpPr>
            <a:spLocks/>
          </p:cNvSpPr>
          <p:nvPr/>
        </p:nvSpPr>
        <p:spPr bwMode="auto">
          <a:xfrm>
            <a:off x="685800" y="-152400"/>
            <a:ext cx="7620000" cy="1371600"/>
          </a:xfrm>
          <a:prstGeom prst="rect">
            <a:avLst/>
          </a:prstGeom>
          <a:noFill/>
          <a:ln w="9525" algn="ctr">
            <a:noFill/>
            <a:miter lim="800000"/>
            <a:headEnd/>
            <a:tailEnd/>
          </a:ln>
        </p:spPr>
        <p:txBody>
          <a:bodyPr lIns="91410" tIns="45706" rIns="182823" bIns="45706" anchor="ctr"/>
          <a:lstStyle/>
          <a:p>
            <a:pPr algn="ctr"/>
            <a:r>
              <a:rPr lang="en-US" sz="3600" i="0">
                <a:latin typeface="Arial" charset="0"/>
                <a:cs typeface="Arial" charset="0"/>
              </a:rPr>
              <a:t>NPP / JPSS Derived Products</a:t>
            </a:r>
          </a:p>
        </p:txBody>
      </p:sp>
      <p:sp>
        <p:nvSpPr>
          <p:cNvPr id="20482" name="Slide Number Placeholder 5"/>
          <p:cNvSpPr txBox="1">
            <a:spLocks noGrp="1"/>
          </p:cNvSpPr>
          <p:nvPr/>
        </p:nvSpPr>
        <p:spPr bwMode="auto">
          <a:xfrm>
            <a:off x="7010400" y="6553200"/>
            <a:ext cx="2133600" cy="304800"/>
          </a:xfrm>
          <a:prstGeom prst="rect">
            <a:avLst/>
          </a:prstGeom>
          <a:noFill/>
          <a:ln w="9525">
            <a:noFill/>
            <a:miter lim="800000"/>
            <a:headEnd/>
            <a:tailEnd/>
          </a:ln>
        </p:spPr>
        <p:txBody>
          <a:bodyPr lIns="91410" tIns="45706" rIns="91410" bIns="45706"/>
          <a:lstStyle/>
          <a:p>
            <a:pPr algn="r"/>
            <a:fld id="{60E3B70D-C35F-4F1E-BB92-C9E786C2EC93}" type="slidenum">
              <a:rPr lang="en-US" sz="1400" i="0">
                <a:solidFill>
                  <a:srgbClr val="FFFFCC"/>
                </a:solidFill>
                <a:latin typeface="Franklin Gothic Medium Cond" pitchFamily="34" charset="0"/>
                <a:ea typeface="ＭＳ Ｐゴシック"/>
                <a:cs typeface="ＭＳ Ｐゴシック"/>
              </a:rPr>
              <a:pPr algn="r"/>
              <a:t>6</a:t>
            </a:fld>
            <a:endParaRPr lang="en-US" sz="1400" i="0">
              <a:solidFill>
                <a:srgbClr val="FFFFCC"/>
              </a:solidFill>
              <a:latin typeface="Franklin Gothic Medium Cond" pitchFamily="34" charset="0"/>
              <a:ea typeface="ＭＳ Ｐゴシック"/>
              <a:cs typeface="ＭＳ Ｐゴシック"/>
            </a:endParaRPr>
          </a:p>
        </p:txBody>
      </p:sp>
      <p:sp>
        <p:nvSpPr>
          <p:cNvPr id="20483" name="Footer Placeholder 5"/>
          <p:cNvSpPr txBox="1">
            <a:spLocks noGrp="1"/>
          </p:cNvSpPr>
          <p:nvPr/>
        </p:nvSpPr>
        <p:spPr bwMode="auto">
          <a:xfrm>
            <a:off x="0" y="6553200"/>
            <a:ext cx="8077200" cy="304800"/>
          </a:xfrm>
          <a:prstGeom prst="rect">
            <a:avLst/>
          </a:prstGeom>
          <a:noFill/>
          <a:ln w="9525">
            <a:noFill/>
            <a:miter lim="800000"/>
            <a:headEnd/>
            <a:tailEnd/>
          </a:ln>
        </p:spPr>
        <p:txBody>
          <a:bodyPr lIns="639879" tIns="45706" rIns="91410" bIns="45706"/>
          <a:lstStyle/>
          <a:p>
            <a:r>
              <a:rPr lang="fr-FR" sz="1200" i="0">
                <a:solidFill>
                  <a:srgbClr val="FFFFCC"/>
                </a:solidFill>
                <a:latin typeface="Franklin Gothic Medium Cond" pitchFamily="34" charset="0"/>
              </a:rPr>
              <a:t>Joint Polar Satellite System</a:t>
            </a:r>
            <a:endParaRPr lang="en-US" sz="1200" i="0">
              <a:solidFill>
                <a:srgbClr val="FFFFCC"/>
              </a:solidFill>
              <a:latin typeface="Franklin Gothic Medium Cond" pitchFamily="34" charset="0"/>
            </a:endParaRPr>
          </a:p>
        </p:txBody>
      </p:sp>
      <p:grpSp>
        <p:nvGrpSpPr>
          <p:cNvPr id="20484" name="Group 43"/>
          <p:cNvGrpSpPr>
            <a:grpSpLocks/>
          </p:cNvGrpSpPr>
          <p:nvPr/>
        </p:nvGrpSpPr>
        <p:grpSpPr bwMode="auto">
          <a:xfrm>
            <a:off x="4191000" y="1371600"/>
            <a:ext cx="3429000" cy="1524000"/>
            <a:chOff x="3483934" y="3797598"/>
            <a:chExt cx="3429000" cy="1524000"/>
          </a:xfrm>
        </p:grpSpPr>
        <p:sp>
          <p:nvSpPr>
            <p:cNvPr id="163" name="Oval 162"/>
            <p:cNvSpPr/>
            <p:nvPr/>
          </p:nvSpPr>
          <p:spPr>
            <a:xfrm>
              <a:off x="3483934" y="3797598"/>
              <a:ext cx="3429000" cy="1524000"/>
            </a:xfrm>
            <a:prstGeom prst="ellipse">
              <a:avLst/>
            </a:prstGeom>
            <a:solidFill>
              <a:srgbClr val="FFFFFF">
                <a:lumMod val="40000"/>
                <a:lumOff val="60000"/>
              </a:srgbClr>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grpSp>
          <p:nvGrpSpPr>
            <p:cNvPr id="20523" name="Group 42"/>
            <p:cNvGrpSpPr>
              <a:grpSpLocks/>
            </p:cNvGrpSpPr>
            <p:nvPr/>
          </p:nvGrpSpPr>
          <p:grpSpPr bwMode="auto">
            <a:xfrm>
              <a:off x="3722059" y="4194473"/>
              <a:ext cx="3123539" cy="825500"/>
              <a:chOff x="3722059" y="4194473"/>
              <a:chExt cx="3123539" cy="825500"/>
            </a:xfrm>
          </p:grpSpPr>
          <p:sp>
            <p:nvSpPr>
              <p:cNvPr id="166" name="TextBox 165"/>
              <p:cNvSpPr txBox="1"/>
              <p:nvPr/>
            </p:nvSpPr>
            <p:spPr>
              <a:xfrm>
                <a:off x="3722059" y="4194473"/>
                <a:ext cx="1524000" cy="825500"/>
              </a:xfrm>
              <a:prstGeom prst="rect">
                <a:avLst/>
              </a:prstGeom>
              <a:noFill/>
            </p:spPr>
            <p:txBody>
              <a:bodyPr>
                <a:spAutoFit/>
              </a:bodyPr>
              <a:lstStyle/>
              <a:p>
                <a:pPr fontAlgn="auto">
                  <a:spcBef>
                    <a:spcPts val="0"/>
                  </a:spcBef>
                  <a:spcAft>
                    <a:spcPts val="0"/>
                  </a:spcAft>
                  <a:defRPr/>
                </a:pPr>
                <a:r>
                  <a:rPr lang="en-US" sz="800" b="1" i="0" kern="0" dirty="0">
                    <a:solidFill>
                      <a:sysClr val="windowText" lastClr="000000"/>
                    </a:solidFill>
                    <a:latin typeface="Calibri"/>
                    <a:cs typeface="Calibri"/>
                  </a:rPr>
                  <a:t>CLOUD LIQUID WATER</a:t>
                </a:r>
              </a:p>
              <a:p>
                <a:pPr fontAlgn="auto">
                  <a:spcBef>
                    <a:spcPts val="0"/>
                  </a:spcBef>
                  <a:spcAft>
                    <a:spcPts val="0"/>
                  </a:spcAft>
                  <a:defRPr/>
                </a:pPr>
                <a:r>
                  <a:rPr lang="en-US" sz="800" b="1" i="0" kern="0" dirty="0">
                    <a:solidFill>
                      <a:sysClr val="windowText" lastClr="000000"/>
                    </a:solidFill>
                    <a:latin typeface="Calibri"/>
                    <a:cs typeface="Calibri"/>
                  </a:rPr>
                  <a:t>PRECIPITATION TYPE/RATE</a:t>
                </a:r>
              </a:p>
              <a:p>
                <a:pPr fontAlgn="auto">
                  <a:spcBef>
                    <a:spcPts val="0"/>
                  </a:spcBef>
                  <a:spcAft>
                    <a:spcPts val="0"/>
                  </a:spcAft>
                  <a:defRPr/>
                </a:pPr>
                <a:r>
                  <a:rPr lang="en-US" sz="800" b="1" i="0" kern="0" dirty="0">
                    <a:solidFill>
                      <a:sysClr val="windowText" lastClr="000000"/>
                    </a:solidFill>
                    <a:latin typeface="Calibri"/>
                    <a:cs typeface="Calibri"/>
                  </a:rPr>
                  <a:t>PRECIPITABLE WATER</a:t>
                </a:r>
              </a:p>
              <a:p>
                <a:pPr fontAlgn="auto">
                  <a:spcBef>
                    <a:spcPts val="0"/>
                  </a:spcBef>
                  <a:spcAft>
                    <a:spcPts val="0"/>
                  </a:spcAft>
                  <a:defRPr/>
                </a:pPr>
                <a:r>
                  <a:rPr lang="en-US" sz="800" b="1" i="0" kern="0" dirty="0">
                    <a:solidFill>
                      <a:sysClr val="windowText" lastClr="000000"/>
                    </a:solidFill>
                    <a:latin typeface="Calibri"/>
                    <a:cs typeface="Calibri"/>
                  </a:rPr>
                  <a:t>SEA SURFACE WINDS</a:t>
                </a:r>
                <a:r>
                  <a:rPr lang="en-US" sz="800" b="1" i="0" kern="0" baseline="30000" dirty="0">
                    <a:solidFill>
                      <a:sysClr val="windowText" lastClr="000000"/>
                    </a:solidFill>
                    <a:latin typeface="Calibri"/>
                    <a:cs typeface="Calibri"/>
                  </a:rPr>
                  <a:t> </a:t>
                </a:r>
                <a:r>
                  <a:rPr lang="en-US" sz="800" b="1" i="0" kern="0" dirty="0">
                    <a:solidFill>
                      <a:sysClr val="windowText" lastClr="000000"/>
                    </a:solidFill>
                    <a:latin typeface="Calibri"/>
                    <a:cs typeface="Calibri"/>
                  </a:rPr>
                  <a:t> SPEED</a:t>
                </a:r>
                <a:endParaRPr lang="en-US" sz="800" b="1" i="0" kern="0" baseline="30000" dirty="0">
                  <a:solidFill>
                    <a:sysClr val="windowText" lastClr="000000"/>
                  </a:solidFill>
                  <a:latin typeface="Calibri"/>
                  <a:cs typeface="Calibri"/>
                </a:endParaRPr>
              </a:p>
              <a:p>
                <a:pPr fontAlgn="auto">
                  <a:spcBef>
                    <a:spcPts val="0"/>
                  </a:spcBef>
                  <a:spcAft>
                    <a:spcPts val="0"/>
                  </a:spcAft>
                  <a:defRPr/>
                </a:pPr>
                <a:r>
                  <a:rPr lang="en-US" sz="800" b="1" i="0" kern="0" dirty="0">
                    <a:solidFill>
                      <a:sysClr val="windowText" lastClr="000000"/>
                    </a:solidFill>
                    <a:latin typeface="Calibri"/>
                    <a:cs typeface="Calibri"/>
                  </a:rPr>
                  <a:t>SOIL MOISTURE</a:t>
                </a:r>
              </a:p>
              <a:p>
                <a:pPr fontAlgn="auto">
                  <a:spcBef>
                    <a:spcPts val="0"/>
                  </a:spcBef>
                  <a:spcAft>
                    <a:spcPts val="0"/>
                  </a:spcAft>
                  <a:defRPr/>
                </a:pPr>
                <a:r>
                  <a:rPr lang="en-US" sz="800" b="1" i="0" kern="0" dirty="0">
                    <a:solidFill>
                      <a:sysClr val="windowText" lastClr="000000"/>
                    </a:solidFill>
                    <a:latin typeface="Calibri"/>
                    <a:cs typeface="Calibri"/>
                  </a:rPr>
                  <a:t>SNOW WATER EQUIVALENT</a:t>
                </a:r>
              </a:p>
            </p:txBody>
          </p:sp>
          <p:sp>
            <p:nvSpPr>
              <p:cNvPr id="167" name="TextBox 166"/>
              <p:cNvSpPr txBox="1"/>
              <p:nvPr/>
            </p:nvSpPr>
            <p:spPr>
              <a:xfrm>
                <a:off x="5322259" y="4218286"/>
                <a:ext cx="1524000" cy="703262"/>
              </a:xfrm>
              <a:prstGeom prst="rect">
                <a:avLst/>
              </a:prstGeom>
              <a:noFill/>
            </p:spPr>
            <p:txBody>
              <a:bodyPr>
                <a:spAutoFit/>
              </a:bodyPr>
              <a:lstStyle/>
              <a:p>
                <a:pPr fontAlgn="auto">
                  <a:spcBef>
                    <a:spcPts val="0"/>
                  </a:spcBef>
                  <a:spcAft>
                    <a:spcPts val="0"/>
                  </a:spcAft>
                  <a:defRPr/>
                </a:pPr>
                <a:r>
                  <a:rPr lang="en-US" sz="800" b="1" i="0" kern="0" dirty="0">
                    <a:solidFill>
                      <a:sysClr val="windowText" lastClr="000000"/>
                    </a:solidFill>
                    <a:latin typeface="Calibri"/>
                    <a:cs typeface="Calibri"/>
                  </a:rPr>
                  <a:t>IMAGERY</a:t>
                </a:r>
              </a:p>
              <a:p>
                <a:pPr fontAlgn="auto">
                  <a:spcBef>
                    <a:spcPts val="0"/>
                  </a:spcBef>
                  <a:spcAft>
                    <a:spcPts val="0"/>
                  </a:spcAft>
                  <a:defRPr/>
                </a:pPr>
                <a:r>
                  <a:rPr lang="en-US" sz="800" b="1" i="0" kern="0" dirty="0">
                    <a:solidFill>
                      <a:sysClr val="windowText" lastClr="000000"/>
                    </a:solidFill>
                    <a:latin typeface="Calibri"/>
                    <a:cs typeface="Calibri"/>
                  </a:rPr>
                  <a:t>SEA ICE CHARACTERIZATION</a:t>
                </a:r>
              </a:p>
              <a:p>
                <a:pPr fontAlgn="auto">
                  <a:spcBef>
                    <a:spcPts val="0"/>
                  </a:spcBef>
                  <a:spcAft>
                    <a:spcPts val="0"/>
                  </a:spcAft>
                  <a:defRPr/>
                </a:pPr>
                <a:r>
                  <a:rPr lang="en-US" sz="800" b="1" i="0" kern="0" dirty="0">
                    <a:solidFill>
                      <a:sysClr val="windowText" lastClr="000000"/>
                    </a:solidFill>
                    <a:latin typeface="Calibri"/>
                    <a:cs typeface="Calibri"/>
                  </a:rPr>
                  <a:t>SNOW COVER/DEPTH</a:t>
                </a:r>
              </a:p>
              <a:p>
                <a:pPr fontAlgn="auto">
                  <a:spcBef>
                    <a:spcPts val="0"/>
                  </a:spcBef>
                  <a:spcAft>
                    <a:spcPts val="0"/>
                  </a:spcAft>
                  <a:defRPr/>
                </a:pPr>
                <a:r>
                  <a:rPr lang="en-US" sz="800" b="1" i="0" kern="0" dirty="0">
                    <a:solidFill>
                      <a:sysClr val="windowText" lastClr="000000"/>
                    </a:solidFill>
                    <a:latin typeface="Calibri"/>
                    <a:cs typeface="Calibri"/>
                  </a:rPr>
                  <a:t>SEA SURFACE TEMPERATURE</a:t>
                </a:r>
              </a:p>
              <a:p>
                <a:pPr fontAlgn="auto">
                  <a:spcBef>
                    <a:spcPts val="0"/>
                  </a:spcBef>
                  <a:spcAft>
                    <a:spcPts val="0"/>
                  </a:spcAft>
                  <a:defRPr/>
                </a:pPr>
                <a:r>
                  <a:rPr lang="en-US" sz="800" b="1" i="0" kern="0" dirty="0">
                    <a:solidFill>
                      <a:sysClr val="windowText" lastClr="000000"/>
                    </a:solidFill>
                    <a:latin typeface="Calibri"/>
                    <a:cs typeface="Calibri"/>
                  </a:rPr>
                  <a:t>SURFACE TYPE</a:t>
                </a:r>
              </a:p>
            </p:txBody>
          </p:sp>
        </p:grpSp>
        <p:sp>
          <p:nvSpPr>
            <p:cNvPr id="165" name="TextBox 164"/>
            <p:cNvSpPr txBox="1"/>
            <p:nvPr/>
          </p:nvSpPr>
          <p:spPr>
            <a:xfrm>
              <a:off x="4457072" y="3822998"/>
              <a:ext cx="1533525" cy="457200"/>
            </a:xfrm>
            <a:prstGeom prst="rect">
              <a:avLst/>
            </a:prstGeom>
            <a:noFill/>
          </p:spPr>
          <p:txBody>
            <a:bodyPr>
              <a:spAutoFit/>
            </a:bodyPr>
            <a:lstStyle/>
            <a:p>
              <a:pPr algn="ctr" fontAlgn="auto">
                <a:spcBef>
                  <a:spcPts val="0"/>
                </a:spcBef>
                <a:spcAft>
                  <a:spcPts val="0"/>
                </a:spcAft>
                <a:defRPr/>
              </a:pPr>
              <a:r>
                <a:rPr lang="en-US" sz="1200" b="1" i="0" kern="0" dirty="0">
                  <a:solidFill>
                    <a:sysClr val="windowText" lastClr="000000"/>
                  </a:solidFill>
                  <a:latin typeface="Calibri"/>
                  <a:cs typeface="Calibri"/>
                </a:rPr>
                <a:t>ESPC GCOM AMSR-2</a:t>
              </a:r>
            </a:p>
            <a:p>
              <a:pPr algn="ctr" fontAlgn="auto">
                <a:spcBef>
                  <a:spcPts val="0"/>
                </a:spcBef>
                <a:spcAft>
                  <a:spcPts val="0"/>
                </a:spcAft>
                <a:defRPr/>
              </a:pPr>
              <a:r>
                <a:rPr lang="en-US" sz="1200" b="1" i="0" kern="0" dirty="0">
                  <a:solidFill>
                    <a:sysClr val="windowText" lastClr="000000"/>
                  </a:solidFill>
                  <a:latin typeface="Calibri"/>
                  <a:cs typeface="Calibri"/>
                </a:rPr>
                <a:t>  (11)</a:t>
              </a:r>
            </a:p>
          </p:txBody>
        </p:sp>
      </p:grpSp>
      <p:grpSp>
        <p:nvGrpSpPr>
          <p:cNvPr id="20485" name="Group 88"/>
          <p:cNvGrpSpPr>
            <a:grpSpLocks/>
          </p:cNvGrpSpPr>
          <p:nvPr/>
        </p:nvGrpSpPr>
        <p:grpSpPr bwMode="auto">
          <a:xfrm>
            <a:off x="76200" y="1741488"/>
            <a:ext cx="4548188" cy="3135312"/>
            <a:chOff x="386326" y="930340"/>
            <a:chExt cx="4548965" cy="3136602"/>
          </a:xfrm>
        </p:grpSpPr>
        <p:grpSp>
          <p:nvGrpSpPr>
            <p:cNvPr id="20499" name="Group 99"/>
            <p:cNvGrpSpPr>
              <a:grpSpLocks/>
            </p:cNvGrpSpPr>
            <p:nvPr/>
          </p:nvGrpSpPr>
          <p:grpSpPr bwMode="auto">
            <a:xfrm>
              <a:off x="515691" y="930340"/>
              <a:ext cx="3581400" cy="2286000"/>
              <a:chOff x="228600" y="1153633"/>
              <a:chExt cx="3581400" cy="2286000"/>
            </a:xfrm>
          </p:grpSpPr>
          <p:grpSp>
            <p:nvGrpSpPr>
              <p:cNvPr id="20514" name="Group 98"/>
              <p:cNvGrpSpPr>
                <a:grpSpLocks/>
              </p:cNvGrpSpPr>
              <p:nvPr/>
            </p:nvGrpSpPr>
            <p:grpSpPr bwMode="auto">
              <a:xfrm>
                <a:off x="228600" y="1153633"/>
                <a:ext cx="3581400" cy="2286000"/>
                <a:chOff x="228600" y="1143000"/>
                <a:chExt cx="3581400" cy="2286000"/>
              </a:xfrm>
            </p:grpSpPr>
            <p:sp>
              <p:nvSpPr>
                <p:cNvPr id="190" name="Oval 3"/>
                <p:cNvSpPr/>
                <p:nvPr/>
              </p:nvSpPr>
              <p:spPr>
                <a:xfrm>
                  <a:off x="227845" y="1143000"/>
                  <a:ext cx="3582012" cy="2285352"/>
                </a:xfrm>
                <a:prstGeom prst="ellipse">
                  <a:avLst/>
                </a:prstGeom>
                <a:solidFill>
                  <a:srgbClr val="BBE0E3">
                    <a:lumMod val="20000"/>
                    <a:lumOff val="80000"/>
                  </a:srgbClr>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191" name="TextBox 190"/>
                <p:cNvSpPr txBox="1"/>
                <p:nvPr/>
              </p:nvSpPr>
              <p:spPr>
                <a:xfrm>
                  <a:off x="1510764" y="1250994"/>
                  <a:ext cx="914556" cy="276339"/>
                </a:xfrm>
                <a:prstGeom prst="rect">
                  <a:avLst/>
                </a:prstGeom>
                <a:noFill/>
              </p:spPr>
              <p:txBody>
                <a:bodyPr>
                  <a:spAutoFit/>
                </a:bodyPr>
                <a:lstStyle/>
                <a:p>
                  <a:pPr algn="ctr" fontAlgn="auto">
                    <a:spcBef>
                      <a:spcPts val="0"/>
                    </a:spcBef>
                    <a:spcAft>
                      <a:spcPts val="0"/>
                    </a:spcAft>
                    <a:defRPr/>
                  </a:pPr>
                  <a:r>
                    <a:rPr lang="en-US" sz="1200" b="1" i="0" kern="0" dirty="0">
                      <a:solidFill>
                        <a:sysClr val="windowText" lastClr="000000"/>
                      </a:solidFill>
                      <a:latin typeface="Calibri"/>
                      <a:cs typeface="Calibri"/>
                    </a:rPr>
                    <a:t>VIIRS  (22)</a:t>
                  </a:r>
                </a:p>
              </p:txBody>
            </p:sp>
          </p:grpSp>
          <p:grpSp>
            <p:nvGrpSpPr>
              <p:cNvPr id="20515" name="Group 97"/>
              <p:cNvGrpSpPr>
                <a:grpSpLocks/>
              </p:cNvGrpSpPr>
              <p:nvPr/>
            </p:nvGrpSpPr>
            <p:grpSpPr bwMode="auto">
              <a:xfrm>
                <a:off x="519995" y="1582434"/>
                <a:ext cx="3137605" cy="1579253"/>
                <a:chOff x="519995" y="1582434"/>
                <a:chExt cx="3137605" cy="1579253"/>
              </a:xfrm>
            </p:grpSpPr>
            <p:sp>
              <p:nvSpPr>
                <p:cNvPr id="186" name="TextBox 185"/>
                <p:cNvSpPr txBox="1"/>
                <p:nvPr/>
              </p:nvSpPr>
              <p:spPr>
                <a:xfrm>
                  <a:off x="519995" y="1582434"/>
                  <a:ext cx="1524260" cy="1437278"/>
                </a:xfrm>
                <a:prstGeom prst="rect">
                  <a:avLst/>
                </a:prstGeom>
                <a:noFill/>
              </p:spPr>
              <p:txBody>
                <a:bodyPr>
                  <a:spAutoFit/>
                </a:bodyPr>
                <a:lstStyle/>
                <a:p>
                  <a:pPr fontAlgn="auto">
                    <a:spcBef>
                      <a:spcPts val="0"/>
                    </a:spcBef>
                    <a:spcAft>
                      <a:spcPts val="0"/>
                    </a:spcAft>
                    <a:defRPr/>
                  </a:pPr>
                  <a:r>
                    <a:rPr lang="en-US" sz="800" b="1" i="0" kern="0" dirty="0">
                      <a:solidFill>
                        <a:sysClr val="windowText" lastClr="000000"/>
                      </a:solidFill>
                      <a:latin typeface="Calibri"/>
                      <a:cs typeface="Calibri"/>
                    </a:rPr>
                    <a:t>ALBEDO (SURFACE)</a:t>
                  </a:r>
                </a:p>
                <a:p>
                  <a:pPr fontAlgn="auto">
                    <a:spcBef>
                      <a:spcPts val="0"/>
                    </a:spcBef>
                    <a:spcAft>
                      <a:spcPts val="0"/>
                    </a:spcAft>
                    <a:defRPr/>
                  </a:pPr>
                  <a:r>
                    <a:rPr lang="en-US" sz="800" b="1" i="0" kern="0" dirty="0">
                      <a:solidFill>
                        <a:sysClr val="windowText" lastClr="000000"/>
                      </a:solidFill>
                      <a:latin typeface="Calibri"/>
                      <a:cs typeface="Calibri"/>
                    </a:rPr>
                    <a:t>CLOUD BASE HEIGHT</a:t>
                  </a:r>
                </a:p>
                <a:p>
                  <a:pPr fontAlgn="auto">
                    <a:spcBef>
                      <a:spcPts val="0"/>
                    </a:spcBef>
                    <a:spcAft>
                      <a:spcPts val="0"/>
                    </a:spcAft>
                    <a:defRPr/>
                  </a:pPr>
                  <a:r>
                    <a:rPr lang="en-US" sz="800" b="1" i="0" kern="0" dirty="0">
                      <a:solidFill>
                        <a:sysClr val="windowText" lastClr="000000"/>
                      </a:solidFill>
                      <a:latin typeface="Calibri"/>
                      <a:cs typeface="Calibri"/>
                    </a:rPr>
                    <a:t>CLOUD COVER/LAYERS</a:t>
                  </a:r>
                </a:p>
                <a:p>
                  <a:pPr fontAlgn="auto">
                    <a:spcBef>
                      <a:spcPts val="0"/>
                    </a:spcBef>
                    <a:spcAft>
                      <a:spcPts val="0"/>
                    </a:spcAft>
                    <a:defRPr/>
                  </a:pPr>
                  <a:r>
                    <a:rPr lang="en-US" sz="800" b="1" i="0" kern="0" dirty="0">
                      <a:solidFill>
                        <a:sysClr val="windowText" lastClr="000000"/>
                      </a:solidFill>
                      <a:latin typeface="Calibri"/>
                      <a:cs typeface="Calibri"/>
                    </a:rPr>
                    <a:t>CLOUD EFFECTIVE PART SIZE</a:t>
                  </a:r>
                </a:p>
                <a:p>
                  <a:pPr fontAlgn="auto">
                    <a:spcBef>
                      <a:spcPts val="0"/>
                    </a:spcBef>
                    <a:spcAft>
                      <a:spcPts val="0"/>
                    </a:spcAft>
                    <a:defRPr/>
                  </a:pPr>
                  <a:r>
                    <a:rPr lang="en-US" sz="800" b="1" i="0" kern="0" dirty="0">
                      <a:solidFill>
                        <a:sysClr val="windowText" lastClr="000000"/>
                      </a:solidFill>
                      <a:latin typeface="Calibri"/>
                      <a:cs typeface="Calibri"/>
                    </a:rPr>
                    <a:t>CLOUD OPTICAL THICKNESS</a:t>
                  </a:r>
                </a:p>
                <a:p>
                  <a:pPr fontAlgn="auto">
                    <a:spcBef>
                      <a:spcPts val="0"/>
                    </a:spcBef>
                    <a:spcAft>
                      <a:spcPts val="0"/>
                    </a:spcAft>
                    <a:defRPr/>
                  </a:pPr>
                  <a:r>
                    <a:rPr lang="en-US" sz="800" b="1" i="0" kern="0" dirty="0">
                      <a:solidFill>
                        <a:sysClr val="windowText" lastClr="000000"/>
                      </a:solidFill>
                      <a:latin typeface="Calibri"/>
                      <a:cs typeface="Calibri"/>
                    </a:rPr>
                    <a:t>CLOUD TOP HEIGHT</a:t>
                  </a:r>
                </a:p>
                <a:p>
                  <a:pPr fontAlgn="auto">
                    <a:spcBef>
                      <a:spcPts val="0"/>
                    </a:spcBef>
                    <a:spcAft>
                      <a:spcPts val="0"/>
                    </a:spcAft>
                    <a:defRPr/>
                  </a:pPr>
                  <a:r>
                    <a:rPr lang="en-US" sz="800" b="1" i="0" kern="0" dirty="0">
                      <a:solidFill>
                        <a:sysClr val="windowText" lastClr="000000"/>
                      </a:solidFill>
                      <a:latin typeface="Calibri"/>
                      <a:cs typeface="Calibri"/>
                    </a:rPr>
                    <a:t>CLOUD TOP PRESSURE</a:t>
                  </a:r>
                </a:p>
                <a:p>
                  <a:pPr fontAlgn="auto">
                    <a:spcBef>
                      <a:spcPts val="0"/>
                    </a:spcBef>
                    <a:spcAft>
                      <a:spcPts val="0"/>
                    </a:spcAft>
                    <a:defRPr/>
                  </a:pPr>
                  <a:r>
                    <a:rPr lang="en-US" sz="800" b="1" i="0" kern="0" dirty="0">
                      <a:solidFill>
                        <a:sysClr val="windowText" lastClr="000000"/>
                      </a:solidFill>
                      <a:latin typeface="Calibri"/>
                      <a:cs typeface="Calibri"/>
                    </a:rPr>
                    <a:t>CLOUD TOP TEMPERATURE</a:t>
                  </a:r>
                </a:p>
                <a:p>
                  <a:pPr fontAlgn="auto">
                    <a:spcBef>
                      <a:spcPts val="0"/>
                    </a:spcBef>
                    <a:spcAft>
                      <a:spcPts val="0"/>
                    </a:spcAft>
                    <a:defRPr/>
                  </a:pPr>
                  <a:r>
                    <a:rPr lang="en-US" sz="800" b="1" i="0" kern="0" dirty="0">
                      <a:solidFill>
                        <a:sysClr val="windowText" lastClr="000000"/>
                      </a:solidFill>
                      <a:latin typeface="Calibri"/>
                      <a:cs typeface="Calibri"/>
                    </a:rPr>
                    <a:t>ICE SURFACE TEMPERATURE</a:t>
                  </a:r>
                </a:p>
                <a:p>
                  <a:pPr fontAlgn="auto">
                    <a:spcBef>
                      <a:spcPts val="0"/>
                    </a:spcBef>
                    <a:spcAft>
                      <a:spcPts val="0"/>
                    </a:spcAft>
                    <a:defRPr/>
                  </a:pPr>
                  <a:r>
                    <a:rPr lang="en-US" sz="800" b="1" i="0" kern="0" dirty="0">
                      <a:solidFill>
                        <a:sysClr val="windowText" lastClr="000000"/>
                      </a:solidFill>
                      <a:latin typeface="Calibri"/>
                      <a:cs typeface="Calibri"/>
                    </a:rPr>
                    <a:t>NET HEAT FLUX </a:t>
                  </a:r>
                  <a:endParaRPr lang="en-US" sz="800" b="1" i="0" kern="0" baseline="30000" dirty="0">
                    <a:solidFill>
                      <a:sysClr val="windowText" lastClr="000000"/>
                    </a:solidFill>
                    <a:latin typeface="Calibri"/>
                    <a:cs typeface="Calibri"/>
                  </a:endParaRPr>
                </a:p>
                <a:p>
                  <a:pPr fontAlgn="auto">
                    <a:spcBef>
                      <a:spcPts val="0"/>
                    </a:spcBef>
                    <a:spcAft>
                      <a:spcPts val="0"/>
                    </a:spcAft>
                    <a:defRPr/>
                  </a:pPr>
                  <a:r>
                    <a:rPr lang="en-US" sz="800" b="1" i="0" kern="0" dirty="0">
                      <a:solidFill>
                        <a:sysClr val="windowText" lastClr="000000"/>
                      </a:solidFill>
                      <a:latin typeface="Calibri"/>
                      <a:cs typeface="Calibri"/>
                    </a:rPr>
                    <a:t>OCEAN COLOR/CHLOROPHYLL</a:t>
                  </a:r>
                  <a:endParaRPr lang="en-US" sz="800" b="1" i="0" kern="0" baseline="30000" dirty="0">
                    <a:solidFill>
                      <a:sysClr val="windowText" lastClr="000000"/>
                    </a:solidFill>
                    <a:latin typeface="Calibri"/>
                    <a:cs typeface="Calibri"/>
                  </a:endParaRPr>
                </a:p>
              </p:txBody>
            </p:sp>
            <p:sp>
              <p:nvSpPr>
                <p:cNvPr id="187" name="TextBox 186"/>
                <p:cNvSpPr txBox="1"/>
                <p:nvPr/>
              </p:nvSpPr>
              <p:spPr>
                <a:xfrm>
                  <a:off x="2133171" y="1601492"/>
                  <a:ext cx="1524260" cy="1559566"/>
                </a:xfrm>
                <a:prstGeom prst="rect">
                  <a:avLst/>
                </a:prstGeom>
                <a:noFill/>
              </p:spPr>
              <p:txBody>
                <a:bodyPr>
                  <a:spAutoFit/>
                </a:bodyPr>
                <a:lstStyle/>
                <a:p>
                  <a:pPr fontAlgn="auto">
                    <a:spcBef>
                      <a:spcPts val="0"/>
                    </a:spcBef>
                    <a:spcAft>
                      <a:spcPts val="0"/>
                    </a:spcAft>
                    <a:defRPr/>
                  </a:pPr>
                  <a:r>
                    <a:rPr lang="en-US" sz="800" b="1" i="0" kern="0" dirty="0">
                      <a:solidFill>
                        <a:sysClr val="windowText" lastClr="000000"/>
                      </a:solidFill>
                      <a:latin typeface="Calibri"/>
                      <a:cs typeface="Calibri"/>
                    </a:rPr>
                    <a:t>SUSPENDED MATTER</a:t>
                  </a:r>
                </a:p>
                <a:p>
                  <a:pPr fontAlgn="auto">
                    <a:spcBef>
                      <a:spcPts val="0"/>
                    </a:spcBef>
                    <a:spcAft>
                      <a:spcPts val="0"/>
                    </a:spcAft>
                    <a:defRPr/>
                  </a:pPr>
                  <a:r>
                    <a:rPr lang="en-US" sz="800" b="1" i="0" kern="0" dirty="0">
                      <a:solidFill>
                        <a:sysClr val="windowText" lastClr="000000"/>
                      </a:solidFill>
                      <a:latin typeface="Calibri"/>
                      <a:cs typeface="Calibri"/>
                    </a:rPr>
                    <a:t>VEGETATION INDEX</a:t>
                  </a:r>
                </a:p>
                <a:p>
                  <a:pPr fontAlgn="auto">
                    <a:spcBef>
                      <a:spcPts val="0"/>
                    </a:spcBef>
                    <a:spcAft>
                      <a:spcPts val="0"/>
                    </a:spcAft>
                    <a:defRPr/>
                  </a:pPr>
                  <a:r>
                    <a:rPr lang="en-US" sz="800" b="1" i="0" kern="0" dirty="0">
                      <a:solidFill>
                        <a:sysClr val="windowText" lastClr="000000"/>
                      </a:solidFill>
                      <a:latin typeface="Calibri"/>
                      <a:cs typeface="Calibri"/>
                    </a:rPr>
                    <a:t>AEROSOL OPTICAL THICKNESS</a:t>
                  </a:r>
                </a:p>
                <a:p>
                  <a:pPr fontAlgn="auto">
                    <a:spcBef>
                      <a:spcPts val="0"/>
                    </a:spcBef>
                    <a:spcAft>
                      <a:spcPts val="0"/>
                    </a:spcAft>
                    <a:defRPr/>
                  </a:pPr>
                  <a:r>
                    <a:rPr lang="en-US" sz="800" b="1" i="0" kern="0" dirty="0">
                      <a:solidFill>
                        <a:sysClr val="windowText" lastClr="000000"/>
                      </a:solidFill>
                      <a:latin typeface="Calibri"/>
                      <a:cs typeface="Calibri"/>
                    </a:rPr>
                    <a:t>AEROSOL PARTICLE SIZE</a:t>
                  </a:r>
                </a:p>
                <a:p>
                  <a:pPr fontAlgn="auto">
                    <a:spcBef>
                      <a:spcPts val="0"/>
                    </a:spcBef>
                    <a:spcAft>
                      <a:spcPts val="0"/>
                    </a:spcAft>
                    <a:defRPr/>
                  </a:pPr>
                  <a:r>
                    <a:rPr lang="en-US" sz="800" b="1" i="0" kern="0" dirty="0">
                      <a:solidFill>
                        <a:sysClr val="windowText" lastClr="000000"/>
                      </a:solidFill>
                      <a:latin typeface="Calibri"/>
                      <a:cs typeface="Calibri"/>
                    </a:rPr>
                    <a:t>ACTIVE FIRES</a:t>
                  </a:r>
                </a:p>
                <a:p>
                  <a:pPr fontAlgn="auto">
                    <a:spcBef>
                      <a:spcPts val="0"/>
                    </a:spcBef>
                    <a:spcAft>
                      <a:spcPts val="0"/>
                    </a:spcAft>
                    <a:defRPr/>
                  </a:pPr>
                  <a:endParaRPr lang="en-US" sz="800" b="1" i="0" kern="0" dirty="0">
                    <a:solidFill>
                      <a:sysClr val="windowText" lastClr="000000"/>
                    </a:solidFill>
                    <a:latin typeface="Calibri"/>
                    <a:cs typeface="Calibri"/>
                  </a:endParaRPr>
                </a:p>
                <a:p>
                  <a:pPr fontAlgn="auto">
                    <a:spcBef>
                      <a:spcPts val="0"/>
                    </a:spcBef>
                    <a:spcAft>
                      <a:spcPts val="0"/>
                    </a:spcAft>
                    <a:defRPr/>
                  </a:pPr>
                  <a:r>
                    <a:rPr lang="en-US" sz="800" b="1" i="0" kern="0" dirty="0">
                      <a:solidFill>
                        <a:sysClr val="windowText" lastClr="000000"/>
                      </a:solidFill>
                      <a:latin typeface="Calibri"/>
                      <a:cs typeface="Calibri"/>
                    </a:rPr>
                    <a:t>IMAGERY</a:t>
                  </a:r>
                </a:p>
                <a:p>
                  <a:pPr fontAlgn="auto">
                    <a:spcBef>
                      <a:spcPts val="0"/>
                    </a:spcBef>
                    <a:spcAft>
                      <a:spcPts val="0"/>
                    </a:spcAft>
                    <a:defRPr/>
                  </a:pPr>
                  <a:r>
                    <a:rPr lang="en-US" sz="800" b="1" i="0" kern="0" dirty="0">
                      <a:solidFill>
                        <a:sysClr val="windowText" lastClr="000000"/>
                      </a:solidFill>
                      <a:latin typeface="Calibri"/>
                      <a:cs typeface="Calibri"/>
                    </a:rPr>
                    <a:t>SEA ICE CHARACTERIZATION</a:t>
                  </a:r>
                </a:p>
                <a:p>
                  <a:pPr fontAlgn="auto">
                    <a:spcBef>
                      <a:spcPts val="0"/>
                    </a:spcBef>
                    <a:spcAft>
                      <a:spcPts val="0"/>
                    </a:spcAft>
                    <a:defRPr/>
                  </a:pPr>
                  <a:r>
                    <a:rPr lang="en-US" sz="800" b="1" i="0" kern="0" dirty="0">
                      <a:solidFill>
                        <a:sysClr val="windowText" lastClr="000000"/>
                      </a:solidFill>
                      <a:latin typeface="Calibri"/>
                      <a:cs typeface="Calibri"/>
                    </a:rPr>
                    <a:t>SNOW COVER</a:t>
                  </a:r>
                </a:p>
                <a:p>
                  <a:pPr fontAlgn="auto">
                    <a:spcBef>
                      <a:spcPts val="0"/>
                    </a:spcBef>
                    <a:spcAft>
                      <a:spcPts val="0"/>
                    </a:spcAft>
                    <a:defRPr/>
                  </a:pPr>
                  <a:r>
                    <a:rPr lang="en-US" sz="800" b="1" i="0" kern="0" dirty="0">
                      <a:solidFill>
                        <a:sysClr val="windowText" lastClr="000000"/>
                      </a:solidFill>
                      <a:latin typeface="Calibri"/>
                      <a:cs typeface="Calibri"/>
                    </a:rPr>
                    <a:t>SEA SURFACE TEMPERATURE</a:t>
                  </a:r>
                </a:p>
                <a:p>
                  <a:pPr fontAlgn="auto">
                    <a:spcBef>
                      <a:spcPts val="0"/>
                    </a:spcBef>
                    <a:spcAft>
                      <a:spcPts val="0"/>
                    </a:spcAft>
                    <a:defRPr/>
                  </a:pPr>
                  <a:r>
                    <a:rPr lang="en-US" sz="800" b="1" i="0" kern="0" dirty="0">
                      <a:solidFill>
                        <a:sysClr val="windowText" lastClr="000000"/>
                      </a:solidFill>
                      <a:latin typeface="Calibri"/>
                      <a:cs typeface="Calibri"/>
                    </a:rPr>
                    <a:t>LAND SURFACE TEMP</a:t>
                  </a:r>
                </a:p>
                <a:p>
                  <a:pPr fontAlgn="auto">
                    <a:spcBef>
                      <a:spcPts val="0"/>
                    </a:spcBef>
                    <a:spcAft>
                      <a:spcPts val="0"/>
                    </a:spcAft>
                    <a:defRPr/>
                  </a:pPr>
                  <a:r>
                    <a:rPr lang="en-US" sz="800" b="1" i="0" kern="0" dirty="0">
                      <a:solidFill>
                        <a:sysClr val="windowText" lastClr="000000"/>
                      </a:solidFill>
                      <a:latin typeface="Calibri"/>
                      <a:cs typeface="Calibri"/>
                    </a:rPr>
                    <a:t>SURFACE TYPE</a:t>
                  </a:r>
                </a:p>
              </p:txBody>
            </p:sp>
            <p:sp>
              <p:nvSpPr>
                <p:cNvPr id="188" name="Oval 187"/>
                <p:cNvSpPr/>
                <p:nvPr/>
              </p:nvSpPr>
              <p:spPr>
                <a:xfrm>
                  <a:off x="2077598" y="2401921"/>
                  <a:ext cx="76213" cy="76231"/>
                </a:xfrm>
                <a:prstGeom prst="ellipse">
                  <a:avLst/>
                </a:prstGeom>
                <a:solidFill>
                  <a:srgbClr val="0070C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189" name="Oval 188"/>
                <p:cNvSpPr/>
                <p:nvPr/>
              </p:nvSpPr>
              <p:spPr>
                <a:xfrm>
                  <a:off x="2077598" y="2762431"/>
                  <a:ext cx="76213" cy="76231"/>
                </a:xfrm>
                <a:prstGeom prst="ellipse">
                  <a:avLst/>
                </a:prstGeom>
                <a:solidFill>
                  <a:srgbClr val="0070C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grpSp>
        </p:grpSp>
        <p:sp>
          <p:nvSpPr>
            <p:cNvPr id="170" name="Oval 169"/>
            <p:cNvSpPr/>
            <p:nvPr/>
          </p:nvSpPr>
          <p:spPr>
            <a:xfrm>
              <a:off x="3106179" y="2825006"/>
              <a:ext cx="1829112" cy="838545"/>
            </a:xfrm>
            <a:prstGeom prst="ellipse">
              <a:avLst/>
            </a:prstGeom>
            <a:solidFill>
              <a:srgbClr val="BBE0E3">
                <a:lumMod val="20000"/>
                <a:lumOff val="80000"/>
              </a:srgbClr>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171" name="TextBox 170"/>
            <p:cNvSpPr txBox="1"/>
            <p:nvPr/>
          </p:nvSpPr>
          <p:spPr>
            <a:xfrm>
              <a:off x="3393565" y="2858358"/>
              <a:ext cx="1143195" cy="276339"/>
            </a:xfrm>
            <a:prstGeom prst="rect">
              <a:avLst/>
            </a:prstGeom>
            <a:noFill/>
          </p:spPr>
          <p:txBody>
            <a:bodyPr>
              <a:spAutoFit/>
            </a:bodyPr>
            <a:lstStyle/>
            <a:p>
              <a:pPr algn="ctr" fontAlgn="auto">
                <a:spcBef>
                  <a:spcPts val="0"/>
                </a:spcBef>
                <a:spcAft>
                  <a:spcPts val="0"/>
                </a:spcAft>
                <a:defRPr/>
              </a:pPr>
              <a:r>
                <a:rPr lang="en-US" sz="1200" b="1" i="0" kern="0" dirty="0">
                  <a:solidFill>
                    <a:sysClr val="windowText" lastClr="000000"/>
                  </a:solidFill>
                  <a:latin typeface="Calibri"/>
                  <a:cs typeface="Calibri"/>
                </a:rPr>
                <a:t>CrIS/ATMS  (3)</a:t>
              </a:r>
            </a:p>
          </p:txBody>
        </p:sp>
        <p:grpSp>
          <p:nvGrpSpPr>
            <p:cNvPr id="20502" name="Group 85"/>
            <p:cNvGrpSpPr>
              <a:grpSpLocks/>
            </p:cNvGrpSpPr>
            <p:nvPr/>
          </p:nvGrpSpPr>
          <p:grpSpPr bwMode="auto">
            <a:xfrm>
              <a:off x="3293536" y="3086975"/>
              <a:ext cx="1624027" cy="458492"/>
              <a:chOff x="3293536" y="3086975"/>
              <a:chExt cx="1624027" cy="458492"/>
            </a:xfrm>
          </p:grpSpPr>
          <p:sp>
            <p:nvSpPr>
              <p:cNvPr id="181" name="Oval 180"/>
              <p:cNvSpPr/>
              <p:nvPr/>
            </p:nvSpPr>
            <p:spPr>
              <a:xfrm>
                <a:off x="3293536" y="3163283"/>
                <a:ext cx="76213" cy="76231"/>
              </a:xfrm>
              <a:prstGeom prst="ellipse">
                <a:avLst/>
              </a:prstGeom>
              <a:solidFill>
                <a:srgbClr val="0070C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182" name="TextBox 181"/>
              <p:cNvSpPr txBox="1"/>
              <p:nvPr/>
            </p:nvSpPr>
            <p:spPr>
              <a:xfrm>
                <a:off x="3317352" y="3087052"/>
                <a:ext cx="1600473" cy="458976"/>
              </a:xfrm>
              <a:prstGeom prst="rect">
                <a:avLst/>
              </a:prstGeom>
              <a:noFill/>
            </p:spPr>
            <p:txBody>
              <a:bodyPr>
                <a:spAutoFit/>
              </a:bodyPr>
              <a:lstStyle/>
              <a:p>
                <a:pPr fontAlgn="auto">
                  <a:spcBef>
                    <a:spcPts val="0"/>
                  </a:spcBef>
                  <a:spcAft>
                    <a:spcPts val="0"/>
                  </a:spcAft>
                  <a:defRPr/>
                </a:pPr>
                <a:r>
                  <a:rPr lang="en-US" sz="800" b="1" i="0" kern="0" dirty="0">
                    <a:solidFill>
                      <a:sysClr val="windowText" lastClr="000000"/>
                    </a:solidFill>
                    <a:latin typeface="Calibri"/>
                    <a:cs typeface="Calibri"/>
                  </a:rPr>
                  <a:t>ATM VERT MOIST PROFILE</a:t>
                </a:r>
              </a:p>
              <a:p>
                <a:pPr fontAlgn="auto">
                  <a:spcBef>
                    <a:spcPts val="0"/>
                  </a:spcBef>
                  <a:spcAft>
                    <a:spcPts val="0"/>
                  </a:spcAft>
                  <a:defRPr/>
                </a:pPr>
                <a:r>
                  <a:rPr lang="en-US" sz="800" b="1" i="0" kern="0" dirty="0">
                    <a:solidFill>
                      <a:sysClr val="windowText" lastClr="000000"/>
                    </a:solidFill>
                    <a:latin typeface="Calibri"/>
                    <a:cs typeface="Calibri"/>
                  </a:rPr>
                  <a:t>ATM VERT TEMP PROFILE</a:t>
                </a:r>
              </a:p>
              <a:p>
                <a:pPr fontAlgn="auto">
                  <a:spcBef>
                    <a:spcPts val="0"/>
                  </a:spcBef>
                  <a:spcAft>
                    <a:spcPts val="0"/>
                  </a:spcAft>
                  <a:defRPr/>
                </a:pPr>
                <a:r>
                  <a:rPr lang="en-US" sz="800" b="1" i="0" kern="0" dirty="0">
                    <a:solidFill>
                      <a:sysClr val="windowText" lastClr="000000"/>
                    </a:solidFill>
                    <a:latin typeface="Calibri"/>
                    <a:cs typeface="Calibri"/>
                  </a:rPr>
                  <a:t>PRESSURE (SURFACE/PROFILE)</a:t>
                </a:r>
              </a:p>
            </p:txBody>
          </p:sp>
          <p:sp>
            <p:nvSpPr>
              <p:cNvPr id="183" name="Oval 182"/>
              <p:cNvSpPr/>
              <p:nvPr/>
            </p:nvSpPr>
            <p:spPr>
              <a:xfrm>
                <a:off x="3293536" y="3274454"/>
                <a:ext cx="76213" cy="76231"/>
              </a:xfrm>
              <a:prstGeom prst="ellipse">
                <a:avLst/>
              </a:prstGeom>
              <a:solidFill>
                <a:srgbClr val="0070C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grpSp>
        <p:grpSp>
          <p:nvGrpSpPr>
            <p:cNvPr id="20503" name="Group 100"/>
            <p:cNvGrpSpPr>
              <a:grpSpLocks/>
            </p:cNvGrpSpPr>
            <p:nvPr/>
          </p:nvGrpSpPr>
          <p:grpSpPr bwMode="auto">
            <a:xfrm>
              <a:off x="386326" y="2901238"/>
              <a:ext cx="1295621" cy="686082"/>
              <a:chOff x="2840666" y="4115131"/>
              <a:chExt cx="1295621" cy="686082"/>
            </a:xfrm>
          </p:grpSpPr>
          <p:sp>
            <p:nvSpPr>
              <p:cNvPr id="178" name="Oval 177"/>
              <p:cNvSpPr/>
              <p:nvPr/>
            </p:nvSpPr>
            <p:spPr>
              <a:xfrm>
                <a:off x="2840666" y="4115131"/>
                <a:ext cx="1295621" cy="686082"/>
              </a:xfrm>
              <a:prstGeom prst="ellipse">
                <a:avLst/>
              </a:prstGeom>
              <a:solidFill>
                <a:srgbClr val="BBE0E3">
                  <a:lumMod val="20000"/>
                  <a:lumOff val="80000"/>
                </a:srgbClr>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179" name="TextBox 178"/>
              <p:cNvSpPr txBox="1"/>
              <p:nvPr/>
            </p:nvSpPr>
            <p:spPr>
              <a:xfrm>
                <a:off x="2953398" y="4148483"/>
                <a:ext cx="1143195" cy="274750"/>
              </a:xfrm>
              <a:prstGeom prst="rect">
                <a:avLst/>
              </a:prstGeom>
              <a:noFill/>
            </p:spPr>
            <p:txBody>
              <a:bodyPr>
                <a:spAutoFit/>
              </a:bodyPr>
              <a:lstStyle/>
              <a:p>
                <a:pPr algn="ctr" fontAlgn="auto">
                  <a:spcBef>
                    <a:spcPts val="0"/>
                  </a:spcBef>
                  <a:spcAft>
                    <a:spcPts val="0"/>
                  </a:spcAft>
                  <a:defRPr/>
                </a:pPr>
                <a:r>
                  <a:rPr lang="en-US" sz="1200" b="1" i="0" kern="0" dirty="0">
                    <a:solidFill>
                      <a:sysClr val="windowText" lastClr="000000"/>
                    </a:solidFill>
                    <a:latin typeface="Calibri"/>
                    <a:cs typeface="Calibri"/>
                  </a:rPr>
                  <a:t>OMPS  (2)</a:t>
                </a:r>
              </a:p>
            </p:txBody>
          </p:sp>
          <p:sp>
            <p:nvSpPr>
              <p:cNvPr id="180" name="TextBox 179"/>
              <p:cNvSpPr txBox="1"/>
              <p:nvPr/>
            </p:nvSpPr>
            <p:spPr>
              <a:xfrm>
                <a:off x="2967688" y="4375588"/>
                <a:ext cx="1066982" cy="338277"/>
              </a:xfrm>
              <a:prstGeom prst="rect">
                <a:avLst/>
              </a:prstGeom>
              <a:noFill/>
            </p:spPr>
            <p:txBody>
              <a:bodyPr>
                <a:spAutoFit/>
              </a:bodyPr>
              <a:lstStyle/>
              <a:p>
                <a:pPr fontAlgn="auto">
                  <a:spcBef>
                    <a:spcPts val="0"/>
                  </a:spcBef>
                  <a:spcAft>
                    <a:spcPts val="0"/>
                  </a:spcAft>
                  <a:defRPr/>
                </a:pPr>
                <a:r>
                  <a:rPr lang="en-US" sz="800" b="1" i="0" kern="0" dirty="0">
                    <a:solidFill>
                      <a:sysClr val="windowText" lastClr="000000"/>
                    </a:solidFill>
                    <a:latin typeface="Calibri"/>
                    <a:cs typeface="Calibri"/>
                  </a:rPr>
                  <a:t>O</a:t>
                </a:r>
                <a:r>
                  <a:rPr lang="en-US" sz="800" b="1" i="0" kern="0" baseline="-25000" dirty="0">
                    <a:solidFill>
                      <a:sysClr val="windowText" lastClr="000000"/>
                    </a:solidFill>
                    <a:latin typeface="Calibri"/>
                    <a:cs typeface="Calibri"/>
                  </a:rPr>
                  <a:t>3</a:t>
                </a:r>
                <a:r>
                  <a:rPr lang="en-US" sz="800" b="1" i="0" kern="0" dirty="0">
                    <a:solidFill>
                      <a:sysClr val="windowText" lastClr="000000"/>
                    </a:solidFill>
                    <a:latin typeface="Calibri"/>
                    <a:cs typeface="Calibri"/>
                  </a:rPr>
                  <a:t>  TOTAL COLUMN</a:t>
                </a:r>
              </a:p>
              <a:p>
                <a:pPr fontAlgn="auto">
                  <a:spcBef>
                    <a:spcPts val="0"/>
                  </a:spcBef>
                  <a:spcAft>
                    <a:spcPts val="0"/>
                  </a:spcAft>
                  <a:defRPr/>
                </a:pPr>
                <a:r>
                  <a:rPr lang="en-US" sz="800" b="1" i="0" kern="0" dirty="0">
                    <a:solidFill>
                      <a:sysClr val="windowText" lastClr="000000"/>
                    </a:solidFill>
                    <a:latin typeface="Calibri"/>
                    <a:cs typeface="Calibri"/>
                  </a:rPr>
                  <a:t>O</a:t>
                </a:r>
                <a:r>
                  <a:rPr lang="en-US" sz="800" b="1" i="0" kern="0" baseline="-25000" dirty="0">
                    <a:solidFill>
                      <a:sysClr val="windowText" lastClr="000000"/>
                    </a:solidFill>
                    <a:latin typeface="Calibri"/>
                    <a:cs typeface="Calibri"/>
                  </a:rPr>
                  <a:t>3</a:t>
                </a:r>
                <a:r>
                  <a:rPr lang="en-US" sz="800" b="1" i="0" kern="0" dirty="0">
                    <a:solidFill>
                      <a:sysClr val="windowText" lastClr="000000"/>
                    </a:solidFill>
                    <a:latin typeface="Calibri"/>
                    <a:cs typeface="Calibri"/>
                  </a:rPr>
                  <a:t>  NADIR PROFILE</a:t>
                </a:r>
              </a:p>
            </p:txBody>
          </p:sp>
        </p:grpSp>
        <p:grpSp>
          <p:nvGrpSpPr>
            <p:cNvPr id="20504" name="Group 110"/>
            <p:cNvGrpSpPr>
              <a:grpSpLocks/>
            </p:cNvGrpSpPr>
            <p:nvPr/>
          </p:nvGrpSpPr>
          <p:grpSpPr bwMode="auto">
            <a:xfrm>
              <a:off x="1429492" y="3129932"/>
              <a:ext cx="1905325" cy="937010"/>
              <a:chOff x="2925131" y="4373955"/>
              <a:chExt cx="1905325" cy="937010"/>
            </a:xfrm>
          </p:grpSpPr>
          <p:sp>
            <p:nvSpPr>
              <p:cNvPr id="175" name="Oval 174"/>
              <p:cNvSpPr/>
              <p:nvPr/>
            </p:nvSpPr>
            <p:spPr>
              <a:xfrm>
                <a:off x="2925131" y="4373955"/>
                <a:ext cx="1905325" cy="937010"/>
              </a:xfrm>
              <a:prstGeom prst="ellipse">
                <a:avLst/>
              </a:prstGeom>
              <a:solidFill>
                <a:srgbClr val="BBE0E3">
                  <a:lumMod val="20000"/>
                  <a:lumOff val="80000"/>
                </a:srgbClr>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176" name="TextBox 175"/>
              <p:cNvSpPr txBox="1"/>
              <p:nvPr/>
            </p:nvSpPr>
            <p:spPr>
              <a:xfrm>
                <a:off x="3236334" y="4377131"/>
                <a:ext cx="1143195" cy="274751"/>
              </a:xfrm>
              <a:prstGeom prst="rect">
                <a:avLst/>
              </a:prstGeom>
              <a:noFill/>
            </p:spPr>
            <p:txBody>
              <a:bodyPr>
                <a:spAutoFit/>
              </a:bodyPr>
              <a:lstStyle/>
              <a:p>
                <a:pPr algn="ctr" fontAlgn="auto">
                  <a:spcBef>
                    <a:spcPts val="0"/>
                  </a:spcBef>
                  <a:spcAft>
                    <a:spcPts val="0"/>
                  </a:spcAft>
                  <a:defRPr/>
                </a:pPr>
                <a:r>
                  <a:rPr lang="en-US" sz="1200" b="1" i="0" kern="0" dirty="0">
                    <a:solidFill>
                      <a:sysClr val="windowText" lastClr="000000"/>
                    </a:solidFill>
                    <a:latin typeface="Calibri"/>
                    <a:cs typeface="Calibri"/>
                  </a:rPr>
                  <a:t>CERES  (4)</a:t>
                </a:r>
              </a:p>
            </p:txBody>
          </p:sp>
          <p:sp>
            <p:nvSpPr>
              <p:cNvPr id="177" name="TextBox 176"/>
              <p:cNvSpPr txBox="1"/>
              <p:nvPr/>
            </p:nvSpPr>
            <p:spPr>
              <a:xfrm>
                <a:off x="3061679" y="4605825"/>
                <a:ext cx="1625877" cy="581264"/>
              </a:xfrm>
              <a:prstGeom prst="rect">
                <a:avLst/>
              </a:prstGeom>
              <a:noFill/>
            </p:spPr>
            <p:txBody>
              <a:bodyPr>
                <a:spAutoFit/>
              </a:bodyPr>
              <a:lstStyle/>
              <a:p>
                <a:pPr fontAlgn="auto">
                  <a:spcBef>
                    <a:spcPts val="0"/>
                  </a:spcBef>
                  <a:spcAft>
                    <a:spcPts val="0"/>
                  </a:spcAft>
                  <a:defRPr/>
                </a:pPr>
                <a:r>
                  <a:rPr lang="en-US" sz="800" b="1" i="0" kern="0" dirty="0">
                    <a:solidFill>
                      <a:sysClr val="windowText" lastClr="000000"/>
                    </a:solidFill>
                    <a:latin typeface="Calibri"/>
                    <a:cs typeface="Calibri"/>
                  </a:rPr>
                  <a:t>DOWN LW RADIATION (SFC)</a:t>
                </a:r>
              </a:p>
              <a:p>
                <a:pPr fontAlgn="auto">
                  <a:spcBef>
                    <a:spcPts val="0"/>
                  </a:spcBef>
                  <a:spcAft>
                    <a:spcPts val="0"/>
                  </a:spcAft>
                  <a:defRPr/>
                </a:pPr>
                <a:r>
                  <a:rPr lang="en-US" sz="800" b="1" i="0" kern="0" dirty="0">
                    <a:solidFill>
                      <a:sysClr val="windowText" lastClr="000000"/>
                    </a:solidFill>
                    <a:latin typeface="Calibri"/>
                    <a:cs typeface="Calibri"/>
                  </a:rPr>
                  <a:t>DOWN SW RADIATION (SFC)</a:t>
                </a:r>
              </a:p>
              <a:p>
                <a:pPr fontAlgn="auto">
                  <a:spcBef>
                    <a:spcPts val="0"/>
                  </a:spcBef>
                  <a:spcAft>
                    <a:spcPts val="0"/>
                  </a:spcAft>
                  <a:defRPr/>
                </a:pPr>
                <a:r>
                  <a:rPr lang="en-US" sz="800" b="1" i="0" kern="0" dirty="0">
                    <a:solidFill>
                      <a:sysClr val="windowText" lastClr="000000"/>
                    </a:solidFill>
                    <a:latin typeface="Calibri"/>
                    <a:cs typeface="Calibri"/>
                  </a:rPr>
                  <a:t>NET SOLAR RADIATION (TOA)</a:t>
                </a:r>
              </a:p>
              <a:p>
                <a:pPr fontAlgn="auto">
                  <a:spcBef>
                    <a:spcPts val="0"/>
                  </a:spcBef>
                  <a:spcAft>
                    <a:spcPts val="0"/>
                  </a:spcAft>
                  <a:defRPr/>
                </a:pPr>
                <a:r>
                  <a:rPr lang="en-US" sz="800" b="1" i="0" kern="0" dirty="0">
                    <a:solidFill>
                      <a:sysClr val="windowText" lastClr="000000"/>
                    </a:solidFill>
                    <a:latin typeface="Calibri"/>
                    <a:cs typeface="Calibri"/>
                  </a:rPr>
                  <a:t>OUTGOING LW RADIATION (TOA)</a:t>
                </a:r>
              </a:p>
            </p:txBody>
          </p:sp>
        </p:grpSp>
      </p:grpSp>
      <p:grpSp>
        <p:nvGrpSpPr>
          <p:cNvPr id="20486" name="Group 62"/>
          <p:cNvGrpSpPr>
            <a:grpSpLocks/>
          </p:cNvGrpSpPr>
          <p:nvPr/>
        </p:nvGrpSpPr>
        <p:grpSpPr bwMode="auto">
          <a:xfrm>
            <a:off x="2819400" y="5181600"/>
            <a:ext cx="2895600" cy="838200"/>
            <a:chOff x="2080" y="3552"/>
            <a:chExt cx="1824" cy="528"/>
          </a:xfrm>
        </p:grpSpPr>
        <p:sp>
          <p:nvSpPr>
            <p:cNvPr id="223" name="TextBox 222"/>
            <p:cNvSpPr txBox="1"/>
            <p:nvPr/>
          </p:nvSpPr>
          <p:spPr>
            <a:xfrm>
              <a:off x="2098" y="3696"/>
              <a:ext cx="288" cy="174"/>
            </a:xfrm>
            <a:prstGeom prst="rect">
              <a:avLst/>
            </a:prstGeom>
            <a:noFill/>
          </p:spPr>
          <p:txBody>
            <a:bodyPr>
              <a:spAutoFit/>
            </a:bodyPr>
            <a:lstStyle/>
            <a:p>
              <a:pPr fontAlgn="auto">
                <a:spcBef>
                  <a:spcPts val="0"/>
                </a:spcBef>
                <a:spcAft>
                  <a:spcPts val="0"/>
                </a:spcAft>
                <a:defRPr/>
              </a:pPr>
              <a:r>
                <a:rPr lang="en-US" sz="1200" b="1" i="0" u="sng" kern="0" dirty="0">
                  <a:solidFill>
                    <a:sysClr val="windowText" lastClr="000000"/>
                  </a:solidFill>
                  <a:latin typeface="Calibri"/>
                  <a:cs typeface="Calibri"/>
                </a:rPr>
                <a:t>KEY</a:t>
              </a:r>
            </a:p>
          </p:txBody>
        </p:sp>
        <p:sp>
          <p:nvSpPr>
            <p:cNvPr id="224" name="Oval 223"/>
            <p:cNvSpPr/>
            <p:nvPr/>
          </p:nvSpPr>
          <p:spPr>
            <a:xfrm>
              <a:off x="2416" y="3648"/>
              <a:ext cx="48" cy="48"/>
            </a:xfrm>
            <a:prstGeom prst="ellipse">
              <a:avLst/>
            </a:prstGeom>
            <a:solidFill>
              <a:srgbClr val="0070C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225" name="TextBox 224"/>
            <p:cNvSpPr txBox="1"/>
            <p:nvPr/>
          </p:nvSpPr>
          <p:spPr>
            <a:xfrm>
              <a:off x="2445" y="3600"/>
              <a:ext cx="1440" cy="155"/>
            </a:xfrm>
            <a:prstGeom prst="rect">
              <a:avLst/>
            </a:prstGeom>
            <a:noFill/>
          </p:spPr>
          <p:txBody>
            <a:bodyPr>
              <a:spAutoFit/>
            </a:bodyPr>
            <a:lstStyle/>
            <a:p>
              <a:pPr fontAlgn="auto">
                <a:spcBef>
                  <a:spcPts val="0"/>
                </a:spcBef>
                <a:spcAft>
                  <a:spcPts val="0"/>
                </a:spcAft>
                <a:defRPr/>
              </a:pPr>
              <a:r>
                <a:rPr lang="en-US" sz="1000" i="0" kern="0" dirty="0">
                  <a:solidFill>
                    <a:sysClr val="windowText" lastClr="000000"/>
                  </a:solidFill>
                  <a:latin typeface="Calibri"/>
                  <a:cs typeface="Calibri"/>
                </a:rPr>
                <a:t>EDRs with Key Performance Parameters</a:t>
              </a:r>
            </a:p>
          </p:txBody>
        </p:sp>
        <p:grpSp>
          <p:nvGrpSpPr>
            <p:cNvPr id="20492" name="Group 83"/>
            <p:cNvGrpSpPr>
              <a:grpSpLocks/>
            </p:cNvGrpSpPr>
            <p:nvPr/>
          </p:nvGrpSpPr>
          <p:grpSpPr bwMode="auto">
            <a:xfrm>
              <a:off x="2652" y="3733"/>
              <a:ext cx="468" cy="155"/>
              <a:chOff x="2286000" y="6313967"/>
              <a:chExt cx="743485" cy="246221"/>
            </a:xfrm>
          </p:grpSpPr>
          <p:sp>
            <p:nvSpPr>
              <p:cNvPr id="237" name="Rectangle 70"/>
              <p:cNvSpPr/>
              <p:nvPr/>
            </p:nvSpPr>
            <p:spPr>
              <a:xfrm>
                <a:off x="2286000" y="6401335"/>
                <a:ext cx="228765" cy="76249"/>
              </a:xfrm>
              <a:prstGeom prst="rect">
                <a:avLst/>
              </a:prstGeom>
              <a:solidFill>
                <a:srgbClr val="BBE0E3">
                  <a:lumMod val="20000"/>
                  <a:lumOff val="80000"/>
                </a:srgbClr>
              </a:solidFill>
              <a:ln w="25400" cap="flat" cmpd="sng" algn="ctr">
                <a:solidFill>
                  <a:srgbClr val="000000"/>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238" name="TextBox 71"/>
              <p:cNvSpPr txBox="1"/>
              <p:nvPr/>
            </p:nvSpPr>
            <p:spPr>
              <a:xfrm>
                <a:off x="2514765" y="6313967"/>
                <a:ext cx="514720" cy="246220"/>
              </a:xfrm>
              <a:prstGeom prst="rect">
                <a:avLst/>
              </a:prstGeom>
              <a:noFill/>
            </p:spPr>
            <p:txBody>
              <a:bodyPr>
                <a:spAutoFit/>
              </a:bodyPr>
              <a:lstStyle/>
              <a:p>
                <a:pPr fontAlgn="auto">
                  <a:spcBef>
                    <a:spcPts val="0"/>
                  </a:spcBef>
                  <a:spcAft>
                    <a:spcPts val="0"/>
                  </a:spcAft>
                  <a:defRPr/>
                </a:pPr>
                <a:r>
                  <a:rPr lang="en-US" sz="1000" i="0" kern="0" dirty="0">
                    <a:solidFill>
                      <a:sysClr val="windowText" lastClr="000000"/>
                    </a:solidFill>
                    <a:latin typeface="Calibri"/>
                    <a:cs typeface="Calibri"/>
                  </a:rPr>
                  <a:t>JPSS-1</a:t>
                </a:r>
              </a:p>
            </p:txBody>
          </p:sp>
        </p:grpSp>
        <p:grpSp>
          <p:nvGrpSpPr>
            <p:cNvPr id="20493" name="Group 87"/>
            <p:cNvGrpSpPr>
              <a:grpSpLocks/>
            </p:cNvGrpSpPr>
            <p:nvPr/>
          </p:nvGrpSpPr>
          <p:grpSpPr bwMode="auto">
            <a:xfrm>
              <a:off x="3216" y="3733"/>
              <a:ext cx="480" cy="155"/>
              <a:chOff x="3581400" y="6324600"/>
              <a:chExt cx="762000" cy="246221"/>
            </a:xfrm>
          </p:grpSpPr>
          <p:sp>
            <p:nvSpPr>
              <p:cNvPr id="235" name="Rectangle 234"/>
              <p:cNvSpPr/>
              <p:nvPr/>
            </p:nvSpPr>
            <p:spPr>
              <a:xfrm>
                <a:off x="3581400" y="6411968"/>
                <a:ext cx="236538" cy="76249"/>
              </a:xfrm>
              <a:prstGeom prst="rect">
                <a:avLst/>
              </a:prstGeom>
              <a:solidFill>
                <a:srgbClr val="FFFFFF">
                  <a:lumMod val="40000"/>
                  <a:lumOff val="60000"/>
                </a:srgbClr>
              </a:solidFill>
              <a:ln w="25400" cap="flat" cmpd="sng" algn="ctr">
                <a:solidFill>
                  <a:srgbClr val="000000"/>
                </a:solidFill>
                <a:prstDash val="solid"/>
              </a:ln>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sp>
            <p:nvSpPr>
              <p:cNvPr id="236" name="TextBox 235"/>
              <p:cNvSpPr txBox="1"/>
              <p:nvPr/>
            </p:nvSpPr>
            <p:spPr>
              <a:xfrm>
                <a:off x="3810000" y="6324600"/>
                <a:ext cx="533400" cy="246220"/>
              </a:xfrm>
              <a:prstGeom prst="rect">
                <a:avLst/>
              </a:prstGeom>
              <a:noFill/>
            </p:spPr>
            <p:txBody>
              <a:bodyPr>
                <a:spAutoFit/>
              </a:bodyPr>
              <a:lstStyle/>
              <a:p>
                <a:pPr fontAlgn="auto">
                  <a:spcBef>
                    <a:spcPts val="0"/>
                  </a:spcBef>
                  <a:spcAft>
                    <a:spcPts val="0"/>
                  </a:spcAft>
                  <a:defRPr/>
                </a:pPr>
                <a:r>
                  <a:rPr lang="en-US" sz="1000" i="0" kern="0" dirty="0">
                    <a:solidFill>
                      <a:sysClr val="windowText" lastClr="000000"/>
                    </a:solidFill>
                    <a:latin typeface="Calibri"/>
                    <a:cs typeface="Calibri"/>
                  </a:rPr>
                  <a:t>GCOM</a:t>
                </a:r>
              </a:p>
            </p:txBody>
          </p:sp>
        </p:grpSp>
        <p:sp>
          <p:nvSpPr>
            <p:cNvPr id="230" name="Rectangle 229"/>
            <p:cNvSpPr/>
            <p:nvPr/>
          </p:nvSpPr>
          <p:spPr>
            <a:xfrm>
              <a:off x="2080" y="3552"/>
              <a:ext cx="1824" cy="528"/>
            </a:xfrm>
            <a:prstGeom prst="rect">
              <a:avLst/>
            </a:prstGeom>
            <a:noFill/>
            <a:ln w="25400" cap="flat" cmpd="sng" algn="ctr">
              <a:solidFill>
                <a:srgbClr val="0070C0"/>
              </a:solidFill>
              <a:prstDash val="solid"/>
            </a:ln>
            <a:effectLst>
              <a:outerShdw blurRad="63500" sx="102000" sy="102000" algn="ctr" rotWithShape="0">
                <a:prstClr val="black">
                  <a:alpha val="40000"/>
                </a:prstClr>
              </a:outerShdw>
            </a:effectLst>
          </p:spPr>
          <p:txBody>
            <a:bodyPr anchor="ctr"/>
            <a:lstStyle/>
            <a:p>
              <a:pPr algn="ctr" fontAlgn="auto">
                <a:spcBef>
                  <a:spcPts val="0"/>
                </a:spcBef>
                <a:spcAft>
                  <a:spcPts val="0"/>
                </a:spcAft>
                <a:defRPr/>
              </a:pPr>
              <a:endParaRPr lang="en-US" i="0" kern="0">
                <a:solidFill>
                  <a:srgbClr val="FFFFFF"/>
                </a:solidFill>
                <a:latin typeface="Calibri"/>
                <a:cs typeface="Calibri"/>
              </a:endParaRPr>
            </a:p>
          </p:txBody>
        </p:sp>
      </p:grpSp>
      <p:pic>
        <p:nvPicPr>
          <p:cNvPr id="20487" name="Picture 5" descr="PreviewScreenSnapz012.jpg"/>
          <p:cNvPicPr>
            <a:picLocks noChangeAspect="1"/>
          </p:cNvPicPr>
          <p:nvPr/>
        </p:nvPicPr>
        <p:blipFill>
          <a:blip r:embed="rId2"/>
          <a:srcRect/>
          <a:stretch>
            <a:fillRect/>
          </a:stretch>
        </p:blipFill>
        <p:spPr bwMode="auto">
          <a:xfrm>
            <a:off x="4668838" y="3048000"/>
            <a:ext cx="4398962" cy="2146300"/>
          </a:xfrm>
          <a:prstGeom prst="rect">
            <a:avLst/>
          </a:prstGeom>
          <a:noFill/>
          <a:ln w="9525">
            <a:noFill/>
            <a:miter lim="800000"/>
            <a:headEnd/>
            <a:tailEnd/>
          </a:ln>
        </p:spPr>
      </p:pic>
      <p:sp>
        <p:nvSpPr>
          <p:cNvPr id="20488" name="Text Box 63"/>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0" y="0"/>
            <a:ext cx="9144000" cy="990600"/>
          </a:xfrm>
        </p:spPr>
        <p:txBody>
          <a:bodyPr lIns="91410" tIns="45706" rIns="91410" bIns="45706"/>
          <a:lstStyle/>
          <a:p>
            <a:pPr eaLnBrk="1" hangingPunct="1"/>
            <a:r>
              <a:rPr lang="en-US" sz="3600" smtClean="0">
                <a:ea typeface="ＭＳ Ｐゴシック"/>
                <a:cs typeface="ＭＳ Ｐゴシック"/>
              </a:rPr>
              <a:t>Cross-Track Infrared Sounder (CrIS)</a:t>
            </a:r>
          </a:p>
        </p:txBody>
      </p:sp>
      <p:grpSp>
        <p:nvGrpSpPr>
          <p:cNvPr id="21506" name="Group 27"/>
          <p:cNvGrpSpPr>
            <a:grpSpLocks/>
          </p:cNvGrpSpPr>
          <p:nvPr/>
        </p:nvGrpSpPr>
        <p:grpSpPr bwMode="auto">
          <a:xfrm>
            <a:off x="533400" y="762000"/>
            <a:ext cx="8847138" cy="5334000"/>
            <a:chOff x="336" y="480"/>
            <a:chExt cx="5573" cy="3360"/>
          </a:xfrm>
        </p:grpSpPr>
        <p:grpSp>
          <p:nvGrpSpPr>
            <p:cNvPr id="21510" name="Group 26"/>
            <p:cNvGrpSpPr>
              <a:grpSpLocks/>
            </p:cNvGrpSpPr>
            <p:nvPr/>
          </p:nvGrpSpPr>
          <p:grpSpPr bwMode="auto">
            <a:xfrm>
              <a:off x="467" y="480"/>
              <a:ext cx="2002" cy="1453"/>
              <a:chOff x="467" y="480"/>
              <a:chExt cx="2002" cy="1453"/>
            </a:xfrm>
          </p:grpSpPr>
          <p:grpSp>
            <p:nvGrpSpPr>
              <p:cNvPr id="21519" name="Group 5"/>
              <p:cNvGrpSpPr>
                <a:grpSpLocks/>
              </p:cNvGrpSpPr>
              <p:nvPr/>
            </p:nvGrpSpPr>
            <p:grpSpPr bwMode="auto">
              <a:xfrm>
                <a:off x="467" y="548"/>
                <a:ext cx="2002" cy="1385"/>
                <a:chOff x="4648200" y="990600"/>
                <a:chExt cx="4495800" cy="3124200"/>
              </a:xfrm>
            </p:grpSpPr>
            <p:pic>
              <p:nvPicPr>
                <p:cNvPr id="21521" name="Picture 2" descr="CrIS_ATMS.tiff"/>
                <p:cNvPicPr>
                  <a:picLocks noChangeAspect="1"/>
                </p:cNvPicPr>
                <p:nvPr/>
              </p:nvPicPr>
              <p:blipFill>
                <a:blip r:embed="rId2"/>
                <a:srcRect l="6387" r="57362" b="6911"/>
                <a:stretch>
                  <a:fillRect/>
                </a:stretch>
              </p:blipFill>
              <p:spPr bwMode="auto">
                <a:xfrm>
                  <a:off x="4648200" y="990600"/>
                  <a:ext cx="4114800" cy="3124200"/>
                </a:xfrm>
                <a:prstGeom prst="rect">
                  <a:avLst/>
                </a:prstGeom>
                <a:noFill/>
                <a:ln w="9525">
                  <a:noFill/>
                  <a:miter lim="800000"/>
                  <a:headEnd/>
                  <a:tailEnd/>
                </a:ln>
              </p:spPr>
            </p:pic>
            <p:sp>
              <p:nvSpPr>
                <p:cNvPr id="21522" name="Rectangle 3"/>
                <p:cNvSpPr>
                  <a:spLocks noChangeArrowheads="1"/>
                </p:cNvSpPr>
                <p:nvPr/>
              </p:nvSpPr>
              <p:spPr bwMode="auto">
                <a:xfrm>
                  <a:off x="5257800" y="1524000"/>
                  <a:ext cx="762000" cy="152400"/>
                </a:xfrm>
                <a:prstGeom prst="rect">
                  <a:avLst/>
                </a:prstGeom>
                <a:solidFill>
                  <a:schemeClr val="bg1"/>
                </a:solidFill>
                <a:ln w="9525">
                  <a:noFill/>
                  <a:miter lim="800000"/>
                  <a:headEnd/>
                  <a:tailEnd/>
                </a:ln>
              </p:spPr>
              <p:txBody>
                <a:bodyPr/>
                <a:lstStyle/>
                <a:p>
                  <a:pPr defTabSz="455613" eaLnBrk="0" hangingPunct="0"/>
                  <a:endParaRPr lang="nb-NO" sz="2400" i="0">
                    <a:solidFill>
                      <a:srgbClr val="000000"/>
                    </a:solidFill>
                    <a:latin typeface="Arial" charset="0"/>
                    <a:ea typeface="ＭＳ Ｐゴシック"/>
                    <a:cs typeface="ＭＳ Ｐゴシック"/>
                  </a:endParaRPr>
                </a:p>
              </p:txBody>
            </p:sp>
            <p:sp>
              <p:nvSpPr>
                <p:cNvPr id="21523" name="Rectangle 16"/>
                <p:cNvSpPr>
                  <a:spLocks noChangeArrowheads="1"/>
                </p:cNvSpPr>
                <p:nvPr/>
              </p:nvSpPr>
              <p:spPr bwMode="auto">
                <a:xfrm>
                  <a:off x="7467600" y="1193800"/>
                  <a:ext cx="1676400" cy="1066800"/>
                </a:xfrm>
                <a:prstGeom prst="rect">
                  <a:avLst/>
                </a:prstGeom>
                <a:solidFill>
                  <a:schemeClr val="bg1"/>
                </a:solidFill>
                <a:ln w="9525">
                  <a:noFill/>
                  <a:miter lim="800000"/>
                  <a:headEnd/>
                  <a:tailEnd/>
                </a:ln>
              </p:spPr>
              <p:txBody>
                <a:bodyPr/>
                <a:lstStyle/>
                <a:p>
                  <a:pPr defTabSz="455613" eaLnBrk="0" hangingPunct="0"/>
                  <a:endParaRPr lang="nb-NO" sz="2400" i="0">
                    <a:solidFill>
                      <a:srgbClr val="000000"/>
                    </a:solidFill>
                    <a:latin typeface="Arial" charset="0"/>
                    <a:ea typeface="ＭＳ Ｐゴシック"/>
                    <a:cs typeface="ＭＳ Ｐゴシック"/>
                  </a:endParaRPr>
                </a:p>
              </p:txBody>
            </p:sp>
            <p:sp>
              <p:nvSpPr>
                <p:cNvPr id="21524" name="Rectangle 18"/>
                <p:cNvSpPr>
                  <a:spLocks noChangeArrowheads="1"/>
                </p:cNvSpPr>
                <p:nvPr/>
              </p:nvSpPr>
              <p:spPr bwMode="auto">
                <a:xfrm>
                  <a:off x="8343900" y="2209800"/>
                  <a:ext cx="762000" cy="152400"/>
                </a:xfrm>
                <a:prstGeom prst="rect">
                  <a:avLst/>
                </a:prstGeom>
                <a:solidFill>
                  <a:schemeClr val="bg1"/>
                </a:solidFill>
                <a:ln w="9525">
                  <a:noFill/>
                  <a:miter lim="800000"/>
                  <a:headEnd/>
                  <a:tailEnd/>
                </a:ln>
              </p:spPr>
              <p:txBody>
                <a:bodyPr/>
                <a:lstStyle/>
                <a:p>
                  <a:pPr defTabSz="455613" eaLnBrk="0" hangingPunct="0"/>
                  <a:endParaRPr lang="nb-NO" sz="2400" i="0">
                    <a:solidFill>
                      <a:srgbClr val="000000"/>
                    </a:solidFill>
                    <a:latin typeface="Arial" charset="0"/>
                    <a:ea typeface="ＭＳ Ｐゴシック"/>
                    <a:cs typeface="ＭＳ Ｐゴシック"/>
                  </a:endParaRPr>
                </a:p>
              </p:txBody>
            </p:sp>
            <p:sp>
              <p:nvSpPr>
                <p:cNvPr id="21525" name="Rectangle 19"/>
                <p:cNvSpPr>
                  <a:spLocks noChangeArrowheads="1"/>
                </p:cNvSpPr>
                <p:nvPr/>
              </p:nvSpPr>
              <p:spPr bwMode="auto">
                <a:xfrm>
                  <a:off x="5257800" y="1600200"/>
                  <a:ext cx="762000" cy="304800"/>
                </a:xfrm>
                <a:prstGeom prst="rect">
                  <a:avLst/>
                </a:prstGeom>
                <a:solidFill>
                  <a:schemeClr val="bg1"/>
                </a:solidFill>
                <a:ln w="9525">
                  <a:noFill/>
                  <a:miter lim="800000"/>
                  <a:headEnd/>
                  <a:tailEnd/>
                </a:ln>
              </p:spPr>
              <p:txBody>
                <a:bodyPr/>
                <a:lstStyle/>
                <a:p>
                  <a:pPr defTabSz="455613" eaLnBrk="0" hangingPunct="0"/>
                  <a:endParaRPr lang="nb-NO" sz="2400" i="0">
                    <a:solidFill>
                      <a:srgbClr val="000000"/>
                    </a:solidFill>
                    <a:latin typeface="Arial" charset="0"/>
                    <a:ea typeface="ＭＳ Ｐゴシック"/>
                    <a:cs typeface="ＭＳ Ｐゴシック"/>
                  </a:endParaRPr>
                </a:p>
              </p:txBody>
            </p:sp>
            <p:sp>
              <p:nvSpPr>
                <p:cNvPr id="21526" name="Rectangle 20"/>
                <p:cNvSpPr>
                  <a:spLocks noChangeArrowheads="1"/>
                </p:cNvSpPr>
                <p:nvPr/>
              </p:nvSpPr>
              <p:spPr bwMode="auto">
                <a:xfrm>
                  <a:off x="7010400" y="1600200"/>
                  <a:ext cx="762000" cy="228600"/>
                </a:xfrm>
                <a:prstGeom prst="rect">
                  <a:avLst/>
                </a:prstGeom>
                <a:solidFill>
                  <a:schemeClr val="bg1"/>
                </a:solidFill>
                <a:ln w="9525">
                  <a:noFill/>
                  <a:miter lim="800000"/>
                  <a:headEnd/>
                  <a:tailEnd/>
                </a:ln>
              </p:spPr>
              <p:txBody>
                <a:bodyPr/>
                <a:lstStyle/>
                <a:p>
                  <a:pPr defTabSz="455613" eaLnBrk="0" hangingPunct="0"/>
                  <a:endParaRPr lang="nb-NO" sz="2400" i="0">
                    <a:solidFill>
                      <a:srgbClr val="000000"/>
                    </a:solidFill>
                    <a:latin typeface="Arial" charset="0"/>
                    <a:ea typeface="ＭＳ Ｐゴシック"/>
                    <a:cs typeface="ＭＳ Ｐゴシック"/>
                  </a:endParaRPr>
                </a:p>
              </p:txBody>
            </p:sp>
            <p:sp>
              <p:nvSpPr>
                <p:cNvPr id="21527" name="Rectangle 21"/>
                <p:cNvSpPr>
                  <a:spLocks noChangeArrowheads="1"/>
                </p:cNvSpPr>
                <p:nvPr/>
              </p:nvSpPr>
              <p:spPr bwMode="auto">
                <a:xfrm>
                  <a:off x="6858000" y="1524000"/>
                  <a:ext cx="762000" cy="152400"/>
                </a:xfrm>
                <a:prstGeom prst="rect">
                  <a:avLst/>
                </a:prstGeom>
                <a:solidFill>
                  <a:schemeClr val="bg1"/>
                </a:solidFill>
                <a:ln w="9525">
                  <a:noFill/>
                  <a:miter lim="800000"/>
                  <a:headEnd/>
                  <a:tailEnd/>
                </a:ln>
              </p:spPr>
              <p:txBody>
                <a:bodyPr/>
                <a:lstStyle/>
                <a:p>
                  <a:pPr defTabSz="455613" eaLnBrk="0" hangingPunct="0"/>
                  <a:endParaRPr lang="nb-NO" sz="2400" i="0">
                    <a:solidFill>
                      <a:srgbClr val="000000"/>
                    </a:solidFill>
                    <a:latin typeface="Arial" charset="0"/>
                    <a:ea typeface="ＭＳ Ｐゴシック"/>
                    <a:cs typeface="ＭＳ Ｐゴシック"/>
                  </a:endParaRPr>
                </a:p>
              </p:txBody>
            </p:sp>
            <p:sp>
              <p:nvSpPr>
                <p:cNvPr id="21528" name="Rectangle 22"/>
                <p:cNvSpPr>
                  <a:spLocks noChangeArrowheads="1"/>
                </p:cNvSpPr>
                <p:nvPr/>
              </p:nvSpPr>
              <p:spPr bwMode="auto">
                <a:xfrm>
                  <a:off x="8382000" y="2286000"/>
                  <a:ext cx="762000" cy="152400"/>
                </a:xfrm>
                <a:prstGeom prst="rect">
                  <a:avLst/>
                </a:prstGeom>
                <a:solidFill>
                  <a:schemeClr val="bg1"/>
                </a:solidFill>
                <a:ln w="9525">
                  <a:noFill/>
                  <a:miter lim="800000"/>
                  <a:headEnd/>
                  <a:tailEnd/>
                </a:ln>
              </p:spPr>
              <p:txBody>
                <a:bodyPr/>
                <a:lstStyle/>
                <a:p>
                  <a:pPr defTabSz="455613" eaLnBrk="0" hangingPunct="0"/>
                  <a:endParaRPr lang="nb-NO" sz="2400" i="0">
                    <a:solidFill>
                      <a:srgbClr val="000000"/>
                    </a:solidFill>
                    <a:latin typeface="Arial" charset="0"/>
                    <a:ea typeface="ＭＳ Ｐゴシック"/>
                    <a:cs typeface="ＭＳ Ｐゴシック"/>
                  </a:endParaRPr>
                </a:p>
              </p:txBody>
            </p:sp>
          </p:grpSp>
          <p:sp>
            <p:nvSpPr>
              <p:cNvPr id="21520" name="Rectangle 17"/>
              <p:cNvSpPr>
                <a:spLocks noChangeArrowheads="1"/>
              </p:cNvSpPr>
              <p:nvPr/>
            </p:nvSpPr>
            <p:spPr bwMode="auto">
              <a:xfrm>
                <a:off x="1392" y="480"/>
                <a:ext cx="1008" cy="338"/>
              </a:xfrm>
              <a:prstGeom prst="rect">
                <a:avLst/>
              </a:prstGeom>
              <a:noFill/>
              <a:ln w="9525">
                <a:noFill/>
                <a:miter lim="800000"/>
                <a:headEnd/>
                <a:tailEnd/>
              </a:ln>
            </p:spPr>
            <p:txBody>
              <a:bodyPr/>
              <a:lstStyle/>
              <a:p>
                <a:pPr algn="ctr" defTabSz="455613" eaLnBrk="0" hangingPunct="0"/>
                <a:r>
                  <a:rPr lang="en-US" sz="2000">
                    <a:solidFill>
                      <a:srgbClr val="000000"/>
                    </a:solidFill>
                    <a:latin typeface="Arial" charset="0"/>
                    <a:ea typeface="ＭＳ Ｐゴシック"/>
                    <a:cs typeface="ＭＳ Ｐゴシック"/>
                  </a:rPr>
                  <a:t>NPP/JPSS</a:t>
                </a:r>
              </a:p>
              <a:p>
                <a:pPr algn="ctr" defTabSz="455613" eaLnBrk="0" hangingPunct="0"/>
                <a:r>
                  <a:rPr lang="en-US" sz="2000">
                    <a:solidFill>
                      <a:srgbClr val="000000"/>
                    </a:solidFill>
                    <a:latin typeface="Arial" charset="0"/>
                    <a:ea typeface="ＭＳ Ｐゴシック"/>
                    <a:cs typeface="ＭＳ Ｐゴシック"/>
                  </a:rPr>
                  <a:t>CrIS</a:t>
                </a:r>
              </a:p>
            </p:txBody>
          </p:sp>
        </p:grpSp>
        <p:sp>
          <p:nvSpPr>
            <p:cNvPr id="21511" name="Text Box 33"/>
            <p:cNvSpPr txBox="1">
              <a:spLocks noChangeArrowheads="1"/>
            </p:cNvSpPr>
            <p:nvPr/>
          </p:nvSpPr>
          <p:spPr bwMode="auto">
            <a:xfrm>
              <a:off x="2338" y="480"/>
              <a:ext cx="3278" cy="1452"/>
            </a:xfrm>
            <a:prstGeom prst="rect">
              <a:avLst/>
            </a:prstGeom>
            <a:noFill/>
            <a:ln w="9525">
              <a:noFill/>
              <a:miter lim="800000"/>
              <a:headEnd/>
              <a:tailEnd/>
            </a:ln>
          </p:spPr>
          <p:txBody>
            <a:bodyPr>
              <a:spAutoFit/>
            </a:bodyPr>
            <a:lstStyle/>
            <a:p>
              <a:pPr defTabSz="455613">
                <a:spcBef>
                  <a:spcPct val="5000"/>
                </a:spcBef>
                <a:buFont typeface="Arial" charset="0"/>
                <a:buChar char="•"/>
              </a:pPr>
              <a:r>
                <a:rPr lang="en-US" sz="1600" i="0">
                  <a:solidFill>
                    <a:srgbClr val="000000"/>
                  </a:solidFill>
                  <a:latin typeface="Arial" charset="0"/>
                  <a:ea typeface="ＭＳ Ｐゴシック"/>
                  <a:cs typeface="ＭＳ Ｐゴシック"/>
                </a:rPr>
                <a:t> Michelson Interferometer:  0.625,1.25,  </a:t>
              </a:r>
            </a:p>
            <a:p>
              <a:pPr defTabSz="455613">
                <a:spcBef>
                  <a:spcPct val="5000"/>
                </a:spcBef>
                <a:buFont typeface="Arial" charset="0"/>
                <a:buNone/>
              </a:pPr>
              <a:r>
                <a:rPr lang="en-US" sz="1600" i="0">
                  <a:solidFill>
                    <a:srgbClr val="000000"/>
                  </a:solidFill>
                  <a:latin typeface="Arial" charset="0"/>
                  <a:ea typeface="ＭＳ Ｐゴシック"/>
                  <a:cs typeface="ＭＳ Ｐゴシック"/>
                </a:rPr>
                <a:t>       2.5cm</a:t>
              </a:r>
              <a:r>
                <a:rPr lang="en-US" sz="1600" i="0" baseline="30000">
                  <a:solidFill>
                    <a:srgbClr val="000000"/>
                  </a:solidFill>
                  <a:latin typeface="Arial" charset="0"/>
                  <a:ea typeface="ＭＳ Ｐゴシック"/>
                  <a:cs typeface="ＭＳ Ｐゴシック"/>
                </a:rPr>
                <a:t>-1  </a:t>
              </a:r>
              <a:r>
                <a:rPr lang="en-US" sz="1600" i="0">
                  <a:solidFill>
                    <a:srgbClr val="000000"/>
                  </a:solidFill>
                  <a:latin typeface="Arial" charset="0"/>
                  <a:ea typeface="ＭＳ Ｐゴシック"/>
                  <a:cs typeface="ＭＳ Ｐゴシック"/>
                </a:rPr>
                <a:t>(resolving power of 1000)</a:t>
              </a:r>
              <a:endParaRPr lang="en-US" sz="1600" i="0" baseline="30000">
                <a:solidFill>
                  <a:srgbClr val="000000"/>
                </a:solidFill>
                <a:latin typeface="Arial" charset="0"/>
                <a:ea typeface="ＭＳ Ｐゴシック"/>
                <a:cs typeface="ＭＳ Ｐゴシック"/>
              </a:endParaRPr>
            </a:p>
            <a:p>
              <a:pPr defTabSz="455613">
                <a:buFontTx/>
                <a:buChar char="•"/>
              </a:pPr>
              <a:r>
                <a:rPr lang="en-US" sz="1600" i="0">
                  <a:solidFill>
                    <a:srgbClr val="000000"/>
                  </a:solidFill>
                  <a:latin typeface="Arial" charset="0"/>
                  <a:ea typeface="ＭＳ Ｐゴシック"/>
                  <a:cs typeface="ＭＳ Ｐゴシック"/>
                </a:rPr>
                <a:t>  Spectral range: 660-2600 cm</a:t>
              </a:r>
              <a:r>
                <a:rPr lang="en-US" sz="1600" i="0" baseline="30000">
                  <a:solidFill>
                    <a:srgbClr val="000000"/>
                  </a:solidFill>
                  <a:latin typeface="Arial" charset="0"/>
                  <a:ea typeface="ＭＳ Ｐゴシック"/>
                  <a:cs typeface="ＭＳ Ｐゴシック"/>
                </a:rPr>
                <a:t>-1</a:t>
              </a:r>
              <a:r>
                <a:rPr lang="en-US" sz="1600" i="0">
                  <a:solidFill>
                    <a:srgbClr val="000000"/>
                  </a:solidFill>
                  <a:latin typeface="Arial" charset="0"/>
                  <a:ea typeface="ＭＳ Ｐゴシック"/>
                  <a:cs typeface="ＭＳ Ｐゴシック"/>
                </a:rPr>
                <a:t> </a:t>
              </a:r>
            </a:p>
            <a:p>
              <a:pPr defTabSz="455613">
                <a:buFontTx/>
                <a:buChar char="•"/>
              </a:pPr>
              <a:r>
                <a:rPr lang="en-US" sz="1600" i="0">
                  <a:solidFill>
                    <a:srgbClr val="000000"/>
                  </a:solidFill>
                  <a:latin typeface="Arial" charset="0"/>
                  <a:ea typeface="ＭＳ Ｐゴシック"/>
                  <a:cs typeface="ＭＳ Ｐゴシック"/>
                </a:rPr>
                <a:t>  3 x 3 HdCdTe focal plane passively cooled</a:t>
              </a:r>
            </a:p>
            <a:p>
              <a:pPr defTabSz="455613"/>
              <a:r>
                <a:rPr lang="en-US" sz="1600" i="0">
                  <a:solidFill>
                    <a:srgbClr val="000000"/>
                  </a:solidFill>
                  <a:latin typeface="Arial" charset="0"/>
                  <a:ea typeface="ＭＳ Ｐゴシック"/>
                  <a:cs typeface="ＭＳ Ｐゴシック"/>
                </a:rPr>
                <a:t>       (4-stages) to 85K</a:t>
              </a:r>
            </a:p>
            <a:p>
              <a:pPr defTabSz="455613">
                <a:buFontTx/>
                <a:buChar char="•"/>
              </a:pPr>
              <a:r>
                <a:rPr lang="en-US" sz="1600" i="0">
                  <a:solidFill>
                    <a:srgbClr val="000000"/>
                  </a:solidFill>
                  <a:latin typeface="Arial" charset="0"/>
                  <a:ea typeface="ＭＳ Ｐゴシック"/>
                  <a:cs typeface="ＭＳ Ｐゴシック"/>
                </a:rPr>
                <a:t>  Focal plane 27 detectors,</a:t>
              </a:r>
              <a:r>
                <a:rPr lang="en-US" sz="1600" i="0">
                  <a:solidFill>
                    <a:srgbClr val="FF0000"/>
                  </a:solidFill>
                  <a:latin typeface="Arial" charset="0"/>
                  <a:ea typeface="ＭＳ Ｐゴシック"/>
                  <a:cs typeface="ＭＳ Ｐゴシック"/>
                </a:rPr>
                <a:t> 1305 spectral channels</a:t>
              </a:r>
            </a:p>
            <a:p>
              <a:pPr defTabSz="455613">
                <a:buFontTx/>
                <a:buChar char="•"/>
              </a:pPr>
              <a:r>
                <a:rPr lang="en-US" sz="1600" i="0">
                  <a:solidFill>
                    <a:srgbClr val="000000"/>
                  </a:solidFill>
                  <a:latin typeface="Arial" charset="0"/>
                  <a:ea typeface="ＭＳ Ｐゴシック"/>
                  <a:cs typeface="ＭＳ Ｐゴシック"/>
                </a:rPr>
                <a:t> 310 K Blackbody and space view </a:t>
              </a:r>
            </a:p>
            <a:p>
              <a:pPr defTabSz="455613"/>
              <a:r>
                <a:rPr lang="en-US" sz="1600" i="0">
                  <a:solidFill>
                    <a:srgbClr val="000000"/>
                  </a:solidFill>
                  <a:latin typeface="Arial" charset="0"/>
                  <a:ea typeface="ＭＳ Ｐゴシック"/>
                  <a:cs typeface="ＭＳ Ｐゴシック"/>
                </a:rPr>
                <a:t>      provides radiometric calibration</a:t>
              </a:r>
            </a:p>
            <a:p>
              <a:pPr defTabSz="455613">
                <a:buFontTx/>
                <a:buChar char="•"/>
              </a:pPr>
              <a:r>
                <a:rPr lang="en-US" sz="1600" i="0">
                  <a:solidFill>
                    <a:srgbClr val="000000"/>
                  </a:solidFill>
                  <a:latin typeface="Arial" charset="0"/>
                  <a:ea typeface="ＭＳ Ｐゴシック"/>
                  <a:cs typeface="ＭＳ Ｐゴシック"/>
                </a:rPr>
                <a:t> NEDT ranges from 0.05 K to 0. 5 K</a:t>
              </a:r>
              <a:r>
                <a:rPr lang="en-US" sz="1600" i="0" u="sng">
                  <a:solidFill>
                    <a:srgbClr val="000000"/>
                  </a:solidFill>
                  <a:latin typeface="Times New Roman" pitchFamily="18" charset="0"/>
                  <a:ea typeface="ＭＳ Ｐゴシック"/>
                  <a:cs typeface="ＭＳ Ｐゴシック"/>
                </a:rPr>
                <a:t>  </a:t>
              </a:r>
            </a:p>
          </p:txBody>
        </p:sp>
        <p:pic>
          <p:nvPicPr>
            <p:cNvPr id="21512" name="Picture 4" descr="noises_new_a"/>
            <p:cNvPicPr>
              <a:picLocks noChangeAspect="1" noChangeArrowheads="1"/>
            </p:cNvPicPr>
            <p:nvPr/>
          </p:nvPicPr>
          <p:blipFill>
            <a:blip r:embed="rId3"/>
            <a:srcRect t="18140"/>
            <a:stretch>
              <a:fillRect/>
            </a:stretch>
          </p:blipFill>
          <p:spPr bwMode="auto">
            <a:xfrm>
              <a:off x="336" y="2080"/>
              <a:ext cx="4889" cy="1760"/>
            </a:xfrm>
            <a:prstGeom prst="rect">
              <a:avLst/>
            </a:prstGeom>
            <a:noFill/>
            <a:ln w="9525">
              <a:noFill/>
              <a:miter lim="800000"/>
              <a:headEnd/>
              <a:tailEnd/>
            </a:ln>
          </p:spPr>
        </p:pic>
        <p:pic>
          <p:nvPicPr>
            <p:cNvPr id="21513" name="Picture 4" descr="noises_new_a"/>
            <p:cNvPicPr>
              <a:picLocks noChangeAspect="1" noChangeArrowheads="1"/>
            </p:cNvPicPr>
            <p:nvPr/>
          </p:nvPicPr>
          <p:blipFill>
            <a:blip r:embed="rId3"/>
            <a:srcRect l="8458" t="1566" b="93700"/>
            <a:stretch>
              <a:fillRect/>
            </a:stretch>
          </p:blipFill>
          <p:spPr bwMode="auto">
            <a:xfrm>
              <a:off x="750" y="1993"/>
              <a:ext cx="4475" cy="102"/>
            </a:xfrm>
            <a:prstGeom prst="rect">
              <a:avLst/>
            </a:prstGeom>
            <a:noFill/>
            <a:ln w="9525">
              <a:noFill/>
              <a:miter lim="800000"/>
              <a:headEnd/>
              <a:tailEnd/>
            </a:ln>
          </p:spPr>
        </p:pic>
        <p:sp>
          <p:nvSpPr>
            <p:cNvPr id="21514" name="TextBox 1"/>
            <p:cNvSpPr txBox="1">
              <a:spLocks noChangeArrowheads="1"/>
            </p:cNvSpPr>
            <p:nvPr/>
          </p:nvSpPr>
          <p:spPr bwMode="auto">
            <a:xfrm>
              <a:off x="5793" y="2087"/>
              <a:ext cx="116" cy="288"/>
            </a:xfrm>
            <a:prstGeom prst="rect">
              <a:avLst/>
            </a:prstGeom>
            <a:noFill/>
            <a:ln w="9525">
              <a:noFill/>
              <a:miter lim="800000"/>
              <a:headEnd/>
              <a:tailEnd/>
            </a:ln>
          </p:spPr>
          <p:txBody>
            <a:bodyPr wrap="none">
              <a:spAutoFit/>
            </a:bodyPr>
            <a:lstStyle/>
            <a:p>
              <a:pPr defTabSz="455613"/>
              <a:endParaRPr lang="nb-NO" sz="2400" i="0">
                <a:solidFill>
                  <a:srgbClr val="000000"/>
                </a:solidFill>
                <a:latin typeface="Arial" charset="0"/>
                <a:ea typeface="ＭＳ Ｐゴシック"/>
                <a:cs typeface="ＭＳ Ｐゴシック"/>
              </a:endParaRPr>
            </a:p>
          </p:txBody>
        </p:sp>
        <p:pic>
          <p:nvPicPr>
            <p:cNvPr id="21515" name="Picture 3" descr="SizeComp.tiff"/>
            <p:cNvPicPr>
              <a:picLocks noChangeAspect="1"/>
            </p:cNvPicPr>
            <p:nvPr/>
          </p:nvPicPr>
          <p:blipFill>
            <a:blip r:embed="rId4"/>
            <a:srcRect t="8643" b="10184"/>
            <a:stretch>
              <a:fillRect/>
            </a:stretch>
          </p:blipFill>
          <p:spPr bwMode="auto">
            <a:xfrm>
              <a:off x="2643" y="2095"/>
              <a:ext cx="2395" cy="785"/>
            </a:xfrm>
            <a:prstGeom prst="rect">
              <a:avLst/>
            </a:prstGeom>
            <a:noFill/>
            <a:ln w="9525">
              <a:noFill/>
              <a:miter lim="800000"/>
              <a:headEnd/>
              <a:tailEnd/>
            </a:ln>
          </p:spPr>
        </p:pic>
        <p:sp>
          <p:nvSpPr>
            <p:cNvPr id="21516" name="Text Box 5"/>
            <p:cNvSpPr txBox="1">
              <a:spLocks noChangeArrowheads="1"/>
            </p:cNvSpPr>
            <p:nvPr/>
          </p:nvSpPr>
          <p:spPr bwMode="auto">
            <a:xfrm>
              <a:off x="1120" y="3011"/>
              <a:ext cx="499" cy="282"/>
            </a:xfrm>
            <a:prstGeom prst="rect">
              <a:avLst/>
            </a:prstGeom>
            <a:solidFill>
              <a:schemeClr val="bg1"/>
            </a:solidFill>
            <a:ln w="9525">
              <a:noFill/>
              <a:miter lim="800000"/>
              <a:headEnd/>
              <a:tailEnd/>
            </a:ln>
          </p:spPr>
          <p:txBody>
            <a:bodyPr wrap="none" lIns="82058" tIns="41029" rIns="82058" bIns="41029">
              <a:spAutoFit/>
            </a:bodyPr>
            <a:lstStyle/>
            <a:p>
              <a:pPr defTabSz="455613"/>
              <a:r>
                <a:rPr lang="en-US" sz="2400" b="1" i="0">
                  <a:solidFill>
                    <a:srgbClr val="000000"/>
                  </a:solidFill>
                  <a:latin typeface="Arial" charset="0"/>
                  <a:ea typeface="ＭＳ Ｐゴシック"/>
                  <a:cs typeface="ＭＳ Ｐゴシック"/>
                </a:rPr>
                <a:t>CrIS</a:t>
              </a:r>
              <a:endParaRPr lang="en-US" sz="1600" i="0">
                <a:solidFill>
                  <a:srgbClr val="FF0000"/>
                </a:solidFill>
                <a:latin typeface="Arial" charset="0"/>
                <a:ea typeface="ＭＳ Ｐゴシック"/>
                <a:cs typeface="ＭＳ Ｐゴシック"/>
              </a:endParaRPr>
            </a:p>
          </p:txBody>
        </p:sp>
        <p:sp>
          <p:nvSpPr>
            <p:cNvPr id="21517" name="Rectangle 2"/>
            <p:cNvSpPr>
              <a:spLocks noChangeArrowheads="1"/>
            </p:cNvSpPr>
            <p:nvPr/>
          </p:nvSpPr>
          <p:spPr bwMode="auto">
            <a:xfrm>
              <a:off x="1598" y="2313"/>
              <a:ext cx="628" cy="288"/>
            </a:xfrm>
            <a:prstGeom prst="rect">
              <a:avLst/>
            </a:prstGeom>
            <a:noFill/>
            <a:ln w="9525">
              <a:noFill/>
              <a:miter lim="800000"/>
              <a:headEnd/>
              <a:tailEnd/>
            </a:ln>
          </p:spPr>
          <p:txBody>
            <a:bodyPr wrap="none">
              <a:spAutoFit/>
            </a:bodyPr>
            <a:lstStyle/>
            <a:p>
              <a:pPr defTabSz="455613"/>
              <a:r>
                <a:rPr lang="en-US" sz="2400" b="1" i="0">
                  <a:solidFill>
                    <a:srgbClr val="0000C8"/>
                  </a:solidFill>
                  <a:latin typeface="Arial" charset="0"/>
                  <a:ea typeface="ＭＳ Ｐゴシック"/>
                  <a:cs typeface="ＭＳ Ｐゴシック"/>
                </a:rPr>
                <a:t>AIRS </a:t>
              </a:r>
            </a:p>
          </p:txBody>
        </p:sp>
        <p:sp>
          <p:nvSpPr>
            <p:cNvPr id="21518" name="Rectangle 1"/>
            <p:cNvSpPr>
              <a:spLocks noChangeArrowheads="1"/>
            </p:cNvSpPr>
            <p:nvPr/>
          </p:nvSpPr>
          <p:spPr bwMode="auto">
            <a:xfrm>
              <a:off x="1990" y="2574"/>
              <a:ext cx="489" cy="288"/>
            </a:xfrm>
            <a:prstGeom prst="rect">
              <a:avLst/>
            </a:prstGeom>
            <a:noFill/>
            <a:ln w="9525">
              <a:noFill/>
              <a:miter lim="800000"/>
              <a:headEnd/>
              <a:tailEnd/>
            </a:ln>
          </p:spPr>
          <p:txBody>
            <a:bodyPr wrap="none">
              <a:spAutoFit/>
            </a:bodyPr>
            <a:lstStyle/>
            <a:p>
              <a:pPr defTabSz="455613"/>
              <a:r>
                <a:rPr lang="en-US" sz="2400" b="1" i="0">
                  <a:solidFill>
                    <a:srgbClr val="FF0000"/>
                  </a:solidFill>
                  <a:latin typeface="Arial" charset="0"/>
                  <a:ea typeface="ＭＳ Ｐゴシック"/>
                  <a:cs typeface="ＭＳ Ｐゴシック"/>
                </a:rPr>
                <a:t>IASI</a:t>
              </a:r>
            </a:p>
          </p:txBody>
        </p:sp>
      </p:grpSp>
      <p:sp>
        <p:nvSpPr>
          <p:cNvPr id="21507" name="TextBox 1"/>
          <p:cNvSpPr txBox="1">
            <a:spLocks noChangeArrowheads="1"/>
          </p:cNvSpPr>
          <p:nvPr/>
        </p:nvSpPr>
        <p:spPr bwMode="auto">
          <a:xfrm>
            <a:off x="2012950" y="6034088"/>
            <a:ext cx="4768850" cy="366712"/>
          </a:xfrm>
          <a:prstGeom prst="rect">
            <a:avLst/>
          </a:prstGeom>
          <a:noFill/>
          <a:ln w="9525">
            <a:noFill/>
            <a:miter lim="800000"/>
            <a:headEnd/>
            <a:tailEnd/>
          </a:ln>
        </p:spPr>
        <p:txBody>
          <a:bodyPr wrap="none" lIns="91410" tIns="45706" rIns="91410" bIns="45706">
            <a:spAutoFit/>
          </a:bodyPr>
          <a:lstStyle/>
          <a:p>
            <a:pPr defTabSz="455613"/>
            <a:r>
              <a:rPr lang="en-US" b="1">
                <a:solidFill>
                  <a:srgbClr val="FF0000"/>
                </a:solidFill>
                <a:latin typeface="Arial" charset="0"/>
                <a:ea typeface="ＭＳ Ｐゴシック"/>
                <a:cs typeface="ＭＳ Ｐゴシック"/>
              </a:rPr>
              <a:t>“</a:t>
            </a:r>
            <a:r>
              <a:rPr lang="en-US" altLang="ja-JP" b="1">
                <a:solidFill>
                  <a:srgbClr val="FF0000"/>
                </a:solidFill>
                <a:latin typeface="Arial" charset="0"/>
                <a:ea typeface="ＭＳ Ｐゴシック"/>
                <a:cs typeface="ＭＳ Ｐゴシック"/>
              </a:rPr>
              <a:t>CrIS LW Noise &lt;&lt; AIRS &amp; IASI LW Noise</a:t>
            </a:r>
            <a:r>
              <a:rPr lang="en-US" b="1">
                <a:solidFill>
                  <a:srgbClr val="FF0000"/>
                </a:solidFill>
                <a:latin typeface="Arial" charset="0"/>
                <a:ea typeface="ＭＳ Ｐゴシック"/>
                <a:cs typeface="ＭＳ Ｐゴシック"/>
              </a:rPr>
              <a:t>”</a:t>
            </a:r>
          </a:p>
        </p:txBody>
      </p:sp>
      <p:sp>
        <p:nvSpPr>
          <p:cNvPr id="2150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lIns="91410" tIns="45706" rIns="91410" bIns="45706" anchor="ctr"/>
          <a:lstStyle/>
          <a:p>
            <a:pPr algn="r"/>
            <a:fld id="{F8719400-D77C-402F-9AC6-CB140249DD22}" type="slidenum">
              <a:rPr lang="en-US" sz="1200" i="0">
                <a:solidFill>
                  <a:srgbClr val="898989"/>
                </a:solidFill>
                <a:ea typeface="ＭＳ Ｐゴシック"/>
                <a:cs typeface="ＭＳ Ｐゴシック"/>
              </a:rPr>
              <a:pPr algn="r"/>
              <a:t>7</a:t>
            </a:fld>
            <a:endParaRPr lang="en-US" sz="1200" i="0">
              <a:solidFill>
                <a:srgbClr val="898989"/>
              </a:solidFill>
              <a:ea typeface="ＭＳ Ｐゴシック"/>
              <a:cs typeface="ＭＳ Ｐゴシック"/>
            </a:endParaRPr>
          </a:p>
        </p:txBody>
      </p:sp>
      <p:sp>
        <p:nvSpPr>
          <p:cNvPr id="21509" name="Text Box 28"/>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25" name="Rectangle 2"/>
          <p:cNvSpPr>
            <a:spLocks noChangeArrowheads="1"/>
          </p:cNvSpPr>
          <p:nvPr/>
        </p:nvSpPr>
        <p:spPr bwMode="auto">
          <a:xfrm>
            <a:off x="457200" y="417513"/>
            <a:ext cx="8229600" cy="496887"/>
          </a:xfrm>
          <a:prstGeom prst="rect">
            <a:avLst/>
          </a:prstGeom>
          <a:noFill/>
          <a:ln w="9525">
            <a:noFill/>
            <a:miter lim="800000"/>
            <a:headEnd/>
            <a:tailEnd/>
          </a:ln>
        </p:spPr>
        <p:txBody>
          <a:bodyPr lIns="91410" tIns="45706" rIns="91410" bIns="45706" anchor="ctr"/>
          <a:lstStyle/>
          <a:p>
            <a:pPr algn="ctr" eaLnBrk="0" hangingPunct="0">
              <a:lnSpc>
                <a:spcPct val="85000"/>
              </a:lnSpc>
            </a:pPr>
            <a:r>
              <a:rPr lang="en-US" sz="3600" i="0">
                <a:latin typeface="Arial" charset="0"/>
                <a:cs typeface="Helvetica" pitchFamily="34" charset="0"/>
              </a:rPr>
              <a:t>Advanced Technology Microwave Sounder (ATMS)</a:t>
            </a:r>
          </a:p>
        </p:txBody>
      </p:sp>
      <p:sp>
        <p:nvSpPr>
          <p:cNvPr id="55326" name="Rectangle 5"/>
          <p:cNvSpPr>
            <a:spLocks noChangeArrowheads="1"/>
          </p:cNvSpPr>
          <p:nvPr/>
        </p:nvSpPr>
        <p:spPr bwMode="auto">
          <a:xfrm>
            <a:off x="1222375" y="171450"/>
            <a:ext cx="6357938" cy="893763"/>
          </a:xfrm>
          <a:prstGeom prst="rect">
            <a:avLst/>
          </a:prstGeom>
          <a:noFill/>
          <a:ln w="9525">
            <a:noFill/>
            <a:miter lim="800000"/>
            <a:headEnd/>
            <a:tailEnd/>
          </a:ln>
        </p:spPr>
        <p:txBody>
          <a:bodyPr lIns="91410" tIns="45706" rIns="91410" bIns="45706" anchor="ctr"/>
          <a:lstStyle/>
          <a:p>
            <a:pPr algn="ctr"/>
            <a:endParaRPr lang="en-US" sz="2400" i="0">
              <a:solidFill>
                <a:srgbClr val="000000"/>
              </a:solidFill>
              <a:latin typeface="Arial" charset="0"/>
              <a:ea typeface="ＭＳ Ｐゴシック"/>
              <a:cs typeface="ＭＳ Ｐゴシック"/>
            </a:endParaRPr>
          </a:p>
        </p:txBody>
      </p:sp>
      <p:sp>
        <p:nvSpPr>
          <p:cNvPr id="55327" name="Rectangle 6"/>
          <p:cNvSpPr>
            <a:spLocks noChangeArrowheads="1"/>
          </p:cNvSpPr>
          <p:nvPr/>
        </p:nvSpPr>
        <p:spPr bwMode="auto">
          <a:xfrm>
            <a:off x="1481138" y="1428750"/>
            <a:ext cx="0" cy="461963"/>
          </a:xfrm>
          <a:prstGeom prst="rect">
            <a:avLst/>
          </a:prstGeom>
          <a:noFill/>
          <a:ln w="9525">
            <a:noFill/>
            <a:miter lim="800000"/>
            <a:headEnd/>
            <a:tailEnd/>
          </a:ln>
        </p:spPr>
        <p:txBody>
          <a:bodyPr lIns="91410" tIns="45706" rIns="91410" bIns="45706">
            <a:spAutoFit/>
          </a:bodyPr>
          <a:lstStyle/>
          <a:p>
            <a:endParaRPr lang="en-US" sz="2400" i="0">
              <a:solidFill>
                <a:srgbClr val="000000"/>
              </a:solidFill>
              <a:latin typeface="Times New Roman" pitchFamily="18" charset="0"/>
              <a:ea typeface="ＭＳ Ｐゴシック"/>
              <a:cs typeface="ＭＳ Ｐゴシック"/>
            </a:endParaRPr>
          </a:p>
        </p:txBody>
      </p:sp>
      <p:sp>
        <p:nvSpPr>
          <p:cNvPr id="55328" name="Rectangle 7"/>
          <p:cNvSpPr>
            <a:spLocks noChangeArrowheads="1" noTextEdit="1"/>
          </p:cNvSpPr>
          <p:nvPr/>
        </p:nvSpPr>
        <p:spPr bwMode="auto">
          <a:xfrm>
            <a:off x="1481138" y="1566863"/>
            <a:ext cx="0" cy="461962"/>
          </a:xfrm>
          <a:prstGeom prst="rect">
            <a:avLst/>
          </a:prstGeom>
          <a:noFill/>
          <a:ln w="9525">
            <a:noFill/>
            <a:miter lim="800000"/>
            <a:headEnd/>
            <a:tailEnd/>
          </a:ln>
        </p:spPr>
        <p:txBody>
          <a:bodyPr lIns="91410" tIns="45706" rIns="91410" bIns="45706">
            <a:spAutoFit/>
          </a:bodyPr>
          <a:lstStyle/>
          <a:p>
            <a:endParaRPr lang="en-US"/>
          </a:p>
        </p:txBody>
      </p:sp>
      <p:sp>
        <p:nvSpPr>
          <p:cNvPr id="55329" name="Rectangle 8"/>
          <p:cNvSpPr>
            <a:spLocks noChangeArrowheads="1"/>
          </p:cNvSpPr>
          <p:nvPr/>
        </p:nvSpPr>
        <p:spPr bwMode="auto">
          <a:xfrm>
            <a:off x="3143250" y="2371725"/>
            <a:ext cx="0" cy="461963"/>
          </a:xfrm>
          <a:prstGeom prst="rect">
            <a:avLst/>
          </a:prstGeom>
          <a:noFill/>
          <a:ln w="9525">
            <a:noFill/>
            <a:miter lim="800000"/>
            <a:headEnd/>
            <a:tailEnd/>
          </a:ln>
        </p:spPr>
        <p:txBody>
          <a:bodyPr lIns="91410" tIns="45706" rIns="91410" bIns="45706">
            <a:spAutoFit/>
          </a:bodyPr>
          <a:lstStyle/>
          <a:p>
            <a:endParaRPr lang="en-US" sz="2400" i="0">
              <a:solidFill>
                <a:srgbClr val="000000"/>
              </a:solidFill>
              <a:latin typeface="Times New Roman" pitchFamily="18" charset="0"/>
              <a:ea typeface="ＭＳ Ｐゴシック"/>
              <a:cs typeface="ＭＳ Ｐゴシック"/>
            </a:endParaRPr>
          </a:p>
        </p:txBody>
      </p:sp>
      <p:sp>
        <p:nvSpPr>
          <p:cNvPr id="55330" name="Rectangle 9"/>
          <p:cNvSpPr>
            <a:spLocks noChangeArrowheads="1"/>
          </p:cNvSpPr>
          <p:nvPr/>
        </p:nvSpPr>
        <p:spPr bwMode="auto">
          <a:xfrm>
            <a:off x="762000" y="0"/>
            <a:ext cx="7772400" cy="838200"/>
          </a:xfrm>
          <a:prstGeom prst="rect">
            <a:avLst/>
          </a:prstGeom>
          <a:noFill/>
          <a:ln w="12700">
            <a:noFill/>
            <a:miter lim="800000"/>
            <a:headEnd/>
            <a:tailEnd/>
          </a:ln>
        </p:spPr>
        <p:txBody>
          <a:bodyPr lIns="101570" tIns="50784" rIns="101570" bIns="50784" anchor="ctr"/>
          <a:lstStyle/>
          <a:p>
            <a:pPr algn="ctr"/>
            <a:endParaRPr lang="en-US" sz="2400" b="1" i="0">
              <a:solidFill>
                <a:srgbClr val="000000"/>
              </a:solidFill>
              <a:latin typeface="Arial" charset="0"/>
              <a:ea typeface="ＭＳ Ｐゴシック"/>
              <a:cs typeface="ＭＳ Ｐゴシック"/>
            </a:endParaRPr>
          </a:p>
        </p:txBody>
      </p:sp>
      <p:sp>
        <p:nvSpPr>
          <p:cNvPr id="55331" name="Text Box 11"/>
          <p:cNvSpPr txBox="1">
            <a:spLocks noChangeArrowheads="1"/>
          </p:cNvSpPr>
          <p:nvPr/>
        </p:nvSpPr>
        <p:spPr bwMode="auto">
          <a:xfrm>
            <a:off x="4502150" y="5156200"/>
            <a:ext cx="4095750" cy="411163"/>
          </a:xfrm>
          <a:prstGeom prst="rect">
            <a:avLst/>
          </a:prstGeom>
          <a:noFill/>
          <a:ln w="12700">
            <a:noFill/>
            <a:miter lim="800000"/>
            <a:headEnd/>
            <a:tailEnd/>
          </a:ln>
        </p:spPr>
        <p:txBody>
          <a:bodyPr lIns="101851" tIns="50925" rIns="101851" bIns="50925">
            <a:spAutoFit/>
          </a:bodyPr>
          <a:lstStyle/>
          <a:p>
            <a:endParaRPr lang="en-US" sz="2000" i="0">
              <a:solidFill>
                <a:srgbClr val="000000"/>
              </a:solidFill>
              <a:latin typeface="Arial" charset="0"/>
              <a:ea typeface="ＭＳ Ｐゴシック"/>
              <a:cs typeface="ＭＳ Ｐゴシック"/>
            </a:endParaRPr>
          </a:p>
        </p:txBody>
      </p:sp>
      <p:sp>
        <p:nvSpPr>
          <p:cNvPr id="55332" name="Text Box 12"/>
          <p:cNvSpPr txBox="1">
            <a:spLocks noChangeArrowheads="1"/>
          </p:cNvSpPr>
          <p:nvPr/>
        </p:nvSpPr>
        <p:spPr bwMode="auto">
          <a:xfrm>
            <a:off x="4911725" y="5156200"/>
            <a:ext cx="3656013" cy="411163"/>
          </a:xfrm>
          <a:prstGeom prst="rect">
            <a:avLst/>
          </a:prstGeom>
          <a:noFill/>
          <a:ln w="12700">
            <a:noFill/>
            <a:miter lim="800000"/>
            <a:headEnd/>
            <a:tailEnd/>
          </a:ln>
        </p:spPr>
        <p:txBody>
          <a:bodyPr lIns="101851" tIns="50925" rIns="101851" bIns="50925">
            <a:spAutoFit/>
          </a:bodyPr>
          <a:lstStyle/>
          <a:p>
            <a:endParaRPr lang="en-US" sz="2000" i="0">
              <a:solidFill>
                <a:srgbClr val="000000"/>
              </a:solidFill>
              <a:latin typeface="Arial" charset="0"/>
              <a:ea typeface="ＭＳ Ｐゴシック"/>
              <a:cs typeface="ＭＳ Ｐゴシック"/>
            </a:endParaRPr>
          </a:p>
        </p:txBody>
      </p:sp>
      <p:sp>
        <p:nvSpPr>
          <p:cNvPr id="55333" name="Content Placeholder 14"/>
          <p:cNvSpPr>
            <a:spLocks/>
          </p:cNvSpPr>
          <p:nvPr/>
        </p:nvSpPr>
        <p:spPr bwMode="auto">
          <a:xfrm>
            <a:off x="533400" y="1295400"/>
            <a:ext cx="4483100" cy="4495800"/>
          </a:xfrm>
          <a:prstGeom prst="rect">
            <a:avLst/>
          </a:prstGeom>
          <a:noFill/>
          <a:ln w="9525">
            <a:noFill/>
            <a:miter lim="800000"/>
            <a:headEnd/>
            <a:tailEnd/>
          </a:ln>
        </p:spPr>
        <p:txBody>
          <a:bodyPr lIns="91410" tIns="45706" rIns="91410" bIns="45706"/>
          <a:lstStyle/>
          <a:p>
            <a:pPr marL="280988" indent="-280988">
              <a:lnSpc>
                <a:spcPct val="90000"/>
              </a:lnSpc>
              <a:spcBef>
                <a:spcPts val="300"/>
              </a:spcBef>
              <a:spcAft>
                <a:spcPts val="600"/>
              </a:spcAft>
              <a:buClr>
                <a:srgbClr val="0000FF"/>
              </a:buClr>
              <a:buSzPct val="125000"/>
            </a:pPr>
            <a:r>
              <a:rPr lang="en-US" sz="2400" i="0" u="sng">
                <a:solidFill>
                  <a:srgbClr val="000000"/>
                </a:solidFill>
                <a:latin typeface="Arial" charset="0"/>
              </a:rPr>
              <a:t>Description</a:t>
            </a:r>
          </a:p>
          <a:p>
            <a:pPr marL="280988" indent="-280988">
              <a:lnSpc>
                <a:spcPct val="90000"/>
              </a:lnSpc>
              <a:spcBef>
                <a:spcPts val="300"/>
              </a:spcBef>
              <a:spcAft>
                <a:spcPts val="600"/>
              </a:spcAft>
              <a:buClr>
                <a:schemeClr val="tx1"/>
              </a:buClr>
              <a:buFontTx/>
              <a:buChar char="●"/>
            </a:pPr>
            <a:r>
              <a:rPr lang="en-US" sz="2000" i="0" u="sng">
                <a:solidFill>
                  <a:srgbClr val="000000"/>
                </a:solidFill>
                <a:latin typeface="Arial" charset="0"/>
              </a:rPr>
              <a:t>Purpose:</a:t>
            </a:r>
            <a:r>
              <a:rPr lang="en-US" sz="2000" i="0">
                <a:solidFill>
                  <a:srgbClr val="000000"/>
                </a:solidFill>
                <a:latin typeface="Arial" charset="0"/>
              </a:rPr>
              <a:t>  In conjunction with CrIS, global observations of temperature and moisture profiles at high temporal resolution (~ daily).</a:t>
            </a:r>
          </a:p>
          <a:p>
            <a:pPr marL="280988" indent="-280988">
              <a:lnSpc>
                <a:spcPct val="90000"/>
              </a:lnSpc>
              <a:spcBef>
                <a:spcPts val="300"/>
              </a:spcBef>
              <a:spcAft>
                <a:spcPts val="600"/>
              </a:spcAft>
              <a:buClr>
                <a:schemeClr val="tx1"/>
              </a:buClr>
              <a:buFontTx/>
              <a:buChar char="●"/>
            </a:pPr>
            <a:r>
              <a:rPr lang="en-US" sz="2000" i="0" u="sng">
                <a:solidFill>
                  <a:srgbClr val="000000"/>
                </a:solidFill>
                <a:latin typeface="Arial" charset="0"/>
              </a:rPr>
              <a:t>Predecessor Instruments:</a:t>
            </a:r>
            <a:r>
              <a:rPr lang="en-US" sz="2000" i="0">
                <a:solidFill>
                  <a:srgbClr val="000000"/>
                </a:solidFill>
                <a:latin typeface="Arial" charset="0"/>
              </a:rPr>
              <a:t>  AMSU A1 / A2, MHS</a:t>
            </a:r>
          </a:p>
          <a:p>
            <a:pPr marL="280988" indent="-280988">
              <a:lnSpc>
                <a:spcPct val="90000"/>
              </a:lnSpc>
              <a:spcBef>
                <a:spcPts val="300"/>
              </a:spcBef>
              <a:spcAft>
                <a:spcPts val="600"/>
              </a:spcAft>
              <a:buClr>
                <a:schemeClr val="tx1"/>
              </a:buClr>
              <a:buFontTx/>
              <a:buChar char="●"/>
            </a:pPr>
            <a:r>
              <a:rPr lang="en-US" sz="2000" i="0" u="sng">
                <a:solidFill>
                  <a:srgbClr val="000000"/>
                </a:solidFill>
                <a:latin typeface="Arial" charset="0"/>
              </a:rPr>
              <a:t>Approach:</a:t>
            </a:r>
            <a:r>
              <a:rPr lang="en-US" sz="2000" i="0">
                <a:solidFill>
                  <a:srgbClr val="000000"/>
                </a:solidFill>
                <a:latin typeface="Arial" charset="0"/>
              </a:rPr>
              <a:t> Scanning passive       microwave radiometer </a:t>
            </a:r>
          </a:p>
          <a:p>
            <a:pPr marL="280988" indent="-280988">
              <a:lnSpc>
                <a:spcPct val="90000"/>
              </a:lnSpc>
              <a:spcBef>
                <a:spcPts val="300"/>
              </a:spcBef>
              <a:spcAft>
                <a:spcPts val="600"/>
              </a:spcAft>
              <a:buClr>
                <a:schemeClr val="tx1"/>
              </a:buClr>
              <a:buFontTx/>
              <a:buChar char="●"/>
            </a:pPr>
            <a:r>
              <a:rPr lang="en-US" sz="2000" i="0">
                <a:solidFill>
                  <a:srgbClr val="000000"/>
                </a:solidFill>
                <a:latin typeface="Arial" charset="0"/>
              </a:rPr>
              <a:t> 22 channels                          (23GHz  - 183GHz)</a:t>
            </a:r>
          </a:p>
          <a:p>
            <a:pPr marL="280988" indent="-280988">
              <a:lnSpc>
                <a:spcPct val="90000"/>
              </a:lnSpc>
              <a:spcBef>
                <a:spcPts val="300"/>
              </a:spcBef>
              <a:spcAft>
                <a:spcPts val="600"/>
              </a:spcAft>
              <a:buClr>
                <a:schemeClr val="tx1"/>
              </a:buClr>
              <a:buFontTx/>
              <a:buChar char="●"/>
            </a:pPr>
            <a:r>
              <a:rPr lang="en-US" sz="2000" i="0" u="sng">
                <a:solidFill>
                  <a:srgbClr val="000000"/>
                </a:solidFill>
                <a:latin typeface="Arial" charset="0"/>
              </a:rPr>
              <a:t>Swath width:</a:t>
            </a:r>
            <a:r>
              <a:rPr lang="en-US" sz="2000" i="0">
                <a:solidFill>
                  <a:srgbClr val="000000"/>
                </a:solidFill>
                <a:latin typeface="Arial" charset="0"/>
              </a:rPr>
              <a:t> 2600 km</a:t>
            </a:r>
          </a:p>
          <a:p>
            <a:pPr marL="280988" indent="-280988">
              <a:lnSpc>
                <a:spcPct val="90000"/>
              </a:lnSpc>
              <a:spcBef>
                <a:spcPts val="300"/>
              </a:spcBef>
              <a:spcAft>
                <a:spcPts val="600"/>
              </a:spcAft>
              <a:buClr>
                <a:schemeClr val="tx1"/>
              </a:buClr>
              <a:buFontTx/>
              <a:buChar char="●"/>
            </a:pPr>
            <a:r>
              <a:rPr lang="en-US" sz="2000" i="0" u="sng">
                <a:solidFill>
                  <a:srgbClr val="000000"/>
                </a:solidFill>
                <a:latin typeface="Arial" charset="0"/>
              </a:rPr>
              <a:t>Co-registration:</a:t>
            </a:r>
            <a:r>
              <a:rPr lang="en-US" sz="2000" i="0">
                <a:solidFill>
                  <a:srgbClr val="000000"/>
                </a:solidFill>
                <a:latin typeface="Arial" charset="0"/>
              </a:rPr>
              <a:t>  with CrIS</a:t>
            </a:r>
            <a:endParaRPr lang="en-US" sz="2000" i="0">
              <a:latin typeface="Arial" charset="0"/>
              <a:cs typeface="Helvetica" pitchFamily="34" charset="0"/>
            </a:endParaRPr>
          </a:p>
        </p:txBody>
      </p:sp>
      <p:graphicFrame>
        <p:nvGraphicFramePr>
          <p:cNvPr id="55324" name="Object 28"/>
          <p:cNvGraphicFramePr>
            <a:graphicFrameLocks noChangeAspect="1"/>
          </p:cNvGraphicFramePr>
          <p:nvPr/>
        </p:nvGraphicFramePr>
        <p:xfrm>
          <a:off x="5105400" y="1295400"/>
          <a:ext cx="3625850" cy="3240088"/>
        </p:xfrm>
        <a:graphic>
          <a:graphicData uri="http://schemas.openxmlformats.org/presentationml/2006/ole">
            <p:oleObj spid="_x0000_s55324" name="PhotoImpact" r:id="rId3" imgW="4123952" imgH="3685039" progId="">
              <p:embed/>
            </p:oleObj>
          </a:graphicData>
        </a:graphic>
      </p:graphicFrame>
      <p:sp>
        <p:nvSpPr>
          <p:cNvPr id="55334" name="Text Box 15"/>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RH_707hPa_d20120120_t1254026.png"/>
          <p:cNvPicPr>
            <a:picLocks noChangeAspect="1"/>
          </p:cNvPicPr>
          <p:nvPr/>
        </p:nvPicPr>
        <p:blipFill>
          <a:blip r:embed="rId2"/>
          <a:srcRect t="4164" b="17503"/>
          <a:stretch>
            <a:fillRect/>
          </a:stretch>
        </p:blipFill>
        <p:spPr bwMode="auto">
          <a:xfrm>
            <a:off x="533400" y="3473450"/>
            <a:ext cx="3429000" cy="2470150"/>
          </a:xfrm>
          <a:prstGeom prst="rect">
            <a:avLst/>
          </a:prstGeom>
          <a:noFill/>
          <a:ln w="9525">
            <a:noFill/>
            <a:miter lim="800000"/>
            <a:headEnd/>
            <a:tailEnd/>
          </a:ln>
        </p:spPr>
      </p:pic>
      <p:sp>
        <p:nvSpPr>
          <p:cNvPr id="56322" name="TextBox 23"/>
          <p:cNvSpPr txBox="1">
            <a:spLocks noChangeArrowheads="1"/>
          </p:cNvSpPr>
          <p:nvPr/>
        </p:nvSpPr>
        <p:spPr bwMode="auto">
          <a:xfrm>
            <a:off x="781050" y="150813"/>
            <a:ext cx="7581900" cy="1025525"/>
          </a:xfrm>
          <a:prstGeom prst="rect">
            <a:avLst/>
          </a:prstGeom>
          <a:noFill/>
          <a:ln w="9525">
            <a:noFill/>
            <a:miter lim="800000"/>
            <a:headEnd/>
            <a:tailEnd/>
          </a:ln>
        </p:spPr>
        <p:txBody>
          <a:bodyPr lIns="91410" tIns="45706" rIns="91410" bIns="45706">
            <a:spAutoFit/>
          </a:bodyPr>
          <a:lstStyle/>
          <a:p>
            <a:pPr algn="ctr">
              <a:lnSpc>
                <a:spcPct val="85000"/>
              </a:lnSpc>
            </a:pPr>
            <a:r>
              <a:rPr lang="en-US" sz="3600" i="0">
                <a:latin typeface="Arial" charset="0"/>
                <a:ea typeface="ＭＳ Ｐゴシック"/>
                <a:cs typeface="ＭＳ Ｐゴシック"/>
              </a:rPr>
              <a:t>CrIS / ATMS - Temperature and Humidity</a:t>
            </a:r>
          </a:p>
        </p:txBody>
      </p:sp>
      <p:pic>
        <p:nvPicPr>
          <p:cNvPr id="56323" name="Picture 2" descr="temp_707hPa_d20120120_t1254026.png"/>
          <p:cNvPicPr>
            <a:picLocks noChangeAspect="1"/>
          </p:cNvPicPr>
          <p:nvPr/>
        </p:nvPicPr>
        <p:blipFill>
          <a:blip r:embed="rId3"/>
          <a:srcRect t="5919" b="15744"/>
          <a:stretch>
            <a:fillRect/>
          </a:stretch>
        </p:blipFill>
        <p:spPr bwMode="auto">
          <a:xfrm>
            <a:off x="533400" y="1111250"/>
            <a:ext cx="3429000" cy="2470150"/>
          </a:xfrm>
          <a:prstGeom prst="rect">
            <a:avLst/>
          </a:prstGeom>
          <a:noFill/>
          <a:ln w="9525">
            <a:noFill/>
            <a:miter lim="800000"/>
            <a:headEnd/>
            <a:tailEnd/>
          </a:ln>
        </p:spPr>
      </p:pic>
      <p:pic>
        <p:nvPicPr>
          <p:cNvPr id="56324" name="Picture 4" descr="Temp_WV_profs_d20120120_t1254026.png"/>
          <p:cNvPicPr>
            <a:picLocks noChangeAspect="1"/>
          </p:cNvPicPr>
          <p:nvPr/>
        </p:nvPicPr>
        <p:blipFill>
          <a:blip r:embed="rId4"/>
          <a:srcRect/>
          <a:stretch>
            <a:fillRect/>
          </a:stretch>
        </p:blipFill>
        <p:spPr bwMode="auto">
          <a:xfrm>
            <a:off x="3962400" y="2133600"/>
            <a:ext cx="4737100" cy="3554413"/>
          </a:xfrm>
          <a:prstGeom prst="rect">
            <a:avLst/>
          </a:prstGeom>
          <a:noFill/>
          <a:ln w="9525">
            <a:noFill/>
            <a:miter lim="800000"/>
            <a:headEnd/>
            <a:tailEnd/>
          </a:ln>
        </p:spPr>
      </p:pic>
      <p:sp>
        <p:nvSpPr>
          <p:cNvPr id="56325"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lIns="91410" tIns="45706" rIns="91410" bIns="45706" anchor="ctr"/>
          <a:lstStyle/>
          <a:p>
            <a:pPr algn="r"/>
            <a:fld id="{F164E5D1-E4B4-4DC3-8192-A5872BAA640C}" type="slidenum">
              <a:rPr lang="en-US" sz="1200" i="0">
                <a:solidFill>
                  <a:srgbClr val="898989"/>
                </a:solidFill>
                <a:ea typeface="ＭＳ Ｐゴシック"/>
                <a:cs typeface="ＭＳ Ｐゴシック"/>
              </a:rPr>
              <a:pPr algn="r"/>
              <a:t>9</a:t>
            </a:fld>
            <a:endParaRPr lang="en-US" sz="1200" i="0">
              <a:solidFill>
                <a:srgbClr val="898989"/>
              </a:solidFill>
              <a:ea typeface="ＭＳ Ｐゴシック"/>
              <a:cs typeface="ＭＳ Ｐゴシック"/>
            </a:endParaRPr>
          </a:p>
        </p:txBody>
      </p:sp>
      <p:sp>
        <p:nvSpPr>
          <p:cNvPr id="56326" name="Text Box 7"/>
          <p:cNvSpPr txBox="1">
            <a:spLocks noChangeArrowheads="1"/>
          </p:cNvSpPr>
          <p:nvPr/>
        </p:nvSpPr>
        <p:spPr bwMode="auto">
          <a:xfrm>
            <a:off x="5638800" y="1905000"/>
            <a:ext cx="1158875" cy="304800"/>
          </a:xfrm>
          <a:prstGeom prst="rect">
            <a:avLst/>
          </a:prstGeom>
          <a:noFill/>
          <a:ln w="9525">
            <a:noFill/>
            <a:miter lim="800000"/>
            <a:headEnd/>
            <a:tailEnd/>
          </a:ln>
        </p:spPr>
        <p:txBody>
          <a:bodyPr wrap="none">
            <a:spAutoFit/>
          </a:bodyPr>
          <a:lstStyle/>
          <a:p>
            <a:r>
              <a:rPr lang="en-US" sz="1400" i="0">
                <a:latin typeface="Arial" charset="0"/>
              </a:rPr>
              <a:t>20 Jan 2012</a:t>
            </a:r>
          </a:p>
        </p:txBody>
      </p:sp>
      <p:sp>
        <p:nvSpPr>
          <p:cNvPr id="56327" name="Text Box 8"/>
          <p:cNvSpPr txBox="1">
            <a:spLocks noChangeArrowheads="1"/>
          </p:cNvSpPr>
          <p:nvPr/>
        </p:nvSpPr>
        <p:spPr bwMode="auto">
          <a:xfrm rot="-5400000">
            <a:off x="-548481" y="5253832"/>
            <a:ext cx="1520825" cy="274637"/>
          </a:xfrm>
          <a:prstGeom prst="rect">
            <a:avLst/>
          </a:prstGeom>
          <a:noFill/>
          <a:ln w="9525">
            <a:noFill/>
            <a:miter lim="800000"/>
            <a:headEnd/>
            <a:tailEnd/>
          </a:ln>
        </p:spPr>
        <p:txBody>
          <a:bodyPr wrap="none">
            <a:spAutoFit/>
          </a:bodyPr>
          <a:lstStyle/>
          <a:p>
            <a:r>
              <a:rPr lang="en-US" sz="1200"/>
              <a:t>Modified NOAA Chart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5342</TotalTime>
  <Words>2718</Words>
  <Application>Microsoft Office PowerPoint</Application>
  <PresentationFormat>On-screen Show (4:3)</PresentationFormat>
  <Paragraphs>571</Paragraphs>
  <Slides>36</Slides>
  <Notes>8</Notes>
  <HiddenSlides>0</HiddenSlides>
  <MMClips>0</MMClips>
  <ScaleCrop>false</ScaleCrop>
  <HeadingPairs>
    <vt:vector size="8" baseType="variant">
      <vt:variant>
        <vt:lpstr>Fonts Used</vt:lpstr>
      </vt:variant>
      <vt:variant>
        <vt:i4>15</vt:i4>
      </vt:variant>
      <vt:variant>
        <vt:lpstr>Design Template</vt:lpstr>
      </vt:variant>
      <vt:variant>
        <vt:i4>12</vt:i4>
      </vt:variant>
      <vt:variant>
        <vt:lpstr>Embedded OLE Servers</vt:lpstr>
      </vt:variant>
      <vt:variant>
        <vt:i4>1</vt:i4>
      </vt:variant>
      <vt:variant>
        <vt:lpstr>Slide Titles</vt:lpstr>
      </vt:variant>
      <vt:variant>
        <vt:i4>36</vt:i4>
      </vt:variant>
    </vt:vector>
  </HeadingPairs>
  <TitlesOfParts>
    <vt:vector size="64" baseType="lpstr">
      <vt:lpstr>Calibri</vt:lpstr>
      <vt:lpstr>Arial</vt:lpstr>
      <vt:lpstr>ＭＳ Ｐゴシック</vt:lpstr>
      <vt:lpstr>Franklin Gothic Medium Cond</vt:lpstr>
      <vt:lpstr>Times New Roman</vt:lpstr>
      <vt:lpstr>Franklin Gothic Book</vt:lpstr>
      <vt:lpstr>Helvetica</vt:lpstr>
      <vt:lpstr>Arial Black</vt:lpstr>
      <vt:lpstr>Lucida Grande</vt:lpstr>
      <vt:lpstr>Symbol</vt:lpstr>
      <vt:lpstr>Wingdings</vt:lpstr>
      <vt:lpstr>Tahoma</vt:lpstr>
      <vt:lpstr>Courier New</vt:lpstr>
      <vt:lpstr>MS Mincho</vt:lpstr>
      <vt:lpstr>Times</vt:lpstr>
      <vt:lpstr>Office Theme</vt:lpstr>
      <vt:lpstr>2_Office Theme</vt:lpstr>
      <vt:lpstr>Office Theme</vt:lpstr>
      <vt:lpstr>Office Theme</vt:lpstr>
      <vt:lpstr>Office Theme</vt:lpstr>
      <vt:lpstr>Office Theme</vt:lpstr>
      <vt:lpstr>Office Theme</vt:lpstr>
      <vt:lpstr>Office Theme</vt:lpstr>
      <vt:lpstr>Office Theme</vt:lpstr>
      <vt:lpstr>Office Theme</vt:lpstr>
      <vt:lpstr>Office Theme</vt:lpstr>
      <vt:lpstr>2_Office Theme</vt:lpstr>
      <vt:lpstr>PhotoImpact</vt:lpstr>
      <vt:lpstr>SPoRT Applications of  Suomi NPP Data</vt:lpstr>
      <vt:lpstr>Slide 2</vt:lpstr>
      <vt:lpstr>Slide 3</vt:lpstr>
      <vt:lpstr>Slide 4</vt:lpstr>
      <vt:lpstr>Slide 5</vt:lpstr>
      <vt:lpstr>Slide 6</vt:lpstr>
      <vt:lpstr>Cross-Track Infrared Sounder (CrIS)</vt:lpstr>
      <vt:lpstr>Slide 8</vt:lpstr>
      <vt:lpstr>Slide 9</vt:lpstr>
      <vt:lpstr>Slide 10</vt:lpstr>
      <vt:lpstr>Slide 11</vt:lpstr>
      <vt:lpstr>VIIRS Prelaunch Performance</vt:lpstr>
      <vt:lpstr>Heritage Capabilities </vt:lpstr>
      <vt:lpstr>Spatial Resolution Comparisons</vt:lpstr>
      <vt:lpstr>MODIS -/ VIIRS Comparison</vt:lpstr>
      <vt:lpstr>VIIRS Day Night Band</vt:lpstr>
      <vt:lpstr>OMPS Instrument Design</vt:lpstr>
      <vt:lpstr>Ozone Profile and OMPS Limb</vt:lpstr>
      <vt:lpstr>CERES Instrument Overview</vt:lpstr>
      <vt:lpstr>Earth Radiation Budget</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SPoRT GOES-R Proving Ground Activities</dc:title>
  <dc:creator>gstano</dc:creator>
  <cp:lastModifiedBy>JedloGJ</cp:lastModifiedBy>
  <cp:revision>331</cp:revision>
  <dcterms:created xsi:type="dcterms:W3CDTF">2010-01-06T20:21:41Z</dcterms:created>
  <dcterms:modified xsi:type="dcterms:W3CDTF">2012-04-18T17:27:13Z</dcterms:modified>
</cp:coreProperties>
</file>