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Default Extension="xlsm" ContentType="application/vnd.ms-excel.sheet.macroEnabled.12"/>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heme/themeOverride2.xml" ContentType="application/vnd.openxmlformats-officedocument.themeOverr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heme/themeOverride3.xml" ContentType="application/vnd.openxmlformats-officedocument.themeOverr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0"/>
  </p:notesMasterIdLst>
  <p:sldIdLst>
    <p:sldId id="257" r:id="rId2"/>
    <p:sldId id="260" r:id="rId3"/>
    <p:sldId id="269" r:id="rId4"/>
    <p:sldId id="258" r:id="rId5"/>
    <p:sldId id="353" r:id="rId6"/>
    <p:sldId id="354" r:id="rId7"/>
    <p:sldId id="355" r:id="rId8"/>
    <p:sldId id="359" r:id="rId9"/>
    <p:sldId id="356" r:id="rId10"/>
    <p:sldId id="364" r:id="rId11"/>
    <p:sldId id="357" r:id="rId12"/>
    <p:sldId id="361" r:id="rId13"/>
    <p:sldId id="358" r:id="rId14"/>
    <p:sldId id="362" r:id="rId15"/>
    <p:sldId id="363" r:id="rId16"/>
    <p:sldId id="367" r:id="rId17"/>
    <p:sldId id="365" r:id="rId18"/>
    <p:sldId id="360" r:id="rId19"/>
    <p:sldId id="368" r:id="rId20"/>
    <p:sldId id="366" r:id="rId21"/>
    <p:sldId id="259" r:id="rId22"/>
    <p:sldId id="313" r:id="rId23"/>
    <p:sldId id="347" r:id="rId24"/>
    <p:sldId id="348" r:id="rId25"/>
    <p:sldId id="349" r:id="rId26"/>
    <p:sldId id="350" r:id="rId27"/>
    <p:sldId id="351" r:id="rId28"/>
    <p:sldId id="352" r:id="rId29"/>
    <p:sldId id="261" r:id="rId30"/>
    <p:sldId id="262" r:id="rId31"/>
    <p:sldId id="263" r:id="rId32"/>
    <p:sldId id="264" r:id="rId33"/>
    <p:sldId id="270" r:id="rId34"/>
    <p:sldId id="271" r:id="rId35"/>
    <p:sldId id="273" r:id="rId36"/>
    <p:sldId id="266" r:id="rId37"/>
    <p:sldId id="267" r:id="rId38"/>
    <p:sldId id="268" r:id="rId39"/>
    <p:sldId id="300" r:id="rId40"/>
    <p:sldId id="274" r:id="rId41"/>
    <p:sldId id="285" r:id="rId42"/>
    <p:sldId id="310" r:id="rId43"/>
    <p:sldId id="272" r:id="rId44"/>
    <p:sldId id="276" r:id="rId45"/>
    <p:sldId id="277" r:id="rId46"/>
    <p:sldId id="278" r:id="rId47"/>
    <p:sldId id="279" r:id="rId48"/>
    <p:sldId id="280" r:id="rId49"/>
    <p:sldId id="281" r:id="rId50"/>
    <p:sldId id="282" r:id="rId51"/>
    <p:sldId id="283" r:id="rId52"/>
    <p:sldId id="286" r:id="rId53"/>
    <p:sldId id="288" r:id="rId54"/>
    <p:sldId id="289" r:id="rId55"/>
    <p:sldId id="290" r:id="rId56"/>
    <p:sldId id="291" r:id="rId57"/>
    <p:sldId id="292" r:id="rId58"/>
    <p:sldId id="294" r:id="rId59"/>
    <p:sldId id="295" r:id="rId60"/>
    <p:sldId id="296" r:id="rId61"/>
    <p:sldId id="297" r:id="rId62"/>
    <p:sldId id="298" r:id="rId63"/>
    <p:sldId id="299" r:id="rId64"/>
    <p:sldId id="314" r:id="rId65"/>
    <p:sldId id="315" r:id="rId66"/>
    <p:sldId id="316" r:id="rId67"/>
    <p:sldId id="317" r:id="rId68"/>
    <p:sldId id="318" r:id="rId69"/>
    <p:sldId id="319" r:id="rId70"/>
    <p:sldId id="320" r:id="rId71"/>
    <p:sldId id="321" r:id="rId72"/>
    <p:sldId id="324" r:id="rId73"/>
    <p:sldId id="322" r:id="rId74"/>
    <p:sldId id="323" r:id="rId75"/>
    <p:sldId id="325" r:id="rId76"/>
    <p:sldId id="326"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03" r:id="rId97"/>
    <p:sldId id="304" r:id="rId98"/>
    <p:sldId id="369" r:id="rId9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20"/>
    <p:restoredTop sz="89664" autoAdjust="0"/>
  </p:normalViewPr>
  <p:slideViewPr>
    <p:cSldViewPr>
      <p:cViewPr>
        <p:scale>
          <a:sx n="50" d="100"/>
          <a:sy n="50" d="100"/>
        </p:scale>
        <p:origin x="-1740" y="-4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Macro-Enabled_Worksheet1.xlsm"/></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Macro-Enabled_Worksheet2.xlsm"/></Relationships>
</file>

<file path=ppt/charts/_rels/chart3.xml.rels><?xml version="1.0" encoding="UTF-8" standalone="yes"?>
<Relationships xmlns="http://schemas.openxmlformats.org/package/2006/relationships"><Relationship Id="rId2" Type="http://schemas.openxmlformats.org/officeDocument/2006/relationships/oleObject" Target="file:///C:\Documents%20and%20Settings\morton\My%20Documents\WORKING\LAWS-Presentation\LAWS08-ObsVsWRF.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file:///C:\Documents%20and%20Settings\morton\My%20Documents\WORKING\LAWS-Presentation\LAWS08-ObsVsWRF.xlsx"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oleObject" Target="file:///C:\Documents%20and%20Settings\morton\My%20Documents\WORKING\LAWS-Presentation\LAWS08-ObsVsWRF.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889" b="1" i="0" u="none" strike="noStrike" baseline="0">
                <a:solidFill>
                  <a:srgbClr val="000000"/>
                </a:solidFill>
                <a:latin typeface="Arial"/>
                <a:ea typeface="Arial"/>
                <a:cs typeface="Arial"/>
              </a:defRPr>
            </a:pPr>
            <a:r>
              <a:rPr lang="en-US"/>
              <a:t>TRDA2 Obs vs. WRF</a:t>
            </a:r>
          </a:p>
        </c:rich>
      </c:tx>
      <c:layout>
        <c:manualLayout>
          <c:xMode val="edge"/>
          <c:yMode val="edge"/>
          <c:x val="0.37987012987013152"/>
          <c:y val="1.9662921348314738E-2"/>
        </c:manualLayout>
      </c:layout>
      <c:spPr>
        <a:noFill/>
        <a:ln w="19628">
          <a:noFill/>
        </a:ln>
      </c:spPr>
    </c:title>
    <c:plotArea>
      <c:layout>
        <c:manualLayout>
          <c:layoutTarget val="inner"/>
          <c:xMode val="edge"/>
          <c:yMode val="edge"/>
          <c:x val="0.11525974025974002"/>
          <c:y val="0.17696629213483242"/>
          <c:w val="0.65259740259740606"/>
          <c:h val="0.61235955056180102"/>
        </c:manualLayout>
      </c:layout>
      <c:scatterChart>
        <c:scatterStyle val="lineMarker"/>
        <c:ser>
          <c:idx val="0"/>
          <c:order val="0"/>
          <c:tx>
            <c:v>TRDA2 Obs</c:v>
          </c:tx>
          <c:spPr>
            <a:ln w="9814">
              <a:solidFill>
                <a:srgbClr val="000080"/>
              </a:solidFill>
              <a:prstDash val="solid"/>
            </a:ln>
          </c:spPr>
          <c:marker>
            <c:symbol val="none"/>
          </c:marker>
          <c:xVal>
            <c:numRef>
              <c:f>Obs!$AK$3:$AK$174</c:f>
              <c:numCache>
                <c:formatCode>m\/d\/yy\ h:mm;@</c:formatCode>
                <c:ptCount val="172"/>
                <c:pt idx="0">
                  <c:v>38996.001388888886</c:v>
                </c:pt>
                <c:pt idx="1">
                  <c:v>38996.022222222222</c:v>
                </c:pt>
                <c:pt idx="2">
                  <c:v>38996.043055555558</c:v>
                </c:pt>
                <c:pt idx="3">
                  <c:v>38996.063888888886</c:v>
                </c:pt>
                <c:pt idx="4">
                  <c:v>38996.084722222222</c:v>
                </c:pt>
                <c:pt idx="5">
                  <c:v>38996.105555555558</c:v>
                </c:pt>
                <c:pt idx="6">
                  <c:v>38996.126388888886</c:v>
                </c:pt>
                <c:pt idx="7">
                  <c:v>38996.147222222222</c:v>
                </c:pt>
                <c:pt idx="8">
                  <c:v>38996.168055555558</c:v>
                </c:pt>
                <c:pt idx="9">
                  <c:v>38996.188888888952</c:v>
                </c:pt>
                <c:pt idx="10">
                  <c:v>38996.209722222186</c:v>
                </c:pt>
                <c:pt idx="11">
                  <c:v>38996.230555555558</c:v>
                </c:pt>
                <c:pt idx="12">
                  <c:v>38996.251388888886</c:v>
                </c:pt>
                <c:pt idx="13">
                  <c:v>38996.272222222222</c:v>
                </c:pt>
                <c:pt idx="14">
                  <c:v>38996.293055555288</c:v>
                </c:pt>
                <c:pt idx="15">
                  <c:v>38996.313888888952</c:v>
                </c:pt>
                <c:pt idx="16">
                  <c:v>38996.334722222222</c:v>
                </c:pt>
                <c:pt idx="17">
                  <c:v>38996.355555555601</c:v>
                </c:pt>
                <c:pt idx="18">
                  <c:v>38996.376388888952</c:v>
                </c:pt>
                <c:pt idx="19">
                  <c:v>38996.397222222222</c:v>
                </c:pt>
                <c:pt idx="20">
                  <c:v>38996.418055555601</c:v>
                </c:pt>
                <c:pt idx="21">
                  <c:v>38996.438888888952</c:v>
                </c:pt>
                <c:pt idx="22">
                  <c:v>38996.459722222222</c:v>
                </c:pt>
                <c:pt idx="23">
                  <c:v>38996.480555555601</c:v>
                </c:pt>
                <c:pt idx="24">
                  <c:v>38996.501388888886</c:v>
                </c:pt>
                <c:pt idx="25">
                  <c:v>38996.522222222222</c:v>
                </c:pt>
                <c:pt idx="26">
                  <c:v>38996.543055555558</c:v>
                </c:pt>
                <c:pt idx="27">
                  <c:v>38996.563888888886</c:v>
                </c:pt>
                <c:pt idx="28">
                  <c:v>38996.584722222222</c:v>
                </c:pt>
                <c:pt idx="29">
                  <c:v>38996.604861111075</c:v>
                </c:pt>
                <c:pt idx="30">
                  <c:v>38996.604861111075</c:v>
                </c:pt>
                <c:pt idx="31">
                  <c:v>38996.626388888886</c:v>
                </c:pt>
                <c:pt idx="32">
                  <c:v>38996.647222222222</c:v>
                </c:pt>
                <c:pt idx="33">
                  <c:v>38996.668055555558</c:v>
                </c:pt>
                <c:pt idx="34">
                  <c:v>38996.688888888952</c:v>
                </c:pt>
                <c:pt idx="35">
                  <c:v>38996.709722222186</c:v>
                </c:pt>
                <c:pt idx="36">
                  <c:v>38996.730555555558</c:v>
                </c:pt>
                <c:pt idx="37">
                  <c:v>38996.751388888886</c:v>
                </c:pt>
                <c:pt idx="38">
                  <c:v>38996.772222222222</c:v>
                </c:pt>
                <c:pt idx="39">
                  <c:v>38996.793055555288</c:v>
                </c:pt>
                <c:pt idx="40">
                  <c:v>38996.813888888952</c:v>
                </c:pt>
                <c:pt idx="41">
                  <c:v>38996.834722222222</c:v>
                </c:pt>
                <c:pt idx="42">
                  <c:v>38996.855555555601</c:v>
                </c:pt>
                <c:pt idx="43">
                  <c:v>38996.876388888952</c:v>
                </c:pt>
                <c:pt idx="44">
                  <c:v>38996.897222222222</c:v>
                </c:pt>
                <c:pt idx="45">
                  <c:v>38996.918055555601</c:v>
                </c:pt>
                <c:pt idx="46">
                  <c:v>38996.938888888952</c:v>
                </c:pt>
                <c:pt idx="47">
                  <c:v>38996.959722222222</c:v>
                </c:pt>
                <c:pt idx="48">
                  <c:v>38996.980555555601</c:v>
                </c:pt>
                <c:pt idx="49">
                  <c:v>38997.001388888886</c:v>
                </c:pt>
                <c:pt idx="50">
                  <c:v>38997.022222222222</c:v>
                </c:pt>
                <c:pt idx="51">
                  <c:v>38997.043055555558</c:v>
                </c:pt>
                <c:pt idx="52">
                  <c:v>38997.063888888886</c:v>
                </c:pt>
                <c:pt idx="53">
                  <c:v>38997.084722222222</c:v>
                </c:pt>
                <c:pt idx="54">
                  <c:v>38997.105555555558</c:v>
                </c:pt>
                <c:pt idx="55">
                  <c:v>38997.126388888886</c:v>
                </c:pt>
                <c:pt idx="56">
                  <c:v>38997.147222222222</c:v>
                </c:pt>
                <c:pt idx="57">
                  <c:v>38997.168055555558</c:v>
                </c:pt>
                <c:pt idx="58">
                  <c:v>38997.188888888952</c:v>
                </c:pt>
                <c:pt idx="59">
                  <c:v>38997.209722222186</c:v>
                </c:pt>
                <c:pt idx="60">
                  <c:v>38997.230555555558</c:v>
                </c:pt>
                <c:pt idx="61">
                  <c:v>38997.251388888886</c:v>
                </c:pt>
                <c:pt idx="62">
                  <c:v>38997.272222222222</c:v>
                </c:pt>
                <c:pt idx="63">
                  <c:v>38997.293055555288</c:v>
                </c:pt>
                <c:pt idx="64">
                  <c:v>38997.313888888952</c:v>
                </c:pt>
                <c:pt idx="65">
                  <c:v>38997.334722222222</c:v>
                </c:pt>
                <c:pt idx="66">
                  <c:v>38997.355555555601</c:v>
                </c:pt>
                <c:pt idx="67">
                  <c:v>38997.376388888952</c:v>
                </c:pt>
                <c:pt idx="68">
                  <c:v>38997.397222222222</c:v>
                </c:pt>
                <c:pt idx="69">
                  <c:v>38997.418055555601</c:v>
                </c:pt>
                <c:pt idx="70">
                  <c:v>38997.438888888952</c:v>
                </c:pt>
                <c:pt idx="71">
                  <c:v>38997.459722222222</c:v>
                </c:pt>
                <c:pt idx="72">
                  <c:v>38997.480555555601</c:v>
                </c:pt>
                <c:pt idx="73">
                  <c:v>38997.501388888886</c:v>
                </c:pt>
                <c:pt idx="74">
                  <c:v>38997.522222222222</c:v>
                </c:pt>
                <c:pt idx="75">
                  <c:v>38997.543055555558</c:v>
                </c:pt>
                <c:pt idx="76">
                  <c:v>38997.563888888886</c:v>
                </c:pt>
                <c:pt idx="77">
                  <c:v>38997.584722222222</c:v>
                </c:pt>
                <c:pt idx="78">
                  <c:v>38997.605555555558</c:v>
                </c:pt>
                <c:pt idx="79">
                  <c:v>38997.626388888886</c:v>
                </c:pt>
                <c:pt idx="80">
                  <c:v>38997.647222222222</c:v>
                </c:pt>
                <c:pt idx="81">
                  <c:v>38997.667361110849</c:v>
                </c:pt>
                <c:pt idx="82">
                  <c:v>38997.688888888952</c:v>
                </c:pt>
                <c:pt idx="83">
                  <c:v>38997.709722222186</c:v>
                </c:pt>
                <c:pt idx="84">
                  <c:v>38997.730555555558</c:v>
                </c:pt>
                <c:pt idx="85">
                  <c:v>38997.751388888886</c:v>
                </c:pt>
                <c:pt idx="86">
                  <c:v>38997.772222222222</c:v>
                </c:pt>
                <c:pt idx="87">
                  <c:v>38997.782638888952</c:v>
                </c:pt>
                <c:pt idx="88">
                  <c:v>38997.813888888952</c:v>
                </c:pt>
                <c:pt idx="89">
                  <c:v>38997.834722222222</c:v>
                </c:pt>
                <c:pt idx="90">
                  <c:v>38997.855555555601</c:v>
                </c:pt>
                <c:pt idx="91">
                  <c:v>38997.876388888952</c:v>
                </c:pt>
                <c:pt idx="92">
                  <c:v>38997.897222222222</c:v>
                </c:pt>
                <c:pt idx="93">
                  <c:v>38997.918055555601</c:v>
                </c:pt>
                <c:pt idx="94">
                  <c:v>38997.938888888952</c:v>
                </c:pt>
                <c:pt idx="95">
                  <c:v>38997.959722222222</c:v>
                </c:pt>
                <c:pt idx="96">
                  <c:v>38997.980555555601</c:v>
                </c:pt>
                <c:pt idx="97">
                  <c:v>38998.001388888886</c:v>
                </c:pt>
                <c:pt idx="98">
                  <c:v>38998.022222222222</c:v>
                </c:pt>
                <c:pt idx="99">
                  <c:v>38998.043055555558</c:v>
                </c:pt>
                <c:pt idx="100">
                  <c:v>38998.063888888886</c:v>
                </c:pt>
                <c:pt idx="101">
                  <c:v>38998.084722222222</c:v>
                </c:pt>
                <c:pt idx="102">
                  <c:v>38998.105555555558</c:v>
                </c:pt>
                <c:pt idx="103">
                  <c:v>38998.126388888886</c:v>
                </c:pt>
                <c:pt idx="104">
                  <c:v>38998.147222222222</c:v>
                </c:pt>
                <c:pt idx="105">
                  <c:v>38998.168055555558</c:v>
                </c:pt>
                <c:pt idx="106">
                  <c:v>38998.188888888952</c:v>
                </c:pt>
                <c:pt idx="107">
                  <c:v>38998.209722222186</c:v>
                </c:pt>
                <c:pt idx="108">
                  <c:v>38998.230555555558</c:v>
                </c:pt>
                <c:pt idx="109">
                  <c:v>38998.251388888886</c:v>
                </c:pt>
                <c:pt idx="110">
                  <c:v>38998.272222222222</c:v>
                </c:pt>
                <c:pt idx="111">
                  <c:v>38998.293055555288</c:v>
                </c:pt>
                <c:pt idx="112">
                  <c:v>38998.313888888952</c:v>
                </c:pt>
                <c:pt idx="113">
                  <c:v>38998.334722222222</c:v>
                </c:pt>
                <c:pt idx="114">
                  <c:v>38998.355555555601</c:v>
                </c:pt>
                <c:pt idx="115">
                  <c:v>38998.376388888952</c:v>
                </c:pt>
                <c:pt idx="116">
                  <c:v>38998.397222222222</c:v>
                </c:pt>
                <c:pt idx="117">
                  <c:v>38998.418055555601</c:v>
                </c:pt>
                <c:pt idx="118">
                  <c:v>38998.438888888952</c:v>
                </c:pt>
                <c:pt idx="119">
                  <c:v>38998.459722222222</c:v>
                </c:pt>
                <c:pt idx="120">
                  <c:v>38998.480555555601</c:v>
                </c:pt>
                <c:pt idx="121">
                  <c:v>38998.501388888886</c:v>
                </c:pt>
                <c:pt idx="122">
                  <c:v>38998.522222222222</c:v>
                </c:pt>
                <c:pt idx="123">
                  <c:v>38998.543055555558</c:v>
                </c:pt>
                <c:pt idx="124">
                  <c:v>38998.563888888886</c:v>
                </c:pt>
                <c:pt idx="125">
                  <c:v>38998.584722222222</c:v>
                </c:pt>
                <c:pt idx="126">
                  <c:v>38998.605555555558</c:v>
                </c:pt>
                <c:pt idx="127">
                  <c:v>38998.626388888886</c:v>
                </c:pt>
                <c:pt idx="128">
                  <c:v>38998.647222222222</c:v>
                </c:pt>
                <c:pt idx="129">
                  <c:v>38998.668055555558</c:v>
                </c:pt>
                <c:pt idx="130">
                  <c:v>38998.688888888952</c:v>
                </c:pt>
                <c:pt idx="131">
                  <c:v>38998.709722222186</c:v>
                </c:pt>
                <c:pt idx="132">
                  <c:v>38998.730555555558</c:v>
                </c:pt>
                <c:pt idx="133">
                  <c:v>38998.751388888886</c:v>
                </c:pt>
                <c:pt idx="134">
                  <c:v>38998.772222222222</c:v>
                </c:pt>
                <c:pt idx="135">
                  <c:v>38998.793055555288</c:v>
                </c:pt>
                <c:pt idx="136">
                  <c:v>38998.813888888952</c:v>
                </c:pt>
                <c:pt idx="137">
                  <c:v>38998.834722222222</c:v>
                </c:pt>
                <c:pt idx="138">
                  <c:v>38998.855555555601</c:v>
                </c:pt>
                <c:pt idx="139">
                  <c:v>38998.876388888952</c:v>
                </c:pt>
                <c:pt idx="140">
                  <c:v>38998.897222222222</c:v>
                </c:pt>
                <c:pt idx="141">
                  <c:v>38998.918055555601</c:v>
                </c:pt>
                <c:pt idx="142">
                  <c:v>38998.938888888952</c:v>
                </c:pt>
                <c:pt idx="143">
                  <c:v>38998.959722222222</c:v>
                </c:pt>
                <c:pt idx="144">
                  <c:v>38998.980555555601</c:v>
                </c:pt>
                <c:pt idx="145">
                  <c:v>38999.001388888886</c:v>
                </c:pt>
                <c:pt idx="146">
                  <c:v>38999.022222222222</c:v>
                </c:pt>
                <c:pt idx="147">
                  <c:v>38999.043055555558</c:v>
                </c:pt>
                <c:pt idx="148">
                  <c:v>38999.063888888886</c:v>
                </c:pt>
                <c:pt idx="149">
                  <c:v>38999.084722222222</c:v>
                </c:pt>
                <c:pt idx="150">
                  <c:v>38999.105555555558</c:v>
                </c:pt>
                <c:pt idx="151">
                  <c:v>38999.126388888886</c:v>
                </c:pt>
                <c:pt idx="152">
                  <c:v>38999.147222222222</c:v>
                </c:pt>
                <c:pt idx="153">
                  <c:v>38999.168055555558</c:v>
                </c:pt>
                <c:pt idx="154">
                  <c:v>38999.188888888952</c:v>
                </c:pt>
                <c:pt idx="155">
                  <c:v>38999.209722222186</c:v>
                </c:pt>
                <c:pt idx="156">
                  <c:v>38999.230555555558</c:v>
                </c:pt>
                <c:pt idx="157">
                  <c:v>38999.251388888886</c:v>
                </c:pt>
                <c:pt idx="158">
                  <c:v>38999.271527777775</c:v>
                </c:pt>
                <c:pt idx="159">
                  <c:v>38999.271527777775</c:v>
                </c:pt>
                <c:pt idx="160">
                  <c:v>38999.293055555288</c:v>
                </c:pt>
                <c:pt idx="161">
                  <c:v>38999.313888888952</c:v>
                </c:pt>
                <c:pt idx="162">
                  <c:v>38999.376388888952</c:v>
                </c:pt>
                <c:pt idx="163">
                  <c:v>38999.396527777782</c:v>
                </c:pt>
                <c:pt idx="164">
                  <c:v>38999.396527777782</c:v>
                </c:pt>
                <c:pt idx="165">
                  <c:v>38999.418055555601</c:v>
                </c:pt>
                <c:pt idx="166">
                  <c:v>38999.438194444643</c:v>
                </c:pt>
                <c:pt idx="167">
                  <c:v>38999.438194444643</c:v>
                </c:pt>
                <c:pt idx="168">
                  <c:v>38999.459027777782</c:v>
                </c:pt>
                <c:pt idx="169">
                  <c:v>38999.480555555601</c:v>
                </c:pt>
                <c:pt idx="170">
                  <c:v>38999.501388888886</c:v>
                </c:pt>
                <c:pt idx="171">
                  <c:v>38999.521527777775</c:v>
                </c:pt>
              </c:numCache>
            </c:numRef>
          </c:xVal>
          <c:yVal>
            <c:numRef>
              <c:f>Obs!$AL$3:$AL$174</c:f>
              <c:numCache>
                <c:formatCode>0.0</c:formatCode>
                <c:ptCount val="172"/>
                <c:pt idx="0">
                  <c:v>9.333334080000002</c:v>
                </c:pt>
                <c:pt idx="1">
                  <c:v>7.4666659200000014</c:v>
                </c:pt>
                <c:pt idx="2">
                  <c:v>9.333334080000002</c:v>
                </c:pt>
                <c:pt idx="3">
                  <c:v>10.577777280000001</c:v>
                </c:pt>
                <c:pt idx="4">
                  <c:v>5.6</c:v>
                </c:pt>
                <c:pt idx="5">
                  <c:v>3.7333340800000157</c:v>
                </c:pt>
                <c:pt idx="6">
                  <c:v>5.6</c:v>
                </c:pt>
                <c:pt idx="7">
                  <c:v>5.6</c:v>
                </c:pt>
                <c:pt idx="8">
                  <c:v>5.6</c:v>
                </c:pt>
                <c:pt idx="9">
                  <c:v>6.8444454399999755</c:v>
                </c:pt>
                <c:pt idx="10">
                  <c:v>6.2222227200000004</c:v>
                </c:pt>
                <c:pt idx="11">
                  <c:v>5.6</c:v>
                </c:pt>
                <c:pt idx="12">
                  <c:v>8.0888886400000004</c:v>
                </c:pt>
                <c:pt idx="13">
                  <c:v>5.6</c:v>
                </c:pt>
                <c:pt idx="14">
                  <c:v>5.6</c:v>
                </c:pt>
                <c:pt idx="15">
                  <c:v>5.6</c:v>
                </c:pt>
                <c:pt idx="16">
                  <c:v>6.2222227200000004</c:v>
                </c:pt>
                <c:pt idx="17">
                  <c:v>6.2222227200000004</c:v>
                </c:pt>
                <c:pt idx="18">
                  <c:v>6.8444454399999755</c:v>
                </c:pt>
                <c:pt idx="19">
                  <c:v>8.711111359999995</c:v>
                </c:pt>
                <c:pt idx="20">
                  <c:v>8.0888886400000004</c:v>
                </c:pt>
                <c:pt idx="21">
                  <c:v>8.711111359999995</c:v>
                </c:pt>
                <c:pt idx="22">
                  <c:v>9.333334080000002</c:v>
                </c:pt>
                <c:pt idx="23">
                  <c:v>8.711111359999995</c:v>
                </c:pt>
                <c:pt idx="24">
                  <c:v>8.0888886400000004</c:v>
                </c:pt>
                <c:pt idx="25">
                  <c:v>8.711111359999995</c:v>
                </c:pt>
                <c:pt idx="26">
                  <c:v>6.8444454399999755</c:v>
                </c:pt>
                <c:pt idx="27">
                  <c:v>8.711111359999995</c:v>
                </c:pt>
                <c:pt idx="28">
                  <c:v>8.711111359999995</c:v>
                </c:pt>
                <c:pt idx="29">
                  <c:v>8.0888886400000004</c:v>
                </c:pt>
                <c:pt idx="30">
                  <c:v>8.0888886400000004</c:v>
                </c:pt>
                <c:pt idx="31">
                  <c:v>7.4666659200000014</c:v>
                </c:pt>
                <c:pt idx="32">
                  <c:v>7.4666659200000014</c:v>
                </c:pt>
                <c:pt idx="33">
                  <c:v>6.8444454399999755</c:v>
                </c:pt>
                <c:pt idx="34">
                  <c:v>8.711111359999995</c:v>
                </c:pt>
                <c:pt idx="35">
                  <c:v>9.333334080000002</c:v>
                </c:pt>
                <c:pt idx="36">
                  <c:v>9.9555568000000818</c:v>
                </c:pt>
                <c:pt idx="37">
                  <c:v>9.333334080000002</c:v>
                </c:pt>
                <c:pt idx="38">
                  <c:v>8.711111359999995</c:v>
                </c:pt>
                <c:pt idx="39">
                  <c:v>8.711111359999995</c:v>
                </c:pt>
                <c:pt idx="40">
                  <c:v>6.2222227200000004</c:v>
                </c:pt>
                <c:pt idx="41">
                  <c:v>8.711111359999995</c:v>
                </c:pt>
                <c:pt idx="42">
                  <c:v>8.0888886400000004</c:v>
                </c:pt>
                <c:pt idx="43">
                  <c:v>9.9555568000000818</c:v>
                </c:pt>
                <c:pt idx="44">
                  <c:v>9.333334080000002</c:v>
                </c:pt>
                <c:pt idx="45">
                  <c:v>9.333334080000002</c:v>
                </c:pt>
                <c:pt idx="46">
                  <c:v>8.0888886400000004</c:v>
                </c:pt>
                <c:pt idx="47">
                  <c:v>6.2222227200000004</c:v>
                </c:pt>
                <c:pt idx="48">
                  <c:v>10.577777280000001</c:v>
                </c:pt>
                <c:pt idx="49">
                  <c:v>10.577777280000001</c:v>
                </c:pt>
                <c:pt idx="50">
                  <c:v>8.0888886400000004</c:v>
                </c:pt>
                <c:pt idx="51">
                  <c:v>4.9777772800000024</c:v>
                </c:pt>
                <c:pt idx="52">
                  <c:v>6.2222227200000004</c:v>
                </c:pt>
                <c:pt idx="53">
                  <c:v>7.4666659200000014</c:v>
                </c:pt>
                <c:pt idx="54">
                  <c:v>6.8444454399999755</c:v>
                </c:pt>
                <c:pt idx="55">
                  <c:v>8.711111359999995</c:v>
                </c:pt>
                <c:pt idx="56">
                  <c:v>8.711111359999995</c:v>
                </c:pt>
                <c:pt idx="57">
                  <c:v>9.333334080000002</c:v>
                </c:pt>
                <c:pt idx="58">
                  <c:v>8.711111359999995</c:v>
                </c:pt>
                <c:pt idx="59">
                  <c:v>8.0888886400000004</c:v>
                </c:pt>
                <c:pt idx="60">
                  <c:v>9.333334080000002</c:v>
                </c:pt>
                <c:pt idx="61">
                  <c:v>8.711111359999995</c:v>
                </c:pt>
                <c:pt idx="62">
                  <c:v>10.577777280000001</c:v>
                </c:pt>
                <c:pt idx="63">
                  <c:v>6.8444454399999755</c:v>
                </c:pt>
                <c:pt idx="64">
                  <c:v>8.0888886400000004</c:v>
                </c:pt>
                <c:pt idx="65">
                  <c:v>8.0888886400000004</c:v>
                </c:pt>
                <c:pt idx="66">
                  <c:v>7.4666659200000014</c:v>
                </c:pt>
                <c:pt idx="67">
                  <c:v>6.8444454399999755</c:v>
                </c:pt>
                <c:pt idx="68">
                  <c:v>11.2</c:v>
                </c:pt>
                <c:pt idx="69">
                  <c:v>9.333334080000002</c:v>
                </c:pt>
                <c:pt idx="70">
                  <c:v>10.577777280000001</c:v>
                </c:pt>
                <c:pt idx="71">
                  <c:v>10.577777280000001</c:v>
                </c:pt>
                <c:pt idx="72">
                  <c:v>8.711111359999995</c:v>
                </c:pt>
                <c:pt idx="73">
                  <c:v>7.4666659200000014</c:v>
                </c:pt>
                <c:pt idx="74">
                  <c:v>10.577777280000001</c:v>
                </c:pt>
                <c:pt idx="75">
                  <c:v>9.333334080000002</c:v>
                </c:pt>
                <c:pt idx="76">
                  <c:v>10.577777280000001</c:v>
                </c:pt>
                <c:pt idx="77">
                  <c:v>9.9555568000000818</c:v>
                </c:pt>
                <c:pt idx="78">
                  <c:v>9.9555568000000818</c:v>
                </c:pt>
                <c:pt idx="79">
                  <c:v>9.333334080000002</c:v>
                </c:pt>
                <c:pt idx="80">
                  <c:v>9.333334080000002</c:v>
                </c:pt>
                <c:pt idx="81">
                  <c:v>9.333334080000002</c:v>
                </c:pt>
                <c:pt idx="82">
                  <c:v>11.2</c:v>
                </c:pt>
                <c:pt idx="83">
                  <c:v>10.577777280000001</c:v>
                </c:pt>
                <c:pt idx="84">
                  <c:v>9.9555568000000818</c:v>
                </c:pt>
                <c:pt idx="85">
                  <c:v>8.711111359999995</c:v>
                </c:pt>
                <c:pt idx="86">
                  <c:v>7.4666659200000014</c:v>
                </c:pt>
                <c:pt idx="87">
                  <c:v>5.6</c:v>
                </c:pt>
                <c:pt idx="88">
                  <c:v>8.711111359999995</c:v>
                </c:pt>
                <c:pt idx="89">
                  <c:v>8.711111359999995</c:v>
                </c:pt>
                <c:pt idx="90">
                  <c:v>8.711111359999995</c:v>
                </c:pt>
                <c:pt idx="91">
                  <c:v>6.8444454399999755</c:v>
                </c:pt>
                <c:pt idx="92">
                  <c:v>8.0888886400000004</c:v>
                </c:pt>
                <c:pt idx="93">
                  <c:v>10.577777280000001</c:v>
                </c:pt>
                <c:pt idx="94">
                  <c:v>5.6</c:v>
                </c:pt>
                <c:pt idx="95">
                  <c:v>5.6</c:v>
                </c:pt>
                <c:pt idx="96">
                  <c:v>11.2</c:v>
                </c:pt>
                <c:pt idx="97">
                  <c:v>5.6</c:v>
                </c:pt>
                <c:pt idx="98">
                  <c:v>9.9555568000000818</c:v>
                </c:pt>
                <c:pt idx="99">
                  <c:v>8.711111359999995</c:v>
                </c:pt>
                <c:pt idx="100">
                  <c:v>9.333334080000002</c:v>
                </c:pt>
                <c:pt idx="101">
                  <c:v>9.333334080000002</c:v>
                </c:pt>
                <c:pt idx="102">
                  <c:v>6.2222227200000004</c:v>
                </c:pt>
                <c:pt idx="103">
                  <c:v>9.333334080000002</c:v>
                </c:pt>
                <c:pt idx="104">
                  <c:v>9.9555568000000818</c:v>
                </c:pt>
                <c:pt idx="105">
                  <c:v>12.4444432</c:v>
                </c:pt>
                <c:pt idx="106">
                  <c:v>9.333334080000002</c:v>
                </c:pt>
                <c:pt idx="107">
                  <c:v>9.9555568000000818</c:v>
                </c:pt>
                <c:pt idx="108">
                  <c:v>9.333334080000002</c:v>
                </c:pt>
                <c:pt idx="109">
                  <c:v>8.711111359999995</c:v>
                </c:pt>
                <c:pt idx="110">
                  <c:v>9.333334080000002</c:v>
                </c:pt>
                <c:pt idx="111">
                  <c:v>10.577777280000001</c:v>
                </c:pt>
                <c:pt idx="112">
                  <c:v>9.9555568000000818</c:v>
                </c:pt>
                <c:pt idx="113">
                  <c:v>9.333334080000002</c:v>
                </c:pt>
                <c:pt idx="114">
                  <c:v>11.2</c:v>
                </c:pt>
                <c:pt idx="115">
                  <c:v>9.9555568000000818</c:v>
                </c:pt>
                <c:pt idx="116">
                  <c:v>7.4666659200000014</c:v>
                </c:pt>
                <c:pt idx="117">
                  <c:v>5.6</c:v>
                </c:pt>
                <c:pt idx="118">
                  <c:v>9.333334080000002</c:v>
                </c:pt>
                <c:pt idx="119">
                  <c:v>6.2222227200000004</c:v>
                </c:pt>
                <c:pt idx="120">
                  <c:v>7.4666659200000014</c:v>
                </c:pt>
                <c:pt idx="121">
                  <c:v>6.2222227200000004</c:v>
                </c:pt>
                <c:pt idx="122">
                  <c:v>6.2222227200000004</c:v>
                </c:pt>
                <c:pt idx="123">
                  <c:v>8.0888886400000004</c:v>
                </c:pt>
                <c:pt idx="124">
                  <c:v>6.2222227200000004</c:v>
                </c:pt>
                <c:pt idx="125">
                  <c:v>7.4666659200000014</c:v>
                </c:pt>
                <c:pt idx="126">
                  <c:v>8.0888886400000004</c:v>
                </c:pt>
                <c:pt idx="127">
                  <c:v>6.2222227200000004</c:v>
                </c:pt>
                <c:pt idx="128">
                  <c:v>6.8444454399999755</c:v>
                </c:pt>
                <c:pt idx="129">
                  <c:v>9.333334080000002</c:v>
                </c:pt>
                <c:pt idx="130">
                  <c:v>7.4666659200000014</c:v>
                </c:pt>
                <c:pt idx="131">
                  <c:v>9.9555568000000818</c:v>
                </c:pt>
                <c:pt idx="132">
                  <c:v>9.9555568000000818</c:v>
                </c:pt>
                <c:pt idx="133">
                  <c:v>9.9555568000000818</c:v>
                </c:pt>
                <c:pt idx="134">
                  <c:v>8.711111359999995</c:v>
                </c:pt>
                <c:pt idx="135">
                  <c:v>9.333334080000002</c:v>
                </c:pt>
                <c:pt idx="136">
                  <c:v>11.2</c:v>
                </c:pt>
                <c:pt idx="137">
                  <c:v>13.06666592</c:v>
                </c:pt>
                <c:pt idx="138">
                  <c:v>10.577777280000001</c:v>
                </c:pt>
                <c:pt idx="139">
                  <c:v>12.4444432</c:v>
                </c:pt>
                <c:pt idx="140">
                  <c:v>11.822222720000001</c:v>
                </c:pt>
                <c:pt idx="141">
                  <c:v>9.9555568000000818</c:v>
                </c:pt>
                <c:pt idx="142">
                  <c:v>10.577777280000001</c:v>
                </c:pt>
                <c:pt idx="143">
                  <c:v>9.333334080000002</c:v>
                </c:pt>
                <c:pt idx="144">
                  <c:v>6.8444454399999755</c:v>
                </c:pt>
                <c:pt idx="145">
                  <c:v>9.333334080000002</c:v>
                </c:pt>
                <c:pt idx="146">
                  <c:v>7.4666659200000014</c:v>
                </c:pt>
                <c:pt idx="147">
                  <c:v>9.9555568000000818</c:v>
                </c:pt>
                <c:pt idx="148">
                  <c:v>9.333334080000002</c:v>
                </c:pt>
                <c:pt idx="149">
                  <c:v>10.577777280000001</c:v>
                </c:pt>
                <c:pt idx="150">
                  <c:v>8.0888886400000004</c:v>
                </c:pt>
                <c:pt idx="151">
                  <c:v>6.8444454399999755</c:v>
                </c:pt>
                <c:pt idx="152">
                  <c:v>6.2222227200000004</c:v>
                </c:pt>
                <c:pt idx="153">
                  <c:v>8.0888886400000004</c:v>
                </c:pt>
                <c:pt idx="154">
                  <c:v>9.9555568000000818</c:v>
                </c:pt>
                <c:pt idx="155">
                  <c:v>11.2</c:v>
                </c:pt>
                <c:pt idx="156">
                  <c:v>11.822222720000001</c:v>
                </c:pt>
                <c:pt idx="157">
                  <c:v>9.9555568000000818</c:v>
                </c:pt>
                <c:pt idx="158">
                  <c:v>11.2</c:v>
                </c:pt>
                <c:pt idx="159">
                  <c:v>11.2</c:v>
                </c:pt>
                <c:pt idx="160">
                  <c:v>9.333334080000002</c:v>
                </c:pt>
                <c:pt idx="161">
                  <c:v>8.711111359999995</c:v>
                </c:pt>
                <c:pt idx="162">
                  <c:v>4.3555545599999412</c:v>
                </c:pt>
                <c:pt idx="163">
                  <c:v>8.711111359999995</c:v>
                </c:pt>
                <c:pt idx="164">
                  <c:v>8.711111359999995</c:v>
                </c:pt>
                <c:pt idx="165">
                  <c:v>6.8444454399999755</c:v>
                </c:pt>
                <c:pt idx="166">
                  <c:v>9.333334080000002</c:v>
                </c:pt>
                <c:pt idx="167">
                  <c:v>9.333334080000002</c:v>
                </c:pt>
                <c:pt idx="168">
                  <c:v>8.711111359999995</c:v>
                </c:pt>
                <c:pt idx="169">
                  <c:v>11.822222720000001</c:v>
                </c:pt>
                <c:pt idx="170">
                  <c:v>9.9555568000000818</c:v>
                </c:pt>
                <c:pt idx="171">
                  <c:v>11.822222720000001</c:v>
                </c:pt>
              </c:numCache>
            </c:numRef>
          </c:yVal>
        </c:ser>
        <c:ser>
          <c:idx val="1"/>
          <c:order val="1"/>
          <c:tx>
            <c:v>WRF 27km</c:v>
          </c:tx>
          <c:spPr>
            <a:ln w="9814">
              <a:solidFill>
                <a:srgbClr val="FF00FF"/>
              </a:solidFill>
              <a:prstDash val="solid"/>
            </a:ln>
          </c:spPr>
          <c:marker>
            <c:symbol val="none"/>
          </c:marker>
          <c:xVal>
            <c:numRef>
              <c:f>'WRF-27km'!$M$3:$M$27</c:f>
              <c:numCache>
                <c:formatCode>m\/d\/yy\ h:mm;@</c:formatCode>
                <c:ptCount val="25"/>
                <c:pt idx="0">
                  <c:v>38996</c:v>
                </c:pt>
                <c:pt idx="1">
                  <c:v>38996.124999999993</c:v>
                </c:pt>
                <c:pt idx="2">
                  <c:v>38996.25</c:v>
                </c:pt>
                <c:pt idx="3">
                  <c:v>38996.375</c:v>
                </c:pt>
                <c:pt idx="4">
                  <c:v>38996.5</c:v>
                </c:pt>
                <c:pt idx="5">
                  <c:v>38996.624999999993</c:v>
                </c:pt>
                <c:pt idx="6">
                  <c:v>38996.75</c:v>
                </c:pt>
                <c:pt idx="7">
                  <c:v>38996.875</c:v>
                </c:pt>
                <c:pt idx="8">
                  <c:v>38997</c:v>
                </c:pt>
                <c:pt idx="9">
                  <c:v>38997.124999999993</c:v>
                </c:pt>
                <c:pt idx="10">
                  <c:v>38997.25</c:v>
                </c:pt>
                <c:pt idx="11">
                  <c:v>38997.375</c:v>
                </c:pt>
                <c:pt idx="12">
                  <c:v>38997.5</c:v>
                </c:pt>
                <c:pt idx="13">
                  <c:v>38997.624999999993</c:v>
                </c:pt>
                <c:pt idx="14">
                  <c:v>38997.75</c:v>
                </c:pt>
                <c:pt idx="15">
                  <c:v>38997.875</c:v>
                </c:pt>
                <c:pt idx="16">
                  <c:v>38998</c:v>
                </c:pt>
                <c:pt idx="17">
                  <c:v>38998.124999999993</c:v>
                </c:pt>
                <c:pt idx="18">
                  <c:v>38998.25</c:v>
                </c:pt>
                <c:pt idx="19">
                  <c:v>38998.375</c:v>
                </c:pt>
                <c:pt idx="20">
                  <c:v>38998.5</c:v>
                </c:pt>
                <c:pt idx="21">
                  <c:v>38998.624999999993</c:v>
                </c:pt>
                <c:pt idx="22">
                  <c:v>38998.75</c:v>
                </c:pt>
                <c:pt idx="23">
                  <c:v>38998.875</c:v>
                </c:pt>
                <c:pt idx="24">
                  <c:v>38999</c:v>
                </c:pt>
              </c:numCache>
            </c:numRef>
          </c:xVal>
          <c:yVal>
            <c:numRef>
              <c:f>'WRF-27km'!$N$3:$N$27</c:f>
              <c:numCache>
                <c:formatCode>General</c:formatCode>
                <c:ptCount val="25"/>
                <c:pt idx="0">
                  <c:v>8.2900000000000009</c:v>
                </c:pt>
                <c:pt idx="1">
                  <c:v>5.64</c:v>
                </c:pt>
                <c:pt idx="2">
                  <c:v>5.6599999999999957</c:v>
                </c:pt>
                <c:pt idx="3">
                  <c:v>7.4300000000000024</c:v>
                </c:pt>
                <c:pt idx="4">
                  <c:v>5.8599999999999977</c:v>
                </c:pt>
                <c:pt idx="5">
                  <c:v>3.4</c:v>
                </c:pt>
                <c:pt idx="6">
                  <c:v>7.26</c:v>
                </c:pt>
                <c:pt idx="7">
                  <c:v>13.27</c:v>
                </c:pt>
                <c:pt idx="8">
                  <c:v>14.2</c:v>
                </c:pt>
                <c:pt idx="9">
                  <c:v>18.47</c:v>
                </c:pt>
                <c:pt idx="10">
                  <c:v>22.03</c:v>
                </c:pt>
                <c:pt idx="11">
                  <c:v>22.35</c:v>
                </c:pt>
                <c:pt idx="12">
                  <c:v>25.4</c:v>
                </c:pt>
                <c:pt idx="13">
                  <c:v>24.630000000000031</c:v>
                </c:pt>
                <c:pt idx="14">
                  <c:v>21.779999999999987</c:v>
                </c:pt>
                <c:pt idx="15">
                  <c:v>18.29</c:v>
                </c:pt>
                <c:pt idx="16">
                  <c:v>14.99</c:v>
                </c:pt>
                <c:pt idx="17">
                  <c:v>13.48</c:v>
                </c:pt>
                <c:pt idx="18">
                  <c:v>13.96</c:v>
                </c:pt>
                <c:pt idx="19">
                  <c:v>13.33</c:v>
                </c:pt>
                <c:pt idx="20">
                  <c:v>12.79</c:v>
                </c:pt>
                <c:pt idx="21">
                  <c:v>13.94</c:v>
                </c:pt>
                <c:pt idx="22">
                  <c:v>15.56</c:v>
                </c:pt>
                <c:pt idx="23">
                  <c:v>16.419999999999987</c:v>
                </c:pt>
                <c:pt idx="24">
                  <c:v>15.2</c:v>
                </c:pt>
              </c:numCache>
            </c:numRef>
          </c:yVal>
        </c:ser>
        <c:ser>
          <c:idx val="2"/>
          <c:order val="2"/>
          <c:tx>
            <c:v>WRF 9km</c:v>
          </c:tx>
          <c:spPr>
            <a:ln w="9814">
              <a:solidFill>
                <a:srgbClr val="FFFF00"/>
              </a:solidFill>
              <a:prstDash val="solid"/>
            </a:ln>
          </c:spPr>
          <c:marker>
            <c:symbol val="none"/>
          </c:marker>
          <c:xVal>
            <c:numRef>
              <c:f>'WRF-9km'!$M$3:$M$27</c:f>
              <c:numCache>
                <c:formatCode>m\/d\/yy\ h:mm;@</c:formatCode>
                <c:ptCount val="25"/>
                <c:pt idx="0">
                  <c:v>38996</c:v>
                </c:pt>
                <c:pt idx="1">
                  <c:v>38996.124999999993</c:v>
                </c:pt>
                <c:pt idx="2">
                  <c:v>38996.25</c:v>
                </c:pt>
                <c:pt idx="3">
                  <c:v>38996.375</c:v>
                </c:pt>
                <c:pt idx="4">
                  <c:v>38996.5</c:v>
                </c:pt>
                <c:pt idx="5">
                  <c:v>38996.624999999993</c:v>
                </c:pt>
                <c:pt idx="6">
                  <c:v>38996.75</c:v>
                </c:pt>
                <c:pt idx="7">
                  <c:v>38996.875</c:v>
                </c:pt>
                <c:pt idx="8">
                  <c:v>38997</c:v>
                </c:pt>
                <c:pt idx="9">
                  <c:v>38997.124999999993</c:v>
                </c:pt>
                <c:pt idx="10">
                  <c:v>38997.25</c:v>
                </c:pt>
                <c:pt idx="11">
                  <c:v>38997.375</c:v>
                </c:pt>
                <c:pt idx="12">
                  <c:v>38997.5</c:v>
                </c:pt>
                <c:pt idx="13">
                  <c:v>38997.624999999993</c:v>
                </c:pt>
                <c:pt idx="14">
                  <c:v>38997.75</c:v>
                </c:pt>
                <c:pt idx="15">
                  <c:v>38997.875</c:v>
                </c:pt>
                <c:pt idx="16">
                  <c:v>38998</c:v>
                </c:pt>
                <c:pt idx="17">
                  <c:v>38998.124999999993</c:v>
                </c:pt>
                <c:pt idx="18">
                  <c:v>38998.25</c:v>
                </c:pt>
                <c:pt idx="19">
                  <c:v>38998.375</c:v>
                </c:pt>
                <c:pt idx="20">
                  <c:v>38998.5</c:v>
                </c:pt>
                <c:pt idx="21">
                  <c:v>38998.624999999993</c:v>
                </c:pt>
                <c:pt idx="22">
                  <c:v>38998.75</c:v>
                </c:pt>
                <c:pt idx="23">
                  <c:v>38998.875</c:v>
                </c:pt>
                <c:pt idx="24">
                  <c:v>38999</c:v>
                </c:pt>
              </c:numCache>
            </c:numRef>
          </c:xVal>
          <c:yVal>
            <c:numRef>
              <c:f>'WRF-9km'!$N$3:$N$27</c:f>
              <c:numCache>
                <c:formatCode>General</c:formatCode>
                <c:ptCount val="25"/>
                <c:pt idx="0">
                  <c:v>11.03</c:v>
                </c:pt>
                <c:pt idx="1">
                  <c:v>7.1599999999999966</c:v>
                </c:pt>
                <c:pt idx="2">
                  <c:v>3.9699999999999998</c:v>
                </c:pt>
                <c:pt idx="3">
                  <c:v>6.44</c:v>
                </c:pt>
                <c:pt idx="4">
                  <c:v>3.05</c:v>
                </c:pt>
                <c:pt idx="5">
                  <c:v>3.8899999999999997</c:v>
                </c:pt>
                <c:pt idx="6">
                  <c:v>4.5199999999999996</c:v>
                </c:pt>
                <c:pt idx="7">
                  <c:v>11.82</c:v>
                </c:pt>
                <c:pt idx="8">
                  <c:v>15.19</c:v>
                </c:pt>
                <c:pt idx="9">
                  <c:v>24.1</c:v>
                </c:pt>
                <c:pt idx="10">
                  <c:v>23.630000000000031</c:v>
                </c:pt>
                <c:pt idx="11">
                  <c:v>22.33000000000003</c:v>
                </c:pt>
                <c:pt idx="12">
                  <c:v>22.419999999999987</c:v>
                </c:pt>
                <c:pt idx="13">
                  <c:v>23.02</c:v>
                </c:pt>
                <c:pt idx="14">
                  <c:v>21.08</c:v>
                </c:pt>
                <c:pt idx="15">
                  <c:v>15.91</c:v>
                </c:pt>
                <c:pt idx="16">
                  <c:v>12.89</c:v>
                </c:pt>
                <c:pt idx="17">
                  <c:v>12.9</c:v>
                </c:pt>
                <c:pt idx="18">
                  <c:v>15.15</c:v>
                </c:pt>
                <c:pt idx="19">
                  <c:v>13.94</c:v>
                </c:pt>
                <c:pt idx="20">
                  <c:v>13.239999999999998</c:v>
                </c:pt>
                <c:pt idx="21">
                  <c:v>14</c:v>
                </c:pt>
                <c:pt idx="22">
                  <c:v>13.68</c:v>
                </c:pt>
                <c:pt idx="23">
                  <c:v>19.630000000000031</c:v>
                </c:pt>
                <c:pt idx="24">
                  <c:v>18.47</c:v>
                </c:pt>
              </c:numCache>
            </c:numRef>
          </c:yVal>
        </c:ser>
        <c:ser>
          <c:idx val="3"/>
          <c:order val="3"/>
          <c:tx>
            <c:v>WRF 3km</c:v>
          </c:tx>
          <c:spPr>
            <a:ln w="9814">
              <a:solidFill>
                <a:srgbClr val="00FFFF"/>
              </a:solidFill>
              <a:prstDash val="solid"/>
            </a:ln>
          </c:spPr>
          <c:marker>
            <c:symbol val="none"/>
          </c:marker>
          <c:xVal>
            <c:numRef>
              <c:f>'WRF-3km'!$M$3:$M$27</c:f>
              <c:numCache>
                <c:formatCode>m\/d\/yy\ h:mm;@</c:formatCode>
                <c:ptCount val="25"/>
                <c:pt idx="0">
                  <c:v>38996</c:v>
                </c:pt>
                <c:pt idx="1">
                  <c:v>38996.124999999993</c:v>
                </c:pt>
                <c:pt idx="2">
                  <c:v>38996.25</c:v>
                </c:pt>
                <c:pt idx="3">
                  <c:v>38996.375</c:v>
                </c:pt>
                <c:pt idx="4">
                  <c:v>38996.5</c:v>
                </c:pt>
                <c:pt idx="5">
                  <c:v>38996.624999999993</c:v>
                </c:pt>
                <c:pt idx="6">
                  <c:v>38996.75</c:v>
                </c:pt>
                <c:pt idx="7">
                  <c:v>38996.875</c:v>
                </c:pt>
                <c:pt idx="8">
                  <c:v>38997</c:v>
                </c:pt>
                <c:pt idx="9">
                  <c:v>38997.124999999993</c:v>
                </c:pt>
                <c:pt idx="10">
                  <c:v>38997.25</c:v>
                </c:pt>
                <c:pt idx="11">
                  <c:v>38997.375</c:v>
                </c:pt>
                <c:pt idx="12">
                  <c:v>38997.5</c:v>
                </c:pt>
                <c:pt idx="13">
                  <c:v>38997.624999999993</c:v>
                </c:pt>
                <c:pt idx="14">
                  <c:v>38997.75</c:v>
                </c:pt>
                <c:pt idx="15">
                  <c:v>38997.875</c:v>
                </c:pt>
                <c:pt idx="16">
                  <c:v>38998</c:v>
                </c:pt>
                <c:pt idx="17">
                  <c:v>38998.124999999993</c:v>
                </c:pt>
                <c:pt idx="18">
                  <c:v>38998.25</c:v>
                </c:pt>
                <c:pt idx="19">
                  <c:v>38998.375</c:v>
                </c:pt>
                <c:pt idx="20">
                  <c:v>38998.5</c:v>
                </c:pt>
                <c:pt idx="21">
                  <c:v>38998.624999999993</c:v>
                </c:pt>
                <c:pt idx="22">
                  <c:v>38998.75</c:v>
                </c:pt>
                <c:pt idx="23">
                  <c:v>38998.875</c:v>
                </c:pt>
                <c:pt idx="24">
                  <c:v>38999</c:v>
                </c:pt>
              </c:numCache>
            </c:numRef>
          </c:xVal>
          <c:yVal>
            <c:numRef>
              <c:f>'WRF-3km'!$N$3:$N$27</c:f>
              <c:numCache>
                <c:formatCode>General</c:formatCode>
                <c:ptCount val="25"/>
                <c:pt idx="0">
                  <c:v>10.16</c:v>
                </c:pt>
                <c:pt idx="1">
                  <c:v>5.05</c:v>
                </c:pt>
                <c:pt idx="2">
                  <c:v>5.37</c:v>
                </c:pt>
                <c:pt idx="3">
                  <c:v>1.72</c:v>
                </c:pt>
                <c:pt idx="4">
                  <c:v>6.2700000000000014</c:v>
                </c:pt>
                <c:pt idx="5">
                  <c:v>8.14</c:v>
                </c:pt>
                <c:pt idx="6">
                  <c:v>6.04</c:v>
                </c:pt>
                <c:pt idx="7">
                  <c:v>13.52</c:v>
                </c:pt>
                <c:pt idx="8">
                  <c:v>21.58</c:v>
                </c:pt>
                <c:pt idx="9">
                  <c:v>22.259999999999987</c:v>
                </c:pt>
                <c:pt idx="10">
                  <c:v>20.55</c:v>
                </c:pt>
                <c:pt idx="11">
                  <c:v>20.14</c:v>
                </c:pt>
                <c:pt idx="12">
                  <c:v>20.079999999999988</c:v>
                </c:pt>
                <c:pt idx="13">
                  <c:v>16.97</c:v>
                </c:pt>
                <c:pt idx="14">
                  <c:v>14.950000000000022</c:v>
                </c:pt>
                <c:pt idx="15">
                  <c:v>15.209999999999999</c:v>
                </c:pt>
                <c:pt idx="16">
                  <c:v>12.89</c:v>
                </c:pt>
                <c:pt idx="17">
                  <c:v>7.58</c:v>
                </c:pt>
                <c:pt idx="18">
                  <c:v>12.360000000000024</c:v>
                </c:pt>
                <c:pt idx="19">
                  <c:v>11.15</c:v>
                </c:pt>
                <c:pt idx="20">
                  <c:v>10.94</c:v>
                </c:pt>
                <c:pt idx="21">
                  <c:v>15.97</c:v>
                </c:pt>
                <c:pt idx="22">
                  <c:v>13.25</c:v>
                </c:pt>
                <c:pt idx="23">
                  <c:v>11.79</c:v>
                </c:pt>
                <c:pt idx="24">
                  <c:v>9.18</c:v>
                </c:pt>
              </c:numCache>
            </c:numRef>
          </c:yVal>
        </c:ser>
        <c:ser>
          <c:idx val="4"/>
          <c:order val="4"/>
          <c:tx>
            <c:v>WRF 1km</c:v>
          </c:tx>
          <c:spPr>
            <a:ln w="38100">
              <a:solidFill>
                <a:srgbClr val="800080"/>
              </a:solidFill>
              <a:prstDash val="solid"/>
            </a:ln>
          </c:spPr>
          <c:marker>
            <c:symbol val="none"/>
          </c:marker>
          <c:xVal>
            <c:numRef>
              <c:f>'WRF-1km'!$B$5:$B$18</c:f>
              <c:numCache>
                <c:formatCode>m\/d\/yy\ h:mm;@</c:formatCode>
                <c:ptCount val="14"/>
                <c:pt idx="0">
                  <c:v>38996</c:v>
                </c:pt>
                <c:pt idx="1">
                  <c:v>38996.124999999993</c:v>
                </c:pt>
                <c:pt idx="2">
                  <c:v>38996.354166666657</c:v>
                </c:pt>
                <c:pt idx="3">
                  <c:v>38996.479166666577</c:v>
                </c:pt>
                <c:pt idx="4">
                  <c:v>38996.506944444613</c:v>
                </c:pt>
                <c:pt idx="5">
                  <c:v>38996.631944444453</c:v>
                </c:pt>
                <c:pt idx="6">
                  <c:v>38996.736111110986</c:v>
                </c:pt>
                <c:pt idx="7">
                  <c:v>38996.861111110986</c:v>
                </c:pt>
                <c:pt idx="8">
                  <c:v>38996.875</c:v>
                </c:pt>
                <c:pt idx="9">
                  <c:v>38997</c:v>
                </c:pt>
                <c:pt idx="10">
                  <c:v>38997.124999999993</c:v>
                </c:pt>
                <c:pt idx="11">
                  <c:v>38997.25</c:v>
                </c:pt>
                <c:pt idx="12">
                  <c:v>38997.375</c:v>
                </c:pt>
                <c:pt idx="13">
                  <c:v>38997.5</c:v>
                </c:pt>
              </c:numCache>
            </c:numRef>
          </c:xVal>
          <c:yVal>
            <c:numRef>
              <c:f>'WRF-1km'!$I$5:$I$18</c:f>
              <c:numCache>
                <c:formatCode>General</c:formatCode>
                <c:ptCount val="14"/>
                <c:pt idx="0">
                  <c:v>12.2</c:v>
                </c:pt>
                <c:pt idx="1">
                  <c:v>5.7</c:v>
                </c:pt>
                <c:pt idx="2">
                  <c:v>8.4</c:v>
                </c:pt>
                <c:pt idx="3">
                  <c:v>8.7000000000000011</c:v>
                </c:pt>
                <c:pt idx="4">
                  <c:v>9.2000000000000011</c:v>
                </c:pt>
                <c:pt idx="5">
                  <c:v>9.3000000000000007</c:v>
                </c:pt>
                <c:pt idx="6">
                  <c:v>9.1</c:v>
                </c:pt>
                <c:pt idx="7">
                  <c:v>7.3</c:v>
                </c:pt>
                <c:pt idx="8">
                  <c:v>7.1</c:v>
                </c:pt>
                <c:pt idx="9">
                  <c:v>9.6</c:v>
                </c:pt>
                <c:pt idx="10">
                  <c:v>8.8000000000000007</c:v>
                </c:pt>
                <c:pt idx="11">
                  <c:v>8.2000000000000011</c:v>
                </c:pt>
                <c:pt idx="12">
                  <c:v>8.4</c:v>
                </c:pt>
                <c:pt idx="13">
                  <c:v>10.8</c:v>
                </c:pt>
              </c:numCache>
            </c:numRef>
          </c:yVal>
        </c:ser>
        <c:axId val="54383744"/>
        <c:axId val="55089024"/>
      </c:scatterChart>
      <c:valAx>
        <c:axId val="54383744"/>
        <c:scaling>
          <c:orientation val="minMax"/>
        </c:scaling>
        <c:axPos val="b"/>
        <c:numFmt formatCode="m\/d\/yy\ h:mm;@" sourceLinked="1"/>
        <c:tickLblPos val="low"/>
        <c:spPr>
          <a:ln w="2454">
            <a:solidFill>
              <a:srgbClr val="000000"/>
            </a:solidFill>
            <a:prstDash val="solid"/>
          </a:ln>
        </c:spPr>
        <c:txPr>
          <a:bodyPr rot="0" vert="horz"/>
          <a:lstStyle/>
          <a:p>
            <a:pPr>
              <a:defRPr sz="734" b="0" i="0" u="none" strike="noStrike" baseline="0">
                <a:solidFill>
                  <a:srgbClr val="000000"/>
                </a:solidFill>
                <a:latin typeface="Arial"/>
                <a:ea typeface="Arial"/>
                <a:cs typeface="Arial"/>
              </a:defRPr>
            </a:pPr>
            <a:endParaRPr lang="en-US"/>
          </a:p>
        </c:txPr>
        <c:crossAx val="55089024"/>
        <c:crosses val="autoZero"/>
        <c:crossBetween val="midCat"/>
      </c:valAx>
      <c:valAx>
        <c:axId val="55089024"/>
        <c:scaling>
          <c:orientation val="minMax"/>
        </c:scaling>
        <c:axPos val="l"/>
        <c:majorGridlines>
          <c:spPr>
            <a:ln w="2454">
              <a:solidFill>
                <a:srgbClr val="000000"/>
              </a:solidFill>
              <a:prstDash val="solid"/>
            </a:ln>
          </c:spPr>
        </c:majorGridlines>
        <c:title>
          <c:tx>
            <c:rich>
              <a:bodyPr/>
              <a:lstStyle/>
              <a:p>
                <a:pPr>
                  <a:defRPr sz="734" b="1" i="0" u="none" strike="noStrike" baseline="0">
                    <a:solidFill>
                      <a:srgbClr val="000000"/>
                    </a:solidFill>
                    <a:latin typeface="Arial"/>
                    <a:ea typeface="Arial"/>
                    <a:cs typeface="Arial"/>
                  </a:defRPr>
                </a:pPr>
                <a:r>
                  <a:rPr lang="en-US"/>
                  <a:t>Wind Speed (mph)</a:t>
                </a:r>
              </a:p>
            </c:rich>
          </c:tx>
          <c:layout>
            <c:manualLayout>
              <c:xMode val="edge"/>
              <c:yMode val="edge"/>
              <c:x val="1.7857142857142898E-2"/>
              <c:y val="0.31179775280898875"/>
            </c:manualLayout>
          </c:layout>
          <c:spPr>
            <a:noFill/>
            <a:ln w="19628">
              <a:noFill/>
            </a:ln>
          </c:spPr>
        </c:title>
        <c:numFmt formatCode="0.0" sourceLinked="1"/>
        <c:tickLblPos val="nextTo"/>
        <c:spPr>
          <a:ln w="2454">
            <a:solidFill>
              <a:srgbClr val="000000"/>
            </a:solidFill>
            <a:prstDash val="solid"/>
          </a:ln>
        </c:spPr>
        <c:txPr>
          <a:bodyPr rot="0" vert="horz"/>
          <a:lstStyle/>
          <a:p>
            <a:pPr>
              <a:defRPr sz="734" b="0" i="0" u="none" strike="noStrike" baseline="0">
                <a:solidFill>
                  <a:srgbClr val="000000"/>
                </a:solidFill>
                <a:latin typeface="Arial"/>
                <a:ea typeface="Arial"/>
                <a:cs typeface="Arial"/>
              </a:defRPr>
            </a:pPr>
            <a:endParaRPr lang="en-US"/>
          </a:p>
        </c:txPr>
        <c:crossAx val="54383744"/>
        <c:crosses val="autoZero"/>
        <c:crossBetween val="midCat"/>
      </c:valAx>
      <c:spPr>
        <a:solidFill>
          <a:srgbClr val="C0C0C0"/>
        </a:solidFill>
        <a:ln w="9814">
          <a:solidFill>
            <a:srgbClr val="808080"/>
          </a:solidFill>
          <a:prstDash val="solid"/>
        </a:ln>
      </c:spPr>
    </c:plotArea>
    <c:legend>
      <c:legendPos val="r"/>
      <c:layout>
        <c:manualLayout>
          <c:xMode val="edge"/>
          <c:yMode val="edge"/>
          <c:x val="0.82305194805194759"/>
          <c:y val="0.33426966292134952"/>
          <c:w val="0.170454545454545"/>
          <c:h val="0.39099278674082077"/>
        </c:manualLayout>
      </c:layout>
      <c:spPr>
        <a:solidFill>
          <a:srgbClr val="FFFFFF"/>
        </a:solidFill>
        <a:ln w="2454">
          <a:solidFill>
            <a:srgbClr val="000000"/>
          </a:solidFill>
          <a:prstDash val="solid"/>
        </a:ln>
      </c:spPr>
      <c:txPr>
        <a:bodyPr/>
        <a:lstStyle/>
        <a:p>
          <a:pPr>
            <a:defRPr sz="672"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2454">
      <a:solidFill>
        <a:srgbClr val="000000"/>
      </a:solidFill>
      <a:prstDash val="solid"/>
    </a:ln>
  </c:spPr>
  <c:txPr>
    <a:bodyPr/>
    <a:lstStyle/>
    <a:p>
      <a:pPr>
        <a:defRPr sz="734" b="0" i="0" u="none" strike="noStrike" baseline="0">
          <a:solidFill>
            <a:srgbClr val="000000"/>
          </a:solidFill>
          <a:latin typeface="Arial"/>
          <a:ea typeface="Arial"/>
          <a:cs typeface="Arial"/>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886" b="1" i="0" u="none" strike="noStrike" baseline="0">
                <a:solidFill>
                  <a:srgbClr val="000000"/>
                </a:solidFill>
                <a:latin typeface="Arial"/>
                <a:ea typeface="Arial"/>
                <a:cs typeface="Arial"/>
              </a:defRPr>
            </a:pPr>
            <a:r>
              <a:rPr lang="en-US"/>
              <a:t>TRDA2 Obs vs. WRF</a:t>
            </a:r>
          </a:p>
        </c:rich>
      </c:tx>
      <c:layout>
        <c:manualLayout>
          <c:xMode val="edge"/>
          <c:yMode val="edge"/>
          <c:x val="0.37925445705024452"/>
          <c:y val="1.9607843137254902E-2"/>
        </c:manualLayout>
      </c:layout>
      <c:spPr>
        <a:noFill/>
        <a:ln w="19569">
          <a:noFill/>
        </a:ln>
      </c:spPr>
    </c:title>
    <c:plotArea>
      <c:layout>
        <c:manualLayout>
          <c:layoutTarget val="inner"/>
          <c:xMode val="edge"/>
          <c:yMode val="edge"/>
          <c:x val="0.10858995137763409"/>
          <c:y val="0.17647058823529418"/>
          <c:w val="0.6596434359805553"/>
          <c:h val="0.61344537815125999"/>
        </c:manualLayout>
      </c:layout>
      <c:scatterChart>
        <c:scatterStyle val="lineMarker"/>
        <c:ser>
          <c:idx val="0"/>
          <c:order val="0"/>
          <c:tx>
            <c:v>TRDA2 Obs</c:v>
          </c:tx>
          <c:spPr>
            <a:ln w="9784">
              <a:solidFill>
                <a:srgbClr val="000080"/>
              </a:solidFill>
              <a:prstDash val="solid"/>
            </a:ln>
          </c:spPr>
          <c:marker>
            <c:symbol val="none"/>
          </c:marker>
          <c:xVal>
            <c:numRef>
              <c:f>Obs!$AQ$3:$AQ$174</c:f>
              <c:numCache>
                <c:formatCode>m\/d\/yy\ h:mm;@</c:formatCode>
                <c:ptCount val="172"/>
                <c:pt idx="0">
                  <c:v>38996.001388888886</c:v>
                </c:pt>
                <c:pt idx="1">
                  <c:v>38996.022222222222</c:v>
                </c:pt>
                <c:pt idx="2">
                  <c:v>38996.043055555558</c:v>
                </c:pt>
                <c:pt idx="3">
                  <c:v>38996.063888888886</c:v>
                </c:pt>
                <c:pt idx="4">
                  <c:v>38996.084722222222</c:v>
                </c:pt>
                <c:pt idx="5">
                  <c:v>38996.105555555558</c:v>
                </c:pt>
                <c:pt idx="6">
                  <c:v>38996.126388888886</c:v>
                </c:pt>
                <c:pt idx="7">
                  <c:v>38996.147222222222</c:v>
                </c:pt>
                <c:pt idx="8">
                  <c:v>38996.168055555558</c:v>
                </c:pt>
                <c:pt idx="9">
                  <c:v>38996.188888888952</c:v>
                </c:pt>
                <c:pt idx="10">
                  <c:v>38996.209722222186</c:v>
                </c:pt>
                <c:pt idx="11">
                  <c:v>38996.230555555558</c:v>
                </c:pt>
                <c:pt idx="12">
                  <c:v>38996.251388888886</c:v>
                </c:pt>
                <c:pt idx="13">
                  <c:v>38996.272222222222</c:v>
                </c:pt>
                <c:pt idx="14">
                  <c:v>38996.293055555288</c:v>
                </c:pt>
                <c:pt idx="15">
                  <c:v>38996.313888888952</c:v>
                </c:pt>
                <c:pt idx="16">
                  <c:v>38996.334722222222</c:v>
                </c:pt>
                <c:pt idx="17">
                  <c:v>38996.355555555601</c:v>
                </c:pt>
                <c:pt idx="18">
                  <c:v>38996.376388888952</c:v>
                </c:pt>
                <c:pt idx="19">
                  <c:v>38996.397222222222</c:v>
                </c:pt>
                <c:pt idx="20">
                  <c:v>38996.418055555601</c:v>
                </c:pt>
                <c:pt idx="21">
                  <c:v>38996.438888888952</c:v>
                </c:pt>
                <c:pt idx="22">
                  <c:v>38996.459722222222</c:v>
                </c:pt>
                <c:pt idx="23">
                  <c:v>38996.480555555601</c:v>
                </c:pt>
                <c:pt idx="24">
                  <c:v>38996.501388888886</c:v>
                </c:pt>
                <c:pt idx="25">
                  <c:v>38996.522222222222</c:v>
                </c:pt>
                <c:pt idx="26">
                  <c:v>38996.543055555558</c:v>
                </c:pt>
                <c:pt idx="27">
                  <c:v>38996.563888888886</c:v>
                </c:pt>
                <c:pt idx="28">
                  <c:v>38996.584722222222</c:v>
                </c:pt>
                <c:pt idx="29">
                  <c:v>38996.604861111075</c:v>
                </c:pt>
                <c:pt idx="30">
                  <c:v>38996.604861111075</c:v>
                </c:pt>
                <c:pt idx="31">
                  <c:v>38996.626388888886</c:v>
                </c:pt>
                <c:pt idx="32">
                  <c:v>38996.647222222222</c:v>
                </c:pt>
                <c:pt idx="33">
                  <c:v>38996.668055555558</c:v>
                </c:pt>
                <c:pt idx="34">
                  <c:v>38996.688888888952</c:v>
                </c:pt>
                <c:pt idx="35">
                  <c:v>38996.709722222186</c:v>
                </c:pt>
                <c:pt idx="36">
                  <c:v>38996.730555555558</c:v>
                </c:pt>
                <c:pt idx="37">
                  <c:v>38996.751388888886</c:v>
                </c:pt>
                <c:pt idx="38">
                  <c:v>38996.772222222222</c:v>
                </c:pt>
                <c:pt idx="39">
                  <c:v>38996.793055555288</c:v>
                </c:pt>
                <c:pt idx="40">
                  <c:v>38996.813888888952</c:v>
                </c:pt>
                <c:pt idx="41">
                  <c:v>38996.834722222222</c:v>
                </c:pt>
                <c:pt idx="42">
                  <c:v>38996.855555555601</c:v>
                </c:pt>
                <c:pt idx="43">
                  <c:v>38996.876388888952</c:v>
                </c:pt>
                <c:pt idx="44">
                  <c:v>38996.897222222222</c:v>
                </c:pt>
                <c:pt idx="45">
                  <c:v>38996.918055555601</c:v>
                </c:pt>
                <c:pt idx="46">
                  <c:v>38996.938888888952</c:v>
                </c:pt>
                <c:pt idx="47">
                  <c:v>38996.959722222222</c:v>
                </c:pt>
                <c:pt idx="48">
                  <c:v>38996.980555555601</c:v>
                </c:pt>
                <c:pt idx="49">
                  <c:v>38997.001388888886</c:v>
                </c:pt>
                <c:pt idx="50">
                  <c:v>38997.022222222222</c:v>
                </c:pt>
                <c:pt idx="51">
                  <c:v>38997.043055555558</c:v>
                </c:pt>
                <c:pt idx="52">
                  <c:v>38997.063888888886</c:v>
                </c:pt>
                <c:pt idx="53">
                  <c:v>38997.084722222222</c:v>
                </c:pt>
                <c:pt idx="54">
                  <c:v>38997.105555555558</c:v>
                </c:pt>
                <c:pt idx="55">
                  <c:v>38997.126388888886</c:v>
                </c:pt>
                <c:pt idx="56">
                  <c:v>38997.147222222222</c:v>
                </c:pt>
                <c:pt idx="57">
                  <c:v>38997.168055555558</c:v>
                </c:pt>
                <c:pt idx="58">
                  <c:v>38997.188888888952</c:v>
                </c:pt>
                <c:pt idx="59">
                  <c:v>38997.209722222186</c:v>
                </c:pt>
                <c:pt idx="60">
                  <c:v>38997.230555555558</c:v>
                </c:pt>
                <c:pt idx="61">
                  <c:v>38997.251388888886</c:v>
                </c:pt>
                <c:pt idx="62">
                  <c:v>38997.272222222222</c:v>
                </c:pt>
                <c:pt idx="63">
                  <c:v>38997.293055555288</c:v>
                </c:pt>
                <c:pt idx="64">
                  <c:v>38997.313888888952</c:v>
                </c:pt>
                <c:pt idx="65">
                  <c:v>38997.334722222222</c:v>
                </c:pt>
                <c:pt idx="66">
                  <c:v>38997.355555555601</c:v>
                </c:pt>
                <c:pt idx="67">
                  <c:v>38997.376388888952</c:v>
                </c:pt>
                <c:pt idx="68">
                  <c:v>38997.397222222222</c:v>
                </c:pt>
                <c:pt idx="69">
                  <c:v>38997.418055555601</c:v>
                </c:pt>
                <c:pt idx="70">
                  <c:v>38997.438888888952</c:v>
                </c:pt>
                <c:pt idx="71">
                  <c:v>38997.459722222222</c:v>
                </c:pt>
                <c:pt idx="72">
                  <c:v>38997.480555555601</c:v>
                </c:pt>
                <c:pt idx="73">
                  <c:v>38997.501388888886</c:v>
                </c:pt>
                <c:pt idx="74">
                  <c:v>38997.522222222222</c:v>
                </c:pt>
                <c:pt idx="75">
                  <c:v>38997.543055555558</c:v>
                </c:pt>
                <c:pt idx="76">
                  <c:v>38997.563888888886</c:v>
                </c:pt>
                <c:pt idx="77">
                  <c:v>38997.584722222222</c:v>
                </c:pt>
                <c:pt idx="78">
                  <c:v>38997.605555555558</c:v>
                </c:pt>
                <c:pt idx="79">
                  <c:v>38997.626388888886</c:v>
                </c:pt>
                <c:pt idx="80">
                  <c:v>38997.647222222222</c:v>
                </c:pt>
                <c:pt idx="81">
                  <c:v>38997.667361110849</c:v>
                </c:pt>
                <c:pt idx="82">
                  <c:v>38997.688888888952</c:v>
                </c:pt>
                <c:pt idx="83">
                  <c:v>38997.709722222186</c:v>
                </c:pt>
                <c:pt idx="84">
                  <c:v>38997.730555555558</c:v>
                </c:pt>
                <c:pt idx="85">
                  <c:v>38997.751388888886</c:v>
                </c:pt>
                <c:pt idx="86">
                  <c:v>38997.772222222222</c:v>
                </c:pt>
                <c:pt idx="87">
                  <c:v>38997.782638888952</c:v>
                </c:pt>
                <c:pt idx="88">
                  <c:v>38997.813888888952</c:v>
                </c:pt>
                <c:pt idx="89">
                  <c:v>38997.834722222222</c:v>
                </c:pt>
                <c:pt idx="90">
                  <c:v>38997.855555555601</c:v>
                </c:pt>
                <c:pt idx="91">
                  <c:v>38997.876388888952</c:v>
                </c:pt>
                <c:pt idx="92">
                  <c:v>38997.897222222222</c:v>
                </c:pt>
                <c:pt idx="93">
                  <c:v>38997.918055555601</c:v>
                </c:pt>
                <c:pt idx="94">
                  <c:v>38997.938888888952</c:v>
                </c:pt>
                <c:pt idx="95">
                  <c:v>38997.959722222222</c:v>
                </c:pt>
                <c:pt idx="96">
                  <c:v>38997.980555555601</c:v>
                </c:pt>
                <c:pt idx="97">
                  <c:v>38998.001388888886</c:v>
                </c:pt>
                <c:pt idx="98">
                  <c:v>38998.022222222222</c:v>
                </c:pt>
                <c:pt idx="99">
                  <c:v>38998.043055555558</c:v>
                </c:pt>
                <c:pt idx="100">
                  <c:v>38998.063888888886</c:v>
                </c:pt>
                <c:pt idx="101">
                  <c:v>38998.084722222222</c:v>
                </c:pt>
                <c:pt idx="102">
                  <c:v>38998.105555555558</c:v>
                </c:pt>
                <c:pt idx="103">
                  <c:v>38998.126388888886</c:v>
                </c:pt>
                <c:pt idx="104">
                  <c:v>38998.147222222222</c:v>
                </c:pt>
                <c:pt idx="105">
                  <c:v>38998.168055555558</c:v>
                </c:pt>
                <c:pt idx="106">
                  <c:v>38998.188888888952</c:v>
                </c:pt>
                <c:pt idx="107">
                  <c:v>38998.209722222186</c:v>
                </c:pt>
                <c:pt idx="108">
                  <c:v>38998.230555555558</c:v>
                </c:pt>
                <c:pt idx="109">
                  <c:v>38998.251388888886</c:v>
                </c:pt>
                <c:pt idx="110">
                  <c:v>38998.272222222222</c:v>
                </c:pt>
                <c:pt idx="111">
                  <c:v>38998.293055555288</c:v>
                </c:pt>
                <c:pt idx="112">
                  <c:v>38998.313888888952</c:v>
                </c:pt>
                <c:pt idx="113">
                  <c:v>38998.334722222222</c:v>
                </c:pt>
                <c:pt idx="114">
                  <c:v>38998.355555555601</c:v>
                </c:pt>
                <c:pt idx="115">
                  <c:v>38998.376388888952</c:v>
                </c:pt>
                <c:pt idx="116">
                  <c:v>38998.397222222222</c:v>
                </c:pt>
                <c:pt idx="117">
                  <c:v>38998.418055555601</c:v>
                </c:pt>
                <c:pt idx="118">
                  <c:v>38998.438888888952</c:v>
                </c:pt>
                <c:pt idx="119">
                  <c:v>38998.459722222222</c:v>
                </c:pt>
                <c:pt idx="120">
                  <c:v>38998.480555555601</c:v>
                </c:pt>
                <c:pt idx="121">
                  <c:v>38998.501388888886</c:v>
                </c:pt>
                <c:pt idx="122">
                  <c:v>38998.522222222222</c:v>
                </c:pt>
                <c:pt idx="123">
                  <c:v>38998.543055555558</c:v>
                </c:pt>
                <c:pt idx="124">
                  <c:v>38998.563888888886</c:v>
                </c:pt>
                <c:pt idx="125">
                  <c:v>38998.584722222222</c:v>
                </c:pt>
                <c:pt idx="126">
                  <c:v>38998.605555555558</c:v>
                </c:pt>
                <c:pt idx="127">
                  <c:v>38998.626388888886</c:v>
                </c:pt>
                <c:pt idx="128">
                  <c:v>38998.647222222222</c:v>
                </c:pt>
                <c:pt idx="129">
                  <c:v>38998.668055555558</c:v>
                </c:pt>
                <c:pt idx="130">
                  <c:v>38998.688888888952</c:v>
                </c:pt>
                <c:pt idx="131">
                  <c:v>38998.709722222186</c:v>
                </c:pt>
                <c:pt idx="132">
                  <c:v>38998.730555555558</c:v>
                </c:pt>
                <c:pt idx="133">
                  <c:v>38998.751388888886</c:v>
                </c:pt>
                <c:pt idx="134">
                  <c:v>38998.772222222222</c:v>
                </c:pt>
                <c:pt idx="135">
                  <c:v>38998.793055555288</c:v>
                </c:pt>
                <c:pt idx="136">
                  <c:v>38998.813888888952</c:v>
                </c:pt>
                <c:pt idx="137">
                  <c:v>38998.834722222222</c:v>
                </c:pt>
                <c:pt idx="138">
                  <c:v>38998.855555555601</c:v>
                </c:pt>
                <c:pt idx="139">
                  <c:v>38998.876388888952</c:v>
                </c:pt>
                <c:pt idx="140">
                  <c:v>38998.897222222222</c:v>
                </c:pt>
                <c:pt idx="141">
                  <c:v>38998.918055555601</c:v>
                </c:pt>
                <c:pt idx="142">
                  <c:v>38998.938888888952</c:v>
                </c:pt>
                <c:pt idx="143">
                  <c:v>38998.959722222222</c:v>
                </c:pt>
                <c:pt idx="144">
                  <c:v>38998.980555555601</c:v>
                </c:pt>
                <c:pt idx="145">
                  <c:v>38999.001388888886</c:v>
                </c:pt>
                <c:pt idx="146">
                  <c:v>38999.022222222222</c:v>
                </c:pt>
                <c:pt idx="147">
                  <c:v>38999.043055555558</c:v>
                </c:pt>
                <c:pt idx="148">
                  <c:v>38999.063888888886</c:v>
                </c:pt>
                <c:pt idx="149">
                  <c:v>38999.084722222222</c:v>
                </c:pt>
                <c:pt idx="150">
                  <c:v>38999.105555555558</c:v>
                </c:pt>
                <c:pt idx="151">
                  <c:v>38999.126388888886</c:v>
                </c:pt>
                <c:pt idx="152">
                  <c:v>38999.147222222222</c:v>
                </c:pt>
                <c:pt idx="153">
                  <c:v>38999.168055555558</c:v>
                </c:pt>
                <c:pt idx="154">
                  <c:v>38999.188888888952</c:v>
                </c:pt>
                <c:pt idx="155">
                  <c:v>38999.209722222186</c:v>
                </c:pt>
                <c:pt idx="156">
                  <c:v>38999.230555555558</c:v>
                </c:pt>
                <c:pt idx="157">
                  <c:v>38999.251388888886</c:v>
                </c:pt>
                <c:pt idx="158">
                  <c:v>38999.271527777775</c:v>
                </c:pt>
                <c:pt idx="159">
                  <c:v>38999.271527777775</c:v>
                </c:pt>
                <c:pt idx="160">
                  <c:v>38999.293055555288</c:v>
                </c:pt>
                <c:pt idx="161">
                  <c:v>38999.313888888952</c:v>
                </c:pt>
                <c:pt idx="162">
                  <c:v>38999.376388888952</c:v>
                </c:pt>
                <c:pt idx="163">
                  <c:v>38999.396527777782</c:v>
                </c:pt>
                <c:pt idx="164">
                  <c:v>38999.396527777782</c:v>
                </c:pt>
                <c:pt idx="165">
                  <c:v>38999.418055555601</c:v>
                </c:pt>
                <c:pt idx="166">
                  <c:v>38999.438194444643</c:v>
                </c:pt>
                <c:pt idx="167">
                  <c:v>38999.438194444643</c:v>
                </c:pt>
                <c:pt idx="168">
                  <c:v>38999.459027777782</c:v>
                </c:pt>
                <c:pt idx="169">
                  <c:v>38999.480555555601</c:v>
                </c:pt>
                <c:pt idx="170">
                  <c:v>38999.501388888886</c:v>
                </c:pt>
                <c:pt idx="171">
                  <c:v>38999.521527777775</c:v>
                </c:pt>
              </c:numCache>
            </c:numRef>
          </c:xVal>
          <c:yVal>
            <c:numRef>
              <c:f>Obs!$AP$3:$AP$174</c:f>
              <c:numCache>
                <c:formatCode>General</c:formatCode>
                <c:ptCount val="172"/>
                <c:pt idx="0">
                  <c:v>130</c:v>
                </c:pt>
                <c:pt idx="1">
                  <c:v>130</c:v>
                </c:pt>
                <c:pt idx="2">
                  <c:v>130</c:v>
                </c:pt>
                <c:pt idx="3">
                  <c:v>140</c:v>
                </c:pt>
                <c:pt idx="4">
                  <c:v>125</c:v>
                </c:pt>
                <c:pt idx="5">
                  <c:v>120</c:v>
                </c:pt>
                <c:pt idx="6">
                  <c:v>110</c:v>
                </c:pt>
                <c:pt idx="7">
                  <c:v>115</c:v>
                </c:pt>
                <c:pt idx="8">
                  <c:v>100</c:v>
                </c:pt>
                <c:pt idx="9">
                  <c:v>125</c:v>
                </c:pt>
                <c:pt idx="10">
                  <c:v>115</c:v>
                </c:pt>
                <c:pt idx="11">
                  <c:v>135</c:v>
                </c:pt>
                <c:pt idx="12">
                  <c:v>130</c:v>
                </c:pt>
                <c:pt idx="13">
                  <c:v>135</c:v>
                </c:pt>
                <c:pt idx="14">
                  <c:v>120</c:v>
                </c:pt>
                <c:pt idx="15">
                  <c:v>90</c:v>
                </c:pt>
                <c:pt idx="16">
                  <c:v>125</c:v>
                </c:pt>
                <c:pt idx="17">
                  <c:v>125</c:v>
                </c:pt>
                <c:pt idx="18">
                  <c:v>115</c:v>
                </c:pt>
                <c:pt idx="19">
                  <c:v>125</c:v>
                </c:pt>
                <c:pt idx="20">
                  <c:v>105</c:v>
                </c:pt>
                <c:pt idx="21">
                  <c:v>115</c:v>
                </c:pt>
                <c:pt idx="22">
                  <c:v>120</c:v>
                </c:pt>
                <c:pt idx="23">
                  <c:v>135</c:v>
                </c:pt>
                <c:pt idx="24">
                  <c:v>120</c:v>
                </c:pt>
                <c:pt idx="25">
                  <c:v>130</c:v>
                </c:pt>
                <c:pt idx="26">
                  <c:v>120</c:v>
                </c:pt>
                <c:pt idx="27">
                  <c:v>135</c:v>
                </c:pt>
                <c:pt idx="28">
                  <c:v>115</c:v>
                </c:pt>
                <c:pt idx="29">
                  <c:v>115</c:v>
                </c:pt>
                <c:pt idx="30">
                  <c:v>115</c:v>
                </c:pt>
                <c:pt idx="31">
                  <c:v>95</c:v>
                </c:pt>
                <c:pt idx="32">
                  <c:v>130</c:v>
                </c:pt>
                <c:pt idx="33">
                  <c:v>125</c:v>
                </c:pt>
                <c:pt idx="34">
                  <c:v>140</c:v>
                </c:pt>
                <c:pt idx="35">
                  <c:v>125</c:v>
                </c:pt>
                <c:pt idx="36">
                  <c:v>135</c:v>
                </c:pt>
                <c:pt idx="37">
                  <c:v>120</c:v>
                </c:pt>
                <c:pt idx="38">
                  <c:v>130</c:v>
                </c:pt>
                <c:pt idx="39">
                  <c:v>140</c:v>
                </c:pt>
                <c:pt idx="40">
                  <c:v>145</c:v>
                </c:pt>
                <c:pt idx="41">
                  <c:v>125</c:v>
                </c:pt>
                <c:pt idx="42">
                  <c:v>130</c:v>
                </c:pt>
                <c:pt idx="43">
                  <c:v>125</c:v>
                </c:pt>
                <c:pt idx="44">
                  <c:v>130</c:v>
                </c:pt>
                <c:pt idx="45">
                  <c:v>135</c:v>
                </c:pt>
                <c:pt idx="46">
                  <c:v>135</c:v>
                </c:pt>
                <c:pt idx="47">
                  <c:v>145</c:v>
                </c:pt>
                <c:pt idx="48">
                  <c:v>140</c:v>
                </c:pt>
                <c:pt idx="49">
                  <c:v>145</c:v>
                </c:pt>
                <c:pt idx="50">
                  <c:v>140</c:v>
                </c:pt>
                <c:pt idx="51">
                  <c:v>140</c:v>
                </c:pt>
                <c:pt idx="52">
                  <c:v>150</c:v>
                </c:pt>
                <c:pt idx="53">
                  <c:v>130</c:v>
                </c:pt>
                <c:pt idx="54">
                  <c:v>150</c:v>
                </c:pt>
                <c:pt idx="55">
                  <c:v>135</c:v>
                </c:pt>
                <c:pt idx="56">
                  <c:v>130</c:v>
                </c:pt>
                <c:pt idx="57">
                  <c:v>135</c:v>
                </c:pt>
                <c:pt idx="58">
                  <c:v>130</c:v>
                </c:pt>
                <c:pt idx="59">
                  <c:v>135</c:v>
                </c:pt>
                <c:pt idx="60">
                  <c:v>125</c:v>
                </c:pt>
                <c:pt idx="61">
                  <c:v>130</c:v>
                </c:pt>
                <c:pt idx="62">
                  <c:v>120</c:v>
                </c:pt>
                <c:pt idx="63">
                  <c:v>125</c:v>
                </c:pt>
                <c:pt idx="64">
                  <c:v>115</c:v>
                </c:pt>
                <c:pt idx="65">
                  <c:v>120</c:v>
                </c:pt>
                <c:pt idx="66">
                  <c:v>130</c:v>
                </c:pt>
                <c:pt idx="67">
                  <c:v>130</c:v>
                </c:pt>
                <c:pt idx="68">
                  <c:v>140</c:v>
                </c:pt>
                <c:pt idx="69">
                  <c:v>135</c:v>
                </c:pt>
                <c:pt idx="70">
                  <c:v>140</c:v>
                </c:pt>
                <c:pt idx="71">
                  <c:v>140</c:v>
                </c:pt>
                <c:pt idx="72">
                  <c:v>115</c:v>
                </c:pt>
                <c:pt idx="73">
                  <c:v>125</c:v>
                </c:pt>
                <c:pt idx="74">
                  <c:v>125</c:v>
                </c:pt>
                <c:pt idx="75">
                  <c:v>135</c:v>
                </c:pt>
                <c:pt idx="76">
                  <c:v>135</c:v>
                </c:pt>
                <c:pt idx="77">
                  <c:v>130</c:v>
                </c:pt>
                <c:pt idx="78">
                  <c:v>130</c:v>
                </c:pt>
                <c:pt idx="79">
                  <c:v>130</c:v>
                </c:pt>
                <c:pt idx="80">
                  <c:v>130</c:v>
                </c:pt>
                <c:pt idx="81">
                  <c:v>125</c:v>
                </c:pt>
                <c:pt idx="82">
                  <c:v>125</c:v>
                </c:pt>
                <c:pt idx="83">
                  <c:v>120</c:v>
                </c:pt>
                <c:pt idx="84">
                  <c:v>130</c:v>
                </c:pt>
                <c:pt idx="85">
                  <c:v>125</c:v>
                </c:pt>
                <c:pt idx="86">
                  <c:v>135</c:v>
                </c:pt>
                <c:pt idx="87">
                  <c:v>140</c:v>
                </c:pt>
                <c:pt idx="88">
                  <c:v>135</c:v>
                </c:pt>
                <c:pt idx="89">
                  <c:v>130</c:v>
                </c:pt>
                <c:pt idx="90">
                  <c:v>140</c:v>
                </c:pt>
                <c:pt idx="91">
                  <c:v>135</c:v>
                </c:pt>
                <c:pt idx="92">
                  <c:v>130</c:v>
                </c:pt>
                <c:pt idx="93">
                  <c:v>145</c:v>
                </c:pt>
                <c:pt idx="94">
                  <c:v>140</c:v>
                </c:pt>
                <c:pt idx="95">
                  <c:v>160</c:v>
                </c:pt>
                <c:pt idx="96">
                  <c:v>140</c:v>
                </c:pt>
                <c:pt idx="97">
                  <c:v>140</c:v>
                </c:pt>
                <c:pt idx="98">
                  <c:v>145</c:v>
                </c:pt>
                <c:pt idx="99">
                  <c:v>125</c:v>
                </c:pt>
                <c:pt idx="100">
                  <c:v>125</c:v>
                </c:pt>
                <c:pt idx="101">
                  <c:v>145</c:v>
                </c:pt>
                <c:pt idx="102">
                  <c:v>140</c:v>
                </c:pt>
                <c:pt idx="103">
                  <c:v>135</c:v>
                </c:pt>
                <c:pt idx="104">
                  <c:v>135</c:v>
                </c:pt>
                <c:pt idx="105">
                  <c:v>125</c:v>
                </c:pt>
                <c:pt idx="106">
                  <c:v>130</c:v>
                </c:pt>
                <c:pt idx="107">
                  <c:v>130</c:v>
                </c:pt>
                <c:pt idx="108">
                  <c:v>120</c:v>
                </c:pt>
                <c:pt idx="109">
                  <c:v>125</c:v>
                </c:pt>
                <c:pt idx="110">
                  <c:v>125</c:v>
                </c:pt>
                <c:pt idx="111">
                  <c:v>130</c:v>
                </c:pt>
                <c:pt idx="112">
                  <c:v>130</c:v>
                </c:pt>
                <c:pt idx="113">
                  <c:v>125</c:v>
                </c:pt>
                <c:pt idx="114">
                  <c:v>135</c:v>
                </c:pt>
                <c:pt idx="115">
                  <c:v>125</c:v>
                </c:pt>
                <c:pt idx="116">
                  <c:v>135</c:v>
                </c:pt>
                <c:pt idx="117">
                  <c:v>125</c:v>
                </c:pt>
                <c:pt idx="118">
                  <c:v>140</c:v>
                </c:pt>
                <c:pt idx="119">
                  <c:v>130</c:v>
                </c:pt>
                <c:pt idx="120">
                  <c:v>135</c:v>
                </c:pt>
                <c:pt idx="121">
                  <c:v>130</c:v>
                </c:pt>
                <c:pt idx="122">
                  <c:v>130</c:v>
                </c:pt>
                <c:pt idx="123">
                  <c:v>120</c:v>
                </c:pt>
                <c:pt idx="124">
                  <c:v>140</c:v>
                </c:pt>
                <c:pt idx="125">
                  <c:v>140</c:v>
                </c:pt>
                <c:pt idx="126">
                  <c:v>140</c:v>
                </c:pt>
                <c:pt idx="127">
                  <c:v>130</c:v>
                </c:pt>
                <c:pt idx="128">
                  <c:v>130</c:v>
                </c:pt>
                <c:pt idx="129">
                  <c:v>135</c:v>
                </c:pt>
                <c:pt idx="130">
                  <c:v>130</c:v>
                </c:pt>
                <c:pt idx="131">
                  <c:v>125</c:v>
                </c:pt>
                <c:pt idx="132">
                  <c:v>125</c:v>
                </c:pt>
                <c:pt idx="133">
                  <c:v>135</c:v>
                </c:pt>
                <c:pt idx="134">
                  <c:v>130</c:v>
                </c:pt>
                <c:pt idx="135">
                  <c:v>140</c:v>
                </c:pt>
                <c:pt idx="136">
                  <c:v>130</c:v>
                </c:pt>
                <c:pt idx="137">
                  <c:v>140</c:v>
                </c:pt>
                <c:pt idx="138">
                  <c:v>135</c:v>
                </c:pt>
                <c:pt idx="139">
                  <c:v>140</c:v>
                </c:pt>
                <c:pt idx="140">
                  <c:v>140</c:v>
                </c:pt>
                <c:pt idx="141">
                  <c:v>140</c:v>
                </c:pt>
                <c:pt idx="142">
                  <c:v>130</c:v>
                </c:pt>
                <c:pt idx="143">
                  <c:v>130</c:v>
                </c:pt>
                <c:pt idx="144">
                  <c:v>145</c:v>
                </c:pt>
                <c:pt idx="145">
                  <c:v>130</c:v>
                </c:pt>
                <c:pt idx="146">
                  <c:v>130</c:v>
                </c:pt>
                <c:pt idx="147">
                  <c:v>130</c:v>
                </c:pt>
                <c:pt idx="148">
                  <c:v>115</c:v>
                </c:pt>
                <c:pt idx="149">
                  <c:v>135</c:v>
                </c:pt>
                <c:pt idx="150">
                  <c:v>125</c:v>
                </c:pt>
                <c:pt idx="151">
                  <c:v>115</c:v>
                </c:pt>
                <c:pt idx="152">
                  <c:v>115</c:v>
                </c:pt>
                <c:pt idx="153">
                  <c:v>110</c:v>
                </c:pt>
                <c:pt idx="154">
                  <c:v>135</c:v>
                </c:pt>
                <c:pt idx="155">
                  <c:v>135</c:v>
                </c:pt>
                <c:pt idx="156">
                  <c:v>140</c:v>
                </c:pt>
                <c:pt idx="157">
                  <c:v>135</c:v>
                </c:pt>
                <c:pt idx="158">
                  <c:v>130</c:v>
                </c:pt>
                <c:pt idx="159">
                  <c:v>130</c:v>
                </c:pt>
                <c:pt idx="160">
                  <c:v>125</c:v>
                </c:pt>
                <c:pt idx="161">
                  <c:v>110</c:v>
                </c:pt>
                <c:pt idx="162">
                  <c:v>115</c:v>
                </c:pt>
                <c:pt idx="163">
                  <c:v>115</c:v>
                </c:pt>
                <c:pt idx="164">
                  <c:v>115</c:v>
                </c:pt>
                <c:pt idx="165">
                  <c:v>135</c:v>
                </c:pt>
                <c:pt idx="166">
                  <c:v>100</c:v>
                </c:pt>
                <c:pt idx="167">
                  <c:v>100</c:v>
                </c:pt>
                <c:pt idx="168">
                  <c:v>115</c:v>
                </c:pt>
                <c:pt idx="169">
                  <c:v>135</c:v>
                </c:pt>
                <c:pt idx="170">
                  <c:v>100</c:v>
                </c:pt>
                <c:pt idx="171">
                  <c:v>120</c:v>
                </c:pt>
              </c:numCache>
            </c:numRef>
          </c:yVal>
        </c:ser>
        <c:ser>
          <c:idx val="1"/>
          <c:order val="1"/>
          <c:tx>
            <c:v>WRF 27km</c:v>
          </c:tx>
          <c:spPr>
            <a:ln w="9784">
              <a:solidFill>
                <a:srgbClr val="FF00FF"/>
              </a:solidFill>
              <a:prstDash val="solid"/>
            </a:ln>
          </c:spPr>
          <c:marker>
            <c:symbol val="none"/>
          </c:marker>
          <c:xVal>
            <c:numRef>
              <c:f>'WRF-27km'!$M$3:$M$27</c:f>
              <c:numCache>
                <c:formatCode>m\/d\/yy\ h:mm;@</c:formatCode>
                <c:ptCount val="25"/>
                <c:pt idx="0">
                  <c:v>38996</c:v>
                </c:pt>
                <c:pt idx="1">
                  <c:v>38996.124999999993</c:v>
                </c:pt>
                <c:pt idx="2">
                  <c:v>38996.25</c:v>
                </c:pt>
                <c:pt idx="3">
                  <c:v>38996.375</c:v>
                </c:pt>
                <c:pt idx="4">
                  <c:v>38996.5</c:v>
                </c:pt>
                <c:pt idx="5">
                  <c:v>38996.624999999993</c:v>
                </c:pt>
                <c:pt idx="6">
                  <c:v>38996.75</c:v>
                </c:pt>
                <c:pt idx="7">
                  <c:v>38996.875</c:v>
                </c:pt>
                <c:pt idx="8">
                  <c:v>38997</c:v>
                </c:pt>
                <c:pt idx="9">
                  <c:v>38997.124999999993</c:v>
                </c:pt>
                <c:pt idx="10">
                  <c:v>38997.25</c:v>
                </c:pt>
                <c:pt idx="11">
                  <c:v>38997.375</c:v>
                </c:pt>
                <c:pt idx="12">
                  <c:v>38997.5</c:v>
                </c:pt>
                <c:pt idx="13">
                  <c:v>38997.624999999993</c:v>
                </c:pt>
                <c:pt idx="14">
                  <c:v>38997.75</c:v>
                </c:pt>
                <c:pt idx="15">
                  <c:v>38997.875</c:v>
                </c:pt>
                <c:pt idx="16">
                  <c:v>38998</c:v>
                </c:pt>
                <c:pt idx="17">
                  <c:v>38998.124999999993</c:v>
                </c:pt>
                <c:pt idx="18">
                  <c:v>38998.25</c:v>
                </c:pt>
                <c:pt idx="19">
                  <c:v>38998.375</c:v>
                </c:pt>
                <c:pt idx="20">
                  <c:v>38998.5</c:v>
                </c:pt>
                <c:pt idx="21">
                  <c:v>38998.624999999993</c:v>
                </c:pt>
                <c:pt idx="22">
                  <c:v>38998.75</c:v>
                </c:pt>
                <c:pt idx="23">
                  <c:v>38998.875</c:v>
                </c:pt>
                <c:pt idx="24">
                  <c:v>38999</c:v>
                </c:pt>
              </c:numCache>
            </c:numRef>
          </c:xVal>
          <c:yVal>
            <c:numRef>
              <c:f>'WRF-27km'!$O$3:$O$27</c:f>
              <c:numCache>
                <c:formatCode>General</c:formatCode>
                <c:ptCount val="25"/>
                <c:pt idx="0">
                  <c:v>243.31</c:v>
                </c:pt>
                <c:pt idx="1">
                  <c:v>244.37</c:v>
                </c:pt>
                <c:pt idx="2">
                  <c:v>255.17</c:v>
                </c:pt>
                <c:pt idx="3">
                  <c:v>277.77</c:v>
                </c:pt>
                <c:pt idx="4">
                  <c:v>286.19</c:v>
                </c:pt>
                <c:pt idx="5">
                  <c:v>259.02</c:v>
                </c:pt>
                <c:pt idx="6">
                  <c:v>177.81</c:v>
                </c:pt>
                <c:pt idx="7">
                  <c:v>171.43</c:v>
                </c:pt>
                <c:pt idx="8">
                  <c:v>163.22999999999999</c:v>
                </c:pt>
                <c:pt idx="9">
                  <c:v>180.16</c:v>
                </c:pt>
                <c:pt idx="10">
                  <c:v>183.39000000000001</c:v>
                </c:pt>
                <c:pt idx="11">
                  <c:v>178.3500000000007</c:v>
                </c:pt>
                <c:pt idx="12">
                  <c:v>180.73999999999998</c:v>
                </c:pt>
                <c:pt idx="13">
                  <c:v>187.34</c:v>
                </c:pt>
                <c:pt idx="14">
                  <c:v>191.29</c:v>
                </c:pt>
                <c:pt idx="15">
                  <c:v>198.97</c:v>
                </c:pt>
                <c:pt idx="16">
                  <c:v>203.10999999999999</c:v>
                </c:pt>
                <c:pt idx="17">
                  <c:v>202.29</c:v>
                </c:pt>
                <c:pt idx="18">
                  <c:v>203.59</c:v>
                </c:pt>
                <c:pt idx="19">
                  <c:v>186.25</c:v>
                </c:pt>
                <c:pt idx="20">
                  <c:v>169.16</c:v>
                </c:pt>
                <c:pt idx="21">
                  <c:v>160.01</c:v>
                </c:pt>
                <c:pt idx="22">
                  <c:v>155.22999999999999</c:v>
                </c:pt>
                <c:pt idx="23">
                  <c:v>150.23999999999998</c:v>
                </c:pt>
                <c:pt idx="24">
                  <c:v>145.83000000000001</c:v>
                </c:pt>
              </c:numCache>
            </c:numRef>
          </c:yVal>
        </c:ser>
        <c:ser>
          <c:idx val="2"/>
          <c:order val="2"/>
          <c:tx>
            <c:v>WRF 9km</c:v>
          </c:tx>
          <c:spPr>
            <a:ln w="9784">
              <a:solidFill>
                <a:srgbClr val="FFFF00"/>
              </a:solidFill>
              <a:prstDash val="solid"/>
            </a:ln>
          </c:spPr>
          <c:marker>
            <c:symbol val="none"/>
          </c:marker>
          <c:xVal>
            <c:numRef>
              <c:f>'WRF-9km'!$M$3:$M$27</c:f>
              <c:numCache>
                <c:formatCode>m\/d\/yy\ h:mm;@</c:formatCode>
                <c:ptCount val="25"/>
                <c:pt idx="0">
                  <c:v>38996</c:v>
                </c:pt>
                <c:pt idx="1">
                  <c:v>38996.124999999993</c:v>
                </c:pt>
                <c:pt idx="2">
                  <c:v>38996.25</c:v>
                </c:pt>
                <c:pt idx="3">
                  <c:v>38996.375</c:v>
                </c:pt>
                <c:pt idx="4">
                  <c:v>38996.5</c:v>
                </c:pt>
                <c:pt idx="5">
                  <c:v>38996.624999999993</c:v>
                </c:pt>
                <c:pt idx="6">
                  <c:v>38996.75</c:v>
                </c:pt>
                <c:pt idx="7">
                  <c:v>38996.875</c:v>
                </c:pt>
                <c:pt idx="8">
                  <c:v>38997</c:v>
                </c:pt>
                <c:pt idx="9">
                  <c:v>38997.124999999993</c:v>
                </c:pt>
                <c:pt idx="10">
                  <c:v>38997.25</c:v>
                </c:pt>
                <c:pt idx="11">
                  <c:v>38997.375</c:v>
                </c:pt>
                <c:pt idx="12">
                  <c:v>38997.5</c:v>
                </c:pt>
                <c:pt idx="13">
                  <c:v>38997.624999999993</c:v>
                </c:pt>
                <c:pt idx="14">
                  <c:v>38997.75</c:v>
                </c:pt>
                <c:pt idx="15">
                  <c:v>38997.875</c:v>
                </c:pt>
                <c:pt idx="16">
                  <c:v>38998</c:v>
                </c:pt>
                <c:pt idx="17">
                  <c:v>38998.124999999993</c:v>
                </c:pt>
                <c:pt idx="18">
                  <c:v>38998.25</c:v>
                </c:pt>
                <c:pt idx="19">
                  <c:v>38998.375</c:v>
                </c:pt>
                <c:pt idx="20">
                  <c:v>38998.5</c:v>
                </c:pt>
                <c:pt idx="21">
                  <c:v>38998.624999999993</c:v>
                </c:pt>
                <c:pt idx="22">
                  <c:v>38998.75</c:v>
                </c:pt>
                <c:pt idx="23">
                  <c:v>38998.875</c:v>
                </c:pt>
                <c:pt idx="24">
                  <c:v>38999</c:v>
                </c:pt>
              </c:numCache>
            </c:numRef>
          </c:xVal>
          <c:yVal>
            <c:numRef>
              <c:f>'WRF-9km'!$O$3:$O$27</c:f>
              <c:numCache>
                <c:formatCode>General</c:formatCode>
                <c:ptCount val="25"/>
                <c:pt idx="0">
                  <c:v>229.46</c:v>
                </c:pt>
                <c:pt idx="1">
                  <c:v>250.87</c:v>
                </c:pt>
                <c:pt idx="2">
                  <c:v>237.76999999999998</c:v>
                </c:pt>
                <c:pt idx="3">
                  <c:v>271.97999999999894</c:v>
                </c:pt>
                <c:pt idx="4">
                  <c:v>189.07</c:v>
                </c:pt>
                <c:pt idx="5">
                  <c:v>191.81</c:v>
                </c:pt>
                <c:pt idx="6">
                  <c:v>190.79</c:v>
                </c:pt>
                <c:pt idx="7">
                  <c:v>183.4</c:v>
                </c:pt>
                <c:pt idx="8">
                  <c:v>159.91</c:v>
                </c:pt>
                <c:pt idx="9">
                  <c:v>177.51</c:v>
                </c:pt>
                <c:pt idx="10">
                  <c:v>177.10999999999999</c:v>
                </c:pt>
                <c:pt idx="11">
                  <c:v>179.4</c:v>
                </c:pt>
                <c:pt idx="12">
                  <c:v>180.10999999999999</c:v>
                </c:pt>
                <c:pt idx="13">
                  <c:v>186.12</c:v>
                </c:pt>
                <c:pt idx="14">
                  <c:v>192.05</c:v>
                </c:pt>
                <c:pt idx="15">
                  <c:v>185.43</c:v>
                </c:pt>
                <c:pt idx="16">
                  <c:v>190.49</c:v>
                </c:pt>
                <c:pt idx="17">
                  <c:v>195.6</c:v>
                </c:pt>
                <c:pt idx="18">
                  <c:v>182.37</c:v>
                </c:pt>
                <c:pt idx="19">
                  <c:v>170.05</c:v>
                </c:pt>
                <c:pt idx="20">
                  <c:v>165.17</c:v>
                </c:pt>
                <c:pt idx="21">
                  <c:v>172.25</c:v>
                </c:pt>
                <c:pt idx="22">
                  <c:v>173.99</c:v>
                </c:pt>
                <c:pt idx="23">
                  <c:v>170.48000000000044</c:v>
                </c:pt>
                <c:pt idx="24">
                  <c:v>175.18</c:v>
                </c:pt>
              </c:numCache>
            </c:numRef>
          </c:yVal>
        </c:ser>
        <c:ser>
          <c:idx val="3"/>
          <c:order val="3"/>
          <c:tx>
            <c:v>WRF 3km</c:v>
          </c:tx>
          <c:spPr>
            <a:ln w="9784">
              <a:solidFill>
                <a:srgbClr val="00FFFF"/>
              </a:solidFill>
              <a:prstDash val="solid"/>
            </a:ln>
          </c:spPr>
          <c:marker>
            <c:symbol val="none"/>
          </c:marker>
          <c:xVal>
            <c:numRef>
              <c:f>'WRF-3km'!$M$3:$M$27</c:f>
              <c:numCache>
                <c:formatCode>m\/d\/yy\ h:mm;@</c:formatCode>
                <c:ptCount val="25"/>
                <c:pt idx="0">
                  <c:v>38996</c:v>
                </c:pt>
                <c:pt idx="1">
                  <c:v>38996.124999999993</c:v>
                </c:pt>
                <c:pt idx="2">
                  <c:v>38996.25</c:v>
                </c:pt>
                <c:pt idx="3">
                  <c:v>38996.375</c:v>
                </c:pt>
                <c:pt idx="4">
                  <c:v>38996.5</c:v>
                </c:pt>
                <c:pt idx="5">
                  <c:v>38996.624999999993</c:v>
                </c:pt>
                <c:pt idx="6">
                  <c:v>38996.75</c:v>
                </c:pt>
                <c:pt idx="7">
                  <c:v>38996.875</c:v>
                </c:pt>
                <c:pt idx="8">
                  <c:v>38997</c:v>
                </c:pt>
                <c:pt idx="9">
                  <c:v>38997.124999999993</c:v>
                </c:pt>
                <c:pt idx="10">
                  <c:v>38997.25</c:v>
                </c:pt>
                <c:pt idx="11">
                  <c:v>38997.375</c:v>
                </c:pt>
                <c:pt idx="12">
                  <c:v>38997.5</c:v>
                </c:pt>
                <c:pt idx="13">
                  <c:v>38997.624999999993</c:v>
                </c:pt>
                <c:pt idx="14">
                  <c:v>38997.75</c:v>
                </c:pt>
                <c:pt idx="15">
                  <c:v>38997.875</c:v>
                </c:pt>
                <c:pt idx="16">
                  <c:v>38998</c:v>
                </c:pt>
                <c:pt idx="17">
                  <c:v>38998.124999999993</c:v>
                </c:pt>
                <c:pt idx="18">
                  <c:v>38998.25</c:v>
                </c:pt>
                <c:pt idx="19">
                  <c:v>38998.375</c:v>
                </c:pt>
                <c:pt idx="20">
                  <c:v>38998.5</c:v>
                </c:pt>
                <c:pt idx="21">
                  <c:v>38998.624999999993</c:v>
                </c:pt>
                <c:pt idx="22">
                  <c:v>38998.75</c:v>
                </c:pt>
                <c:pt idx="23">
                  <c:v>38998.875</c:v>
                </c:pt>
                <c:pt idx="24">
                  <c:v>38999</c:v>
                </c:pt>
              </c:numCache>
            </c:numRef>
          </c:xVal>
          <c:yVal>
            <c:numRef>
              <c:f>'WRF-3km'!$O$3:$O$27</c:f>
              <c:numCache>
                <c:formatCode>General</c:formatCode>
                <c:ptCount val="25"/>
                <c:pt idx="0">
                  <c:v>220.36</c:v>
                </c:pt>
                <c:pt idx="1">
                  <c:v>230.1</c:v>
                </c:pt>
                <c:pt idx="2">
                  <c:v>189.44</c:v>
                </c:pt>
                <c:pt idx="3">
                  <c:v>317.75</c:v>
                </c:pt>
                <c:pt idx="4">
                  <c:v>165.4</c:v>
                </c:pt>
                <c:pt idx="5">
                  <c:v>192.87</c:v>
                </c:pt>
                <c:pt idx="6">
                  <c:v>171.43</c:v>
                </c:pt>
                <c:pt idx="7">
                  <c:v>173.3500000000007</c:v>
                </c:pt>
                <c:pt idx="8">
                  <c:v>173.28</c:v>
                </c:pt>
                <c:pt idx="9">
                  <c:v>162.15</c:v>
                </c:pt>
                <c:pt idx="10">
                  <c:v>157.95000000000007</c:v>
                </c:pt>
                <c:pt idx="11">
                  <c:v>162.45000000000007</c:v>
                </c:pt>
                <c:pt idx="12">
                  <c:v>166.3200000000007</c:v>
                </c:pt>
                <c:pt idx="13">
                  <c:v>164.78</c:v>
                </c:pt>
                <c:pt idx="14">
                  <c:v>165.12</c:v>
                </c:pt>
                <c:pt idx="15">
                  <c:v>165.83</c:v>
                </c:pt>
                <c:pt idx="16">
                  <c:v>168.15</c:v>
                </c:pt>
                <c:pt idx="17">
                  <c:v>190.47</c:v>
                </c:pt>
                <c:pt idx="18">
                  <c:v>185.64</c:v>
                </c:pt>
                <c:pt idx="19">
                  <c:v>165.08</c:v>
                </c:pt>
                <c:pt idx="20">
                  <c:v>174.97</c:v>
                </c:pt>
                <c:pt idx="21">
                  <c:v>169.60999999999999</c:v>
                </c:pt>
                <c:pt idx="22">
                  <c:v>181.55</c:v>
                </c:pt>
                <c:pt idx="23">
                  <c:v>176.87</c:v>
                </c:pt>
                <c:pt idx="24">
                  <c:v>182.73999999999998</c:v>
                </c:pt>
              </c:numCache>
            </c:numRef>
          </c:yVal>
        </c:ser>
        <c:ser>
          <c:idx val="4"/>
          <c:order val="4"/>
          <c:tx>
            <c:v>WRF 1km</c:v>
          </c:tx>
          <c:spPr>
            <a:ln w="38100">
              <a:solidFill>
                <a:srgbClr val="800080"/>
              </a:solidFill>
              <a:prstDash val="solid"/>
            </a:ln>
          </c:spPr>
          <c:marker>
            <c:symbol val="none"/>
          </c:marker>
          <c:xVal>
            <c:numRef>
              <c:f>'WRF-1km'!$B$5:$B$18</c:f>
              <c:numCache>
                <c:formatCode>m\/d\/yy\ h:mm;@</c:formatCode>
                <c:ptCount val="14"/>
                <c:pt idx="0">
                  <c:v>38996</c:v>
                </c:pt>
                <c:pt idx="1">
                  <c:v>38996.124999999993</c:v>
                </c:pt>
                <c:pt idx="2">
                  <c:v>38996.354166666657</c:v>
                </c:pt>
                <c:pt idx="3">
                  <c:v>38996.479166666577</c:v>
                </c:pt>
                <c:pt idx="4">
                  <c:v>38996.506944444613</c:v>
                </c:pt>
                <c:pt idx="5">
                  <c:v>38996.631944444453</c:v>
                </c:pt>
                <c:pt idx="6">
                  <c:v>38996.736111110986</c:v>
                </c:pt>
                <c:pt idx="7">
                  <c:v>38996.861111110986</c:v>
                </c:pt>
                <c:pt idx="8">
                  <c:v>38996.875</c:v>
                </c:pt>
                <c:pt idx="9">
                  <c:v>38997</c:v>
                </c:pt>
                <c:pt idx="10">
                  <c:v>38997.124999999993</c:v>
                </c:pt>
                <c:pt idx="11">
                  <c:v>38997.25</c:v>
                </c:pt>
                <c:pt idx="12">
                  <c:v>38997.375</c:v>
                </c:pt>
                <c:pt idx="13">
                  <c:v>38997.5</c:v>
                </c:pt>
              </c:numCache>
            </c:numRef>
          </c:xVal>
          <c:yVal>
            <c:numRef>
              <c:f>'WRF-1km'!$J$5:$J$18</c:f>
              <c:numCache>
                <c:formatCode>General</c:formatCode>
                <c:ptCount val="14"/>
                <c:pt idx="0">
                  <c:v>210</c:v>
                </c:pt>
                <c:pt idx="1">
                  <c:v>141</c:v>
                </c:pt>
                <c:pt idx="2">
                  <c:v>109</c:v>
                </c:pt>
                <c:pt idx="3">
                  <c:v>134</c:v>
                </c:pt>
                <c:pt idx="4">
                  <c:v>126</c:v>
                </c:pt>
                <c:pt idx="5">
                  <c:v>147</c:v>
                </c:pt>
                <c:pt idx="6">
                  <c:v>126</c:v>
                </c:pt>
                <c:pt idx="7">
                  <c:v>134</c:v>
                </c:pt>
                <c:pt idx="8">
                  <c:v>136</c:v>
                </c:pt>
                <c:pt idx="9">
                  <c:v>136</c:v>
                </c:pt>
                <c:pt idx="10">
                  <c:v>141</c:v>
                </c:pt>
                <c:pt idx="11">
                  <c:v>142</c:v>
                </c:pt>
                <c:pt idx="12">
                  <c:v>137</c:v>
                </c:pt>
                <c:pt idx="13">
                  <c:v>144</c:v>
                </c:pt>
              </c:numCache>
            </c:numRef>
          </c:yVal>
        </c:ser>
        <c:axId val="266210304"/>
        <c:axId val="240399104"/>
      </c:scatterChart>
      <c:valAx>
        <c:axId val="266210304"/>
        <c:scaling>
          <c:orientation val="minMax"/>
        </c:scaling>
        <c:axPos val="b"/>
        <c:numFmt formatCode="m\/d\/yy\ h:mm;@" sourceLinked="1"/>
        <c:tickLblPos val="low"/>
        <c:spPr>
          <a:ln w="2446">
            <a:solidFill>
              <a:srgbClr val="000000"/>
            </a:solidFill>
            <a:prstDash val="solid"/>
          </a:ln>
        </c:spPr>
        <c:txPr>
          <a:bodyPr rot="0" vert="horz"/>
          <a:lstStyle/>
          <a:p>
            <a:pPr>
              <a:defRPr sz="732" b="0" i="0" u="none" strike="noStrike" baseline="0">
                <a:solidFill>
                  <a:srgbClr val="000000"/>
                </a:solidFill>
                <a:latin typeface="Arial"/>
                <a:ea typeface="Arial"/>
                <a:cs typeface="Arial"/>
              </a:defRPr>
            </a:pPr>
            <a:endParaRPr lang="en-US"/>
          </a:p>
        </c:txPr>
        <c:crossAx val="240399104"/>
        <c:crosses val="autoZero"/>
        <c:crossBetween val="midCat"/>
      </c:valAx>
      <c:valAx>
        <c:axId val="240399104"/>
        <c:scaling>
          <c:orientation val="minMax"/>
          <c:max val="360"/>
        </c:scaling>
        <c:axPos val="l"/>
        <c:majorGridlines>
          <c:spPr>
            <a:ln w="2446">
              <a:solidFill>
                <a:srgbClr val="000000"/>
              </a:solidFill>
              <a:prstDash val="solid"/>
            </a:ln>
          </c:spPr>
        </c:majorGridlines>
        <c:title>
          <c:tx>
            <c:rich>
              <a:bodyPr/>
              <a:lstStyle/>
              <a:p>
                <a:pPr>
                  <a:defRPr sz="732" b="1" i="0" u="none" strike="noStrike" baseline="0">
                    <a:solidFill>
                      <a:srgbClr val="000000"/>
                    </a:solidFill>
                    <a:latin typeface="Arial"/>
                    <a:ea typeface="Arial"/>
                    <a:cs typeface="Arial"/>
                  </a:defRPr>
                </a:pPr>
                <a:r>
                  <a:rPr lang="en-US"/>
                  <a:t>Wind Direction (deg True North)</a:t>
                </a:r>
              </a:p>
            </c:rich>
          </c:tx>
          <c:layout>
            <c:manualLayout>
              <c:xMode val="edge"/>
              <c:yMode val="edge"/>
              <c:x val="1.7828200972447302E-2"/>
              <c:y val="0.19607843137254904"/>
            </c:manualLayout>
          </c:layout>
          <c:spPr>
            <a:noFill/>
            <a:ln w="19569">
              <a:noFill/>
            </a:ln>
          </c:spPr>
        </c:title>
        <c:numFmt formatCode="General" sourceLinked="1"/>
        <c:tickLblPos val="nextTo"/>
        <c:spPr>
          <a:ln w="2446">
            <a:solidFill>
              <a:srgbClr val="000000"/>
            </a:solidFill>
            <a:prstDash val="solid"/>
          </a:ln>
        </c:spPr>
        <c:txPr>
          <a:bodyPr rot="0" vert="horz"/>
          <a:lstStyle/>
          <a:p>
            <a:pPr>
              <a:defRPr sz="732" b="0" i="0" u="none" strike="noStrike" baseline="0">
                <a:solidFill>
                  <a:srgbClr val="000000"/>
                </a:solidFill>
                <a:latin typeface="Arial"/>
                <a:ea typeface="Arial"/>
                <a:cs typeface="Arial"/>
              </a:defRPr>
            </a:pPr>
            <a:endParaRPr lang="en-US"/>
          </a:p>
        </c:txPr>
        <c:crossAx val="266210304"/>
        <c:crosses val="autoZero"/>
        <c:crossBetween val="midCat"/>
        <c:majorUnit val="30"/>
      </c:valAx>
      <c:spPr>
        <a:solidFill>
          <a:srgbClr val="C0C0C0"/>
        </a:solidFill>
        <a:ln w="9784">
          <a:solidFill>
            <a:srgbClr val="808080"/>
          </a:solidFill>
          <a:prstDash val="solid"/>
        </a:ln>
      </c:spPr>
    </c:plotArea>
    <c:legend>
      <c:legendPos val="r"/>
      <c:layout>
        <c:manualLayout>
          <c:xMode val="edge"/>
          <c:yMode val="edge"/>
          <c:x val="0.82333873581847705"/>
          <c:y val="0.33613445378151302"/>
          <c:w val="0.17017828200972401"/>
          <c:h val="0.41820152554780232"/>
        </c:manualLayout>
      </c:layout>
      <c:spPr>
        <a:solidFill>
          <a:srgbClr val="FFFFFF"/>
        </a:solidFill>
        <a:ln w="2446">
          <a:solidFill>
            <a:srgbClr val="000000"/>
          </a:solidFill>
          <a:prstDash val="solid"/>
        </a:ln>
      </c:spPr>
      <c:txPr>
        <a:bodyPr/>
        <a:lstStyle/>
        <a:p>
          <a:pPr>
            <a:defRPr sz="67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2446">
      <a:solidFill>
        <a:srgbClr val="000000"/>
      </a:solidFill>
      <a:prstDash val="solid"/>
    </a:ln>
  </c:spPr>
  <c:txPr>
    <a:bodyPr/>
    <a:lstStyle/>
    <a:p>
      <a:pPr>
        <a:defRPr sz="732" b="0" i="0" u="none" strike="noStrike" baseline="0">
          <a:solidFill>
            <a:srgbClr val="000000"/>
          </a:solidFill>
          <a:latin typeface="Arial"/>
          <a:ea typeface="Arial"/>
          <a:cs typeface="Aria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a:pPr>
            <a:r>
              <a:rPr lang="en-US"/>
              <a:t>PAFA</a:t>
            </a:r>
            <a:r>
              <a:rPr lang="en-US" baseline="0"/>
              <a:t> Precipitation</a:t>
            </a:r>
            <a:endParaRPr lang="en-US"/>
          </a:p>
        </c:rich>
      </c:tx>
      <c:layout/>
    </c:title>
    <c:plotArea>
      <c:layout/>
      <c:scatterChart>
        <c:scatterStyle val="lineMarker"/>
        <c:ser>
          <c:idx val="0"/>
          <c:order val="0"/>
          <c:tx>
            <c:strRef>
              <c:f>PAFA!$I$1</c:f>
              <c:strCache>
                <c:ptCount val="1"/>
                <c:pt idx="0">
                  <c:v>Observed</c:v>
                </c:pt>
              </c:strCache>
            </c:strRef>
          </c:tx>
          <c:marker>
            <c:symbol val="none"/>
          </c:marker>
          <c:xVal>
            <c:numRef>
              <c:f>PAFA!$F$3:$F$39</c:f>
              <c:numCache>
                <c:formatCode>m\/d\/yy\ h:mm;@</c:formatCode>
                <c:ptCount val="37"/>
                <c:pt idx="0">
                  <c:v>39463.5</c:v>
                </c:pt>
                <c:pt idx="1">
                  <c:v>39463.541666666577</c:v>
                </c:pt>
                <c:pt idx="2">
                  <c:v>39463.583333333336</c:v>
                </c:pt>
                <c:pt idx="3">
                  <c:v>39463.624999999993</c:v>
                </c:pt>
                <c:pt idx="4">
                  <c:v>39463.666666666577</c:v>
                </c:pt>
                <c:pt idx="5">
                  <c:v>39463.708333333336</c:v>
                </c:pt>
                <c:pt idx="6">
                  <c:v>39463.75</c:v>
                </c:pt>
                <c:pt idx="7">
                  <c:v>39463.791666666402</c:v>
                </c:pt>
                <c:pt idx="8">
                  <c:v>39463.833333333336</c:v>
                </c:pt>
                <c:pt idx="9">
                  <c:v>39463.875</c:v>
                </c:pt>
                <c:pt idx="10">
                  <c:v>39463.916666666657</c:v>
                </c:pt>
                <c:pt idx="11">
                  <c:v>39463.958333333343</c:v>
                </c:pt>
                <c:pt idx="12">
                  <c:v>39464</c:v>
                </c:pt>
                <c:pt idx="13">
                  <c:v>39464.041666666577</c:v>
                </c:pt>
                <c:pt idx="14">
                  <c:v>39464.083333333336</c:v>
                </c:pt>
                <c:pt idx="15">
                  <c:v>39464.124999999993</c:v>
                </c:pt>
                <c:pt idx="16">
                  <c:v>39464.166666666577</c:v>
                </c:pt>
                <c:pt idx="17">
                  <c:v>39464.208333333336</c:v>
                </c:pt>
                <c:pt idx="18">
                  <c:v>39464.25</c:v>
                </c:pt>
                <c:pt idx="19">
                  <c:v>39464.291666666402</c:v>
                </c:pt>
                <c:pt idx="20">
                  <c:v>39464.333333333336</c:v>
                </c:pt>
                <c:pt idx="21">
                  <c:v>39464.375</c:v>
                </c:pt>
                <c:pt idx="22">
                  <c:v>39464.416666666657</c:v>
                </c:pt>
                <c:pt idx="23">
                  <c:v>39464.458333333343</c:v>
                </c:pt>
                <c:pt idx="24">
                  <c:v>39464.5</c:v>
                </c:pt>
                <c:pt idx="25">
                  <c:v>39464.541666666577</c:v>
                </c:pt>
                <c:pt idx="26">
                  <c:v>39464.583333333336</c:v>
                </c:pt>
                <c:pt idx="27">
                  <c:v>39464.624999999993</c:v>
                </c:pt>
                <c:pt idx="28">
                  <c:v>39464.666666666577</c:v>
                </c:pt>
                <c:pt idx="29">
                  <c:v>39464.708333333336</c:v>
                </c:pt>
                <c:pt idx="30">
                  <c:v>39464.75</c:v>
                </c:pt>
                <c:pt idx="31">
                  <c:v>39464.791666666402</c:v>
                </c:pt>
                <c:pt idx="32">
                  <c:v>39464.833333333336</c:v>
                </c:pt>
                <c:pt idx="33">
                  <c:v>39464.875</c:v>
                </c:pt>
                <c:pt idx="34">
                  <c:v>39464.916666666657</c:v>
                </c:pt>
                <c:pt idx="35">
                  <c:v>39464.958333333343</c:v>
                </c:pt>
                <c:pt idx="36">
                  <c:v>39465</c:v>
                </c:pt>
              </c:numCache>
            </c:numRef>
          </c:xVal>
          <c:yVal>
            <c:numRef>
              <c:f>PAFA!$L$3:$L$39</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1.0000000000000007E-2</c:v>
                </c:pt>
                <c:pt idx="19">
                  <c:v>2.0000000000000014E-2</c:v>
                </c:pt>
                <c:pt idx="20">
                  <c:v>6.0000000000000032E-2</c:v>
                </c:pt>
                <c:pt idx="21">
                  <c:v>0.12000000000000002</c:v>
                </c:pt>
                <c:pt idx="22">
                  <c:v>0.18000000000000019</c:v>
                </c:pt>
                <c:pt idx="23">
                  <c:v>0.27</c:v>
                </c:pt>
                <c:pt idx="24">
                  <c:v>0.37000000000000038</c:v>
                </c:pt>
                <c:pt idx="25">
                  <c:v>0.39000000000000146</c:v>
                </c:pt>
                <c:pt idx="26">
                  <c:v>0.39000000000000146</c:v>
                </c:pt>
                <c:pt idx="27">
                  <c:v>0.39000000000000146</c:v>
                </c:pt>
                <c:pt idx="28">
                  <c:v>0.4</c:v>
                </c:pt>
                <c:pt idx="29">
                  <c:v>0.4</c:v>
                </c:pt>
                <c:pt idx="30">
                  <c:v>0.4</c:v>
                </c:pt>
                <c:pt idx="31">
                  <c:v>0.4</c:v>
                </c:pt>
                <c:pt idx="32">
                  <c:v>0.4</c:v>
                </c:pt>
                <c:pt idx="33">
                  <c:v>0.4</c:v>
                </c:pt>
                <c:pt idx="34">
                  <c:v>0.4</c:v>
                </c:pt>
                <c:pt idx="35">
                  <c:v>0.4</c:v>
                </c:pt>
                <c:pt idx="36">
                  <c:v>0.4</c:v>
                </c:pt>
              </c:numCache>
            </c:numRef>
          </c:yVal>
        </c:ser>
        <c:ser>
          <c:idx val="1"/>
          <c:order val="1"/>
          <c:tx>
            <c:v>WRF Nest 1</c:v>
          </c:tx>
          <c:marker>
            <c:symbol val="none"/>
          </c:marker>
          <c:xVal>
            <c:numRef>
              <c:f>PAFA!$F$3:$F$39</c:f>
              <c:numCache>
                <c:formatCode>m\/d\/yy\ h:mm;@</c:formatCode>
                <c:ptCount val="37"/>
                <c:pt idx="0">
                  <c:v>39463.5</c:v>
                </c:pt>
                <c:pt idx="1">
                  <c:v>39463.541666666577</c:v>
                </c:pt>
                <c:pt idx="2">
                  <c:v>39463.583333333336</c:v>
                </c:pt>
                <c:pt idx="3">
                  <c:v>39463.624999999993</c:v>
                </c:pt>
                <c:pt idx="4">
                  <c:v>39463.666666666577</c:v>
                </c:pt>
                <c:pt idx="5">
                  <c:v>39463.708333333336</c:v>
                </c:pt>
                <c:pt idx="6">
                  <c:v>39463.75</c:v>
                </c:pt>
                <c:pt idx="7">
                  <c:v>39463.791666666402</c:v>
                </c:pt>
                <c:pt idx="8">
                  <c:v>39463.833333333336</c:v>
                </c:pt>
                <c:pt idx="9">
                  <c:v>39463.875</c:v>
                </c:pt>
                <c:pt idx="10">
                  <c:v>39463.916666666657</c:v>
                </c:pt>
                <c:pt idx="11">
                  <c:v>39463.958333333343</c:v>
                </c:pt>
                <c:pt idx="12">
                  <c:v>39464</c:v>
                </c:pt>
                <c:pt idx="13">
                  <c:v>39464.041666666577</c:v>
                </c:pt>
                <c:pt idx="14">
                  <c:v>39464.083333333336</c:v>
                </c:pt>
                <c:pt idx="15">
                  <c:v>39464.124999999993</c:v>
                </c:pt>
                <c:pt idx="16">
                  <c:v>39464.166666666577</c:v>
                </c:pt>
                <c:pt idx="17">
                  <c:v>39464.208333333336</c:v>
                </c:pt>
                <c:pt idx="18">
                  <c:v>39464.25</c:v>
                </c:pt>
                <c:pt idx="19">
                  <c:v>39464.291666666402</c:v>
                </c:pt>
                <c:pt idx="20">
                  <c:v>39464.333333333336</c:v>
                </c:pt>
                <c:pt idx="21">
                  <c:v>39464.375</c:v>
                </c:pt>
                <c:pt idx="22">
                  <c:v>39464.416666666657</c:v>
                </c:pt>
                <c:pt idx="23">
                  <c:v>39464.458333333343</c:v>
                </c:pt>
                <c:pt idx="24">
                  <c:v>39464.5</c:v>
                </c:pt>
                <c:pt idx="25">
                  <c:v>39464.541666666577</c:v>
                </c:pt>
                <c:pt idx="26">
                  <c:v>39464.583333333336</c:v>
                </c:pt>
                <c:pt idx="27">
                  <c:v>39464.624999999993</c:v>
                </c:pt>
                <c:pt idx="28">
                  <c:v>39464.666666666577</c:v>
                </c:pt>
                <c:pt idx="29">
                  <c:v>39464.708333333336</c:v>
                </c:pt>
                <c:pt idx="30">
                  <c:v>39464.75</c:v>
                </c:pt>
                <c:pt idx="31">
                  <c:v>39464.791666666402</c:v>
                </c:pt>
                <c:pt idx="32">
                  <c:v>39464.833333333336</c:v>
                </c:pt>
                <c:pt idx="33">
                  <c:v>39464.875</c:v>
                </c:pt>
                <c:pt idx="34">
                  <c:v>39464.916666666657</c:v>
                </c:pt>
                <c:pt idx="35">
                  <c:v>39464.958333333343</c:v>
                </c:pt>
                <c:pt idx="36">
                  <c:v>39465</c:v>
                </c:pt>
              </c:numCache>
            </c:numRef>
          </c:xVal>
          <c:yVal>
            <c:numRef>
              <c:f>PAFA!$S$3:$S$39</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2.0000000000000014E-2</c:v>
                </c:pt>
                <c:pt idx="14">
                  <c:v>3.0000000000000016E-2</c:v>
                </c:pt>
                <c:pt idx="15">
                  <c:v>5.0000000000000031E-2</c:v>
                </c:pt>
                <c:pt idx="16">
                  <c:v>6.0000000000000032E-2</c:v>
                </c:pt>
                <c:pt idx="17">
                  <c:v>7.0000000000000034E-2</c:v>
                </c:pt>
                <c:pt idx="18">
                  <c:v>7.0000000000000034E-2</c:v>
                </c:pt>
                <c:pt idx="19">
                  <c:v>8.0000000000000057E-2</c:v>
                </c:pt>
                <c:pt idx="20">
                  <c:v>0.11000000000000003</c:v>
                </c:pt>
                <c:pt idx="21">
                  <c:v>0.14000000000000001</c:v>
                </c:pt>
                <c:pt idx="22">
                  <c:v>0.18000000000000019</c:v>
                </c:pt>
                <c:pt idx="23">
                  <c:v>0.22000000000000006</c:v>
                </c:pt>
                <c:pt idx="24">
                  <c:v>0.26</c:v>
                </c:pt>
                <c:pt idx="25">
                  <c:v>0.29000000000000031</c:v>
                </c:pt>
                <c:pt idx="26">
                  <c:v>0.31000000000000139</c:v>
                </c:pt>
                <c:pt idx="27">
                  <c:v>0.32000000000000145</c:v>
                </c:pt>
                <c:pt idx="28">
                  <c:v>0.33000000000000151</c:v>
                </c:pt>
                <c:pt idx="29">
                  <c:v>0.35000000000000031</c:v>
                </c:pt>
                <c:pt idx="30">
                  <c:v>0.36000000000000032</c:v>
                </c:pt>
                <c:pt idx="31">
                  <c:v>0.36000000000000032</c:v>
                </c:pt>
                <c:pt idx="32">
                  <c:v>0.36000000000000032</c:v>
                </c:pt>
                <c:pt idx="33">
                  <c:v>0.36000000000000032</c:v>
                </c:pt>
                <c:pt idx="34">
                  <c:v>0.36000000000000032</c:v>
                </c:pt>
                <c:pt idx="35">
                  <c:v>0.36000000000000032</c:v>
                </c:pt>
                <c:pt idx="36">
                  <c:v>0.36000000000000032</c:v>
                </c:pt>
              </c:numCache>
            </c:numRef>
          </c:yVal>
        </c:ser>
        <c:ser>
          <c:idx val="2"/>
          <c:order val="2"/>
          <c:tx>
            <c:v>WRF Nest 2</c:v>
          </c:tx>
          <c:marker>
            <c:symbol val="none"/>
          </c:marker>
          <c:xVal>
            <c:numRef>
              <c:f>PAFA!$F$3:$F$39</c:f>
              <c:numCache>
                <c:formatCode>m\/d\/yy\ h:mm;@</c:formatCode>
                <c:ptCount val="37"/>
                <c:pt idx="0">
                  <c:v>39463.5</c:v>
                </c:pt>
                <c:pt idx="1">
                  <c:v>39463.541666666577</c:v>
                </c:pt>
                <c:pt idx="2">
                  <c:v>39463.583333333336</c:v>
                </c:pt>
                <c:pt idx="3">
                  <c:v>39463.624999999993</c:v>
                </c:pt>
                <c:pt idx="4">
                  <c:v>39463.666666666577</c:v>
                </c:pt>
                <c:pt idx="5">
                  <c:v>39463.708333333336</c:v>
                </c:pt>
                <c:pt idx="6">
                  <c:v>39463.75</c:v>
                </c:pt>
                <c:pt idx="7">
                  <c:v>39463.791666666402</c:v>
                </c:pt>
                <c:pt idx="8">
                  <c:v>39463.833333333336</c:v>
                </c:pt>
                <c:pt idx="9">
                  <c:v>39463.875</c:v>
                </c:pt>
                <c:pt idx="10">
                  <c:v>39463.916666666657</c:v>
                </c:pt>
                <c:pt idx="11">
                  <c:v>39463.958333333343</c:v>
                </c:pt>
                <c:pt idx="12">
                  <c:v>39464</c:v>
                </c:pt>
                <c:pt idx="13">
                  <c:v>39464.041666666577</c:v>
                </c:pt>
                <c:pt idx="14">
                  <c:v>39464.083333333336</c:v>
                </c:pt>
                <c:pt idx="15">
                  <c:v>39464.124999999993</c:v>
                </c:pt>
                <c:pt idx="16">
                  <c:v>39464.166666666577</c:v>
                </c:pt>
                <c:pt idx="17">
                  <c:v>39464.208333333336</c:v>
                </c:pt>
                <c:pt idx="18">
                  <c:v>39464.25</c:v>
                </c:pt>
                <c:pt idx="19">
                  <c:v>39464.291666666402</c:v>
                </c:pt>
                <c:pt idx="20">
                  <c:v>39464.333333333336</c:v>
                </c:pt>
                <c:pt idx="21">
                  <c:v>39464.375</c:v>
                </c:pt>
                <c:pt idx="22">
                  <c:v>39464.416666666657</c:v>
                </c:pt>
                <c:pt idx="23">
                  <c:v>39464.458333333343</c:v>
                </c:pt>
                <c:pt idx="24">
                  <c:v>39464.5</c:v>
                </c:pt>
                <c:pt idx="25">
                  <c:v>39464.541666666577</c:v>
                </c:pt>
                <c:pt idx="26">
                  <c:v>39464.583333333336</c:v>
                </c:pt>
                <c:pt idx="27">
                  <c:v>39464.624999999993</c:v>
                </c:pt>
                <c:pt idx="28">
                  <c:v>39464.666666666577</c:v>
                </c:pt>
                <c:pt idx="29">
                  <c:v>39464.708333333336</c:v>
                </c:pt>
                <c:pt idx="30">
                  <c:v>39464.75</c:v>
                </c:pt>
                <c:pt idx="31">
                  <c:v>39464.791666666402</c:v>
                </c:pt>
                <c:pt idx="32">
                  <c:v>39464.833333333336</c:v>
                </c:pt>
                <c:pt idx="33">
                  <c:v>39464.875</c:v>
                </c:pt>
                <c:pt idx="34">
                  <c:v>39464.916666666657</c:v>
                </c:pt>
                <c:pt idx="35">
                  <c:v>39464.958333333343</c:v>
                </c:pt>
                <c:pt idx="36">
                  <c:v>39465</c:v>
                </c:pt>
              </c:numCache>
            </c:numRef>
          </c:xVal>
          <c:yVal>
            <c:numRef>
              <c:f>PAFA!$Z$3:$Z$39</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1.0000000000000007E-2</c:v>
                </c:pt>
                <c:pt idx="14">
                  <c:v>3.0000000000000016E-2</c:v>
                </c:pt>
                <c:pt idx="15">
                  <c:v>4.0000000000000029E-2</c:v>
                </c:pt>
                <c:pt idx="16">
                  <c:v>7.0000000000000034E-2</c:v>
                </c:pt>
                <c:pt idx="17">
                  <c:v>9.0000000000000066E-2</c:v>
                </c:pt>
                <c:pt idx="18">
                  <c:v>0.1</c:v>
                </c:pt>
                <c:pt idx="19">
                  <c:v>0.12000000000000002</c:v>
                </c:pt>
                <c:pt idx="20">
                  <c:v>0.14000000000000001</c:v>
                </c:pt>
                <c:pt idx="21">
                  <c:v>0.19000000000000006</c:v>
                </c:pt>
                <c:pt idx="22">
                  <c:v>0.24000000000000019</c:v>
                </c:pt>
                <c:pt idx="23">
                  <c:v>0.27</c:v>
                </c:pt>
                <c:pt idx="24">
                  <c:v>0.30000000000000032</c:v>
                </c:pt>
                <c:pt idx="25">
                  <c:v>0.32000000000000145</c:v>
                </c:pt>
                <c:pt idx="26">
                  <c:v>0.3400000000000003</c:v>
                </c:pt>
                <c:pt idx="27">
                  <c:v>0.35000000000000031</c:v>
                </c:pt>
                <c:pt idx="28">
                  <c:v>0.36000000000000032</c:v>
                </c:pt>
                <c:pt idx="29">
                  <c:v>0.38000000000000145</c:v>
                </c:pt>
                <c:pt idx="30">
                  <c:v>0.4</c:v>
                </c:pt>
                <c:pt idx="31">
                  <c:v>0.42000000000000032</c:v>
                </c:pt>
                <c:pt idx="32">
                  <c:v>0.42000000000000032</c:v>
                </c:pt>
                <c:pt idx="33">
                  <c:v>0.42000000000000032</c:v>
                </c:pt>
                <c:pt idx="34">
                  <c:v>0.42000000000000032</c:v>
                </c:pt>
                <c:pt idx="35">
                  <c:v>0.42000000000000032</c:v>
                </c:pt>
                <c:pt idx="36">
                  <c:v>0.42000000000000032</c:v>
                </c:pt>
              </c:numCache>
            </c:numRef>
          </c:yVal>
        </c:ser>
        <c:ser>
          <c:idx val="3"/>
          <c:order val="3"/>
          <c:tx>
            <c:v>WRF Nest 3</c:v>
          </c:tx>
          <c:marker>
            <c:symbol val="none"/>
          </c:marker>
          <c:xVal>
            <c:numRef>
              <c:f>PAFA!$F$3:$F$39</c:f>
              <c:numCache>
                <c:formatCode>m\/d\/yy\ h:mm;@</c:formatCode>
                <c:ptCount val="37"/>
                <c:pt idx="0">
                  <c:v>39463.5</c:v>
                </c:pt>
                <c:pt idx="1">
                  <c:v>39463.541666666577</c:v>
                </c:pt>
                <c:pt idx="2">
                  <c:v>39463.583333333336</c:v>
                </c:pt>
                <c:pt idx="3">
                  <c:v>39463.624999999993</c:v>
                </c:pt>
                <c:pt idx="4">
                  <c:v>39463.666666666577</c:v>
                </c:pt>
                <c:pt idx="5">
                  <c:v>39463.708333333336</c:v>
                </c:pt>
                <c:pt idx="6">
                  <c:v>39463.75</c:v>
                </c:pt>
                <c:pt idx="7">
                  <c:v>39463.791666666402</c:v>
                </c:pt>
                <c:pt idx="8">
                  <c:v>39463.833333333336</c:v>
                </c:pt>
                <c:pt idx="9">
                  <c:v>39463.875</c:v>
                </c:pt>
                <c:pt idx="10">
                  <c:v>39463.916666666657</c:v>
                </c:pt>
                <c:pt idx="11">
                  <c:v>39463.958333333343</c:v>
                </c:pt>
                <c:pt idx="12">
                  <c:v>39464</c:v>
                </c:pt>
                <c:pt idx="13">
                  <c:v>39464.041666666577</c:v>
                </c:pt>
                <c:pt idx="14">
                  <c:v>39464.083333333336</c:v>
                </c:pt>
                <c:pt idx="15">
                  <c:v>39464.124999999993</c:v>
                </c:pt>
                <c:pt idx="16">
                  <c:v>39464.166666666577</c:v>
                </c:pt>
                <c:pt idx="17">
                  <c:v>39464.208333333336</c:v>
                </c:pt>
                <c:pt idx="18">
                  <c:v>39464.25</c:v>
                </c:pt>
                <c:pt idx="19">
                  <c:v>39464.291666666402</c:v>
                </c:pt>
                <c:pt idx="20">
                  <c:v>39464.333333333336</c:v>
                </c:pt>
                <c:pt idx="21">
                  <c:v>39464.375</c:v>
                </c:pt>
                <c:pt idx="22">
                  <c:v>39464.416666666657</c:v>
                </c:pt>
                <c:pt idx="23">
                  <c:v>39464.458333333343</c:v>
                </c:pt>
                <c:pt idx="24">
                  <c:v>39464.5</c:v>
                </c:pt>
                <c:pt idx="25">
                  <c:v>39464.541666666577</c:v>
                </c:pt>
                <c:pt idx="26">
                  <c:v>39464.583333333336</c:v>
                </c:pt>
                <c:pt idx="27">
                  <c:v>39464.624999999993</c:v>
                </c:pt>
                <c:pt idx="28">
                  <c:v>39464.666666666577</c:v>
                </c:pt>
                <c:pt idx="29">
                  <c:v>39464.708333333336</c:v>
                </c:pt>
                <c:pt idx="30">
                  <c:v>39464.75</c:v>
                </c:pt>
                <c:pt idx="31">
                  <c:v>39464.791666666402</c:v>
                </c:pt>
                <c:pt idx="32">
                  <c:v>39464.833333333336</c:v>
                </c:pt>
                <c:pt idx="33">
                  <c:v>39464.875</c:v>
                </c:pt>
                <c:pt idx="34">
                  <c:v>39464.916666666657</c:v>
                </c:pt>
                <c:pt idx="35">
                  <c:v>39464.958333333343</c:v>
                </c:pt>
                <c:pt idx="36">
                  <c:v>39465</c:v>
                </c:pt>
              </c:numCache>
            </c:numRef>
          </c:xVal>
          <c:yVal>
            <c:numRef>
              <c:f>PAFA!$AG$3:$AG$39</c:f>
              <c:numCache>
                <c:formatCode>General</c:formatCode>
                <c:ptCount val="37"/>
                <c:pt idx="0">
                  <c:v>0</c:v>
                </c:pt>
                <c:pt idx="1">
                  <c:v>0</c:v>
                </c:pt>
                <c:pt idx="2">
                  <c:v>0</c:v>
                </c:pt>
                <c:pt idx="3">
                  <c:v>0</c:v>
                </c:pt>
                <c:pt idx="4">
                  <c:v>0</c:v>
                </c:pt>
                <c:pt idx="5">
                  <c:v>0</c:v>
                </c:pt>
                <c:pt idx="6">
                  <c:v>0</c:v>
                </c:pt>
                <c:pt idx="7">
                  <c:v>0</c:v>
                </c:pt>
                <c:pt idx="8">
                  <c:v>0</c:v>
                </c:pt>
                <c:pt idx="9">
                  <c:v>0</c:v>
                </c:pt>
                <c:pt idx="10">
                  <c:v>0</c:v>
                </c:pt>
                <c:pt idx="11">
                  <c:v>0</c:v>
                </c:pt>
                <c:pt idx="12">
                  <c:v>0</c:v>
                </c:pt>
                <c:pt idx="13">
                  <c:v>1.0000000000000007E-2</c:v>
                </c:pt>
                <c:pt idx="14">
                  <c:v>3.0000000000000016E-2</c:v>
                </c:pt>
                <c:pt idx="15">
                  <c:v>5.0000000000000031E-2</c:v>
                </c:pt>
                <c:pt idx="16">
                  <c:v>6.0000000000000032E-2</c:v>
                </c:pt>
                <c:pt idx="17">
                  <c:v>8.0000000000000057E-2</c:v>
                </c:pt>
                <c:pt idx="18">
                  <c:v>9.0000000000000066E-2</c:v>
                </c:pt>
                <c:pt idx="19">
                  <c:v>0.1</c:v>
                </c:pt>
                <c:pt idx="20">
                  <c:v>0.12000000000000002</c:v>
                </c:pt>
                <c:pt idx="21">
                  <c:v>0.17</c:v>
                </c:pt>
                <c:pt idx="22">
                  <c:v>0.22000000000000006</c:v>
                </c:pt>
                <c:pt idx="23">
                  <c:v>0.25</c:v>
                </c:pt>
                <c:pt idx="24">
                  <c:v>0.28000000000000008</c:v>
                </c:pt>
                <c:pt idx="25">
                  <c:v>0.30000000000000032</c:v>
                </c:pt>
                <c:pt idx="26">
                  <c:v>0.32000000000000145</c:v>
                </c:pt>
                <c:pt idx="27">
                  <c:v>0.33000000000000151</c:v>
                </c:pt>
                <c:pt idx="28">
                  <c:v>0.3400000000000003</c:v>
                </c:pt>
                <c:pt idx="29">
                  <c:v>0.36000000000000032</c:v>
                </c:pt>
                <c:pt idx="30">
                  <c:v>0.39000000000000146</c:v>
                </c:pt>
                <c:pt idx="31">
                  <c:v>0.4</c:v>
                </c:pt>
                <c:pt idx="32">
                  <c:v>0.4</c:v>
                </c:pt>
                <c:pt idx="33">
                  <c:v>0.4</c:v>
                </c:pt>
                <c:pt idx="34">
                  <c:v>0.4</c:v>
                </c:pt>
                <c:pt idx="35">
                  <c:v>0.4</c:v>
                </c:pt>
                <c:pt idx="36">
                  <c:v>0.4</c:v>
                </c:pt>
              </c:numCache>
            </c:numRef>
          </c:yVal>
        </c:ser>
        <c:axId val="250123008"/>
        <c:axId val="250125312"/>
      </c:scatterChart>
      <c:valAx>
        <c:axId val="250123008"/>
        <c:scaling>
          <c:orientation val="minMax"/>
          <c:max val="39465"/>
          <c:min val="39463.5"/>
        </c:scaling>
        <c:axPos val="b"/>
        <c:title>
          <c:tx>
            <c:rich>
              <a:bodyPr/>
              <a:lstStyle/>
              <a:p>
                <a:pPr>
                  <a:defRPr/>
                </a:pPr>
                <a:r>
                  <a:rPr lang="en-US"/>
                  <a:t>Time</a:t>
                </a:r>
              </a:p>
            </c:rich>
          </c:tx>
          <c:layout/>
        </c:title>
        <c:numFmt formatCode="h:mm;@" sourceLinked="0"/>
        <c:majorTickMark val="none"/>
        <c:tickLblPos val="nextTo"/>
        <c:txPr>
          <a:bodyPr rot="5400000" vert="horz"/>
          <a:lstStyle/>
          <a:p>
            <a:pPr>
              <a:defRPr/>
            </a:pPr>
            <a:endParaRPr lang="en-US"/>
          </a:p>
        </c:txPr>
        <c:crossAx val="250125312"/>
        <c:crosses val="autoZero"/>
        <c:crossBetween val="midCat"/>
      </c:valAx>
      <c:valAx>
        <c:axId val="250125312"/>
        <c:scaling>
          <c:orientation val="minMax"/>
        </c:scaling>
        <c:axPos val="l"/>
        <c:majorGridlines>
          <c:spPr>
            <a:ln>
              <a:solidFill>
                <a:srgbClr val="4F81BD"/>
              </a:solidFill>
            </a:ln>
          </c:spPr>
        </c:majorGridlines>
        <c:title>
          <c:tx>
            <c:rich>
              <a:bodyPr/>
              <a:lstStyle/>
              <a:p>
                <a:pPr>
                  <a:defRPr/>
                </a:pPr>
                <a:r>
                  <a:rPr lang="en-US"/>
                  <a:t>Inches</a:t>
                </a:r>
              </a:p>
            </c:rich>
          </c:tx>
          <c:layout/>
        </c:title>
        <c:numFmt formatCode="General" sourceLinked="1"/>
        <c:majorTickMark val="none"/>
        <c:tickLblPos val="nextTo"/>
        <c:crossAx val="250123008"/>
        <c:crosses val="autoZero"/>
        <c:crossBetween val="midCat"/>
      </c:valAx>
      <c:spPr>
        <a:noFill/>
      </c:spPr>
    </c:plotArea>
    <c:legend>
      <c:legendPos val="r"/>
      <c:layout/>
    </c:legend>
    <c:plotVisOnly val="1"/>
  </c:chart>
  <c:spPr>
    <a:solidFill>
      <a:schemeClr val="bg1"/>
    </a:solidFill>
  </c:sp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a:pPr>
            <a:r>
              <a:rPr lang="en-US"/>
              <a:t>PAFA Station Pressure</a:t>
            </a:r>
          </a:p>
        </c:rich>
      </c:tx>
      <c:layout/>
    </c:title>
    <c:plotArea>
      <c:layout/>
      <c:scatterChart>
        <c:scatterStyle val="lineMarker"/>
        <c:ser>
          <c:idx val="0"/>
          <c:order val="0"/>
          <c:tx>
            <c:strRef>
              <c:f>PAFA!$I$1</c:f>
              <c:strCache>
                <c:ptCount val="1"/>
                <c:pt idx="0">
                  <c:v>Observed</c:v>
                </c:pt>
              </c:strCache>
            </c:strRef>
          </c:tx>
          <c:marker>
            <c:symbol val="none"/>
          </c:marker>
          <c:xVal>
            <c:numRef>
              <c:f>PAFA!$F$3:$F$39</c:f>
              <c:numCache>
                <c:formatCode>m\/d\/yy\ h:mm;@</c:formatCode>
                <c:ptCount val="37"/>
                <c:pt idx="0">
                  <c:v>39463.5</c:v>
                </c:pt>
                <c:pt idx="1">
                  <c:v>39463.541666666577</c:v>
                </c:pt>
                <c:pt idx="2">
                  <c:v>39463.583333333336</c:v>
                </c:pt>
                <c:pt idx="3">
                  <c:v>39463.624999999993</c:v>
                </c:pt>
                <c:pt idx="4">
                  <c:v>39463.666666666577</c:v>
                </c:pt>
                <c:pt idx="5">
                  <c:v>39463.708333333336</c:v>
                </c:pt>
                <c:pt idx="6">
                  <c:v>39463.75</c:v>
                </c:pt>
                <c:pt idx="7">
                  <c:v>39463.791666666402</c:v>
                </c:pt>
                <c:pt idx="8">
                  <c:v>39463.833333333336</c:v>
                </c:pt>
                <c:pt idx="9">
                  <c:v>39463.875</c:v>
                </c:pt>
                <c:pt idx="10">
                  <c:v>39463.916666666657</c:v>
                </c:pt>
                <c:pt idx="11">
                  <c:v>39463.958333333343</c:v>
                </c:pt>
                <c:pt idx="12">
                  <c:v>39464</c:v>
                </c:pt>
                <c:pt idx="13">
                  <c:v>39464.041666666577</c:v>
                </c:pt>
                <c:pt idx="14">
                  <c:v>39464.083333333336</c:v>
                </c:pt>
                <c:pt idx="15">
                  <c:v>39464.124999999993</c:v>
                </c:pt>
                <c:pt idx="16">
                  <c:v>39464.166666666577</c:v>
                </c:pt>
                <c:pt idx="17">
                  <c:v>39464.208333333336</c:v>
                </c:pt>
                <c:pt idx="18">
                  <c:v>39464.25</c:v>
                </c:pt>
                <c:pt idx="19">
                  <c:v>39464.291666666402</c:v>
                </c:pt>
                <c:pt idx="20">
                  <c:v>39464.333333333336</c:v>
                </c:pt>
                <c:pt idx="21">
                  <c:v>39464.375</c:v>
                </c:pt>
                <c:pt idx="22">
                  <c:v>39464.416666666657</c:v>
                </c:pt>
                <c:pt idx="23">
                  <c:v>39464.458333333343</c:v>
                </c:pt>
                <c:pt idx="24">
                  <c:v>39464.5</c:v>
                </c:pt>
                <c:pt idx="25">
                  <c:v>39464.541666666577</c:v>
                </c:pt>
                <c:pt idx="26">
                  <c:v>39464.583333333336</c:v>
                </c:pt>
                <c:pt idx="27">
                  <c:v>39464.624999999993</c:v>
                </c:pt>
                <c:pt idx="28">
                  <c:v>39464.666666666577</c:v>
                </c:pt>
                <c:pt idx="29">
                  <c:v>39464.708333333336</c:v>
                </c:pt>
                <c:pt idx="30">
                  <c:v>39464.75</c:v>
                </c:pt>
                <c:pt idx="31">
                  <c:v>39464.791666666402</c:v>
                </c:pt>
                <c:pt idx="32">
                  <c:v>39464.833333333336</c:v>
                </c:pt>
                <c:pt idx="33">
                  <c:v>39464.875</c:v>
                </c:pt>
                <c:pt idx="34">
                  <c:v>39464.916666666657</c:v>
                </c:pt>
                <c:pt idx="35">
                  <c:v>39464.958333333343</c:v>
                </c:pt>
                <c:pt idx="36">
                  <c:v>39465</c:v>
                </c:pt>
              </c:numCache>
            </c:numRef>
          </c:xVal>
          <c:yVal>
            <c:numRef>
              <c:f>PAFA!$I$3:$I$39</c:f>
              <c:numCache>
                <c:formatCode>General</c:formatCode>
                <c:ptCount val="37"/>
                <c:pt idx="0">
                  <c:v>992.35999999999797</c:v>
                </c:pt>
                <c:pt idx="2">
                  <c:v>992.7</c:v>
                </c:pt>
                <c:pt idx="3">
                  <c:v>993.03</c:v>
                </c:pt>
                <c:pt idx="4">
                  <c:v>993.7</c:v>
                </c:pt>
                <c:pt idx="5">
                  <c:v>994.37</c:v>
                </c:pt>
                <c:pt idx="6">
                  <c:v>994.7</c:v>
                </c:pt>
                <c:pt idx="7">
                  <c:v>995.7</c:v>
                </c:pt>
                <c:pt idx="8">
                  <c:v>996.71</c:v>
                </c:pt>
                <c:pt idx="9">
                  <c:v>997.71</c:v>
                </c:pt>
                <c:pt idx="10">
                  <c:v>998.71</c:v>
                </c:pt>
                <c:pt idx="11">
                  <c:v>999.71</c:v>
                </c:pt>
                <c:pt idx="12">
                  <c:v>1000.72</c:v>
                </c:pt>
                <c:pt idx="13">
                  <c:v>1001.39</c:v>
                </c:pt>
                <c:pt idx="14">
                  <c:v>1001.72</c:v>
                </c:pt>
                <c:pt idx="15">
                  <c:v>1002.39</c:v>
                </c:pt>
                <c:pt idx="16">
                  <c:v>1002.72</c:v>
                </c:pt>
                <c:pt idx="17">
                  <c:v>1003.39</c:v>
                </c:pt>
                <c:pt idx="18">
                  <c:v>1004.39</c:v>
                </c:pt>
                <c:pt idx="19">
                  <c:v>1005.06</c:v>
                </c:pt>
                <c:pt idx="20">
                  <c:v>1005.4</c:v>
                </c:pt>
                <c:pt idx="21">
                  <c:v>1006.06</c:v>
                </c:pt>
                <c:pt idx="22">
                  <c:v>1006.73</c:v>
                </c:pt>
                <c:pt idx="23">
                  <c:v>1007.4</c:v>
                </c:pt>
                <c:pt idx="24">
                  <c:v>1007.74</c:v>
                </c:pt>
                <c:pt idx="25">
                  <c:v>1008.07</c:v>
                </c:pt>
                <c:pt idx="26">
                  <c:v>1008.4</c:v>
                </c:pt>
                <c:pt idx="27">
                  <c:v>1009.07</c:v>
                </c:pt>
                <c:pt idx="28">
                  <c:v>1009.41</c:v>
                </c:pt>
                <c:pt idx="29">
                  <c:v>1009.41</c:v>
                </c:pt>
                <c:pt idx="30">
                  <c:v>1009.07</c:v>
                </c:pt>
                <c:pt idx="31">
                  <c:v>1009.07</c:v>
                </c:pt>
                <c:pt idx="32">
                  <c:v>1009.07</c:v>
                </c:pt>
              </c:numCache>
            </c:numRef>
          </c:yVal>
        </c:ser>
        <c:ser>
          <c:idx val="1"/>
          <c:order val="1"/>
          <c:tx>
            <c:v>WRF Nest 1</c:v>
          </c:tx>
          <c:marker>
            <c:symbol val="none"/>
          </c:marker>
          <c:xVal>
            <c:numRef>
              <c:f>PAFA!$F$3:$F$39</c:f>
              <c:numCache>
                <c:formatCode>m\/d\/yy\ h:mm;@</c:formatCode>
                <c:ptCount val="37"/>
                <c:pt idx="0">
                  <c:v>39463.5</c:v>
                </c:pt>
                <c:pt idx="1">
                  <c:v>39463.541666666577</c:v>
                </c:pt>
                <c:pt idx="2">
                  <c:v>39463.583333333336</c:v>
                </c:pt>
                <c:pt idx="3">
                  <c:v>39463.624999999993</c:v>
                </c:pt>
                <c:pt idx="4">
                  <c:v>39463.666666666577</c:v>
                </c:pt>
                <c:pt idx="5">
                  <c:v>39463.708333333336</c:v>
                </c:pt>
                <c:pt idx="6">
                  <c:v>39463.75</c:v>
                </c:pt>
                <c:pt idx="7">
                  <c:v>39463.791666666402</c:v>
                </c:pt>
                <c:pt idx="8">
                  <c:v>39463.833333333336</c:v>
                </c:pt>
                <c:pt idx="9">
                  <c:v>39463.875</c:v>
                </c:pt>
                <c:pt idx="10">
                  <c:v>39463.916666666657</c:v>
                </c:pt>
                <c:pt idx="11">
                  <c:v>39463.958333333343</c:v>
                </c:pt>
                <c:pt idx="12">
                  <c:v>39464</c:v>
                </c:pt>
                <c:pt idx="13">
                  <c:v>39464.041666666577</c:v>
                </c:pt>
                <c:pt idx="14">
                  <c:v>39464.083333333336</c:v>
                </c:pt>
                <c:pt idx="15">
                  <c:v>39464.124999999993</c:v>
                </c:pt>
                <c:pt idx="16">
                  <c:v>39464.166666666577</c:v>
                </c:pt>
                <c:pt idx="17">
                  <c:v>39464.208333333336</c:v>
                </c:pt>
                <c:pt idx="18">
                  <c:v>39464.25</c:v>
                </c:pt>
                <c:pt idx="19">
                  <c:v>39464.291666666402</c:v>
                </c:pt>
                <c:pt idx="20">
                  <c:v>39464.333333333336</c:v>
                </c:pt>
                <c:pt idx="21">
                  <c:v>39464.375</c:v>
                </c:pt>
                <c:pt idx="22">
                  <c:v>39464.416666666657</c:v>
                </c:pt>
                <c:pt idx="23">
                  <c:v>39464.458333333343</c:v>
                </c:pt>
                <c:pt idx="24">
                  <c:v>39464.5</c:v>
                </c:pt>
                <c:pt idx="25">
                  <c:v>39464.541666666577</c:v>
                </c:pt>
                <c:pt idx="26">
                  <c:v>39464.583333333336</c:v>
                </c:pt>
                <c:pt idx="27">
                  <c:v>39464.624999999993</c:v>
                </c:pt>
                <c:pt idx="28">
                  <c:v>39464.666666666577</c:v>
                </c:pt>
                <c:pt idx="29">
                  <c:v>39464.708333333336</c:v>
                </c:pt>
                <c:pt idx="30">
                  <c:v>39464.75</c:v>
                </c:pt>
                <c:pt idx="31">
                  <c:v>39464.791666666402</c:v>
                </c:pt>
                <c:pt idx="32">
                  <c:v>39464.833333333336</c:v>
                </c:pt>
                <c:pt idx="33">
                  <c:v>39464.875</c:v>
                </c:pt>
                <c:pt idx="34">
                  <c:v>39464.916666666657</c:v>
                </c:pt>
                <c:pt idx="35">
                  <c:v>39464.958333333343</c:v>
                </c:pt>
                <c:pt idx="36">
                  <c:v>39465</c:v>
                </c:pt>
              </c:numCache>
            </c:numRef>
          </c:xVal>
          <c:yVal>
            <c:numRef>
              <c:f>PAFA!$U$3:$U$39</c:f>
              <c:numCache>
                <c:formatCode>General</c:formatCode>
                <c:ptCount val="37"/>
                <c:pt idx="0">
                  <c:v>987.3</c:v>
                </c:pt>
                <c:pt idx="1">
                  <c:v>987.44999999999936</c:v>
                </c:pt>
                <c:pt idx="2">
                  <c:v>988.42999999999938</c:v>
                </c:pt>
                <c:pt idx="3">
                  <c:v>988.01</c:v>
                </c:pt>
                <c:pt idx="4">
                  <c:v>988.51</c:v>
                </c:pt>
                <c:pt idx="5">
                  <c:v>987.82999999999936</c:v>
                </c:pt>
                <c:pt idx="6">
                  <c:v>988.26</c:v>
                </c:pt>
                <c:pt idx="7">
                  <c:v>988.63</c:v>
                </c:pt>
                <c:pt idx="8">
                  <c:v>988.68000000000052</c:v>
                </c:pt>
                <c:pt idx="9">
                  <c:v>989.74</c:v>
                </c:pt>
                <c:pt idx="10">
                  <c:v>991.01</c:v>
                </c:pt>
                <c:pt idx="11">
                  <c:v>991.74</c:v>
                </c:pt>
                <c:pt idx="12">
                  <c:v>992.69</c:v>
                </c:pt>
                <c:pt idx="13">
                  <c:v>993.52</c:v>
                </c:pt>
                <c:pt idx="14">
                  <c:v>994.34999999999798</c:v>
                </c:pt>
                <c:pt idx="15">
                  <c:v>994.61</c:v>
                </c:pt>
                <c:pt idx="16">
                  <c:v>995.13</c:v>
                </c:pt>
                <c:pt idx="17">
                  <c:v>995.39</c:v>
                </c:pt>
                <c:pt idx="18">
                  <c:v>995.93999999999937</c:v>
                </c:pt>
                <c:pt idx="19">
                  <c:v>996.42</c:v>
                </c:pt>
                <c:pt idx="20">
                  <c:v>997.22</c:v>
                </c:pt>
                <c:pt idx="21">
                  <c:v>997.88</c:v>
                </c:pt>
                <c:pt idx="22">
                  <c:v>998.44999999999936</c:v>
                </c:pt>
                <c:pt idx="23">
                  <c:v>999.07</c:v>
                </c:pt>
                <c:pt idx="24">
                  <c:v>999.73</c:v>
                </c:pt>
                <c:pt idx="25">
                  <c:v>1000.42</c:v>
                </c:pt>
                <c:pt idx="26">
                  <c:v>1000.59</c:v>
                </c:pt>
                <c:pt idx="27">
                  <c:v>1000.74</c:v>
                </c:pt>
                <c:pt idx="28">
                  <c:v>1001.11</c:v>
                </c:pt>
                <c:pt idx="29">
                  <c:v>1001.4</c:v>
                </c:pt>
                <c:pt idx="30">
                  <c:v>1001.74</c:v>
                </c:pt>
                <c:pt idx="31">
                  <c:v>1001.51</c:v>
                </c:pt>
                <c:pt idx="32">
                  <c:v>1001.41</c:v>
                </c:pt>
                <c:pt idx="33">
                  <c:v>1001.5</c:v>
                </c:pt>
                <c:pt idx="34">
                  <c:v>1001.47</c:v>
                </c:pt>
                <c:pt idx="35">
                  <c:v>1001.15</c:v>
                </c:pt>
                <c:pt idx="36">
                  <c:v>1000.72</c:v>
                </c:pt>
              </c:numCache>
            </c:numRef>
          </c:yVal>
        </c:ser>
        <c:ser>
          <c:idx val="2"/>
          <c:order val="2"/>
          <c:tx>
            <c:v>WRF Nest 2</c:v>
          </c:tx>
          <c:marker>
            <c:symbol val="none"/>
          </c:marker>
          <c:xVal>
            <c:numRef>
              <c:f>PAFA!$F$3:$F$39</c:f>
              <c:numCache>
                <c:formatCode>m\/d\/yy\ h:mm;@</c:formatCode>
                <c:ptCount val="37"/>
                <c:pt idx="0">
                  <c:v>39463.5</c:v>
                </c:pt>
                <c:pt idx="1">
                  <c:v>39463.541666666577</c:v>
                </c:pt>
                <c:pt idx="2">
                  <c:v>39463.583333333336</c:v>
                </c:pt>
                <c:pt idx="3">
                  <c:v>39463.624999999993</c:v>
                </c:pt>
                <c:pt idx="4">
                  <c:v>39463.666666666577</c:v>
                </c:pt>
                <c:pt idx="5">
                  <c:v>39463.708333333336</c:v>
                </c:pt>
                <c:pt idx="6">
                  <c:v>39463.75</c:v>
                </c:pt>
                <c:pt idx="7">
                  <c:v>39463.791666666402</c:v>
                </c:pt>
                <c:pt idx="8">
                  <c:v>39463.833333333336</c:v>
                </c:pt>
                <c:pt idx="9">
                  <c:v>39463.875</c:v>
                </c:pt>
                <c:pt idx="10">
                  <c:v>39463.916666666657</c:v>
                </c:pt>
                <c:pt idx="11">
                  <c:v>39463.958333333343</c:v>
                </c:pt>
                <c:pt idx="12">
                  <c:v>39464</c:v>
                </c:pt>
                <c:pt idx="13">
                  <c:v>39464.041666666577</c:v>
                </c:pt>
                <c:pt idx="14">
                  <c:v>39464.083333333336</c:v>
                </c:pt>
                <c:pt idx="15">
                  <c:v>39464.124999999993</c:v>
                </c:pt>
                <c:pt idx="16">
                  <c:v>39464.166666666577</c:v>
                </c:pt>
                <c:pt idx="17">
                  <c:v>39464.208333333336</c:v>
                </c:pt>
                <c:pt idx="18">
                  <c:v>39464.25</c:v>
                </c:pt>
                <c:pt idx="19">
                  <c:v>39464.291666666402</c:v>
                </c:pt>
                <c:pt idx="20">
                  <c:v>39464.333333333336</c:v>
                </c:pt>
                <c:pt idx="21">
                  <c:v>39464.375</c:v>
                </c:pt>
                <c:pt idx="22">
                  <c:v>39464.416666666657</c:v>
                </c:pt>
                <c:pt idx="23">
                  <c:v>39464.458333333343</c:v>
                </c:pt>
                <c:pt idx="24">
                  <c:v>39464.5</c:v>
                </c:pt>
                <c:pt idx="25">
                  <c:v>39464.541666666577</c:v>
                </c:pt>
                <c:pt idx="26">
                  <c:v>39464.583333333336</c:v>
                </c:pt>
                <c:pt idx="27">
                  <c:v>39464.624999999993</c:v>
                </c:pt>
                <c:pt idx="28">
                  <c:v>39464.666666666577</c:v>
                </c:pt>
                <c:pt idx="29">
                  <c:v>39464.708333333336</c:v>
                </c:pt>
                <c:pt idx="30">
                  <c:v>39464.75</c:v>
                </c:pt>
                <c:pt idx="31">
                  <c:v>39464.791666666402</c:v>
                </c:pt>
                <c:pt idx="32">
                  <c:v>39464.833333333336</c:v>
                </c:pt>
                <c:pt idx="33">
                  <c:v>39464.875</c:v>
                </c:pt>
                <c:pt idx="34">
                  <c:v>39464.916666666657</c:v>
                </c:pt>
                <c:pt idx="35">
                  <c:v>39464.958333333343</c:v>
                </c:pt>
                <c:pt idx="36">
                  <c:v>39465</c:v>
                </c:pt>
              </c:numCache>
            </c:numRef>
          </c:xVal>
          <c:yVal>
            <c:numRef>
              <c:f>PAFA!$AB$3:$AB$39</c:f>
              <c:numCache>
                <c:formatCode>General</c:formatCode>
                <c:ptCount val="37"/>
                <c:pt idx="0">
                  <c:v>993.30999999999949</c:v>
                </c:pt>
                <c:pt idx="1">
                  <c:v>992.11</c:v>
                </c:pt>
                <c:pt idx="2">
                  <c:v>993.11</c:v>
                </c:pt>
                <c:pt idx="3">
                  <c:v>992.52</c:v>
                </c:pt>
                <c:pt idx="4">
                  <c:v>992.94999999999936</c:v>
                </c:pt>
                <c:pt idx="5">
                  <c:v>992.31999999999937</c:v>
                </c:pt>
                <c:pt idx="6">
                  <c:v>992.68000000000052</c:v>
                </c:pt>
                <c:pt idx="7">
                  <c:v>993.05</c:v>
                </c:pt>
                <c:pt idx="8">
                  <c:v>993.03</c:v>
                </c:pt>
                <c:pt idx="9">
                  <c:v>994.01</c:v>
                </c:pt>
                <c:pt idx="10">
                  <c:v>995.31999999999937</c:v>
                </c:pt>
                <c:pt idx="11">
                  <c:v>996.14</c:v>
                </c:pt>
                <c:pt idx="12">
                  <c:v>997.12</c:v>
                </c:pt>
                <c:pt idx="13">
                  <c:v>998</c:v>
                </c:pt>
                <c:pt idx="14">
                  <c:v>998.94999999999936</c:v>
                </c:pt>
                <c:pt idx="15">
                  <c:v>999.24</c:v>
                </c:pt>
                <c:pt idx="16">
                  <c:v>999.69</c:v>
                </c:pt>
                <c:pt idx="17">
                  <c:v>1000</c:v>
                </c:pt>
                <c:pt idx="18">
                  <c:v>1000.5</c:v>
                </c:pt>
                <c:pt idx="19">
                  <c:v>1000.92</c:v>
                </c:pt>
                <c:pt idx="20">
                  <c:v>1001.66</c:v>
                </c:pt>
                <c:pt idx="21">
                  <c:v>1002.3199999999982</c:v>
                </c:pt>
                <c:pt idx="22">
                  <c:v>1002.87</c:v>
                </c:pt>
                <c:pt idx="23">
                  <c:v>1003.51</c:v>
                </c:pt>
                <c:pt idx="24">
                  <c:v>1004.14</c:v>
                </c:pt>
                <c:pt idx="25">
                  <c:v>1004.81</c:v>
                </c:pt>
                <c:pt idx="26">
                  <c:v>1005</c:v>
                </c:pt>
                <c:pt idx="27">
                  <c:v>1005.1800000000015</c:v>
                </c:pt>
                <c:pt idx="28">
                  <c:v>1005.59</c:v>
                </c:pt>
                <c:pt idx="29">
                  <c:v>1005.8599999999979</c:v>
                </c:pt>
                <c:pt idx="30">
                  <c:v>1006.24</c:v>
                </c:pt>
                <c:pt idx="31">
                  <c:v>1006.06</c:v>
                </c:pt>
                <c:pt idx="32">
                  <c:v>1006</c:v>
                </c:pt>
                <c:pt idx="33">
                  <c:v>1006.12</c:v>
                </c:pt>
                <c:pt idx="34">
                  <c:v>1006.03</c:v>
                </c:pt>
                <c:pt idx="35">
                  <c:v>1005.7</c:v>
                </c:pt>
                <c:pt idx="36">
                  <c:v>1005.2900000000018</c:v>
                </c:pt>
              </c:numCache>
            </c:numRef>
          </c:yVal>
        </c:ser>
        <c:ser>
          <c:idx val="3"/>
          <c:order val="3"/>
          <c:tx>
            <c:v>WRF Nest 3</c:v>
          </c:tx>
          <c:marker>
            <c:symbol val="none"/>
          </c:marker>
          <c:xVal>
            <c:numRef>
              <c:f>PAFA!$F$3:$F$39</c:f>
              <c:numCache>
                <c:formatCode>m\/d\/yy\ h:mm;@</c:formatCode>
                <c:ptCount val="37"/>
                <c:pt idx="0">
                  <c:v>39463.5</c:v>
                </c:pt>
                <c:pt idx="1">
                  <c:v>39463.541666666577</c:v>
                </c:pt>
                <c:pt idx="2">
                  <c:v>39463.583333333336</c:v>
                </c:pt>
                <c:pt idx="3">
                  <c:v>39463.624999999993</c:v>
                </c:pt>
                <c:pt idx="4">
                  <c:v>39463.666666666577</c:v>
                </c:pt>
                <c:pt idx="5">
                  <c:v>39463.708333333336</c:v>
                </c:pt>
                <c:pt idx="6">
                  <c:v>39463.75</c:v>
                </c:pt>
                <c:pt idx="7">
                  <c:v>39463.791666666402</c:v>
                </c:pt>
                <c:pt idx="8">
                  <c:v>39463.833333333336</c:v>
                </c:pt>
                <c:pt idx="9">
                  <c:v>39463.875</c:v>
                </c:pt>
                <c:pt idx="10">
                  <c:v>39463.916666666657</c:v>
                </c:pt>
                <c:pt idx="11">
                  <c:v>39463.958333333343</c:v>
                </c:pt>
                <c:pt idx="12">
                  <c:v>39464</c:v>
                </c:pt>
                <c:pt idx="13">
                  <c:v>39464.041666666577</c:v>
                </c:pt>
                <c:pt idx="14">
                  <c:v>39464.083333333336</c:v>
                </c:pt>
                <c:pt idx="15">
                  <c:v>39464.124999999993</c:v>
                </c:pt>
                <c:pt idx="16">
                  <c:v>39464.166666666577</c:v>
                </c:pt>
                <c:pt idx="17">
                  <c:v>39464.208333333336</c:v>
                </c:pt>
                <c:pt idx="18">
                  <c:v>39464.25</c:v>
                </c:pt>
                <c:pt idx="19">
                  <c:v>39464.291666666402</c:v>
                </c:pt>
                <c:pt idx="20">
                  <c:v>39464.333333333336</c:v>
                </c:pt>
                <c:pt idx="21">
                  <c:v>39464.375</c:v>
                </c:pt>
                <c:pt idx="22">
                  <c:v>39464.416666666657</c:v>
                </c:pt>
                <c:pt idx="23">
                  <c:v>39464.458333333343</c:v>
                </c:pt>
                <c:pt idx="24">
                  <c:v>39464.5</c:v>
                </c:pt>
                <c:pt idx="25">
                  <c:v>39464.541666666577</c:v>
                </c:pt>
                <c:pt idx="26">
                  <c:v>39464.583333333336</c:v>
                </c:pt>
                <c:pt idx="27">
                  <c:v>39464.624999999993</c:v>
                </c:pt>
                <c:pt idx="28">
                  <c:v>39464.666666666577</c:v>
                </c:pt>
                <c:pt idx="29">
                  <c:v>39464.708333333336</c:v>
                </c:pt>
                <c:pt idx="30">
                  <c:v>39464.75</c:v>
                </c:pt>
                <c:pt idx="31">
                  <c:v>39464.791666666402</c:v>
                </c:pt>
                <c:pt idx="32">
                  <c:v>39464.833333333336</c:v>
                </c:pt>
                <c:pt idx="33">
                  <c:v>39464.875</c:v>
                </c:pt>
                <c:pt idx="34">
                  <c:v>39464.916666666657</c:v>
                </c:pt>
                <c:pt idx="35">
                  <c:v>39464.958333333343</c:v>
                </c:pt>
                <c:pt idx="36">
                  <c:v>39465</c:v>
                </c:pt>
              </c:numCache>
            </c:numRef>
          </c:xVal>
          <c:yVal>
            <c:numRef>
              <c:f>PAFA!$AI$3:$AI$39</c:f>
              <c:numCache>
                <c:formatCode>General</c:formatCode>
                <c:ptCount val="37"/>
                <c:pt idx="0">
                  <c:v>995.64</c:v>
                </c:pt>
                <c:pt idx="1">
                  <c:v>992.97</c:v>
                </c:pt>
                <c:pt idx="2">
                  <c:v>994</c:v>
                </c:pt>
                <c:pt idx="3">
                  <c:v>993.4</c:v>
                </c:pt>
                <c:pt idx="4">
                  <c:v>993.82999999999936</c:v>
                </c:pt>
                <c:pt idx="5">
                  <c:v>993.23</c:v>
                </c:pt>
                <c:pt idx="6">
                  <c:v>993.55999999999949</c:v>
                </c:pt>
                <c:pt idx="7">
                  <c:v>993.92999999999938</c:v>
                </c:pt>
                <c:pt idx="8">
                  <c:v>993.91</c:v>
                </c:pt>
                <c:pt idx="9">
                  <c:v>994.91</c:v>
                </c:pt>
                <c:pt idx="10">
                  <c:v>996.21</c:v>
                </c:pt>
                <c:pt idx="11">
                  <c:v>996.97</c:v>
                </c:pt>
                <c:pt idx="12">
                  <c:v>998.03</c:v>
                </c:pt>
                <c:pt idx="13">
                  <c:v>998.9</c:v>
                </c:pt>
                <c:pt idx="14">
                  <c:v>999.84999999999798</c:v>
                </c:pt>
                <c:pt idx="15">
                  <c:v>1000.14</c:v>
                </c:pt>
                <c:pt idx="16">
                  <c:v>1000.64</c:v>
                </c:pt>
                <c:pt idx="17">
                  <c:v>1000.91</c:v>
                </c:pt>
                <c:pt idx="18">
                  <c:v>1001.41</c:v>
                </c:pt>
                <c:pt idx="19">
                  <c:v>1001.81</c:v>
                </c:pt>
                <c:pt idx="20">
                  <c:v>1002.57</c:v>
                </c:pt>
                <c:pt idx="21">
                  <c:v>1003.24</c:v>
                </c:pt>
                <c:pt idx="22">
                  <c:v>1003.8</c:v>
                </c:pt>
                <c:pt idx="23">
                  <c:v>1004.4399999999982</c:v>
                </c:pt>
                <c:pt idx="24">
                  <c:v>1005.08</c:v>
                </c:pt>
                <c:pt idx="25">
                  <c:v>1005.75</c:v>
                </c:pt>
                <c:pt idx="26">
                  <c:v>1005.91</c:v>
                </c:pt>
                <c:pt idx="27">
                  <c:v>1006.08</c:v>
                </c:pt>
                <c:pt idx="28">
                  <c:v>1006.4599999999982</c:v>
                </c:pt>
                <c:pt idx="29">
                  <c:v>1006.74</c:v>
                </c:pt>
                <c:pt idx="30">
                  <c:v>1007.12</c:v>
                </c:pt>
                <c:pt idx="31">
                  <c:v>1006.9399999999982</c:v>
                </c:pt>
                <c:pt idx="32">
                  <c:v>1006.89</c:v>
                </c:pt>
                <c:pt idx="33">
                  <c:v>1007.01</c:v>
                </c:pt>
                <c:pt idx="34">
                  <c:v>1006.93</c:v>
                </c:pt>
                <c:pt idx="35">
                  <c:v>1006.58</c:v>
                </c:pt>
                <c:pt idx="36">
                  <c:v>1006.16</c:v>
                </c:pt>
              </c:numCache>
            </c:numRef>
          </c:yVal>
        </c:ser>
        <c:axId val="263669632"/>
        <c:axId val="263673344"/>
      </c:scatterChart>
      <c:valAx>
        <c:axId val="263669632"/>
        <c:scaling>
          <c:orientation val="minMax"/>
          <c:max val="39465"/>
          <c:min val="39463.5"/>
        </c:scaling>
        <c:axPos val="b"/>
        <c:title>
          <c:tx>
            <c:rich>
              <a:bodyPr/>
              <a:lstStyle/>
              <a:p>
                <a:pPr>
                  <a:defRPr/>
                </a:pPr>
                <a:r>
                  <a:rPr lang="en-US"/>
                  <a:t>Time</a:t>
                </a:r>
              </a:p>
            </c:rich>
          </c:tx>
          <c:layout/>
        </c:title>
        <c:numFmt formatCode="h:mm;@" sourceLinked="0"/>
        <c:majorTickMark val="none"/>
        <c:tickLblPos val="nextTo"/>
        <c:txPr>
          <a:bodyPr rot="5400000" vert="horz"/>
          <a:lstStyle/>
          <a:p>
            <a:pPr>
              <a:defRPr/>
            </a:pPr>
            <a:endParaRPr lang="en-US"/>
          </a:p>
        </c:txPr>
        <c:crossAx val="263673344"/>
        <c:crosses val="autoZero"/>
        <c:crossBetween val="midCat"/>
      </c:valAx>
      <c:valAx>
        <c:axId val="263673344"/>
        <c:scaling>
          <c:orientation val="minMax"/>
        </c:scaling>
        <c:axPos val="l"/>
        <c:majorGridlines>
          <c:spPr>
            <a:ln>
              <a:solidFill>
                <a:srgbClr val="4F81BD"/>
              </a:solidFill>
            </a:ln>
          </c:spPr>
        </c:majorGridlines>
        <c:title>
          <c:tx>
            <c:rich>
              <a:bodyPr/>
              <a:lstStyle/>
              <a:p>
                <a:pPr>
                  <a:defRPr/>
                </a:pPr>
                <a:r>
                  <a:rPr lang="en-US"/>
                  <a:t>Millibars</a:t>
                </a:r>
              </a:p>
            </c:rich>
          </c:tx>
          <c:layout/>
        </c:title>
        <c:numFmt formatCode="General" sourceLinked="1"/>
        <c:majorTickMark val="none"/>
        <c:tickLblPos val="nextTo"/>
        <c:crossAx val="263669632"/>
        <c:crosses val="autoZero"/>
        <c:crossBetween val="midCat"/>
      </c:valAx>
      <c:spPr>
        <a:noFill/>
      </c:spPr>
    </c:plotArea>
    <c:legend>
      <c:legendPos val="r"/>
      <c:layout/>
    </c:legend>
    <c:plotVisOnly val="1"/>
  </c:chart>
  <c:spPr>
    <a:solidFill>
      <a:schemeClr val="bg1"/>
    </a:solidFill>
  </c:sp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a:pPr>
            <a:r>
              <a:rPr lang="en-US"/>
              <a:t>PAFA Temperature</a:t>
            </a:r>
          </a:p>
        </c:rich>
      </c:tx>
      <c:layout/>
    </c:title>
    <c:plotArea>
      <c:layout/>
      <c:scatterChart>
        <c:scatterStyle val="lineMarker"/>
        <c:ser>
          <c:idx val="0"/>
          <c:order val="0"/>
          <c:tx>
            <c:strRef>
              <c:f>PAFA!$I$1</c:f>
              <c:strCache>
                <c:ptCount val="1"/>
                <c:pt idx="0">
                  <c:v>Observed</c:v>
                </c:pt>
              </c:strCache>
            </c:strRef>
          </c:tx>
          <c:marker>
            <c:symbol val="none"/>
          </c:marker>
          <c:xVal>
            <c:numRef>
              <c:f>PAFA!$F$3:$F$39</c:f>
              <c:numCache>
                <c:formatCode>m\/d\/yy\ h:mm;@</c:formatCode>
                <c:ptCount val="37"/>
                <c:pt idx="0">
                  <c:v>39463.5</c:v>
                </c:pt>
                <c:pt idx="1">
                  <c:v>39463.541666666577</c:v>
                </c:pt>
                <c:pt idx="2">
                  <c:v>39463.583333333336</c:v>
                </c:pt>
                <c:pt idx="3">
                  <c:v>39463.624999999993</c:v>
                </c:pt>
                <c:pt idx="4">
                  <c:v>39463.666666666577</c:v>
                </c:pt>
                <c:pt idx="5">
                  <c:v>39463.708333333336</c:v>
                </c:pt>
                <c:pt idx="6">
                  <c:v>39463.75</c:v>
                </c:pt>
                <c:pt idx="7">
                  <c:v>39463.791666666402</c:v>
                </c:pt>
                <c:pt idx="8">
                  <c:v>39463.833333333336</c:v>
                </c:pt>
                <c:pt idx="9">
                  <c:v>39463.875</c:v>
                </c:pt>
                <c:pt idx="10">
                  <c:v>39463.916666666657</c:v>
                </c:pt>
                <c:pt idx="11">
                  <c:v>39463.958333333343</c:v>
                </c:pt>
                <c:pt idx="12">
                  <c:v>39464</c:v>
                </c:pt>
                <c:pt idx="13">
                  <c:v>39464.041666666577</c:v>
                </c:pt>
                <c:pt idx="14">
                  <c:v>39464.083333333336</c:v>
                </c:pt>
                <c:pt idx="15">
                  <c:v>39464.124999999993</c:v>
                </c:pt>
                <c:pt idx="16">
                  <c:v>39464.166666666577</c:v>
                </c:pt>
                <c:pt idx="17">
                  <c:v>39464.208333333336</c:v>
                </c:pt>
                <c:pt idx="18">
                  <c:v>39464.25</c:v>
                </c:pt>
                <c:pt idx="19">
                  <c:v>39464.291666666402</c:v>
                </c:pt>
                <c:pt idx="20">
                  <c:v>39464.333333333336</c:v>
                </c:pt>
                <c:pt idx="21">
                  <c:v>39464.375</c:v>
                </c:pt>
                <c:pt idx="22">
                  <c:v>39464.416666666657</c:v>
                </c:pt>
                <c:pt idx="23">
                  <c:v>39464.458333333343</c:v>
                </c:pt>
                <c:pt idx="24">
                  <c:v>39464.5</c:v>
                </c:pt>
                <c:pt idx="25">
                  <c:v>39464.541666666577</c:v>
                </c:pt>
                <c:pt idx="26">
                  <c:v>39464.583333333336</c:v>
                </c:pt>
                <c:pt idx="27">
                  <c:v>39464.624999999993</c:v>
                </c:pt>
                <c:pt idx="28">
                  <c:v>39464.666666666577</c:v>
                </c:pt>
                <c:pt idx="29">
                  <c:v>39464.708333333336</c:v>
                </c:pt>
                <c:pt idx="30">
                  <c:v>39464.75</c:v>
                </c:pt>
                <c:pt idx="31">
                  <c:v>39464.791666666402</c:v>
                </c:pt>
                <c:pt idx="32">
                  <c:v>39464.833333333336</c:v>
                </c:pt>
                <c:pt idx="33">
                  <c:v>39464.875</c:v>
                </c:pt>
                <c:pt idx="34">
                  <c:v>39464.916666666657</c:v>
                </c:pt>
                <c:pt idx="35">
                  <c:v>39464.958333333343</c:v>
                </c:pt>
                <c:pt idx="36">
                  <c:v>39465</c:v>
                </c:pt>
              </c:numCache>
            </c:numRef>
          </c:xVal>
          <c:yVal>
            <c:numRef>
              <c:f>PAFA!$M$3:$M$39</c:f>
              <c:numCache>
                <c:formatCode>General</c:formatCode>
                <c:ptCount val="37"/>
                <c:pt idx="0">
                  <c:v>-19</c:v>
                </c:pt>
                <c:pt idx="1">
                  <c:v>-20</c:v>
                </c:pt>
                <c:pt idx="2">
                  <c:v>-21</c:v>
                </c:pt>
                <c:pt idx="3">
                  <c:v>-22</c:v>
                </c:pt>
                <c:pt idx="4">
                  <c:v>-23</c:v>
                </c:pt>
                <c:pt idx="5">
                  <c:v>-23</c:v>
                </c:pt>
                <c:pt idx="6">
                  <c:v>-22</c:v>
                </c:pt>
                <c:pt idx="7">
                  <c:v>-21</c:v>
                </c:pt>
                <c:pt idx="8">
                  <c:v>-21</c:v>
                </c:pt>
                <c:pt idx="9">
                  <c:v>-19</c:v>
                </c:pt>
                <c:pt idx="10">
                  <c:v>-19</c:v>
                </c:pt>
                <c:pt idx="11">
                  <c:v>-19</c:v>
                </c:pt>
                <c:pt idx="12">
                  <c:v>-18</c:v>
                </c:pt>
                <c:pt idx="13">
                  <c:v>-18</c:v>
                </c:pt>
                <c:pt idx="14">
                  <c:v>-19</c:v>
                </c:pt>
                <c:pt idx="15">
                  <c:v>-21</c:v>
                </c:pt>
                <c:pt idx="16">
                  <c:v>-17</c:v>
                </c:pt>
                <c:pt idx="17">
                  <c:v>-17</c:v>
                </c:pt>
                <c:pt idx="18">
                  <c:v>-16</c:v>
                </c:pt>
                <c:pt idx="19">
                  <c:v>-14</c:v>
                </c:pt>
                <c:pt idx="20">
                  <c:v>-14</c:v>
                </c:pt>
                <c:pt idx="21">
                  <c:v>-13</c:v>
                </c:pt>
                <c:pt idx="22">
                  <c:v>-12</c:v>
                </c:pt>
                <c:pt idx="23">
                  <c:v>-12</c:v>
                </c:pt>
                <c:pt idx="24">
                  <c:v>-11</c:v>
                </c:pt>
                <c:pt idx="25">
                  <c:v>-11</c:v>
                </c:pt>
                <c:pt idx="26">
                  <c:v>-11</c:v>
                </c:pt>
                <c:pt idx="27">
                  <c:v>-10</c:v>
                </c:pt>
                <c:pt idx="28">
                  <c:v>-10</c:v>
                </c:pt>
                <c:pt idx="29">
                  <c:v>-9</c:v>
                </c:pt>
                <c:pt idx="30">
                  <c:v>-10</c:v>
                </c:pt>
                <c:pt idx="31">
                  <c:v>-13</c:v>
                </c:pt>
                <c:pt idx="32">
                  <c:v>-17</c:v>
                </c:pt>
                <c:pt idx="33">
                  <c:v>-20</c:v>
                </c:pt>
                <c:pt idx="34">
                  <c:v>-19</c:v>
                </c:pt>
                <c:pt idx="35">
                  <c:v>-21</c:v>
                </c:pt>
                <c:pt idx="36">
                  <c:v>-21</c:v>
                </c:pt>
              </c:numCache>
            </c:numRef>
          </c:yVal>
        </c:ser>
        <c:ser>
          <c:idx val="1"/>
          <c:order val="1"/>
          <c:tx>
            <c:v>WRF Nest 1</c:v>
          </c:tx>
          <c:marker>
            <c:symbol val="none"/>
          </c:marker>
          <c:xVal>
            <c:numRef>
              <c:f>PAFA!$F$3:$F$39</c:f>
              <c:numCache>
                <c:formatCode>m\/d\/yy\ h:mm;@</c:formatCode>
                <c:ptCount val="37"/>
                <c:pt idx="0">
                  <c:v>39463.5</c:v>
                </c:pt>
                <c:pt idx="1">
                  <c:v>39463.541666666577</c:v>
                </c:pt>
                <c:pt idx="2">
                  <c:v>39463.583333333336</c:v>
                </c:pt>
                <c:pt idx="3">
                  <c:v>39463.624999999993</c:v>
                </c:pt>
                <c:pt idx="4">
                  <c:v>39463.666666666577</c:v>
                </c:pt>
                <c:pt idx="5">
                  <c:v>39463.708333333336</c:v>
                </c:pt>
                <c:pt idx="6">
                  <c:v>39463.75</c:v>
                </c:pt>
                <c:pt idx="7">
                  <c:v>39463.791666666402</c:v>
                </c:pt>
                <c:pt idx="8">
                  <c:v>39463.833333333336</c:v>
                </c:pt>
                <c:pt idx="9">
                  <c:v>39463.875</c:v>
                </c:pt>
                <c:pt idx="10">
                  <c:v>39463.916666666657</c:v>
                </c:pt>
                <c:pt idx="11">
                  <c:v>39463.958333333343</c:v>
                </c:pt>
                <c:pt idx="12">
                  <c:v>39464</c:v>
                </c:pt>
                <c:pt idx="13">
                  <c:v>39464.041666666577</c:v>
                </c:pt>
                <c:pt idx="14">
                  <c:v>39464.083333333336</c:v>
                </c:pt>
                <c:pt idx="15">
                  <c:v>39464.124999999993</c:v>
                </c:pt>
                <c:pt idx="16">
                  <c:v>39464.166666666577</c:v>
                </c:pt>
                <c:pt idx="17">
                  <c:v>39464.208333333336</c:v>
                </c:pt>
                <c:pt idx="18">
                  <c:v>39464.25</c:v>
                </c:pt>
                <c:pt idx="19">
                  <c:v>39464.291666666402</c:v>
                </c:pt>
                <c:pt idx="20">
                  <c:v>39464.333333333336</c:v>
                </c:pt>
                <c:pt idx="21">
                  <c:v>39464.375</c:v>
                </c:pt>
                <c:pt idx="22">
                  <c:v>39464.416666666657</c:v>
                </c:pt>
                <c:pt idx="23">
                  <c:v>39464.458333333343</c:v>
                </c:pt>
                <c:pt idx="24">
                  <c:v>39464.5</c:v>
                </c:pt>
                <c:pt idx="25">
                  <c:v>39464.541666666577</c:v>
                </c:pt>
                <c:pt idx="26">
                  <c:v>39464.583333333336</c:v>
                </c:pt>
                <c:pt idx="27">
                  <c:v>39464.624999999993</c:v>
                </c:pt>
                <c:pt idx="28">
                  <c:v>39464.666666666577</c:v>
                </c:pt>
                <c:pt idx="29">
                  <c:v>39464.708333333336</c:v>
                </c:pt>
                <c:pt idx="30">
                  <c:v>39464.75</c:v>
                </c:pt>
                <c:pt idx="31">
                  <c:v>39464.791666666402</c:v>
                </c:pt>
                <c:pt idx="32">
                  <c:v>39464.833333333336</c:v>
                </c:pt>
                <c:pt idx="33">
                  <c:v>39464.875</c:v>
                </c:pt>
                <c:pt idx="34">
                  <c:v>39464.916666666657</c:v>
                </c:pt>
                <c:pt idx="35">
                  <c:v>39464.958333333343</c:v>
                </c:pt>
                <c:pt idx="36">
                  <c:v>39465</c:v>
                </c:pt>
              </c:numCache>
            </c:numRef>
          </c:xVal>
          <c:yVal>
            <c:numRef>
              <c:f>PAFA!$T$3:$T$39</c:f>
              <c:numCache>
                <c:formatCode>General</c:formatCode>
                <c:ptCount val="37"/>
                <c:pt idx="0">
                  <c:v>-16</c:v>
                </c:pt>
                <c:pt idx="1">
                  <c:v>-14.3</c:v>
                </c:pt>
                <c:pt idx="2">
                  <c:v>-14.3</c:v>
                </c:pt>
                <c:pt idx="3">
                  <c:v>-14.4</c:v>
                </c:pt>
                <c:pt idx="4">
                  <c:v>-14.3</c:v>
                </c:pt>
                <c:pt idx="5">
                  <c:v>-14.2</c:v>
                </c:pt>
                <c:pt idx="6">
                  <c:v>-14.2</c:v>
                </c:pt>
                <c:pt idx="7">
                  <c:v>-14</c:v>
                </c:pt>
                <c:pt idx="8">
                  <c:v>-14</c:v>
                </c:pt>
                <c:pt idx="9">
                  <c:v>-14</c:v>
                </c:pt>
                <c:pt idx="10">
                  <c:v>-13.8</c:v>
                </c:pt>
                <c:pt idx="11">
                  <c:v>-13.8</c:v>
                </c:pt>
                <c:pt idx="12">
                  <c:v>-13.8</c:v>
                </c:pt>
                <c:pt idx="13">
                  <c:v>-13</c:v>
                </c:pt>
                <c:pt idx="14">
                  <c:v>-12.5</c:v>
                </c:pt>
                <c:pt idx="15">
                  <c:v>-12</c:v>
                </c:pt>
                <c:pt idx="16">
                  <c:v>-11.8</c:v>
                </c:pt>
                <c:pt idx="17">
                  <c:v>-11.1</c:v>
                </c:pt>
                <c:pt idx="18">
                  <c:v>-10.8</c:v>
                </c:pt>
                <c:pt idx="19">
                  <c:v>-10.4</c:v>
                </c:pt>
                <c:pt idx="20">
                  <c:v>-10.1</c:v>
                </c:pt>
                <c:pt idx="21">
                  <c:v>-9.8000000000000007</c:v>
                </c:pt>
                <c:pt idx="22">
                  <c:v>-9.4</c:v>
                </c:pt>
                <c:pt idx="23">
                  <c:v>-9.1</c:v>
                </c:pt>
                <c:pt idx="24">
                  <c:v>-8.9</c:v>
                </c:pt>
                <c:pt idx="25">
                  <c:v>-8.6</c:v>
                </c:pt>
                <c:pt idx="26">
                  <c:v>-8.3000000000000007</c:v>
                </c:pt>
                <c:pt idx="27">
                  <c:v>-8.6</c:v>
                </c:pt>
                <c:pt idx="28">
                  <c:v>-8.6</c:v>
                </c:pt>
                <c:pt idx="29">
                  <c:v>-8.2000000000000011</c:v>
                </c:pt>
                <c:pt idx="30">
                  <c:v>-8.1</c:v>
                </c:pt>
                <c:pt idx="31">
                  <c:v>-8.9</c:v>
                </c:pt>
                <c:pt idx="32">
                  <c:v>-9.5</c:v>
                </c:pt>
                <c:pt idx="33">
                  <c:v>-9.6</c:v>
                </c:pt>
                <c:pt idx="34">
                  <c:v>-9.6</c:v>
                </c:pt>
                <c:pt idx="35">
                  <c:v>-9.8000000000000007</c:v>
                </c:pt>
                <c:pt idx="36">
                  <c:v>-10.1</c:v>
                </c:pt>
              </c:numCache>
            </c:numRef>
          </c:yVal>
        </c:ser>
        <c:ser>
          <c:idx val="2"/>
          <c:order val="2"/>
          <c:tx>
            <c:v>WRF Nest 2</c:v>
          </c:tx>
          <c:marker>
            <c:symbol val="none"/>
          </c:marker>
          <c:xVal>
            <c:numRef>
              <c:f>PAFA!$F$3:$F$39</c:f>
              <c:numCache>
                <c:formatCode>m\/d\/yy\ h:mm;@</c:formatCode>
                <c:ptCount val="37"/>
                <c:pt idx="0">
                  <c:v>39463.5</c:v>
                </c:pt>
                <c:pt idx="1">
                  <c:v>39463.541666666577</c:v>
                </c:pt>
                <c:pt idx="2">
                  <c:v>39463.583333333336</c:v>
                </c:pt>
                <c:pt idx="3">
                  <c:v>39463.624999999993</c:v>
                </c:pt>
                <c:pt idx="4">
                  <c:v>39463.666666666577</c:v>
                </c:pt>
                <c:pt idx="5">
                  <c:v>39463.708333333336</c:v>
                </c:pt>
                <c:pt idx="6">
                  <c:v>39463.75</c:v>
                </c:pt>
                <c:pt idx="7">
                  <c:v>39463.791666666402</c:v>
                </c:pt>
                <c:pt idx="8">
                  <c:v>39463.833333333336</c:v>
                </c:pt>
                <c:pt idx="9">
                  <c:v>39463.875</c:v>
                </c:pt>
                <c:pt idx="10">
                  <c:v>39463.916666666657</c:v>
                </c:pt>
                <c:pt idx="11">
                  <c:v>39463.958333333343</c:v>
                </c:pt>
                <c:pt idx="12">
                  <c:v>39464</c:v>
                </c:pt>
                <c:pt idx="13">
                  <c:v>39464.041666666577</c:v>
                </c:pt>
                <c:pt idx="14">
                  <c:v>39464.083333333336</c:v>
                </c:pt>
                <c:pt idx="15">
                  <c:v>39464.124999999993</c:v>
                </c:pt>
                <c:pt idx="16">
                  <c:v>39464.166666666577</c:v>
                </c:pt>
                <c:pt idx="17">
                  <c:v>39464.208333333336</c:v>
                </c:pt>
                <c:pt idx="18">
                  <c:v>39464.25</c:v>
                </c:pt>
                <c:pt idx="19">
                  <c:v>39464.291666666402</c:v>
                </c:pt>
                <c:pt idx="20">
                  <c:v>39464.333333333336</c:v>
                </c:pt>
                <c:pt idx="21">
                  <c:v>39464.375</c:v>
                </c:pt>
                <c:pt idx="22">
                  <c:v>39464.416666666657</c:v>
                </c:pt>
                <c:pt idx="23">
                  <c:v>39464.458333333343</c:v>
                </c:pt>
                <c:pt idx="24">
                  <c:v>39464.5</c:v>
                </c:pt>
                <c:pt idx="25">
                  <c:v>39464.541666666577</c:v>
                </c:pt>
                <c:pt idx="26">
                  <c:v>39464.583333333336</c:v>
                </c:pt>
                <c:pt idx="27">
                  <c:v>39464.624999999993</c:v>
                </c:pt>
                <c:pt idx="28">
                  <c:v>39464.666666666577</c:v>
                </c:pt>
                <c:pt idx="29">
                  <c:v>39464.708333333336</c:v>
                </c:pt>
                <c:pt idx="30">
                  <c:v>39464.75</c:v>
                </c:pt>
                <c:pt idx="31">
                  <c:v>39464.791666666402</c:v>
                </c:pt>
                <c:pt idx="32">
                  <c:v>39464.833333333336</c:v>
                </c:pt>
                <c:pt idx="33">
                  <c:v>39464.875</c:v>
                </c:pt>
                <c:pt idx="34">
                  <c:v>39464.916666666657</c:v>
                </c:pt>
                <c:pt idx="35">
                  <c:v>39464.958333333343</c:v>
                </c:pt>
                <c:pt idx="36">
                  <c:v>39465</c:v>
                </c:pt>
              </c:numCache>
            </c:numRef>
          </c:xVal>
          <c:yVal>
            <c:numRef>
              <c:f>PAFA!$AA$3:$AA$39</c:f>
              <c:numCache>
                <c:formatCode>General</c:formatCode>
                <c:ptCount val="37"/>
                <c:pt idx="0">
                  <c:v>-15.9</c:v>
                </c:pt>
                <c:pt idx="1">
                  <c:v>-14.4</c:v>
                </c:pt>
                <c:pt idx="2">
                  <c:v>-14.5</c:v>
                </c:pt>
                <c:pt idx="3">
                  <c:v>-14.6</c:v>
                </c:pt>
                <c:pt idx="4">
                  <c:v>-14.5</c:v>
                </c:pt>
                <c:pt idx="5">
                  <c:v>-14.5</c:v>
                </c:pt>
                <c:pt idx="6">
                  <c:v>-14.4</c:v>
                </c:pt>
                <c:pt idx="7">
                  <c:v>-14.2</c:v>
                </c:pt>
                <c:pt idx="8">
                  <c:v>-14.2</c:v>
                </c:pt>
                <c:pt idx="9">
                  <c:v>-14.1</c:v>
                </c:pt>
                <c:pt idx="10">
                  <c:v>-13.8</c:v>
                </c:pt>
                <c:pt idx="11">
                  <c:v>-13.9</c:v>
                </c:pt>
                <c:pt idx="12">
                  <c:v>-14</c:v>
                </c:pt>
                <c:pt idx="13">
                  <c:v>-13.8</c:v>
                </c:pt>
                <c:pt idx="14">
                  <c:v>-13.2</c:v>
                </c:pt>
                <c:pt idx="15">
                  <c:v>-12.9</c:v>
                </c:pt>
                <c:pt idx="16">
                  <c:v>-12.3</c:v>
                </c:pt>
                <c:pt idx="17">
                  <c:v>-11.9</c:v>
                </c:pt>
                <c:pt idx="18">
                  <c:v>-11.6</c:v>
                </c:pt>
                <c:pt idx="19">
                  <c:v>-11.3</c:v>
                </c:pt>
                <c:pt idx="20">
                  <c:v>-11.1</c:v>
                </c:pt>
                <c:pt idx="21">
                  <c:v>-10.9</c:v>
                </c:pt>
                <c:pt idx="22">
                  <c:v>-10.6</c:v>
                </c:pt>
                <c:pt idx="23">
                  <c:v>-10.4</c:v>
                </c:pt>
                <c:pt idx="24">
                  <c:v>-10.3</c:v>
                </c:pt>
                <c:pt idx="25">
                  <c:v>-10.1</c:v>
                </c:pt>
                <c:pt idx="26">
                  <c:v>-9.9</c:v>
                </c:pt>
                <c:pt idx="27">
                  <c:v>-10.3</c:v>
                </c:pt>
                <c:pt idx="28">
                  <c:v>-10.1</c:v>
                </c:pt>
                <c:pt idx="29">
                  <c:v>-9.6</c:v>
                </c:pt>
                <c:pt idx="30">
                  <c:v>-9.4</c:v>
                </c:pt>
                <c:pt idx="31">
                  <c:v>-9.6</c:v>
                </c:pt>
                <c:pt idx="32">
                  <c:v>-10.4</c:v>
                </c:pt>
                <c:pt idx="33">
                  <c:v>-10.8</c:v>
                </c:pt>
                <c:pt idx="34">
                  <c:v>-10.8</c:v>
                </c:pt>
                <c:pt idx="35">
                  <c:v>-10.8</c:v>
                </c:pt>
                <c:pt idx="36">
                  <c:v>-11</c:v>
                </c:pt>
              </c:numCache>
            </c:numRef>
          </c:yVal>
        </c:ser>
        <c:ser>
          <c:idx val="3"/>
          <c:order val="3"/>
          <c:tx>
            <c:v>WRF Nest 3</c:v>
          </c:tx>
          <c:marker>
            <c:symbol val="none"/>
          </c:marker>
          <c:xVal>
            <c:numRef>
              <c:f>PAFA!$F$3:$F$39</c:f>
              <c:numCache>
                <c:formatCode>m\/d\/yy\ h:mm;@</c:formatCode>
                <c:ptCount val="37"/>
                <c:pt idx="0">
                  <c:v>39463.5</c:v>
                </c:pt>
                <c:pt idx="1">
                  <c:v>39463.541666666577</c:v>
                </c:pt>
                <c:pt idx="2">
                  <c:v>39463.583333333336</c:v>
                </c:pt>
                <c:pt idx="3">
                  <c:v>39463.624999999993</c:v>
                </c:pt>
                <c:pt idx="4">
                  <c:v>39463.666666666577</c:v>
                </c:pt>
                <c:pt idx="5">
                  <c:v>39463.708333333336</c:v>
                </c:pt>
                <c:pt idx="6">
                  <c:v>39463.75</c:v>
                </c:pt>
                <c:pt idx="7">
                  <c:v>39463.791666666402</c:v>
                </c:pt>
                <c:pt idx="8">
                  <c:v>39463.833333333336</c:v>
                </c:pt>
                <c:pt idx="9">
                  <c:v>39463.875</c:v>
                </c:pt>
                <c:pt idx="10">
                  <c:v>39463.916666666657</c:v>
                </c:pt>
                <c:pt idx="11">
                  <c:v>39463.958333333343</c:v>
                </c:pt>
                <c:pt idx="12">
                  <c:v>39464</c:v>
                </c:pt>
                <c:pt idx="13">
                  <c:v>39464.041666666577</c:v>
                </c:pt>
                <c:pt idx="14">
                  <c:v>39464.083333333336</c:v>
                </c:pt>
                <c:pt idx="15">
                  <c:v>39464.124999999993</c:v>
                </c:pt>
                <c:pt idx="16">
                  <c:v>39464.166666666577</c:v>
                </c:pt>
                <c:pt idx="17">
                  <c:v>39464.208333333336</c:v>
                </c:pt>
                <c:pt idx="18">
                  <c:v>39464.25</c:v>
                </c:pt>
                <c:pt idx="19">
                  <c:v>39464.291666666402</c:v>
                </c:pt>
                <c:pt idx="20">
                  <c:v>39464.333333333336</c:v>
                </c:pt>
                <c:pt idx="21">
                  <c:v>39464.375</c:v>
                </c:pt>
                <c:pt idx="22">
                  <c:v>39464.416666666657</c:v>
                </c:pt>
                <c:pt idx="23">
                  <c:v>39464.458333333343</c:v>
                </c:pt>
                <c:pt idx="24">
                  <c:v>39464.5</c:v>
                </c:pt>
                <c:pt idx="25">
                  <c:v>39464.541666666577</c:v>
                </c:pt>
                <c:pt idx="26">
                  <c:v>39464.583333333336</c:v>
                </c:pt>
                <c:pt idx="27">
                  <c:v>39464.624999999993</c:v>
                </c:pt>
                <c:pt idx="28">
                  <c:v>39464.666666666577</c:v>
                </c:pt>
                <c:pt idx="29">
                  <c:v>39464.708333333336</c:v>
                </c:pt>
                <c:pt idx="30">
                  <c:v>39464.75</c:v>
                </c:pt>
                <c:pt idx="31">
                  <c:v>39464.791666666402</c:v>
                </c:pt>
                <c:pt idx="32">
                  <c:v>39464.833333333336</c:v>
                </c:pt>
                <c:pt idx="33">
                  <c:v>39464.875</c:v>
                </c:pt>
                <c:pt idx="34">
                  <c:v>39464.916666666657</c:v>
                </c:pt>
                <c:pt idx="35">
                  <c:v>39464.958333333343</c:v>
                </c:pt>
                <c:pt idx="36">
                  <c:v>39465</c:v>
                </c:pt>
              </c:numCache>
            </c:numRef>
          </c:xVal>
          <c:yVal>
            <c:numRef>
              <c:f>PAFA!$AH$3:$AH$39</c:f>
              <c:numCache>
                <c:formatCode>General</c:formatCode>
                <c:ptCount val="37"/>
                <c:pt idx="0">
                  <c:v>-15.9</c:v>
                </c:pt>
                <c:pt idx="1">
                  <c:v>-14.4</c:v>
                </c:pt>
                <c:pt idx="2">
                  <c:v>-14.6</c:v>
                </c:pt>
                <c:pt idx="3">
                  <c:v>-14.8</c:v>
                </c:pt>
                <c:pt idx="4">
                  <c:v>-14.6</c:v>
                </c:pt>
                <c:pt idx="5">
                  <c:v>-14.8</c:v>
                </c:pt>
                <c:pt idx="6">
                  <c:v>-14.8</c:v>
                </c:pt>
                <c:pt idx="7">
                  <c:v>-14.6</c:v>
                </c:pt>
                <c:pt idx="8">
                  <c:v>-14.5</c:v>
                </c:pt>
                <c:pt idx="9">
                  <c:v>-14.4</c:v>
                </c:pt>
                <c:pt idx="10">
                  <c:v>-14.2</c:v>
                </c:pt>
                <c:pt idx="11">
                  <c:v>-14.2</c:v>
                </c:pt>
                <c:pt idx="12">
                  <c:v>-14.4</c:v>
                </c:pt>
                <c:pt idx="13">
                  <c:v>-13.8</c:v>
                </c:pt>
                <c:pt idx="14">
                  <c:v>-13.3</c:v>
                </c:pt>
                <c:pt idx="15">
                  <c:v>-12.9</c:v>
                </c:pt>
                <c:pt idx="16">
                  <c:v>-12.4</c:v>
                </c:pt>
                <c:pt idx="17">
                  <c:v>-11.9</c:v>
                </c:pt>
                <c:pt idx="18">
                  <c:v>-11.5</c:v>
                </c:pt>
                <c:pt idx="19">
                  <c:v>-11.2</c:v>
                </c:pt>
                <c:pt idx="20">
                  <c:v>-11</c:v>
                </c:pt>
                <c:pt idx="21">
                  <c:v>-10.8</c:v>
                </c:pt>
                <c:pt idx="22">
                  <c:v>-10.5</c:v>
                </c:pt>
                <c:pt idx="23">
                  <c:v>-10.200000000000001</c:v>
                </c:pt>
                <c:pt idx="24">
                  <c:v>-10.1</c:v>
                </c:pt>
                <c:pt idx="25">
                  <c:v>-9.9</c:v>
                </c:pt>
                <c:pt idx="26">
                  <c:v>-9.8000000000000007</c:v>
                </c:pt>
                <c:pt idx="27">
                  <c:v>-10.1</c:v>
                </c:pt>
                <c:pt idx="28">
                  <c:v>-9.8000000000000007</c:v>
                </c:pt>
                <c:pt idx="29">
                  <c:v>-9.3000000000000007</c:v>
                </c:pt>
                <c:pt idx="30">
                  <c:v>-9.1</c:v>
                </c:pt>
                <c:pt idx="31">
                  <c:v>-9.4</c:v>
                </c:pt>
                <c:pt idx="32">
                  <c:v>-10.5</c:v>
                </c:pt>
                <c:pt idx="33">
                  <c:v>-10.9</c:v>
                </c:pt>
                <c:pt idx="34">
                  <c:v>-11.1</c:v>
                </c:pt>
                <c:pt idx="35">
                  <c:v>-11.1</c:v>
                </c:pt>
                <c:pt idx="36">
                  <c:v>-11.3</c:v>
                </c:pt>
              </c:numCache>
            </c:numRef>
          </c:yVal>
        </c:ser>
        <c:axId val="268194176"/>
        <c:axId val="270344576"/>
      </c:scatterChart>
      <c:valAx>
        <c:axId val="268194176"/>
        <c:scaling>
          <c:orientation val="minMax"/>
          <c:max val="39465"/>
          <c:min val="39463.5"/>
        </c:scaling>
        <c:axPos val="b"/>
        <c:title>
          <c:tx>
            <c:rich>
              <a:bodyPr/>
              <a:lstStyle/>
              <a:p>
                <a:pPr>
                  <a:defRPr/>
                </a:pPr>
                <a:r>
                  <a:rPr lang="en-US"/>
                  <a:t>Time</a:t>
                </a:r>
              </a:p>
            </c:rich>
          </c:tx>
          <c:layout/>
        </c:title>
        <c:numFmt formatCode="h:mm;@" sourceLinked="0"/>
        <c:majorTickMark val="none"/>
        <c:tickLblPos val="low"/>
        <c:txPr>
          <a:bodyPr rot="5400000" vert="horz"/>
          <a:lstStyle/>
          <a:p>
            <a:pPr>
              <a:defRPr/>
            </a:pPr>
            <a:endParaRPr lang="en-US"/>
          </a:p>
        </c:txPr>
        <c:crossAx val="270344576"/>
        <c:crosses val="autoZero"/>
        <c:crossBetween val="midCat"/>
      </c:valAx>
      <c:valAx>
        <c:axId val="270344576"/>
        <c:scaling>
          <c:orientation val="minMax"/>
        </c:scaling>
        <c:axPos val="l"/>
        <c:majorGridlines>
          <c:spPr>
            <a:ln>
              <a:solidFill>
                <a:srgbClr val="4F81BD"/>
              </a:solidFill>
            </a:ln>
          </c:spPr>
        </c:majorGridlines>
        <c:title>
          <c:tx>
            <c:rich>
              <a:bodyPr/>
              <a:lstStyle/>
              <a:p>
                <a:pPr>
                  <a:defRPr/>
                </a:pPr>
                <a:r>
                  <a:rPr lang="en-US"/>
                  <a:t>Degrees C</a:t>
                </a:r>
              </a:p>
            </c:rich>
          </c:tx>
          <c:layout/>
        </c:title>
        <c:numFmt formatCode="General" sourceLinked="1"/>
        <c:majorTickMark val="none"/>
        <c:tickLblPos val="nextTo"/>
        <c:crossAx val="268194176"/>
        <c:crosses val="autoZero"/>
        <c:crossBetween val="midCat"/>
      </c:valAx>
      <c:spPr>
        <a:noFill/>
      </c:spPr>
    </c:plotArea>
    <c:legend>
      <c:legendPos val="r"/>
      <c:layout/>
    </c:legend>
    <c:plotVisOnly val="1"/>
  </c:chart>
  <c:spPr>
    <a:solidFill>
      <a:schemeClr val="bg1"/>
    </a:solidFill>
  </c:sp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1707C3-AE0C-7843-81D4-B9D5ECE46E73}" type="datetimeFigureOut">
              <a:rPr lang="en-US" smtClean="0"/>
              <a:pPr/>
              <a:t>2011-10-18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66FAC0-D269-7447-9AD2-3DF874485E51}" type="slidenum">
              <a:rPr lang="en-US" smtClean="0"/>
              <a:pPr/>
              <a:t>‹#›</a:t>
            </a:fld>
            <a:endParaRPr lang="en-US"/>
          </a:p>
        </p:txBody>
      </p:sp>
    </p:spTree>
    <p:extLst>
      <p:ext uri="{BB962C8B-B14F-4D97-AF65-F5344CB8AC3E}">
        <p14:creationId xmlns="" xmlns:p14="http://schemas.microsoft.com/office/powerpoint/2010/main" val="42452091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ＭＳ Ｐゴシック" pitchFamily="-112" charset="-128"/>
                <a:cs typeface="ＭＳ Ｐゴシック" pitchFamily="-112" charset="-128"/>
              </a:rPr>
              <a:t>The State of Alaska covers almost 1.5 million square </a:t>
            </a:r>
            <a:r>
              <a:rPr lang="en-US" sz="1200" b="0" i="0" kern="1200" dirty="0" err="1" smtClean="0">
                <a:solidFill>
                  <a:schemeClr val="tx1"/>
                </a:solidFill>
                <a:latin typeface="+mn-lt"/>
                <a:ea typeface="ＭＳ Ｐゴシック" pitchFamily="-112" charset="-128"/>
                <a:cs typeface="ＭＳ Ｐゴシック" pitchFamily="-112" charset="-128"/>
              </a:rPr>
              <a:t>kilometres</a:t>
            </a:r>
            <a:r>
              <a:rPr lang="en-US" sz="1200" b="0" i="0" kern="1200" dirty="0" smtClean="0">
                <a:solidFill>
                  <a:schemeClr val="tx1"/>
                </a:solidFill>
                <a:latin typeface="+mn-lt"/>
                <a:ea typeface="ＭＳ Ｐゴシック" pitchFamily="-112" charset="-128"/>
                <a:cs typeface="ＭＳ Ｐゴシック" pitchFamily="-112" charset="-128"/>
              </a:rPr>
              <a:t> </a:t>
            </a:r>
          </a:p>
          <a:p>
            <a:endParaRPr lang="en-US" sz="1200" b="0" i="0" kern="1200" dirty="0" smtClean="0">
              <a:solidFill>
                <a:schemeClr val="tx1"/>
              </a:solidFill>
              <a:latin typeface="+mn-lt"/>
              <a:ea typeface="ＭＳ Ｐゴシック" pitchFamily="-112" charset="-128"/>
              <a:cs typeface="ＭＳ Ｐゴシック" pitchFamily="-112" charset="-128"/>
            </a:endParaRPr>
          </a:p>
          <a:p>
            <a:r>
              <a:rPr lang="en-US" sz="1200" b="0" i="0" kern="1200" dirty="0" smtClean="0">
                <a:solidFill>
                  <a:schemeClr val="tx1"/>
                </a:solidFill>
                <a:latin typeface="+mn-lt"/>
                <a:ea typeface="ＭＳ Ｐゴシック" pitchFamily="-112" charset="-128"/>
                <a:cs typeface="ＭＳ Ｐゴシック" pitchFamily="-112" charset="-128"/>
              </a:rPr>
              <a:t>With topography ranging from marine, to broad river valleys, to North America's highest peak, and temperatures that have ranged from -80</a:t>
            </a:r>
            <a:r>
              <a:rPr lang="en-US" sz="1200" b="0" i="0" kern="1200" baseline="30000" dirty="0" smtClean="0">
                <a:solidFill>
                  <a:schemeClr val="tx1"/>
                </a:solidFill>
                <a:latin typeface="+mn-lt"/>
                <a:ea typeface="ＭＳ Ｐゴシック" pitchFamily="-112" charset="-128"/>
                <a:cs typeface="ＭＳ Ｐゴシック" pitchFamily="-112" charset="-128"/>
              </a:rPr>
              <a:t>o</a:t>
            </a:r>
            <a:r>
              <a:rPr lang="en-US" sz="1200" b="0" i="0" kern="1200" dirty="0" smtClean="0">
                <a:solidFill>
                  <a:schemeClr val="tx1"/>
                </a:solidFill>
                <a:latin typeface="+mn-lt"/>
                <a:ea typeface="ＭＳ Ｐゴシック" pitchFamily="-112" charset="-128"/>
                <a:cs typeface="ＭＳ Ｐゴシック" pitchFamily="-112" charset="-128"/>
              </a:rPr>
              <a:t>F to +100</a:t>
            </a:r>
            <a:r>
              <a:rPr lang="en-US" sz="1200" b="0" i="0" kern="1200" baseline="30000" dirty="0" smtClean="0">
                <a:solidFill>
                  <a:schemeClr val="tx1"/>
                </a:solidFill>
                <a:latin typeface="+mn-lt"/>
                <a:ea typeface="ＭＳ Ｐゴシック" pitchFamily="-112" charset="-128"/>
                <a:cs typeface="ＭＳ Ｐゴシック" pitchFamily="-112" charset="-128"/>
              </a:rPr>
              <a:t>o</a:t>
            </a:r>
            <a:r>
              <a:rPr lang="en-US" sz="1200" b="0" i="0" kern="1200" dirty="0" smtClean="0">
                <a:solidFill>
                  <a:schemeClr val="tx1"/>
                </a:solidFill>
                <a:latin typeface="+mn-lt"/>
                <a:ea typeface="ＭＳ Ｐゴシック" pitchFamily="-112" charset="-128"/>
                <a:cs typeface="ＭＳ Ｐゴシック" pitchFamily="-112" charset="-128"/>
              </a:rPr>
              <a:t>F, the challenges of modeling and studying the weather are immense.</a:t>
            </a:r>
          </a:p>
          <a:p>
            <a:endParaRPr lang="en-US" sz="1200" b="0" i="0" kern="1200" dirty="0" smtClean="0">
              <a:solidFill>
                <a:schemeClr val="tx1"/>
              </a:solidFill>
              <a:latin typeface="+mn-lt"/>
              <a:ea typeface="ＭＳ Ｐゴシック" pitchFamily="-112" charset="-128"/>
            </a:endParaRPr>
          </a:p>
          <a:p>
            <a:r>
              <a:rPr lang="en-US" sz="1200" b="0" i="0" kern="1200" dirty="0" smtClean="0">
                <a:solidFill>
                  <a:schemeClr val="tx1"/>
                </a:solidFill>
                <a:latin typeface="+mn-lt"/>
                <a:ea typeface="ＭＳ Ｐゴシック" pitchFamily="-112" charset="-128"/>
                <a:cs typeface="ＭＳ Ｐゴシック" pitchFamily="-112" charset="-128"/>
              </a:rPr>
              <a:t>In this large expanse with</a:t>
            </a:r>
            <a:r>
              <a:rPr lang="en-US" sz="1200" b="0" i="0" kern="1200" baseline="0" dirty="0" smtClean="0">
                <a:solidFill>
                  <a:schemeClr val="tx1"/>
                </a:solidFill>
                <a:latin typeface="+mn-lt"/>
                <a:ea typeface="ＭＳ Ｐゴシック" pitchFamily="-112" charset="-128"/>
                <a:cs typeface="ＭＳ Ｐゴシック" pitchFamily="-112" charset="-128"/>
              </a:rPr>
              <a:t> </a:t>
            </a:r>
            <a:r>
              <a:rPr lang="en-US" sz="1200" b="0" i="0" kern="1200" dirty="0" smtClean="0">
                <a:solidFill>
                  <a:schemeClr val="tx1"/>
                </a:solidFill>
                <a:latin typeface="+mn-lt"/>
                <a:ea typeface="ＭＳ Ｐゴシック" pitchFamily="-112" charset="-128"/>
                <a:cs typeface="ＭＳ Ｐゴシック" pitchFamily="-112" charset="-128"/>
              </a:rPr>
              <a:t>over 33,000 miles of shoreline - more than that of the entire contiguous United States - population is sparse and weather observations are in short supply. Yet, numerous activities throughout the region are dependent on accurate and timely forecasts of the extreme and highly variable weather.</a:t>
            </a:r>
            <a:endParaRPr lang="en-US" dirty="0"/>
          </a:p>
        </p:txBody>
      </p:sp>
      <p:sp>
        <p:nvSpPr>
          <p:cNvPr id="4" name="Slide Number Placeholder 3"/>
          <p:cNvSpPr>
            <a:spLocks noGrp="1"/>
          </p:cNvSpPr>
          <p:nvPr>
            <p:ph type="sldNum" sz="quarter" idx="10"/>
          </p:nvPr>
        </p:nvSpPr>
        <p:spPr/>
        <p:txBody>
          <a:bodyPr/>
          <a:lstStyle/>
          <a:p>
            <a:pPr>
              <a:defRPr/>
            </a:pPr>
            <a:fld id="{CB56EEBA-A9F6-394D-993B-6DB2E011084C}"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a:buFont typeface="Arial"/>
              <a:buChar char="•"/>
              <a:defRPr/>
            </a:pPr>
            <a:r>
              <a:rPr lang="en-US" dirty="0" smtClean="0"/>
              <a:t> Wide range of real-time forecasts using well over 2 million hours of computer time per year.  Long range graphic shows forecast surface temperature, winds and pressure over a 16-day period (this is very experimental – many will claim that these things become useless after three days or so.</a:t>
            </a:r>
          </a:p>
          <a:p>
            <a:pPr>
              <a:buFont typeface="Arial"/>
              <a:buNone/>
              <a:defRPr/>
            </a:pPr>
            <a:endParaRPr lang="en-US" dirty="0" smtClean="0"/>
          </a:p>
          <a:p>
            <a:pPr>
              <a:buFont typeface="Arial"/>
              <a:buChar char="•"/>
              <a:defRPr/>
            </a:pPr>
            <a:r>
              <a:rPr lang="en-US" dirty="0" smtClean="0"/>
              <a:t> Targeted forecasts – example – to support Mt. McKinley summer operations, at the request of US Army and NWS we produced twice daily, high resolution, 10-day forecasts for Mt. McKinley at 7,000, 12,000, 14,000 and 21,000 feet</a:t>
            </a:r>
          </a:p>
          <a:p>
            <a:pPr>
              <a:buFont typeface="Arial"/>
              <a:buNone/>
              <a:defRPr/>
            </a:pPr>
            <a:endParaRPr lang="en-US" dirty="0" smtClean="0"/>
          </a:p>
          <a:p>
            <a:pPr>
              <a:buFont typeface="Arial"/>
              <a:buChar char="•"/>
              <a:defRPr/>
            </a:pPr>
            <a:r>
              <a:rPr lang="en-US" dirty="0" smtClean="0"/>
              <a:t> Aviation – example – icing forecast for route between ANC and FAI.  Ash example – forecast ash cloud for Mt. </a:t>
            </a:r>
            <a:r>
              <a:rPr lang="en-US" dirty="0" err="1" smtClean="0"/>
              <a:t>Spurr</a:t>
            </a:r>
            <a:r>
              <a:rPr lang="en-US" dirty="0" smtClean="0"/>
              <a:t> eruption.  ARSC generates high resolution wind fields, which drives Alaska Volcano Observatory’s (AVO) PUFF model for ash tracking.  Recall that in late 2005 when Mt. Augustine erupted, ARSC responded within two days to </a:t>
            </a:r>
            <a:r>
              <a:rPr lang="en-US" dirty="0" err="1" smtClean="0"/>
              <a:t>AVO’s</a:t>
            </a:r>
            <a:r>
              <a:rPr lang="en-US" dirty="0" smtClean="0"/>
              <a:t> request to produce a model with 1km resolution </a:t>
            </a:r>
            <a:r>
              <a:rPr lang="en-US" dirty="0" err="1" smtClean="0"/>
              <a:t>windfields</a:t>
            </a:r>
            <a:r>
              <a:rPr lang="en-US" dirty="0" smtClean="0"/>
              <a:t> of the region.  In-house expertise and computing resources allow us to respond rapidly to such incidents to support critical decision making</a:t>
            </a:r>
          </a:p>
          <a:p>
            <a:pPr>
              <a:buFont typeface="Arial"/>
              <a:buChar char="•"/>
              <a:defRPr/>
            </a:pPr>
            <a:endParaRPr lang="en-US" dirty="0" smtClean="0"/>
          </a:p>
          <a:p>
            <a:pPr>
              <a:buFont typeface="Arial"/>
              <a:buChar char="•"/>
              <a:defRPr/>
            </a:pPr>
            <a:r>
              <a:rPr lang="en-US" dirty="0" smtClean="0"/>
              <a:t> Air quality for Fairbanks – investigating the production of high resolution, localized forecasts under conditions of deep inversions for air quality forecasts.  </a:t>
            </a:r>
          </a:p>
          <a:p>
            <a:pPr>
              <a:buFont typeface="Arial"/>
              <a:buChar char="•"/>
              <a:defRPr/>
            </a:pPr>
            <a:endParaRPr lang="en-US" dirty="0" smtClean="0"/>
          </a:p>
          <a:p>
            <a:pPr>
              <a:buFont typeface="Arial"/>
              <a:buChar char="•"/>
              <a:defRPr/>
            </a:pPr>
            <a:r>
              <a:rPr lang="en-US" dirty="0" smtClean="0"/>
              <a:t> Wildfire smoke – Daily forecasts during the summer to predict the dispersion of wildfire smoke emanating from the numerous fires over the region.  This graphic perspective is from NE Alaska, looking to the SW</a:t>
            </a:r>
          </a:p>
          <a:p>
            <a:pPr>
              <a:buFont typeface="Arial"/>
              <a:buChar char="•"/>
              <a:defRPr/>
            </a:pPr>
            <a:endParaRPr lang="en-US" dirty="0" smtClean="0"/>
          </a:p>
          <a:p>
            <a:pPr>
              <a:buFont typeface="Arial"/>
              <a:buChar char="•"/>
              <a:defRPr/>
            </a:pPr>
            <a:r>
              <a:rPr lang="en-US" dirty="0" smtClean="0"/>
              <a:t> ARSC HRRR – High Resolution Rapid Refresh – prototyping an Alaska version of the HRRR which runs over the eastern Lower 48.  The idea is that short-term forecasts (6-12 hours) are produced frequently (ideally every hour or two) based on an accurate snapshot of the current weather from thousands of surface, radar and satellite observations.  Such models are useful in forecasting short-term hazards such as wind shear, turbulence and icing. </a:t>
            </a:r>
          </a:p>
          <a:p>
            <a:pPr>
              <a:buFont typeface="Arial"/>
              <a:buChar char="•"/>
              <a:defRPr/>
            </a:pPr>
            <a:endParaRPr lang="en-US" dirty="0"/>
          </a:p>
        </p:txBody>
      </p:sp>
      <p:sp>
        <p:nvSpPr>
          <p:cNvPr id="44036" name="Slide Number Placeholder 3"/>
          <p:cNvSpPr>
            <a:spLocks noGrp="1"/>
          </p:cNvSpPr>
          <p:nvPr>
            <p:ph type="sldNum" sz="quarter" idx="5"/>
          </p:nvPr>
        </p:nvSpPr>
        <p:spPr bwMode="auto">
          <a:noFill/>
          <a:ln>
            <a:miter lim="800000"/>
            <a:headEnd/>
            <a:tailEnd/>
          </a:ln>
        </p:spPr>
        <p:txBody>
          <a:bodyPr/>
          <a:lstStyle/>
          <a:p>
            <a:fld id="{ADDDAB3D-AD97-2649-8220-C458CC1F0F08}" type="slidenum">
              <a:rPr lang="en-US" smtClean="0">
                <a:latin typeface="Times" charset="0"/>
              </a:rPr>
              <a:pPr/>
              <a:t>21</a:t>
            </a:fld>
            <a:endParaRPr lang="en-US" smtClean="0">
              <a:latin typeface="Times"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256 cores on Sun Opteron</a:t>
            </a:r>
            <a:r>
              <a:rPr lang="en-US" baseline="0" dirty="0" smtClean="0"/>
              <a:t> cluster almost 24 hours a day (2.2 million hours/year) to produce 4 daily 24-hour forecasts</a:t>
            </a:r>
          </a:p>
          <a:p>
            <a:endParaRPr lang="en-US" baseline="0" dirty="0" smtClean="0"/>
          </a:p>
          <a:p>
            <a:r>
              <a:rPr lang="en-US" baseline="0" dirty="0" smtClean="0"/>
              <a:t>The domain contains over 56 million grid points at 3km resolution</a:t>
            </a:r>
          </a:p>
          <a:p>
            <a:endParaRPr lang="en-US" baseline="0" dirty="0" smtClean="0"/>
          </a:p>
          <a:p>
            <a:r>
              <a:rPr lang="en-US" baseline="0" dirty="0" smtClean="0"/>
              <a:t>Runs are initialized from the 13km RR native grids, but since these forecasts only go out 15-18 hours, we use the NAM Alaska 11km grids for LBC’s</a:t>
            </a:r>
            <a:endParaRPr lang="en-US" dirty="0"/>
          </a:p>
        </p:txBody>
      </p:sp>
      <p:sp>
        <p:nvSpPr>
          <p:cNvPr id="4" name="Slide Number Placeholder 3"/>
          <p:cNvSpPr>
            <a:spLocks noGrp="1"/>
          </p:cNvSpPr>
          <p:nvPr>
            <p:ph type="sldNum" sz="quarter" idx="10"/>
          </p:nvPr>
        </p:nvSpPr>
        <p:spPr/>
        <p:txBody>
          <a:bodyPr/>
          <a:lstStyle/>
          <a:p>
            <a:pPr>
              <a:defRPr/>
            </a:pPr>
            <a:fld id="{CB56EEBA-A9F6-394D-993B-6DB2E011084C}" type="slidenum">
              <a:rPr lang="en-US" smtClean="0"/>
              <a:pPr>
                <a:defRPr/>
              </a:pPr>
              <a:t>29</a:t>
            </a:fld>
            <a:endParaRPr lang="en-US"/>
          </a:p>
        </p:txBody>
      </p:sp>
    </p:spTree>
    <p:extLst>
      <p:ext uri="{BB962C8B-B14F-4D97-AF65-F5344CB8AC3E}">
        <p14:creationId xmlns:p14="http://schemas.microsoft.com/office/powerpoint/2010/main" xmlns="" val="1441075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emphasize that we’ve taken an incremental approach where the first steps were to simply deploy</a:t>
            </a:r>
            <a:r>
              <a:rPr lang="en-US" baseline="0" dirty="0" smtClean="0"/>
              <a:t> all of the pieces (next slide) in a quasi-operational fashion, and THEN, start to modify the domain and </a:t>
            </a:r>
            <a:r>
              <a:rPr lang="en-US" baseline="0" dirty="0" err="1" smtClean="0"/>
              <a:t>namelist</a:t>
            </a:r>
            <a:r>
              <a:rPr lang="en-US" baseline="0" dirty="0" smtClean="0"/>
              <a:t> for more appropriate model settings.</a:t>
            </a:r>
            <a:endParaRPr lang="en-US" dirty="0"/>
          </a:p>
        </p:txBody>
      </p:sp>
      <p:sp>
        <p:nvSpPr>
          <p:cNvPr id="4" name="Slide Number Placeholder 3"/>
          <p:cNvSpPr>
            <a:spLocks noGrp="1"/>
          </p:cNvSpPr>
          <p:nvPr>
            <p:ph type="sldNum" sz="quarter" idx="10"/>
          </p:nvPr>
        </p:nvSpPr>
        <p:spPr/>
        <p:txBody>
          <a:bodyPr/>
          <a:lstStyle/>
          <a:p>
            <a:pPr>
              <a:defRPr/>
            </a:pPr>
            <a:fld id="{CB56EEBA-A9F6-394D-993B-6DB2E011084C}" type="slidenum">
              <a:rPr lang="en-US" smtClean="0"/>
              <a:pPr>
                <a:defRPr/>
              </a:pPr>
              <a:t>30</a:t>
            </a:fld>
            <a:endParaRPr lang="en-US"/>
          </a:p>
        </p:txBody>
      </p:sp>
    </p:spTree>
    <p:extLst>
      <p:ext uri="{BB962C8B-B14F-4D97-AF65-F5344CB8AC3E}">
        <p14:creationId xmlns:p14="http://schemas.microsoft.com/office/powerpoint/2010/main" xmlns="" val="1991424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NOAA/NWS typically likes a</a:t>
            </a:r>
            <a:r>
              <a:rPr lang="en-US" baseline="0" dirty="0" smtClean="0"/>
              <a:t> forecast to show up shortly after its start time.  To facilitate this, we often use old model output for initial and LBC’s so that we have plenty of time to preprocess.</a:t>
            </a:r>
          </a:p>
          <a:p>
            <a:endParaRPr lang="en-US" baseline="0" dirty="0" smtClean="0"/>
          </a:p>
          <a:p>
            <a:r>
              <a:rPr lang="en-US" baseline="0" dirty="0" smtClean="0"/>
              <a:t>So, we start the pipeline of preprocessing rather early.  </a:t>
            </a:r>
          </a:p>
          <a:p>
            <a:endParaRPr lang="en-US" baseline="0" dirty="0" smtClean="0"/>
          </a:p>
          <a:p>
            <a:r>
              <a:rPr lang="en-US" baseline="0" dirty="0" smtClean="0"/>
              <a:t>RR and AK NAM 11km output is fetched shortly after it is available (hourly for RR, 6 hourly for NAM11).</a:t>
            </a:r>
          </a:p>
          <a:p>
            <a:endParaRPr lang="en-US" baseline="0" dirty="0" smtClean="0"/>
          </a:p>
          <a:p>
            <a:r>
              <a:rPr lang="en-US" baseline="0" dirty="0" smtClean="0"/>
              <a:t>For a 00Z forecast, the </a:t>
            </a:r>
            <a:r>
              <a:rPr lang="en-US" baseline="0" dirty="0" err="1" smtClean="0"/>
              <a:t>metgrid</a:t>
            </a:r>
            <a:r>
              <a:rPr lang="en-US" baseline="0" dirty="0" smtClean="0"/>
              <a:t> process takes place at 20Z for both input sets, using whatever is available at the time (this might mean that we use forecasts 4-5 hours old)</a:t>
            </a:r>
          </a:p>
          <a:p>
            <a:endParaRPr lang="en-US" baseline="0" dirty="0" smtClean="0"/>
          </a:p>
          <a:p>
            <a:r>
              <a:rPr lang="en-US" baseline="0" dirty="0" smtClean="0"/>
              <a:t>We create a </a:t>
            </a:r>
            <a:r>
              <a:rPr lang="en-US" baseline="0" dirty="0" err="1" smtClean="0"/>
              <a:t>wrfinput</a:t>
            </a:r>
            <a:r>
              <a:rPr lang="en-US" baseline="0" dirty="0" smtClean="0"/>
              <a:t> file from the RR and and </a:t>
            </a:r>
            <a:r>
              <a:rPr lang="en-US" baseline="0" dirty="0" err="1" smtClean="0"/>
              <a:t>wrfbdy</a:t>
            </a:r>
            <a:r>
              <a:rPr lang="en-US" baseline="0" dirty="0" smtClean="0"/>
              <a:t> file from the AK NAM 11.  A utility from WRFDA is used to ramp the LBC’s in </a:t>
            </a:r>
            <a:r>
              <a:rPr lang="en-US" baseline="0" dirty="0" err="1" smtClean="0"/>
              <a:t>wrfbdy</a:t>
            </a:r>
            <a:r>
              <a:rPr lang="en-US" baseline="0" dirty="0" smtClean="0"/>
              <a:t> to the initial conditions from the RR files.</a:t>
            </a:r>
          </a:p>
          <a:p>
            <a:endParaRPr lang="en-US" baseline="0" dirty="0" smtClean="0"/>
          </a:p>
          <a:p>
            <a:r>
              <a:rPr lang="en-US" baseline="0" dirty="0" smtClean="0"/>
              <a:t>With a coherent wrfbdy_d01 and wrfinput_d01, WRF starts running at 22Z.  A listening process polls for WRF output, and when it sees that the next expected output file is present, it creates GRIB2 output files and puts them on a LDM server for pickup by ARH</a:t>
            </a:r>
          </a:p>
          <a:p>
            <a:endParaRPr lang="en-US" baseline="0" dirty="0" smtClean="0"/>
          </a:p>
          <a:p>
            <a:r>
              <a:rPr lang="en-US" baseline="0" dirty="0" smtClean="0"/>
              <a:t>Meanwhile, after a job has completed (sometimes days), numerous scripts are activated to create graphics, products, statistics, etc.</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CB56EEBA-A9F6-394D-993B-6DB2E011084C}" type="slidenum">
              <a:rPr lang="en-US" smtClean="0"/>
              <a:pPr>
                <a:defRPr/>
              </a:pPr>
              <a:t>31</a:t>
            </a:fld>
            <a:endParaRPr lang="en-US"/>
          </a:p>
        </p:txBody>
      </p:sp>
    </p:spTree>
    <p:extLst>
      <p:ext uri="{BB962C8B-B14F-4D97-AF65-F5344CB8AC3E}">
        <p14:creationId xmlns:p14="http://schemas.microsoft.com/office/powerpoint/2010/main" xmlns="" val="1815352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Bandwidth in/out</a:t>
            </a:r>
            <a:r>
              <a:rPr lang="en-US" baseline="0" dirty="0" smtClean="0"/>
              <a:t> of NWS is somewhat restrictive, so we just produce a small number of GRIB2 products for the entire domain, which are picked up by Alaska Region, where George Trojan slices them into patches for the individual CWA’s, then sends them out to the FO’s.</a:t>
            </a:r>
          </a:p>
          <a:p>
            <a:endParaRPr lang="en-US" baseline="0" dirty="0" smtClean="0"/>
          </a:p>
          <a:p>
            <a:r>
              <a:rPr lang="en-US" baseline="0" dirty="0" smtClean="0"/>
              <a:t>There has been some talk of producing the GFE initialization grids at ARSC, and then shipping those out to ARH, hopefully reducing the data flow.</a:t>
            </a:r>
            <a:endParaRPr lang="en-US" dirty="0"/>
          </a:p>
        </p:txBody>
      </p:sp>
      <p:sp>
        <p:nvSpPr>
          <p:cNvPr id="4" name="Slide Number Placeholder 3"/>
          <p:cNvSpPr>
            <a:spLocks noGrp="1"/>
          </p:cNvSpPr>
          <p:nvPr>
            <p:ph type="sldNum" sz="quarter" idx="10"/>
          </p:nvPr>
        </p:nvSpPr>
        <p:spPr/>
        <p:txBody>
          <a:bodyPr/>
          <a:lstStyle/>
          <a:p>
            <a:pPr>
              <a:defRPr/>
            </a:pPr>
            <a:fld id="{CB56EEBA-A9F6-394D-993B-6DB2E011084C}" type="slidenum">
              <a:rPr lang="en-US" smtClean="0"/>
              <a:pPr>
                <a:defRPr/>
              </a:pPr>
              <a:t>32</a:t>
            </a:fld>
            <a:endParaRPr lang="en-US"/>
          </a:p>
        </p:txBody>
      </p:sp>
    </p:spTree>
    <p:extLst>
      <p:ext uri="{BB962C8B-B14F-4D97-AF65-F5344CB8AC3E}">
        <p14:creationId xmlns:p14="http://schemas.microsoft.com/office/powerpoint/2010/main" xmlns="" val="699191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continue to call this “verification,” because it seems like NWS does, but I have been warned by others (statistical purists) that this</a:t>
            </a:r>
            <a:r>
              <a:rPr lang="en-US" baseline="0" dirty="0" smtClean="0"/>
              <a:t> is NOT verification.</a:t>
            </a:r>
            <a:endParaRPr lang="en-US" dirty="0" smtClean="0"/>
          </a:p>
          <a:p>
            <a:endParaRPr lang="en-US" dirty="0" smtClean="0"/>
          </a:p>
          <a:p>
            <a:r>
              <a:rPr lang="en-US" dirty="0" smtClean="0"/>
              <a:t>After each forecast,</a:t>
            </a:r>
            <a:r>
              <a:rPr lang="en-US" baseline="0" dirty="0" smtClean="0"/>
              <a:t> and after observations for the entire forecast have become available, we use Model Evaluation Tool (MET) to generate a number of statistics and observations versus forecasts and then, with R, generate a number of plots.</a:t>
            </a:r>
          </a:p>
          <a:p>
            <a:endParaRPr lang="en-US" baseline="0" dirty="0" smtClean="0"/>
          </a:p>
          <a:p>
            <a:r>
              <a:rPr lang="en-US" baseline="0" dirty="0" smtClean="0"/>
              <a:t>So, we have a crude web interface (no IE) that, for each forecast, allows for various plots to be viewed, as seen in next slides…</a:t>
            </a:r>
            <a:endParaRPr lang="en-US" dirty="0"/>
          </a:p>
        </p:txBody>
      </p:sp>
      <p:sp>
        <p:nvSpPr>
          <p:cNvPr id="4" name="Slide Number Placeholder 3"/>
          <p:cNvSpPr>
            <a:spLocks noGrp="1"/>
          </p:cNvSpPr>
          <p:nvPr>
            <p:ph type="sldNum" sz="quarter" idx="10"/>
          </p:nvPr>
        </p:nvSpPr>
        <p:spPr/>
        <p:txBody>
          <a:bodyPr/>
          <a:lstStyle/>
          <a:p>
            <a:pPr>
              <a:defRPr/>
            </a:pPr>
            <a:fld id="{CB56EEBA-A9F6-394D-993B-6DB2E011084C}" type="slidenum">
              <a:rPr lang="en-US" smtClean="0"/>
              <a:pPr>
                <a:defRPr/>
              </a:pPr>
              <a:t>36</a:t>
            </a:fld>
            <a:endParaRPr lang="en-US"/>
          </a:p>
        </p:txBody>
      </p:sp>
    </p:spTree>
    <p:extLst>
      <p:ext uri="{BB962C8B-B14F-4D97-AF65-F5344CB8AC3E}">
        <p14:creationId xmlns:p14="http://schemas.microsoft.com/office/powerpoint/2010/main" xmlns="" val="982374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each forecast, for T, Td, Wind, SLP, we generate boxplots, scatterplots and time series of </a:t>
            </a:r>
            <a:r>
              <a:rPr lang="en-US" baseline="0" dirty="0" err="1" smtClean="0"/>
              <a:t>obs</a:t>
            </a:r>
            <a:r>
              <a:rPr lang="en-US" baseline="0" dirty="0" smtClean="0"/>
              <a:t> vs. forecast for a handful of stations.</a:t>
            </a:r>
          </a:p>
          <a:p>
            <a:endParaRPr lang="en-US" baseline="0" dirty="0" smtClean="0"/>
          </a:p>
          <a:p>
            <a:r>
              <a:rPr lang="en-US" baseline="0" dirty="0" smtClean="0"/>
              <a:t>This is not meant as any kind of rigorous analysis, but as a means to spot-check individual forecasts for potential problem areas</a:t>
            </a:r>
            <a:endParaRPr lang="en-US" dirty="0"/>
          </a:p>
        </p:txBody>
      </p:sp>
      <p:sp>
        <p:nvSpPr>
          <p:cNvPr id="4" name="Slide Number Placeholder 3"/>
          <p:cNvSpPr>
            <a:spLocks noGrp="1"/>
          </p:cNvSpPr>
          <p:nvPr>
            <p:ph type="sldNum" sz="quarter" idx="10"/>
          </p:nvPr>
        </p:nvSpPr>
        <p:spPr/>
        <p:txBody>
          <a:bodyPr/>
          <a:lstStyle/>
          <a:p>
            <a:pPr>
              <a:defRPr/>
            </a:pPr>
            <a:fld id="{CB56EEBA-A9F6-394D-993B-6DB2E011084C}" type="slidenum">
              <a:rPr lang="en-US" smtClean="0"/>
              <a:pPr>
                <a:defRPr/>
              </a:pPr>
              <a:t>37</a:t>
            </a:fld>
            <a:endParaRPr lang="en-US"/>
          </a:p>
        </p:txBody>
      </p:sp>
    </p:spTree>
    <p:extLst>
      <p:ext uri="{BB962C8B-B14F-4D97-AF65-F5344CB8AC3E}">
        <p14:creationId xmlns:p14="http://schemas.microsoft.com/office/powerpoint/2010/main" xmlns="" val="884230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 week, scripts are automatically</a:t>
            </a:r>
            <a:r>
              <a:rPr lang="en-US" baseline="0" dirty="0" smtClean="0"/>
              <a:t> executed to go through the MET data from 1-5 weeks prior (28 days) and produce long term plots of surface variable comparisons at a handful of stations.</a:t>
            </a:r>
          </a:p>
          <a:p>
            <a:endParaRPr lang="en-US" baseline="0" dirty="0" smtClean="0"/>
          </a:p>
          <a:p>
            <a:r>
              <a:rPr lang="en-US" baseline="0" dirty="0" smtClean="0"/>
              <a:t>Currently only implemented for the 00Z forecasts, comparisons are made at the same forecast hour (e.g. FH12, FH18, …) to provide a long-term indication of how the model is comparing to the observations at at the same time within a series of forecasts.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CB56EEBA-A9F6-394D-993B-6DB2E011084C}" type="slidenum">
              <a:rPr lang="en-US" smtClean="0"/>
              <a:pPr>
                <a:defRPr/>
              </a:pPr>
              <a:t>38</a:t>
            </a:fld>
            <a:endParaRPr lang="en-US"/>
          </a:p>
        </p:txBody>
      </p:sp>
    </p:spTree>
    <p:extLst>
      <p:ext uri="{BB962C8B-B14F-4D97-AF65-F5344CB8AC3E}">
        <p14:creationId xmlns:p14="http://schemas.microsoft.com/office/powerpoint/2010/main" xmlns="" val="860840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“verification” product is the comparison of weather</a:t>
            </a:r>
            <a:r>
              <a:rPr lang="en-US" baseline="0" dirty="0" smtClean="0"/>
              <a:t> balloon soundings with forecast soundings at a handful of </a:t>
            </a:r>
            <a:r>
              <a:rPr lang="en-US" baseline="0" dirty="0" err="1" smtClean="0"/>
              <a:t>raobs</a:t>
            </a:r>
            <a:r>
              <a:rPr lang="en-US" baseline="0" dirty="0" smtClean="0"/>
              <a:t> sites in the CWA.</a:t>
            </a:r>
          </a:p>
          <a:p>
            <a:endParaRPr lang="en-US" baseline="0" dirty="0" smtClean="0"/>
          </a:p>
          <a:p>
            <a:r>
              <a:rPr lang="en-US" baseline="0" dirty="0" smtClean="0"/>
              <a:t>After the forecast, and after the observations are available, scripts are run to fetch the </a:t>
            </a:r>
            <a:r>
              <a:rPr lang="en-US" baseline="0" dirty="0" err="1" smtClean="0"/>
              <a:t>raobs</a:t>
            </a:r>
            <a:r>
              <a:rPr lang="en-US" baseline="0" dirty="0" smtClean="0"/>
              <a:t> data from U. Wyoming, extract a sounding from the related point in the HRRRAK, then produce ASCII tables of both, and a combined plot of HRRRAK and </a:t>
            </a:r>
            <a:r>
              <a:rPr lang="en-US" baseline="0" dirty="0" err="1" smtClean="0"/>
              <a:t>Raobs</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CB56EEBA-A9F6-394D-993B-6DB2E011084C}" type="slidenum">
              <a:rPr lang="en-US" smtClean="0"/>
              <a:pPr>
                <a:defRPr/>
              </a:pPr>
              <a:t>40</a:t>
            </a:fld>
            <a:endParaRPr lang="en-US"/>
          </a:p>
        </p:txBody>
      </p:sp>
    </p:spTree>
    <p:extLst>
      <p:ext uri="{BB962C8B-B14F-4D97-AF65-F5344CB8AC3E}">
        <p14:creationId xmlns:p14="http://schemas.microsoft.com/office/powerpoint/2010/main" xmlns="" val="977436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emphasize that we’ve taken an incremental approach where the first steps were to simply deploy</a:t>
            </a:r>
            <a:r>
              <a:rPr lang="en-US" baseline="0" dirty="0" smtClean="0"/>
              <a:t> all of the pieces (next slide) in a quasi-operational fashion, and THEN, start to modify the domain and </a:t>
            </a:r>
            <a:r>
              <a:rPr lang="en-US" baseline="0" dirty="0" err="1" smtClean="0"/>
              <a:t>namelist</a:t>
            </a:r>
            <a:r>
              <a:rPr lang="en-US" baseline="0" dirty="0" smtClean="0"/>
              <a:t> for more appropriate model settings.</a:t>
            </a:r>
            <a:endParaRPr lang="en-US" dirty="0"/>
          </a:p>
        </p:txBody>
      </p:sp>
      <p:sp>
        <p:nvSpPr>
          <p:cNvPr id="4" name="Slide Number Placeholder 3"/>
          <p:cNvSpPr>
            <a:spLocks noGrp="1"/>
          </p:cNvSpPr>
          <p:nvPr>
            <p:ph type="sldNum" sz="quarter" idx="10"/>
          </p:nvPr>
        </p:nvSpPr>
        <p:spPr/>
        <p:txBody>
          <a:bodyPr/>
          <a:lstStyle/>
          <a:p>
            <a:pPr>
              <a:defRPr/>
            </a:pPr>
            <a:fld id="{CB56EEBA-A9F6-394D-993B-6DB2E011084C}" type="slidenum">
              <a:rPr lang="en-US" smtClean="0"/>
              <a:pPr>
                <a:defRPr/>
              </a:pPr>
              <a:t>42</a:t>
            </a:fld>
            <a:endParaRPr lang="en-US"/>
          </a:p>
        </p:txBody>
      </p:sp>
    </p:spTree>
    <p:extLst>
      <p:ext uri="{BB962C8B-B14F-4D97-AF65-F5344CB8AC3E}">
        <p14:creationId xmlns:p14="http://schemas.microsoft.com/office/powerpoint/2010/main" xmlns="" val="1991424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r>
              <a:rPr lang="en-US" smtClean="0"/>
              <a:t>Over the past year, NRMM has done a fairly consistent job of capturing areas of convective precipitation</a:t>
            </a:r>
          </a:p>
        </p:txBody>
      </p:sp>
      <p:sp>
        <p:nvSpPr>
          <p:cNvPr id="56324" name="Slide Number Placeholder 3"/>
          <p:cNvSpPr>
            <a:spLocks noGrp="1"/>
          </p:cNvSpPr>
          <p:nvPr>
            <p:ph type="sldNum" sz="quarter" idx="5"/>
          </p:nvPr>
        </p:nvSpPr>
        <p:spPr>
          <a:noFill/>
        </p:spPr>
        <p:txBody>
          <a:bodyPr/>
          <a:lstStyle/>
          <a:p>
            <a:fld id="{BD19F8A4-F081-47B0-BCDD-EA67C28C24BF}" type="slidenum">
              <a:rPr lang="en-US" smtClean="0"/>
              <a:pPr/>
              <a:t>7</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last part of this presentation outlines our VERY PRELIMINARY efforts to get started understanding how to use GSI, and to see if we could get a feel for whether it would be best to initialize HRRRAK directly from RR, add in assimilated data to the 3km initial conditions, and/or whether it might be better to initialize HRRRAK runs from prior HRRRAK runs, making it more of a long-term self-sustained model than a constant RR-influenced model.</a:t>
            </a:r>
          </a:p>
          <a:p>
            <a:endParaRPr lang="en-US" baseline="0" dirty="0" smtClean="0"/>
          </a:p>
          <a:p>
            <a:r>
              <a:rPr lang="en-US" baseline="0" dirty="0" smtClean="0"/>
              <a:t>Again, this is an exercise more in going through the process than trying – at this point – to get revolutionary results.</a:t>
            </a:r>
            <a:endParaRPr lang="en-US" dirty="0"/>
          </a:p>
        </p:txBody>
      </p:sp>
      <p:sp>
        <p:nvSpPr>
          <p:cNvPr id="4" name="Slide Number Placeholder 3"/>
          <p:cNvSpPr>
            <a:spLocks noGrp="1"/>
          </p:cNvSpPr>
          <p:nvPr>
            <p:ph type="sldNum" sz="quarter" idx="10"/>
          </p:nvPr>
        </p:nvSpPr>
        <p:spPr/>
        <p:txBody>
          <a:bodyPr/>
          <a:lstStyle/>
          <a:p>
            <a:pPr>
              <a:defRPr/>
            </a:pPr>
            <a:fld id="{CB56EEBA-A9F6-394D-993B-6DB2E011084C}" type="slidenum">
              <a:rPr lang="en-US" smtClean="0"/>
              <a:pPr>
                <a:defRPr/>
              </a:pPr>
              <a:t>44</a:t>
            </a:fld>
            <a:endParaRPr lang="en-US"/>
          </a:p>
        </p:txBody>
      </p:sp>
    </p:spTree>
    <p:extLst>
      <p:ext uri="{BB962C8B-B14F-4D97-AF65-F5344CB8AC3E}">
        <p14:creationId xmlns:p14="http://schemas.microsoft.com/office/powerpoint/2010/main" xmlns="" val="2156433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set up a series of runs from a single 24-hour period for comparison.</a:t>
            </a:r>
            <a:r>
              <a:rPr lang="en-US" baseline="0" dirty="0" smtClean="0"/>
              <a:t>  Each run had a different start time and/or initialization approach and the question was, in this 24 hour period, how did the forecasts at Hour 24 vary?</a:t>
            </a:r>
            <a:endParaRPr lang="en-US" dirty="0" smtClean="0"/>
          </a:p>
          <a:p>
            <a:endParaRPr lang="en-US" dirty="0" smtClean="0"/>
          </a:p>
          <a:p>
            <a:r>
              <a:rPr lang="en-US" dirty="0" smtClean="0"/>
              <a:t>The first set of runs, the “Control” runs were a set of RR-initialized</a:t>
            </a:r>
            <a:r>
              <a:rPr lang="en-US" baseline="0" dirty="0" smtClean="0"/>
              <a:t> runs with no data assimilation.  This is essentially how are runs are implemented now.</a:t>
            </a:r>
          </a:p>
          <a:p>
            <a:endParaRPr lang="en-US" baseline="0" dirty="0" smtClean="0"/>
          </a:p>
          <a:p>
            <a:r>
              <a:rPr lang="en-US" baseline="0" dirty="0" smtClean="0"/>
              <a:t>The second set of runs implements a short cycling procedure, initially starting with RR and assimilated </a:t>
            </a:r>
            <a:r>
              <a:rPr lang="en-US" baseline="0" dirty="0" err="1" smtClean="0"/>
              <a:t>obs</a:t>
            </a:r>
            <a:r>
              <a:rPr lang="en-US" baseline="0" dirty="0" smtClean="0"/>
              <a:t>, then every 6 hours a new HRRRAK run is started by using the appropriate FH from the previous run, plus data assimilation for updated conditions.</a:t>
            </a:r>
            <a:endParaRPr lang="en-US" dirty="0" smtClean="0"/>
          </a:p>
        </p:txBody>
      </p:sp>
      <p:sp>
        <p:nvSpPr>
          <p:cNvPr id="4" name="Slide Number Placeholder 3"/>
          <p:cNvSpPr>
            <a:spLocks noGrp="1"/>
          </p:cNvSpPr>
          <p:nvPr>
            <p:ph type="sldNum" sz="quarter" idx="10"/>
          </p:nvPr>
        </p:nvSpPr>
        <p:spPr/>
        <p:txBody>
          <a:bodyPr/>
          <a:lstStyle/>
          <a:p>
            <a:pPr>
              <a:defRPr/>
            </a:pPr>
            <a:fld id="{CB56EEBA-A9F6-394D-993B-6DB2E011084C}" type="slidenum">
              <a:rPr lang="en-US" smtClean="0"/>
              <a:pPr>
                <a:defRPr/>
              </a:pPr>
              <a:t>45</a:t>
            </a:fld>
            <a:endParaRPr lang="en-US"/>
          </a:p>
        </p:txBody>
      </p:sp>
    </p:spTree>
    <p:extLst>
      <p:ext uri="{BB962C8B-B14F-4D97-AF65-F5344CB8AC3E}">
        <p14:creationId xmlns:p14="http://schemas.microsoft.com/office/powerpoint/2010/main" xmlns="" val="4248206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Arbitrary</a:t>
            </a:r>
            <a:r>
              <a:rPr lang="en-US" baseline="0" dirty="0" smtClean="0"/>
              <a:t> forecast chosen that exhibited a couple of interesting synoptic features</a:t>
            </a:r>
          </a:p>
          <a:p>
            <a:endParaRPr lang="en-US" baseline="0" dirty="0" smtClean="0"/>
          </a:p>
          <a:p>
            <a:r>
              <a:rPr lang="en-US" baseline="0" dirty="0" smtClean="0"/>
              <a:t>Stationary front over the north coast</a:t>
            </a:r>
          </a:p>
          <a:p>
            <a:endParaRPr lang="en-US" baseline="0" dirty="0" smtClean="0"/>
          </a:p>
          <a:p>
            <a:r>
              <a:rPr lang="en-US" baseline="0" dirty="0" smtClean="0"/>
              <a:t>Developing cyclone in the Yakutat region that culminates later in a sharp cold  and then occluded front along the panhandle</a:t>
            </a:r>
            <a:endParaRPr lang="en-US" dirty="0"/>
          </a:p>
        </p:txBody>
      </p:sp>
      <p:sp>
        <p:nvSpPr>
          <p:cNvPr id="4" name="Slide Number Placeholder 3"/>
          <p:cNvSpPr>
            <a:spLocks noGrp="1"/>
          </p:cNvSpPr>
          <p:nvPr>
            <p:ph type="sldNum" sz="quarter" idx="10"/>
          </p:nvPr>
        </p:nvSpPr>
        <p:spPr/>
        <p:txBody>
          <a:bodyPr/>
          <a:lstStyle/>
          <a:p>
            <a:pPr>
              <a:defRPr/>
            </a:pPr>
            <a:fld id="{CB56EEBA-A9F6-394D-993B-6DB2E011084C}" type="slidenum">
              <a:rPr lang="en-US" smtClean="0"/>
              <a:pPr>
                <a:defRPr/>
              </a:pPr>
              <a:t>46</a:t>
            </a:fld>
            <a:endParaRPr lang="en-US"/>
          </a:p>
        </p:txBody>
      </p:sp>
    </p:spTree>
    <p:extLst>
      <p:ext uri="{BB962C8B-B14F-4D97-AF65-F5344CB8AC3E}">
        <p14:creationId xmlns:p14="http://schemas.microsoft.com/office/powerpoint/2010/main" xmlns="" val="718739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observations selected</a:t>
            </a:r>
            <a:r>
              <a:rPr lang="en-US" baseline="0" dirty="0" smtClean="0"/>
              <a:t> were simply those available in the GDAS </a:t>
            </a:r>
            <a:r>
              <a:rPr lang="en-US" baseline="0" dirty="0" err="1" smtClean="0"/>
              <a:t>Prepbufr</a:t>
            </a:r>
            <a:r>
              <a:rPr lang="en-US" baseline="0" dirty="0" smtClean="0"/>
              <a:t>  datasets available for those times.  Clearly, it’s an uneven distribution of observations, with heavy skewing towards satellite (</a:t>
            </a:r>
            <a:r>
              <a:rPr lang="en-US" baseline="0" dirty="0" err="1" smtClean="0"/>
              <a:t>QuickScat</a:t>
            </a:r>
            <a:r>
              <a:rPr lang="en-US" baseline="0" dirty="0" smtClean="0"/>
              <a:t>?) returns.  But, in the spirit of this being just a first test, learning how to do things, I proceeded. </a:t>
            </a:r>
            <a:endParaRPr lang="en-US" dirty="0"/>
          </a:p>
        </p:txBody>
      </p:sp>
      <p:sp>
        <p:nvSpPr>
          <p:cNvPr id="4" name="Slide Number Placeholder 3"/>
          <p:cNvSpPr>
            <a:spLocks noGrp="1"/>
          </p:cNvSpPr>
          <p:nvPr>
            <p:ph type="sldNum" sz="quarter" idx="10"/>
          </p:nvPr>
        </p:nvSpPr>
        <p:spPr/>
        <p:txBody>
          <a:bodyPr/>
          <a:lstStyle/>
          <a:p>
            <a:pPr>
              <a:defRPr/>
            </a:pPr>
            <a:fld id="{CB56EEBA-A9F6-394D-993B-6DB2E011084C}" type="slidenum">
              <a:rPr lang="en-US" smtClean="0"/>
              <a:pPr>
                <a:defRPr/>
              </a:pPr>
              <a:t>47</a:t>
            </a:fld>
            <a:endParaRPr lang="en-US"/>
          </a:p>
        </p:txBody>
      </p:sp>
    </p:spTree>
    <p:extLst>
      <p:ext uri="{BB962C8B-B14F-4D97-AF65-F5344CB8AC3E}">
        <p14:creationId xmlns:p14="http://schemas.microsoft.com/office/powerpoint/2010/main" xmlns="" val="1649967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running all the cases, the first step was just to “eyeball” some 2d difference plots for areas of interest.  This set of graphics is just a sample of a number we generated.  Here, we’re looking at difference (relative to control run) for 2mT and 10m Wind at Hour 24, using the 18Z Warm start model run. </a:t>
            </a:r>
          </a:p>
          <a:p>
            <a:r>
              <a:rPr lang="en-US" baseline="0" dirty="0" smtClean="0"/>
              <a:t> The above results are somewhat typical, showing larger temperature differences near the north coast stationary front, and wind differences in the vicinity of the panhandle Low.</a:t>
            </a:r>
          </a:p>
          <a:p>
            <a:endParaRPr lang="en-US" baseline="0" dirty="0" smtClean="0"/>
          </a:p>
          <a:p>
            <a:r>
              <a:rPr lang="en-US" baseline="0" dirty="0" smtClean="0"/>
              <a:t>We used these graphics to help decide where to focus subsequent analysis.</a:t>
            </a:r>
            <a:endParaRPr lang="en-US" dirty="0"/>
          </a:p>
        </p:txBody>
      </p:sp>
      <p:sp>
        <p:nvSpPr>
          <p:cNvPr id="4" name="Slide Number Placeholder 3"/>
          <p:cNvSpPr>
            <a:spLocks noGrp="1"/>
          </p:cNvSpPr>
          <p:nvPr>
            <p:ph type="sldNum" sz="quarter" idx="10"/>
          </p:nvPr>
        </p:nvSpPr>
        <p:spPr/>
        <p:txBody>
          <a:bodyPr/>
          <a:lstStyle/>
          <a:p>
            <a:pPr>
              <a:defRPr/>
            </a:pPr>
            <a:fld id="{CB56EEBA-A9F6-394D-993B-6DB2E011084C}" type="slidenum">
              <a:rPr lang="en-US" smtClean="0"/>
              <a:pPr>
                <a:defRPr/>
              </a:pPr>
              <a:t>48</a:t>
            </a:fld>
            <a:endParaRPr lang="en-US"/>
          </a:p>
        </p:txBody>
      </p:sp>
    </p:spTree>
    <p:extLst>
      <p:ext uri="{BB962C8B-B14F-4D97-AF65-F5344CB8AC3E}">
        <p14:creationId xmlns:p14="http://schemas.microsoft.com/office/powerpoint/2010/main" xmlns="" val="1809011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did a number of plots of bias</a:t>
            </a:r>
            <a:r>
              <a:rPr lang="en-US" baseline="0" dirty="0" smtClean="0"/>
              <a:t> over the entire domain, but we didn’t feel like any particular signal was evident, so in the interests of time we’re leaving those out of this </a:t>
            </a:r>
            <a:r>
              <a:rPr lang="en-US" baseline="0" dirty="0" err="1" smtClean="0"/>
              <a:t>presention</a:t>
            </a:r>
            <a:r>
              <a:rPr lang="en-US" baseline="0" dirty="0" smtClean="0"/>
              <a:t>.</a:t>
            </a:r>
          </a:p>
          <a:p>
            <a:endParaRPr lang="en-US" baseline="0" dirty="0" smtClean="0"/>
          </a:p>
          <a:p>
            <a:r>
              <a:rPr lang="en-US" baseline="0" dirty="0" smtClean="0"/>
              <a:t>So, we looked at time series at select stations in order to gain some insight on </a:t>
            </a:r>
            <a:r>
              <a:rPr lang="en-US" baseline="0" dirty="0" err="1" smtClean="0"/>
              <a:t>behaviour</a:t>
            </a:r>
            <a:r>
              <a:rPr lang="en-US" baseline="0" dirty="0" smtClean="0"/>
              <a:t>.</a:t>
            </a:r>
          </a:p>
          <a:p>
            <a:endParaRPr lang="en-US" baseline="0" dirty="0" smtClean="0"/>
          </a:p>
          <a:p>
            <a:r>
              <a:rPr lang="en-US" baseline="0" dirty="0" smtClean="0"/>
              <a:t>In this graphic, we’re looking at Barrow 2m T (that was up near the stationary front).  We see that the control runs (those directly initialized by RR) start coming closer to the observed values, presumably because RR itself is providing more up to date initial conditions.</a:t>
            </a:r>
          </a:p>
          <a:p>
            <a:endParaRPr lang="en-US" baseline="0" dirty="0" smtClean="0"/>
          </a:p>
          <a:p>
            <a:r>
              <a:rPr lang="en-US" baseline="0" dirty="0" smtClean="0"/>
              <a:t>With the warm starts, we see a tendency of the later forecasts to hold on to the signal of the prior, initializing forecast, despite some data assimilation.  This is no great surprise either.</a:t>
            </a:r>
            <a:endParaRPr lang="en-US" dirty="0"/>
          </a:p>
        </p:txBody>
      </p:sp>
      <p:sp>
        <p:nvSpPr>
          <p:cNvPr id="4" name="Slide Number Placeholder 3"/>
          <p:cNvSpPr>
            <a:spLocks noGrp="1"/>
          </p:cNvSpPr>
          <p:nvPr>
            <p:ph type="sldNum" sz="quarter" idx="10"/>
          </p:nvPr>
        </p:nvSpPr>
        <p:spPr/>
        <p:txBody>
          <a:bodyPr/>
          <a:lstStyle/>
          <a:p>
            <a:pPr>
              <a:defRPr/>
            </a:pPr>
            <a:fld id="{CB56EEBA-A9F6-394D-993B-6DB2E011084C}" type="slidenum">
              <a:rPr lang="en-US" smtClean="0"/>
              <a:pPr>
                <a:defRPr/>
              </a:pPr>
              <a:t>49</a:t>
            </a:fld>
            <a:endParaRPr lang="en-US"/>
          </a:p>
        </p:txBody>
      </p:sp>
    </p:spTree>
    <p:extLst>
      <p:ext uri="{BB962C8B-B14F-4D97-AF65-F5344CB8AC3E}">
        <p14:creationId xmlns:p14="http://schemas.microsoft.com/office/powerpoint/2010/main" xmlns="" val="3909473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Similar behavior at Annette Island (near Juneau).  The direct RR-initialized runs improve with more up to date initializations, whereas the warm-start runs just can’t get rid of that initial signal.</a:t>
            </a:r>
          </a:p>
          <a:p>
            <a:endParaRPr lang="en-US" dirty="0" smtClean="0"/>
          </a:p>
          <a:p>
            <a:r>
              <a:rPr lang="en-US" dirty="0" smtClean="0"/>
              <a:t>Just as I was starting to conclude that</a:t>
            </a:r>
            <a:r>
              <a:rPr lang="en-US" baseline="0" dirty="0" smtClean="0"/>
              <a:t> direct RR initialization might perform better, just because it’s giving us a lot more up to date data (in the absence of lots of data for assimilation in the regions of interest), Gene suggested that it would be good to look at a case in a very rugged region.</a:t>
            </a:r>
          </a:p>
          <a:p>
            <a:endParaRPr lang="en-US" baseline="0" dirty="0" smtClean="0"/>
          </a:p>
          <a:p>
            <a:r>
              <a:rPr lang="en-US" baseline="0" dirty="0" smtClean="0"/>
              <a:t>He hypothesized that in these regions, a cold start from 13km RR would force HRRRAK to rebalance the atmosphere to adjust to the 3km terrain, and we’d be inclined to get poor initial conditions.  So, this is an area where assimilation at the 3km level might be advantageous.</a:t>
            </a:r>
          </a:p>
          <a:p>
            <a:r>
              <a:rPr lang="ru-RU" sz="1200" kern="1200" dirty="0" smtClean="0">
                <a:solidFill>
                  <a:schemeClr val="tx1"/>
                </a:solidFill>
                <a:effectLst/>
                <a:latin typeface="+mn-lt"/>
                <a:ea typeface="ＭＳ Ｐゴシック" pitchFamily="-112" charset="-128"/>
                <a:cs typeface="ＭＳ Ｐゴシック" pitchFamily="-112" charset="-128"/>
              </a:rPr>
              <a:t>.</a:t>
            </a:r>
            <a:endParaRPr lang="en-US" sz="1200" kern="1200" dirty="0" smtClean="0">
              <a:solidFill>
                <a:schemeClr val="tx1"/>
              </a:solidFill>
              <a:effectLst/>
              <a:latin typeface="+mn-lt"/>
              <a:ea typeface="ＭＳ Ｐゴシック" pitchFamily="-112" charset="-128"/>
              <a:cs typeface="ＭＳ Ｐゴシック" pitchFamily="-112" charset="-128"/>
            </a:endParaRPr>
          </a:p>
          <a:p>
            <a:r>
              <a:rPr lang="ru-RU" sz="1200" kern="1200" dirty="0" smtClean="0">
                <a:solidFill>
                  <a:schemeClr val="tx1"/>
                </a:solidFill>
                <a:effectLst/>
                <a:latin typeface="+mn-lt"/>
                <a:ea typeface="ＭＳ Ｐゴシック" pitchFamily="-112" charset="-128"/>
                <a:cs typeface="ＭＳ Ｐゴシック" pitchFamily="-112" charset="-128"/>
              </a:rPr>
              <a:t> </a:t>
            </a:r>
            <a:endParaRPr lang="en-US" sz="1200" kern="1200" dirty="0" smtClean="0">
              <a:solidFill>
                <a:schemeClr val="tx1"/>
              </a:solidFill>
              <a:effectLst/>
              <a:latin typeface="+mn-lt"/>
              <a:ea typeface="ＭＳ Ｐゴシック" pitchFamily="-112" charset="-128"/>
              <a:cs typeface="ＭＳ Ｐゴシック" pitchFamily="-112" charset="-128"/>
            </a:endParaRPr>
          </a:p>
          <a:p>
            <a:endParaRPr lang="en-US" dirty="0"/>
          </a:p>
        </p:txBody>
      </p:sp>
      <p:sp>
        <p:nvSpPr>
          <p:cNvPr id="4" name="Slide Number Placeholder 3"/>
          <p:cNvSpPr>
            <a:spLocks noGrp="1"/>
          </p:cNvSpPr>
          <p:nvPr>
            <p:ph type="sldNum" sz="quarter" idx="10"/>
          </p:nvPr>
        </p:nvSpPr>
        <p:spPr/>
        <p:txBody>
          <a:bodyPr/>
          <a:lstStyle/>
          <a:p>
            <a:pPr>
              <a:defRPr/>
            </a:pPr>
            <a:fld id="{CB56EEBA-A9F6-394D-993B-6DB2E011084C}" type="slidenum">
              <a:rPr lang="en-US" smtClean="0"/>
              <a:pPr>
                <a:defRPr/>
              </a:pPr>
              <a:t>50</a:t>
            </a:fld>
            <a:endParaRPr lang="en-US"/>
          </a:p>
        </p:txBody>
      </p:sp>
    </p:spTree>
    <p:extLst>
      <p:ext uri="{BB962C8B-B14F-4D97-AF65-F5344CB8AC3E}">
        <p14:creationId xmlns:p14="http://schemas.microsoft.com/office/powerpoint/2010/main" xmlns="" val="396673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 looked at Skagway (very rugged) and a couple of others, and indeed, there was a different signal.  The cold start runs initialized</a:t>
            </a:r>
            <a:r>
              <a:rPr lang="en-US" baseline="0" dirty="0" smtClean="0"/>
              <a:t> far too low, and the model could never bring the temperatures up to the observed values.  However, with the warm start (plus assimilation) approach, the forecast temperatures stayed very close to observed.</a:t>
            </a:r>
          </a:p>
          <a:p>
            <a:endParaRPr lang="en-US" baseline="0" dirty="0" smtClean="0"/>
          </a:p>
          <a:p>
            <a:r>
              <a:rPr lang="en-US" baseline="0" dirty="0" smtClean="0"/>
              <a:t>Too little work has been done to say anything conclusive, but it’s an interesting observation.</a:t>
            </a:r>
            <a:endParaRPr lang="en-US" dirty="0"/>
          </a:p>
        </p:txBody>
      </p:sp>
      <p:sp>
        <p:nvSpPr>
          <p:cNvPr id="4" name="Slide Number Placeholder 3"/>
          <p:cNvSpPr>
            <a:spLocks noGrp="1"/>
          </p:cNvSpPr>
          <p:nvPr>
            <p:ph type="sldNum" sz="quarter" idx="10"/>
          </p:nvPr>
        </p:nvSpPr>
        <p:spPr/>
        <p:txBody>
          <a:bodyPr/>
          <a:lstStyle/>
          <a:p>
            <a:pPr>
              <a:defRPr/>
            </a:pPr>
            <a:fld id="{CB56EEBA-A9F6-394D-993B-6DB2E011084C}" type="slidenum">
              <a:rPr lang="en-US" smtClean="0"/>
              <a:pPr>
                <a:defRPr/>
              </a:pPr>
              <a:t>51</a:t>
            </a:fld>
            <a:endParaRPr lang="en-US"/>
          </a:p>
        </p:txBody>
      </p:sp>
    </p:spTree>
    <p:extLst>
      <p:ext uri="{BB962C8B-B14F-4D97-AF65-F5344CB8AC3E}">
        <p14:creationId xmlns:p14="http://schemas.microsoft.com/office/powerpoint/2010/main" xmlns="" val="217711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r>
              <a:rPr lang="en-US" smtClean="0"/>
              <a:t>Over the past year, NRMM has done a fairly consistent job of capturing areas of convective precipitation</a:t>
            </a:r>
          </a:p>
        </p:txBody>
      </p:sp>
      <p:sp>
        <p:nvSpPr>
          <p:cNvPr id="56324" name="Slide Number Placeholder 3"/>
          <p:cNvSpPr>
            <a:spLocks noGrp="1"/>
          </p:cNvSpPr>
          <p:nvPr>
            <p:ph type="sldNum" sz="quarter" idx="5"/>
          </p:nvPr>
        </p:nvSpPr>
        <p:spPr>
          <a:noFill/>
        </p:spPr>
        <p:txBody>
          <a:bodyPr/>
          <a:lstStyle/>
          <a:p>
            <a:fld id="{BD19F8A4-F081-47B0-BCDD-EA67C28C24BF}" type="slidenum">
              <a:rPr lang="en-US" smtClean="0"/>
              <a:pPr/>
              <a:t>8</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smtClean="0"/>
          </a:p>
        </p:txBody>
      </p:sp>
      <p:sp>
        <p:nvSpPr>
          <p:cNvPr id="57348" name="Slide Number Placeholder 3"/>
          <p:cNvSpPr>
            <a:spLocks noGrp="1"/>
          </p:cNvSpPr>
          <p:nvPr>
            <p:ph type="sldNum" sz="quarter" idx="5"/>
          </p:nvPr>
        </p:nvSpPr>
        <p:spPr>
          <a:noFill/>
        </p:spPr>
        <p:txBody>
          <a:bodyPr/>
          <a:lstStyle/>
          <a:p>
            <a:fld id="{5D52E559-C3D6-406E-ACC5-B5E9A04C900A}" type="slidenum">
              <a:rPr lang="en-US" smtClean="0"/>
              <a:pPr/>
              <a:t>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a:lstStyle/>
          <a:p>
            <a:endParaRPr lang="en-US" smtClean="0">
              <a:ea typeface="ＭＳ Ｐゴシック" charset="-128"/>
            </a:endParaRPr>
          </a:p>
        </p:txBody>
      </p:sp>
      <p:sp>
        <p:nvSpPr>
          <p:cNvPr id="91140" name="Slide Number Placeholder 3"/>
          <p:cNvSpPr>
            <a:spLocks noGrp="1"/>
          </p:cNvSpPr>
          <p:nvPr>
            <p:ph type="sldNum" sz="quarter" idx="5"/>
          </p:nvPr>
        </p:nvSpPr>
        <p:spPr bwMode="auto">
          <a:noFill/>
          <a:ln>
            <a:miter lim="800000"/>
            <a:headEnd/>
            <a:tailEnd/>
          </a:ln>
        </p:spPr>
        <p:txBody>
          <a:bodyPr/>
          <a:lstStyle/>
          <a:p>
            <a:fld id="{BE9CE38E-0BA7-4EED-BB5E-BB572833C57A}" type="slidenum">
              <a:rPr lang="en-US"/>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endParaRPr lang="en-US" smtClean="0">
              <a:ea typeface="ＭＳ Ｐゴシック" charset="-128"/>
            </a:endParaRPr>
          </a:p>
        </p:txBody>
      </p:sp>
      <p:sp>
        <p:nvSpPr>
          <p:cNvPr id="54276" name="Slide Number Placeholder 3"/>
          <p:cNvSpPr>
            <a:spLocks noGrp="1"/>
          </p:cNvSpPr>
          <p:nvPr>
            <p:ph type="sldNum" sz="quarter" idx="5"/>
          </p:nvPr>
        </p:nvSpPr>
        <p:spPr bwMode="auto">
          <a:noFill/>
          <a:ln>
            <a:miter lim="800000"/>
            <a:headEnd/>
            <a:tailEnd/>
          </a:ln>
        </p:spPr>
        <p:txBody>
          <a:bodyPr/>
          <a:lstStyle/>
          <a:p>
            <a:fld id="{274B5CF4-CE1A-4295-8702-B2E413A4044F}" type="slidenum">
              <a:rPr lang="en-US"/>
              <a:pPr/>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p:spPr>
        <p:txBody>
          <a:bodyPr/>
          <a:lstStyle/>
          <a:p>
            <a:r>
              <a:rPr lang="en-US" smtClean="0"/>
              <a:t>The jagged line is the observed wind speed and direction at Trim’s DOT station (just north of Isabelle Pass).  At 27km, 9km, and 3km resolution, WRF is not able to adequately resolve the terrain, so forecasted winds are way off.  But, at 1km resolution WRF begins to capture the terrain, and the model results are good.  You probably don’t want the whole modelled vs. actual elevations chart, but at TRDA2, in particular, you can see that at 27km resolution, WRF seems the local terrain as essentially a “high plains” environment, subject to high, varying winds.  Down at 1km resolution, however, WRF finally sees something approaching the “real” terrain, and hence constrains the winds as defined by the topography.</a:t>
            </a:r>
          </a:p>
        </p:txBody>
      </p:sp>
      <p:sp>
        <p:nvSpPr>
          <p:cNvPr id="40964" name="Slide Number Placeholder 3"/>
          <p:cNvSpPr>
            <a:spLocks noGrp="1"/>
          </p:cNvSpPr>
          <p:nvPr>
            <p:ph type="sldNum" sz="quarter" idx="5"/>
          </p:nvPr>
        </p:nvSpPr>
        <p:spPr>
          <a:noFill/>
        </p:spPr>
        <p:txBody>
          <a:bodyPr/>
          <a:lstStyle/>
          <a:p>
            <a:fld id="{8399D4DA-15FE-4C5D-A677-1708274EFA28}" type="slidenum">
              <a:rPr lang="en-US" smtClean="0"/>
              <a:pPr/>
              <a:t>18</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a:lstStyle/>
          <a:p>
            <a:pPr eaLnBrk="1" hangingPunct="1">
              <a:spcBef>
                <a:spcPct val="0"/>
              </a:spcBef>
            </a:pPr>
            <a:r>
              <a:rPr lang="en-US" smtClean="0">
                <a:ea typeface="ＭＳ Ｐゴシック" pitchFamily="-112" charset="-128"/>
              </a:rPr>
              <a:t>This was a very localized event with Fairbanks area apparently receiving the brunt of the snowfall.  Note a sharp dropoff in snowfall down towards Eielson.</a:t>
            </a:r>
          </a:p>
        </p:txBody>
      </p:sp>
      <p:sp>
        <p:nvSpPr>
          <p:cNvPr id="58372" name="Slide Number Placeholder 3"/>
          <p:cNvSpPr>
            <a:spLocks noGrp="1"/>
          </p:cNvSpPr>
          <p:nvPr>
            <p:ph type="sldNum" sz="quarter" idx="5"/>
          </p:nvPr>
        </p:nvSpPr>
        <p:spPr bwMode="auto">
          <a:noFill/>
          <a:ln>
            <a:miter lim="800000"/>
            <a:headEnd/>
            <a:tailEnd/>
          </a:ln>
        </p:spPr>
        <p:txBody>
          <a:bodyPr/>
          <a:lstStyle/>
          <a:p>
            <a:fld id="{91590BBA-C2CE-4483-9DA6-E8014C95CDF8}" type="slidenum">
              <a:rPr lang="en-US"/>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pPr eaLnBrk="1" hangingPunct="1"/>
            <a:r>
              <a:rPr lang="en-US" smtClean="0"/>
              <a:t>A similar model did a very good job of capturing very localized snow around Fairbanks.  Caution that in these cold snow events, precip sensors should be viewed cautiously.  Nevertheless, note that the 2km nest NAILS the total PAFA precip total.  Station pressure follows the trend, and the higher resolution nest comes closer to PAFA’s actual elevation.  Modeled temperature doesn’t at all capture the cold air mass hugging the surface initially – based on past experiences, this is really not a surprise.</a:t>
            </a:r>
          </a:p>
        </p:txBody>
      </p:sp>
      <p:sp>
        <p:nvSpPr>
          <p:cNvPr id="58372" name="Slide Number Placeholder 3"/>
          <p:cNvSpPr>
            <a:spLocks noGrp="1"/>
          </p:cNvSpPr>
          <p:nvPr>
            <p:ph type="sldNum" sz="quarter" idx="5"/>
          </p:nvPr>
        </p:nvSpPr>
        <p:spPr>
          <a:noFill/>
        </p:spPr>
        <p:txBody>
          <a:bodyPr/>
          <a:lstStyle/>
          <a:p>
            <a:fld id="{E4BDC7B1-606A-4D0B-8A37-B96AF9CA6C08}" type="slidenum">
              <a:rPr lang="en-US" smtClean="0"/>
              <a:pPr/>
              <a:t>20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1049995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902075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323472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932965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1765680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71270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474535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1815284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34330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329108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59389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Grp="1" noChangeArrowheads="1"/>
          </p:cNvSpPr>
          <p:nvPr>
            <p:ph type="title"/>
          </p:nvPr>
        </p:nvSpPr>
        <p:spPr bwMode="auto">
          <a:xfrm>
            <a:off x="685800" y="762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Rectangle 1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28" name="Line 20"/>
          <p:cNvSpPr>
            <a:spLocks noChangeShapeType="1"/>
          </p:cNvSpPr>
          <p:nvPr/>
        </p:nvSpPr>
        <p:spPr bwMode="auto">
          <a:xfrm>
            <a:off x="152400" y="6324600"/>
            <a:ext cx="8763000" cy="0"/>
          </a:xfrm>
          <a:prstGeom prst="line">
            <a:avLst/>
          </a:prstGeom>
          <a:noFill/>
          <a:ln w="9525">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1029" name="Picture 31"/>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76200" y="76200"/>
            <a:ext cx="4800600" cy="63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Line 32"/>
          <p:cNvSpPr>
            <a:spLocks noChangeShapeType="1"/>
          </p:cNvSpPr>
          <p:nvPr/>
        </p:nvSpPr>
        <p:spPr bwMode="auto">
          <a:xfrm>
            <a:off x="4876800" y="638175"/>
            <a:ext cx="3886200" cy="0"/>
          </a:xfrm>
          <a:prstGeom prst="line">
            <a:avLst/>
          </a:prstGeom>
          <a:noFill/>
          <a:ln w="9525">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1031" name="Picture 1"/>
          <p:cNvPicPr>
            <a:picLocks noChangeAspect="1"/>
          </p:cNvPicPr>
          <p:nvPr/>
        </p:nvPicPr>
        <p:blipFill>
          <a:blip r:embed="rId14">
            <a:extLst>
              <a:ext uri="{28A0092B-C50C-407E-A947-70E740481C1C}">
                <a14:useLocalDpi xmlns="" xmlns:a14="http://schemas.microsoft.com/office/drawing/2010/main" val="0"/>
              </a:ext>
            </a:extLst>
          </a:blip>
          <a:srcRect/>
          <a:stretch>
            <a:fillRect/>
          </a:stretch>
        </p:blipFill>
        <p:spPr bwMode="auto">
          <a:xfrm>
            <a:off x="3505200" y="6389688"/>
            <a:ext cx="2057400" cy="442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3600">
          <a:solidFill>
            <a:schemeClr val="tx2"/>
          </a:solidFill>
          <a:latin typeface="+mj-lt"/>
          <a:ea typeface="ＭＳ Ｐゴシック" charset="-128"/>
          <a:cs typeface="ＭＳ Ｐゴシック" charset="-128"/>
        </a:defRPr>
      </a:lvl1pPr>
      <a:lvl2pPr algn="ctr" rtl="0" eaLnBrk="1" fontAlgn="base" hangingPunct="1">
        <a:spcBef>
          <a:spcPct val="0"/>
        </a:spcBef>
        <a:spcAft>
          <a:spcPct val="0"/>
        </a:spcAft>
        <a:defRPr sz="3600">
          <a:solidFill>
            <a:schemeClr val="tx2"/>
          </a:solidFill>
          <a:latin typeface="Arial Black" charset="0"/>
          <a:ea typeface="ＭＳ Ｐゴシック" charset="-128"/>
          <a:cs typeface="ＭＳ Ｐゴシック" charset="-128"/>
        </a:defRPr>
      </a:lvl2pPr>
      <a:lvl3pPr algn="ctr" rtl="0" eaLnBrk="1" fontAlgn="base" hangingPunct="1">
        <a:spcBef>
          <a:spcPct val="0"/>
        </a:spcBef>
        <a:spcAft>
          <a:spcPct val="0"/>
        </a:spcAft>
        <a:defRPr sz="3600">
          <a:solidFill>
            <a:schemeClr val="tx2"/>
          </a:solidFill>
          <a:latin typeface="Arial Black" charset="0"/>
          <a:ea typeface="ＭＳ Ｐゴシック" charset="-128"/>
          <a:cs typeface="ＭＳ Ｐゴシック" charset="-128"/>
        </a:defRPr>
      </a:lvl3pPr>
      <a:lvl4pPr algn="ctr" rtl="0" eaLnBrk="1" fontAlgn="base" hangingPunct="1">
        <a:spcBef>
          <a:spcPct val="0"/>
        </a:spcBef>
        <a:spcAft>
          <a:spcPct val="0"/>
        </a:spcAft>
        <a:defRPr sz="3600">
          <a:solidFill>
            <a:schemeClr val="tx2"/>
          </a:solidFill>
          <a:latin typeface="Arial Black" charset="0"/>
          <a:ea typeface="ＭＳ Ｐゴシック" charset="-128"/>
          <a:cs typeface="ＭＳ Ｐゴシック" charset="-128"/>
        </a:defRPr>
      </a:lvl4pPr>
      <a:lvl5pPr algn="ctr" rtl="0" eaLnBrk="1" fontAlgn="base" hangingPunct="1">
        <a:spcBef>
          <a:spcPct val="0"/>
        </a:spcBef>
        <a:spcAft>
          <a:spcPct val="0"/>
        </a:spcAft>
        <a:defRPr sz="3600">
          <a:solidFill>
            <a:schemeClr val="tx2"/>
          </a:solidFill>
          <a:latin typeface="Arial Black" charset="0"/>
          <a:ea typeface="ＭＳ Ｐゴシック" charset="-128"/>
          <a:cs typeface="ＭＳ Ｐゴシック" charset="-128"/>
        </a:defRPr>
      </a:lvl5pPr>
      <a:lvl6pPr marL="457200" algn="ctr" rtl="0" eaLnBrk="1" fontAlgn="base" hangingPunct="1">
        <a:spcBef>
          <a:spcPct val="0"/>
        </a:spcBef>
        <a:spcAft>
          <a:spcPct val="0"/>
        </a:spcAft>
        <a:defRPr sz="3600">
          <a:solidFill>
            <a:schemeClr val="tx2"/>
          </a:solidFill>
          <a:latin typeface="Arial Black" charset="0"/>
        </a:defRPr>
      </a:lvl6pPr>
      <a:lvl7pPr marL="914400" algn="ctr" rtl="0" eaLnBrk="1" fontAlgn="base" hangingPunct="1">
        <a:spcBef>
          <a:spcPct val="0"/>
        </a:spcBef>
        <a:spcAft>
          <a:spcPct val="0"/>
        </a:spcAft>
        <a:defRPr sz="3600">
          <a:solidFill>
            <a:schemeClr val="tx2"/>
          </a:solidFill>
          <a:latin typeface="Arial Black" charset="0"/>
        </a:defRPr>
      </a:lvl7pPr>
      <a:lvl8pPr marL="1371600" algn="ctr" rtl="0" eaLnBrk="1" fontAlgn="base" hangingPunct="1">
        <a:spcBef>
          <a:spcPct val="0"/>
        </a:spcBef>
        <a:spcAft>
          <a:spcPct val="0"/>
        </a:spcAft>
        <a:defRPr sz="3600">
          <a:solidFill>
            <a:schemeClr val="tx2"/>
          </a:solidFill>
          <a:latin typeface="Arial Black" charset="0"/>
        </a:defRPr>
      </a:lvl8pPr>
      <a:lvl9pPr marL="1828800" algn="ctr" rtl="0" eaLnBrk="1" fontAlgn="base" hangingPunct="1">
        <a:spcBef>
          <a:spcPct val="0"/>
        </a:spcBef>
        <a:spcAft>
          <a:spcPct val="0"/>
        </a:spcAft>
        <a:defRPr sz="3600">
          <a:solidFill>
            <a:schemeClr val="tx2"/>
          </a:solidFill>
          <a:latin typeface="Arial Black" charset="0"/>
        </a:defRPr>
      </a:lvl9pPr>
    </p:titleStyle>
    <p:bodyStyle>
      <a:lvl1pPr marL="342900" indent="-342900" algn="l" rtl="0" eaLnBrk="1" fontAlgn="base" hangingPunct="1">
        <a:spcBef>
          <a:spcPct val="20000"/>
        </a:spcBef>
        <a:spcAft>
          <a:spcPct val="0"/>
        </a:spcAft>
        <a:buChar char="•"/>
        <a:defRPr sz="30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har char="–"/>
        <a:defRPr sz="2800">
          <a:solidFill>
            <a:schemeClr val="tx1"/>
          </a:solidFill>
          <a:latin typeface="Arial" charset="0"/>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Arial" charset="0"/>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Arial Narrow" charset="0"/>
          <a:ea typeface="ＭＳ Ｐゴシック" charset="-128"/>
        </a:defRPr>
      </a:lvl4pPr>
      <a:lvl5pPr marL="2057400" indent="-228600" algn="l" rtl="0" eaLnBrk="1" fontAlgn="base" hangingPunct="1">
        <a:spcBef>
          <a:spcPct val="20000"/>
        </a:spcBef>
        <a:spcAft>
          <a:spcPct val="0"/>
        </a:spcAft>
        <a:buChar char="»"/>
        <a:defRPr>
          <a:solidFill>
            <a:schemeClr val="tx1"/>
          </a:solidFill>
          <a:latin typeface="Arial Narrow" charset="0"/>
          <a:ea typeface="ＭＳ Ｐゴシック" charset="-128"/>
        </a:defRPr>
      </a:lvl5pPr>
      <a:lvl6pPr marL="2514600" indent="-228600" algn="l" rtl="0" eaLnBrk="1" fontAlgn="base" hangingPunct="1">
        <a:spcBef>
          <a:spcPct val="20000"/>
        </a:spcBef>
        <a:spcAft>
          <a:spcPct val="0"/>
        </a:spcAft>
        <a:buChar char="»"/>
        <a:defRPr>
          <a:solidFill>
            <a:schemeClr val="tx1"/>
          </a:solidFill>
          <a:latin typeface="Arial Narrow" charset="0"/>
          <a:ea typeface="ＭＳ Ｐゴシック" charset="-128"/>
        </a:defRPr>
      </a:lvl6pPr>
      <a:lvl7pPr marL="2971800" indent="-228600" algn="l" rtl="0" eaLnBrk="1" fontAlgn="base" hangingPunct="1">
        <a:spcBef>
          <a:spcPct val="20000"/>
        </a:spcBef>
        <a:spcAft>
          <a:spcPct val="0"/>
        </a:spcAft>
        <a:buChar char="»"/>
        <a:defRPr>
          <a:solidFill>
            <a:schemeClr val="tx1"/>
          </a:solidFill>
          <a:latin typeface="Arial Narrow" charset="0"/>
          <a:ea typeface="ＭＳ Ｐゴシック" charset="-128"/>
        </a:defRPr>
      </a:lvl7pPr>
      <a:lvl8pPr marL="3429000" indent="-228600" algn="l" rtl="0" eaLnBrk="1" fontAlgn="base" hangingPunct="1">
        <a:spcBef>
          <a:spcPct val="20000"/>
        </a:spcBef>
        <a:spcAft>
          <a:spcPct val="0"/>
        </a:spcAft>
        <a:buChar char="»"/>
        <a:defRPr>
          <a:solidFill>
            <a:schemeClr val="tx1"/>
          </a:solidFill>
          <a:latin typeface="Arial Narrow" charset="0"/>
          <a:ea typeface="ＭＳ Ｐゴシック" charset="-128"/>
        </a:defRPr>
      </a:lvl8pPr>
      <a:lvl9pPr marL="3886200" indent="-228600" algn="l" rtl="0" eaLnBrk="1" fontAlgn="base" hangingPunct="1">
        <a:spcBef>
          <a:spcPct val="20000"/>
        </a:spcBef>
        <a:spcAft>
          <a:spcPct val="0"/>
        </a:spcAft>
        <a:buChar char="»"/>
        <a:defRPr>
          <a:solidFill>
            <a:schemeClr val="tx1"/>
          </a:solidFill>
          <a:latin typeface="Arial Narrow"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chart" Target="../charts/chart5.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31.gif"/><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gif"/></Relationships>
</file>

<file path=ppt/slides/_rels/slide2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oleObject" Targe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4.emf"/></Relationships>
</file>

<file path=ppt/slides/_rels/slide4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8.emf"/></Relationships>
</file>

<file path=ppt/slides/_rels/slide5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70.emf"/></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1.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84.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gif"/><Relationship Id="rId7" Type="http://schemas.openxmlformats.org/officeDocument/2006/relationships/image" Target="../media/image11.gif"/><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101.png"/><Relationship Id="rId2" Type="http://schemas.openxmlformats.org/officeDocument/2006/relationships/image" Target="../media/image94.png"/><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104.png"/><Relationship Id="rId2" Type="http://schemas.openxmlformats.org/officeDocument/2006/relationships/image" Target="../media/image94.png"/><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1.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xml"/><Relationship Id="rId5" Type="http://schemas.openxmlformats.org/officeDocument/2006/relationships/image" Target="../media/image147.png"/><Relationship Id="rId4" Type="http://schemas.openxmlformats.org/officeDocument/2006/relationships/image" Target="../media/image146.png"/></Relationships>
</file>

<file path=ppt/slides/_rels/slide8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xml"/><Relationship Id="rId5" Type="http://schemas.openxmlformats.org/officeDocument/2006/relationships/image" Target="../media/image151.png"/><Relationship Id="rId4" Type="http://schemas.openxmlformats.org/officeDocument/2006/relationships/image" Target="../media/image150.png"/></Relationships>
</file>

<file path=ppt/slides/_rels/slide8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xml"/><Relationship Id="rId5" Type="http://schemas.openxmlformats.org/officeDocument/2006/relationships/image" Target="../media/image155.png"/><Relationship Id="rId4" Type="http://schemas.openxmlformats.org/officeDocument/2006/relationships/image" Target="../media/image154.png"/></Relationships>
</file>

<file path=ppt/slides/_rels/slide8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xml"/><Relationship Id="rId5" Type="http://schemas.openxmlformats.org/officeDocument/2006/relationships/image" Target="../media/image159.png"/><Relationship Id="rId4" Type="http://schemas.openxmlformats.org/officeDocument/2006/relationships/image" Target="../media/image158.png"/></Relationships>
</file>

<file path=ppt/slides/_rels/slide8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xml"/><Relationship Id="rId5" Type="http://schemas.openxmlformats.org/officeDocument/2006/relationships/image" Target="../media/image163.png"/><Relationship Id="rId4" Type="http://schemas.openxmlformats.org/officeDocument/2006/relationships/image" Target="../media/image162.png"/></Relationships>
</file>

<file path=ppt/slides/_rels/slide8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xml"/><Relationship Id="rId5" Type="http://schemas.openxmlformats.org/officeDocument/2006/relationships/image" Target="../media/image167.png"/><Relationship Id="rId4" Type="http://schemas.openxmlformats.org/officeDocument/2006/relationships/image" Target="../media/image16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xml"/><Relationship Id="rId5" Type="http://schemas.openxmlformats.org/officeDocument/2006/relationships/image" Target="../media/image171.png"/><Relationship Id="rId4" Type="http://schemas.openxmlformats.org/officeDocument/2006/relationships/image" Target="../media/image17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xml"/><Relationship Id="rId5" Type="http://schemas.openxmlformats.org/officeDocument/2006/relationships/image" Target="../media/image175.png"/><Relationship Id="rId4" Type="http://schemas.openxmlformats.org/officeDocument/2006/relationships/image" Target="../media/image174.png"/></Relationships>
</file>

<file path=ppt/slides/_rels/slide9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xml"/><Relationship Id="rId5" Type="http://schemas.openxmlformats.org/officeDocument/2006/relationships/image" Target="../media/image179.png"/><Relationship Id="rId4" Type="http://schemas.openxmlformats.org/officeDocument/2006/relationships/image" Target="../media/image178.png"/></Relationships>
</file>

<file path=ppt/slides/_rels/slide9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xml"/><Relationship Id="rId5" Type="http://schemas.openxmlformats.org/officeDocument/2006/relationships/image" Target="../media/image183.png"/><Relationship Id="rId4" Type="http://schemas.openxmlformats.org/officeDocument/2006/relationships/image" Target="../media/image182.png"/></Relationships>
</file>

<file path=ppt/slides/_rels/slide9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xml"/><Relationship Id="rId5" Type="http://schemas.openxmlformats.org/officeDocument/2006/relationships/image" Target="../media/image187.png"/><Relationship Id="rId4" Type="http://schemas.openxmlformats.org/officeDocument/2006/relationships/image" Target="../media/image18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81000" y="914400"/>
            <a:ext cx="3886200" cy="4876800"/>
          </a:xfrm>
        </p:spPr>
        <p:txBody>
          <a:bodyPr/>
          <a:lstStyle/>
          <a:p>
            <a:r>
              <a:rPr lang="en-US" sz="3200" i="1" dirty="0" smtClean="0">
                <a:latin typeface="Arial Black" charset="0"/>
                <a:ea typeface="ＭＳ Ｐゴシック" charset="0"/>
                <a:cs typeface="ＭＳ Ｐゴシック" charset="0"/>
              </a:rPr>
              <a:t>Weather Modeling Activities at Alaska’s Arctic Region Supercomputing Center</a:t>
            </a:r>
            <a:endParaRPr lang="en-US" sz="3200" i="1" dirty="0">
              <a:latin typeface="Arial Black" charset="0"/>
              <a:ea typeface="ＭＳ Ｐゴシック" charset="0"/>
              <a:cs typeface="ＭＳ Ｐゴシック" charset="0"/>
            </a:endParaRPr>
          </a:p>
        </p:txBody>
      </p:sp>
      <p:pic>
        <p:nvPicPr>
          <p:cNvPr id="8" name="Picture 7" descr="FullDBZ-d01.gif"/>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419600" y="762000"/>
            <a:ext cx="4267200" cy="5524569"/>
          </a:xfrm>
          <a:prstGeom prst="rect">
            <a:avLst/>
          </a:prstGeom>
        </p:spPr>
      </p:pic>
    </p:spTree>
    <p:extLst>
      <p:ext uri="{BB962C8B-B14F-4D97-AF65-F5344CB8AC3E}">
        <p14:creationId xmlns="" xmlns:p14="http://schemas.microsoft.com/office/powerpoint/2010/main" val="17820380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dirty="0" smtClean="0"/>
              <a:t>An interesting exception</a:t>
            </a:r>
            <a:endParaRPr lang="en-US" dirty="0" smtClean="0"/>
          </a:p>
        </p:txBody>
      </p:sp>
      <p:sp>
        <p:nvSpPr>
          <p:cNvPr id="90115" name="Content Placeholder 2"/>
          <p:cNvSpPr>
            <a:spLocks noGrp="1"/>
          </p:cNvSpPr>
          <p:nvPr>
            <p:ph idx="1"/>
          </p:nvPr>
        </p:nvSpPr>
        <p:spPr>
          <a:xfrm>
            <a:off x="457200" y="2286000"/>
            <a:ext cx="4191000" cy="3124200"/>
          </a:xfrm>
        </p:spPr>
        <p:txBody>
          <a:bodyPr/>
          <a:lstStyle/>
          <a:p>
            <a:r>
              <a:rPr lang="en-US" sz="2000" dirty="0" smtClean="0"/>
              <a:t>One day, NRMM was predicting typical afternoon convection, but it didn’t appear</a:t>
            </a:r>
          </a:p>
          <a:p>
            <a:r>
              <a:rPr lang="en-US" sz="2000" dirty="0" smtClean="0"/>
              <a:t>Wildfire smoke (that NRMM didn’t know about), may have inhibited the convection</a:t>
            </a:r>
          </a:p>
          <a:p>
            <a:r>
              <a:rPr lang="en-US" sz="2000" dirty="0" smtClean="0"/>
              <a:t>This suggests the need for more complete atmospheric </a:t>
            </a:r>
            <a:r>
              <a:rPr lang="en-US" sz="2000" dirty="0" err="1" smtClean="0"/>
              <a:t>initialisations</a:t>
            </a:r>
            <a:endParaRPr lang="en-US" sz="2000" dirty="0" smtClean="0"/>
          </a:p>
          <a:p>
            <a:endParaRPr lang="en-US" sz="2000" dirty="0" smtClean="0"/>
          </a:p>
          <a:p>
            <a:endParaRPr lang="en-US" sz="2000" dirty="0" smtClean="0"/>
          </a:p>
        </p:txBody>
      </p:sp>
      <p:pic>
        <p:nvPicPr>
          <p:cNvPr id="90116" name="Picture 4" descr="nrmm_21z_rh_20070517"/>
          <p:cNvPicPr>
            <a:picLocks noChangeAspect="1" noChangeArrowheads="1"/>
          </p:cNvPicPr>
          <p:nvPr/>
        </p:nvPicPr>
        <p:blipFill>
          <a:blip r:embed="rId3"/>
          <a:srcRect/>
          <a:stretch>
            <a:fillRect/>
          </a:stretch>
        </p:blipFill>
        <p:spPr bwMode="auto">
          <a:xfrm>
            <a:off x="6019800" y="2286000"/>
            <a:ext cx="2438400" cy="2616200"/>
          </a:xfrm>
          <a:prstGeom prst="rect">
            <a:avLst/>
          </a:prstGeom>
          <a:noFill/>
          <a:ln w="9525">
            <a:noFill/>
            <a:miter lim="800000"/>
            <a:headEnd/>
            <a:tailEnd/>
          </a:ln>
        </p:spPr>
      </p:pic>
      <p:pic>
        <p:nvPicPr>
          <p:cNvPr id="90117" name="Picture 3" descr="VIS1MSO.GIF"/>
          <p:cNvPicPr>
            <a:picLocks noChangeAspect="1"/>
          </p:cNvPicPr>
          <p:nvPr/>
        </p:nvPicPr>
        <p:blipFill>
          <a:blip r:embed="rId4"/>
          <a:srcRect/>
          <a:stretch>
            <a:fillRect/>
          </a:stretch>
        </p:blipFill>
        <p:spPr bwMode="auto">
          <a:xfrm>
            <a:off x="4572000" y="3800475"/>
            <a:ext cx="3429000" cy="2420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772400" cy="762000"/>
          </a:xfrm>
        </p:spPr>
        <p:txBody>
          <a:bodyPr/>
          <a:lstStyle/>
          <a:p>
            <a:pPr>
              <a:defRPr/>
            </a:pPr>
            <a:r>
              <a:rPr lang="en-US" sz="2800" dirty="0" smtClean="0"/>
              <a:t>KMSO (2m </a:t>
            </a:r>
            <a:r>
              <a:rPr lang="en-US" sz="2800" dirty="0" smtClean="0"/>
              <a:t>T) – 3 month period</a:t>
            </a:r>
            <a:endParaRPr lang="en-US" sz="2800" dirty="0" smtClean="0"/>
          </a:p>
        </p:txBody>
      </p:sp>
      <p:pic>
        <p:nvPicPr>
          <p:cNvPr id="38915" name="Picture 2" descr="LongTerm-KMSO-FH006-d03-tc.png"/>
          <p:cNvPicPr>
            <a:picLocks noChangeAspect="1"/>
          </p:cNvPicPr>
          <p:nvPr/>
        </p:nvPicPr>
        <p:blipFill>
          <a:blip r:embed="rId2"/>
          <a:srcRect/>
          <a:stretch>
            <a:fillRect/>
          </a:stretch>
        </p:blipFill>
        <p:spPr bwMode="auto">
          <a:xfrm>
            <a:off x="152400" y="1143000"/>
            <a:ext cx="3581400" cy="2686050"/>
          </a:xfrm>
          <a:prstGeom prst="rect">
            <a:avLst/>
          </a:prstGeom>
          <a:noFill/>
          <a:ln w="9525">
            <a:noFill/>
            <a:miter lim="800000"/>
            <a:headEnd/>
            <a:tailEnd/>
          </a:ln>
        </p:spPr>
      </p:pic>
      <p:pic>
        <p:nvPicPr>
          <p:cNvPr id="38916" name="Picture 3" descr="LongTerm-KMSO-FH018-d03-tc.png"/>
          <p:cNvPicPr>
            <a:picLocks noChangeAspect="1"/>
          </p:cNvPicPr>
          <p:nvPr/>
        </p:nvPicPr>
        <p:blipFill>
          <a:blip r:embed="rId3"/>
          <a:srcRect/>
          <a:stretch>
            <a:fillRect/>
          </a:stretch>
        </p:blipFill>
        <p:spPr bwMode="auto">
          <a:xfrm>
            <a:off x="152400" y="3962400"/>
            <a:ext cx="3556000" cy="2667000"/>
          </a:xfrm>
          <a:prstGeom prst="rect">
            <a:avLst/>
          </a:prstGeom>
          <a:noFill/>
          <a:ln w="9525">
            <a:noFill/>
            <a:miter lim="800000"/>
            <a:headEnd/>
            <a:tailEnd/>
          </a:ln>
        </p:spPr>
      </p:pic>
      <p:pic>
        <p:nvPicPr>
          <p:cNvPr id="38917" name="Picture 4" descr="LongTerm-KMSO-FH030-d03-tc.png"/>
          <p:cNvPicPr>
            <a:picLocks noChangeAspect="1"/>
          </p:cNvPicPr>
          <p:nvPr/>
        </p:nvPicPr>
        <p:blipFill>
          <a:blip r:embed="rId4"/>
          <a:srcRect/>
          <a:stretch>
            <a:fillRect/>
          </a:stretch>
        </p:blipFill>
        <p:spPr bwMode="auto">
          <a:xfrm>
            <a:off x="3810000" y="1143000"/>
            <a:ext cx="3556000" cy="2667000"/>
          </a:xfrm>
          <a:prstGeom prst="rect">
            <a:avLst/>
          </a:prstGeom>
          <a:noFill/>
          <a:ln w="9525">
            <a:noFill/>
            <a:miter lim="800000"/>
            <a:headEnd/>
            <a:tailEnd/>
          </a:ln>
        </p:spPr>
      </p:pic>
      <p:pic>
        <p:nvPicPr>
          <p:cNvPr id="38918" name="Picture 5" descr="LongTerm-KMSO-FH042-d03-tc.png"/>
          <p:cNvPicPr>
            <a:picLocks noChangeAspect="1"/>
          </p:cNvPicPr>
          <p:nvPr/>
        </p:nvPicPr>
        <p:blipFill>
          <a:blip r:embed="rId5"/>
          <a:srcRect/>
          <a:stretch>
            <a:fillRect/>
          </a:stretch>
        </p:blipFill>
        <p:spPr bwMode="auto">
          <a:xfrm>
            <a:off x="3810000" y="3962400"/>
            <a:ext cx="3581400" cy="2686050"/>
          </a:xfrm>
          <a:prstGeom prst="rect">
            <a:avLst/>
          </a:prstGeom>
          <a:noFill/>
          <a:ln w="9525">
            <a:noFill/>
            <a:miter lim="800000"/>
            <a:headEnd/>
            <a:tailEnd/>
          </a:ln>
        </p:spPr>
      </p:pic>
      <p:sp>
        <p:nvSpPr>
          <p:cNvPr id="38919" name="TextBox 6"/>
          <p:cNvSpPr txBox="1">
            <a:spLocks noChangeArrowheads="1"/>
          </p:cNvSpPr>
          <p:nvPr/>
        </p:nvSpPr>
        <p:spPr bwMode="auto">
          <a:xfrm>
            <a:off x="7707313" y="1828800"/>
            <a:ext cx="1198562" cy="369888"/>
          </a:xfrm>
          <a:prstGeom prst="rect">
            <a:avLst/>
          </a:prstGeom>
          <a:noFill/>
          <a:ln w="9525">
            <a:noFill/>
            <a:miter lim="800000"/>
            <a:headEnd/>
            <a:tailEnd/>
          </a:ln>
        </p:spPr>
        <p:txBody>
          <a:bodyPr wrap="none">
            <a:spAutoFit/>
          </a:bodyPr>
          <a:lstStyle/>
          <a:p>
            <a:r>
              <a:rPr lang="en-US"/>
              <a:t>6am MDT</a:t>
            </a:r>
          </a:p>
        </p:txBody>
      </p:sp>
      <p:sp>
        <p:nvSpPr>
          <p:cNvPr id="38920" name="TextBox 7"/>
          <p:cNvSpPr txBox="1">
            <a:spLocks noChangeArrowheads="1"/>
          </p:cNvSpPr>
          <p:nvPr/>
        </p:nvSpPr>
        <p:spPr bwMode="auto">
          <a:xfrm>
            <a:off x="7620000" y="4800600"/>
            <a:ext cx="1196975" cy="369888"/>
          </a:xfrm>
          <a:prstGeom prst="rect">
            <a:avLst/>
          </a:prstGeom>
          <a:noFill/>
          <a:ln w="9525">
            <a:noFill/>
            <a:miter lim="800000"/>
            <a:headEnd/>
            <a:tailEnd/>
          </a:ln>
        </p:spPr>
        <p:txBody>
          <a:bodyPr wrap="none">
            <a:spAutoFit/>
          </a:bodyPr>
          <a:lstStyle/>
          <a:p>
            <a:r>
              <a:rPr lang="en-US"/>
              <a:t>6pm MDT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772400" cy="762000"/>
          </a:xfrm>
        </p:spPr>
        <p:txBody>
          <a:bodyPr/>
          <a:lstStyle/>
          <a:p>
            <a:pPr>
              <a:defRPr/>
            </a:pPr>
            <a:r>
              <a:rPr lang="en-US" sz="2800" dirty="0" smtClean="0"/>
              <a:t>KMSO (2m </a:t>
            </a:r>
            <a:r>
              <a:rPr lang="en-US" sz="2800" dirty="0" smtClean="0"/>
              <a:t>T) – 3 month period</a:t>
            </a:r>
            <a:endParaRPr lang="en-US" sz="2800" dirty="0" smtClean="0"/>
          </a:p>
        </p:txBody>
      </p:sp>
      <p:pic>
        <p:nvPicPr>
          <p:cNvPr id="38915" name="Picture 2" descr="LongTerm-KMSO-FH006-d03-tc.png"/>
          <p:cNvPicPr>
            <a:picLocks noChangeAspect="1"/>
          </p:cNvPicPr>
          <p:nvPr/>
        </p:nvPicPr>
        <p:blipFill>
          <a:blip r:embed="rId2"/>
          <a:srcRect/>
          <a:stretch>
            <a:fillRect/>
          </a:stretch>
        </p:blipFill>
        <p:spPr bwMode="auto">
          <a:xfrm>
            <a:off x="152400" y="1143000"/>
            <a:ext cx="3581400" cy="2686050"/>
          </a:xfrm>
          <a:prstGeom prst="rect">
            <a:avLst/>
          </a:prstGeom>
          <a:noFill/>
          <a:ln w="9525">
            <a:noFill/>
            <a:miter lim="800000"/>
            <a:headEnd/>
            <a:tailEnd/>
          </a:ln>
        </p:spPr>
      </p:pic>
      <p:pic>
        <p:nvPicPr>
          <p:cNvPr id="38916" name="Picture 3" descr="LongTerm-KMSO-FH018-d03-tc.png"/>
          <p:cNvPicPr>
            <a:picLocks noChangeAspect="1"/>
          </p:cNvPicPr>
          <p:nvPr/>
        </p:nvPicPr>
        <p:blipFill>
          <a:blip r:embed="rId3"/>
          <a:srcRect/>
          <a:stretch>
            <a:fillRect/>
          </a:stretch>
        </p:blipFill>
        <p:spPr bwMode="auto">
          <a:xfrm>
            <a:off x="152400" y="3962400"/>
            <a:ext cx="3556000" cy="2667000"/>
          </a:xfrm>
          <a:prstGeom prst="rect">
            <a:avLst/>
          </a:prstGeom>
          <a:noFill/>
          <a:ln w="9525">
            <a:noFill/>
            <a:miter lim="800000"/>
            <a:headEnd/>
            <a:tailEnd/>
          </a:ln>
        </p:spPr>
      </p:pic>
      <p:pic>
        <p:nvPicPr>
          <p:cNvPr id="38917" name="Picture 4" descr="LongTerm-KMSO-FH030-d03-tc.png"/>
          <p:cNvPicPr>
            <a:picLocks noChangeAspect="1"/>
          </p:cNvPicPr>
          <p:nvPr/>
        </p:nvPicPr>
        <p:blipFill>
          <a:blip r:embed="rId4"/>
          <a:srcRect/>
          <a:stretch>
            <a:fillRect/>
          </a:stretch>
        </p:blipFill>
        <p:spPr bwMode="auto">
          <a:xfrm>
            <a:off x="3810000" y="1143000"/>
            <a:ext cx="3556000" cy="2667000"/>
          </a:xfrm>
          <a:prstGeom prst="rect">
            <a:avLst/>
          </a:prstGeom>
          <a:noFill/>
          <a:ln w="9525">
            <a:noFill/>
            <a:miter lim="800000"/>
            <a:headEnd/>
            <a:tailEnd/>
          </a:ln>
        </p:spPr>
      </p:pic>
      <p:pic>
        <p:nvPicPr>
          <p:cNvPr id="38918" name="Picture 5" descr="LongTerm-KMSO-FH042-d03-tc.png"/>
          <p:cNvPicPr>
            <a:picLocks noChangeAspect="1"/>
          </p:cNvPicPr>
          <p:nvPr/>
        </p:nvPicPr>
        <p:blipFill>
          <a:blip r:embed="rId5"/>
          <a:srcRect/>
          <a:stretch>
            <a:fillRect/>
          </a:stretch>
        </p:blipFill>
        <p:spPr bwMode="auto">
          <a:xfrm>
            <a:off x="3810000" y="3962400"/>
            <a:ext cx="3581400" cy="2686050"/>
          </a:xfrm>
          <a:prstGeom prst="rect">
            <a:avLst/>
          </a:prstGeom>
          <a:noFill/>
          <a:ln w="9525">
            <a:noFill/>
            <a:miter lim="800000"/>
            <a:headEnd/>
            <a:tailEnd/>
          </a:ln>
        </p:spPr>
      </p:pic>
      <p:sp>
        <p:nvSpPr>
          <p:cNvPr id="38919" name="TextBox 6"/>
          <p:cNvSpPr txBox="1">
            <a:spLocks noChangeArrowheads="1"/>
          </p:cNvSpPr>
          <p:nvPr/>
        </p:nvSpPr>
        <p:spPr bwMode="auto">
          <a:xfrm>
            <a:off x="7707313" y="1828800"/>
            <a:ext cx="1198562" cy="369888"/>
          </a:xfrm>
          <a:prstGeom prst="rect">
            <a:avLst/>
          </a:prstGeom>
          <a:noFill/>
          <a:ln w="9525">
            <a:noFill/>
            <a:miter lim="800000"/>
            <a:headEnd/>
            <a:tailEnd/>
          </a:ln>
        </p:spPr>
        <p:txBody>
          <a:bodyPr wrap="none">
            <a:spAutoFit/>
          </a:bodyPr>
          <a:lstStyle/>
          <a:p>
            <a:r>
              <a:rPr lang="en-US"/>
              <a:t>6am MDT</a:t>
            </a:r>
          </a:p>
        </p:txBody>
      </p:sp>
      <p:sp>
        <p:nvSpPr>
          <p:cNvPr id="38920" name="TextBox 7"/>
          <p:cNvSpPr txBox="1">
            <a:spLocks noChangeArrowheads="1"/>
          </p:cNvSpPr>
          <p:nvPr/>
        </p:nvSpPr>
        <p:spPr bwMode="auto">
          <a:xfrm>
            <a:off x="7620000" y="4800600"/>
            <a:ext cx="1196975" cy="369888"/>
          </a:xfrm>
          <a:prstGeom prst="rect">
            <a:avLst/>
          </a:prstGeom>
          <a:noFill/>
          <a:ln w="9525">
            <a:noFill/>
            <a:miter lim="800000"/>
            <a:headEnd/>
            <a:tailEnd/>
          </a:ln>
        </p:spPr>
        <p:txBody>
          <a:bodyPr wrap="none">
            <a:spAutoFit/>
          </a:bodyPr>
          <a:lstStyle/>
          <a:p>
            <a:r>
              <a:rPr lang="en-US"/>
              <a:t>6pm MDT</a:t>
            </a:r>
          </a:p>
        </p:txBody>
      </p:sp>
      <p:sp>
        <p:nvSpPr>
          <p:cNvPr id="9" name="Rounded Rectangle 8"/>
          <p:cNvSpPr/>
          <p:nvPr/>
        </p:nvSpPr>
        <p:spPr bwMode="auto">
          <a:xfrm>
            <a:off x="5638800" y="2362200"/>
            <a:ext cx="3276600" cy="24384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charset="0"/>
              </a:rPr>
              <a:t>Frequently,</a:t>
            </a:r>
            <a:r>
              <a:rPr kumimoji="0" lang="en-US" sz="1600" b="0" i="0" u="none" strike="noStrike" cap="none" normalizeH="0" dirty="0" smtClean="0">
                <a:ln>
                  <a:noFill/>
                </a:ln>
                <a:solidFill>
                  <a:schemeClr val="tx1"/>
                </a:solidFill>
                <a:effectLst/>
                <a:latin typeface="Times" charset="0"/>
              </a:rPr>
              <a:t> NRMM captures the diurnal changes, but fails to capture the extremes in temperature.  </a:t>
            </a:r>
            <a:r>
              <a:rPr lang="en-US" sz="1600" dirty="0" smtClean="0"/>
              <a:t>Is it possible that WRF is too “wet,” moderating temperatures too much?</a:t>
            </a:r>
            <a:endParaRPr kumimoji="0" lang="en-US" sz="1600" b="0" i="0" u="none" strike="noStrike" cap="none" normalizeH="0" baseline="0" dirty="0">
              <a:ln>
                <a:noFill/>
              </a:ln>
              <a:solidFill>
                <a:schemeClr val="tx1"/>
              </a:solidFill>
              <a:effectLst/>
              <a:latin typeface="Times"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838200"/>
          </a:xfrm>
        </p:spPr>
        <p:txBody>
          <a:bodyPr/>
          <a:lstStyle/>
          <a:p>
            <a:pPr>
              <a:defRPr/>
            </a:pPr>
            <a:r>
              <a:rPr lang="en-US" sz="2800" dirty="0" smtClean="0"/>
              <a:t>KMSO (2m </a:t>
            </a:r>
            <a:r>
              <a:rPr lang="en-US" sz="2800" dirty="0" err="1" smtClean="0"/>
              <a:t>Dewpoint</a:t>
            </a:r>
            <a:r>
              <a:rPr lang="en-US" sz="2800" dirty="0" smtClean="0"/>
              <a:t>) – 3 month period</a:t>
            </a:r>
            <a:endParaRPr lang="en-US" sz="2800" dirty="0" smtClean="0"/>
          </a:p>
        </p:txBody>
      </p:sp>
      <p:pic>
        <p:nvPicPr>
          <p:cNvPr id="39939" name="Picture 2" descr="LongTerm-KMSO-FH006-d03-td.png"/>
          <p:cNvPicPr>
            <a:picLocks noChangeAspect="1"/>
          </p:cNvPicPr>
          <p:nvPr/>
        </p:nvPicPr>
        <p:blipFill>
          <a:blip r:embed="rId2"/>
          <a:srcRect/>
          <a:stretch>
            <a:fillRect/>
          </a:stretch>
        </p:blipFill>
        <p:spPr bwMode="auto">
          <a:xfrm>
            <a:off x="152400" y="1219200"/>
            <a:ext cx="3581400" cy="2686050"/>
          </a:xfrm>
          <a:prstGeom prst="rect">
            <a:avLst/>
          </a:prstGeom>
          <a:noFill/>
          <a:ln w="9525">
            <a:noFill/>
            <a:miter lim="800000"/>
            <a:headEnd/>
            <a:tailEnd/>
          </a:ln>
        </p:spPr>
      </p:pic>
      <p:pic>
        <p:nvPicPr>
          <p:cNvPr id="39940" name="Picture 3" descr="LongTerm-KMSO-FH018-d03-td.png"/>
          <p:cNvPicPr>
            <a:picLocks noChangeAspect="1"/>
          </p:cNvPicPr>
          <p:nvPr/>
        </p:nvPicPr>
        <p:blipFill>
          <a:blip r:embed="rId3"/>
          <a:srcRect/>
          <a:stretch>
            <a:fillRect/>
          </a:stretch>
        </p:blipFill>
        <p:spPr bwMode="auto">
          <a:xfrm>
            <a:off x="152400" y="4038600"/>
            <a:ext cx="3581400" cy="2686050"/>
          </a:xfrm>
          <a:prstGeom prst="rect">
            <a:avLst/>
          </a:prstGeom>
          <a:noFill/>
          <a:ln w="9525">
            <a:noFill/>
            <a:miter lim="800000"/>
            <a:headEnd/>
            <a:tailEnd/>
          </a:ln>
        </p:spPr>
      </p:pic>
      <p:pic>
        <p:nvPicPr>
          <p:cNvPr id="39941" name="Picture 4" descr="LongTerm-KMSO-FH030-d03-td.png"/>
          <p:cNvPicPr>
            <a:picLocks noChangeAspect="1"/>
          </p:cNvPicPr>
          <p:nvPr/>
        </p:nvPicPr>
        <p:blipFill>
          <a:blip r:embed="rId4"/>
          <a:srcRect/>
          <a:stretch>
            <a:fillRect/>
          </a:stretch>
        </p:blipFill>
        <p:spPr bwMode="auto">
          <a:xfrm>
            <a:off x="3810000" y="1219200"/>
            <a:ext cx="3581400" cy="2686050"/>
          </a:xfrm>
          <a:prstGeom prst="rect">
            <a:avLst/>
          </a:prstGeom>
          <a:noFill/>
          <a:ln w="9525">
            <a:noFill/>
            <a:miter lim="800000"/>
            <a:headEnd/>
            <a:tailEnd/>
          </a:ln>
        </p:spPr>
      </p:pic>
      <p:pic>
        <p:nvPicPr>
          <p:cNvPr id="39942" name="Picture 5" descr="LongTerm-KMSO-FH042-d03-td.png"/>
          <p:cNvPicPr>
            <a:picLocks noChangeAspect="1"/>
          </p:cNvPicPr>
          <p:nvPr/>
        </p:nvPicPr>
        <p:blipFill>
          <a:blip r:embed="rId5"/>
          <a:srcRect/>
          <a:stretch>
            <a:fillRect/>
          </a:stretch>
        </p:blipFill>
        <p:spPr bwMode="auto">
          <a:xfrm>
            <a:off x="3810000" y="4057650"/>
            <a:ext cx="3581400" cy="2686050"/>
          </a:xfrm>
          <a:prstGeom prst="rect">
            <a:avLst/>
          </a:prstGeom>
          <a:noFill/>
          <a:ln w="9525">
            <a:noFill/>
            <a:miter lim="800000"/>
            <a:headEnd/>
            <a:tailEnd/>
          </a:ln>
        </p:spPr>
      </p:pic>
      <p:sp>
        <p:nvSpPr>
          <p:cNvPr id="39943" name="TextBox 6"/>
          <p:cNvSpPr txBox="1">
            <a:spLocks noChangeArrowheads="1"/>
          </p:cNvSpPr>
          <p:nvPr/>
        </p:nvSpPr>
        <p:spPr bwMode="auto">
          <a:xfrm>
            <a:off x="7707313" y="1828800"/>
            <a:ext cx="1198562" cy="369888"/>
          </a:xfrm>
          <a:prstGeom prst="rect">
            <a:avLst/>
          </a:prstGeom>
          <a:noFill/>
          <a:ln w="9525">
            <a:noFill/>
            <a:miter lim="800000"/>
            <a:headEnd/>
            <a:tailEnd/>
          </a:ln>
        </p:spPr>
        <p:txBody>
          <a:bodyPr wrap="none">
            <a:spAutoFit/>
          </a:bodyPr>
          <a:lstStyle/>
          <a:p>
            <a:r>
              <a:rPr lang="en-US"/>
              <a:t>6am MDT</a:t>
            </a:r>
          </a:p>
        </p:txBody>
      </p:sp>
      <p:sp>
        <p:nvSpPr>
          <p:cNvPr id="39944" name="TextBox 7"/>
          <p:cNvSpPr txBox="1">
            <a:spLocks noChangeArrowheads="1"/>
          </p:cNvSpPr>
          <p:nvPr/>
        </p:nvSpPr>
        <p:spPr bwMode="auto">
          <a:xfrm>
            <a:off x="7620000" y="4800600"/>
            <a:ext cx="1196975" cy="369888"/>
          </a:xfrm>
          <a:prstGeom prst="rect">
            <a:avLst/>
          </a:prstGeom>
          <a:noFill/>
          <a:ln w="9525">
            <a:noFill/>
            <a:miter lim="800000"/>
            <a:headEnd/>
            <a:tailEnd/>
          </a:ln>
        </p:spPr>
        <p:txBody>
          <a:bodyPr wrap="none">
            <a:spAutoFit/>
          </a:bodyPr>
          <a:lstStyle/>
          <a:p>
            <a:r>
              <a:rPr lang="en-US"/>
              <a:t>6pm MDT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838200"/>
          </a:xfrm>
        </p:spPr>
        <p:txBody>
          <a:bodyPr/>
          <a:lstStyle/>
          <a:p>
            <a:pPr>
              <a:defRPr/>
            </a:pPr>
            <a:r>
              <a:rPr lang="en-US" sz="2800" dirty="0" smtClean="0"/>
              <a:t>KMSO (2m </a:t>
            </a:r>
            <a:r>
              <a:rPr lang="en-US" sz="2800" dirty="0" err="1" smtClean="0"/>
              <a:t>Dewpoint</a:t>
            </a:r>
            <a:r>
              <a:rPr lang="en-US" sz="2800" dirty="0" smtClean="0"/>
              <a:t>) – 3 month period</a:t>
            </a:r>
            <a:endParaRPr lang="en-US" sz="2800" dirty="0" smtClean="0"/>
          </a:p>
        </p:txBody>
      </p:sp>
      <p:pic>
        <p:nvPicPr>
          <p:cNvPr id="39939" name="Picture 2" descr="LongTerm-KMSO-FH006-d03-td.png"/>
          <p:cNvPicPr>
            <a:picLocks noChangeAspect="1"/>
          </p:cNvPicPr>
          <p:nvPr/>
        </p:nvPicPr>
        <p:blipFill>
          <a:blip r:embed="rId2"/>
          <a:srcRect/>
          <a:stretch>
            <a:fillRect/>
          </a:stretch>
        </p:blipFill>
        <p:spPr bwMode="auto">
          <a:xfrm>
            <a:off x="152400" y="1219200"/>
            <a:ext cx="3581400" cy="2686050"/>
          </a:xfrm>
          <a:prstGeom prst="rect">
            <a:avLst/>
          </a:prstGeom>
          <a:noFill/>
          <a:ln w="9525">
            <a:noFill/>
            <a:miter lim="800000"/>
            <a:headEnd/>
            <a:tailEnd/>
          </a:ln>
        </p:spPr>
      </p:pic>
      <p:pic>
        <p:nvPicPr>
          <p:cNvPr id="39940" name="Picture 3" descr="LongTerm-KMSO-FH018-d03-td.png"/>
          <p:cNvPicPr>
            <a:picLocks noChangeAspect="1"/>
          </p:cNvPicPr>
          <p:nvPr/>
        </p:nvPicPr>
        <p:blipFill>
          <a:blip r:embed="rId3"/>
          <a:srcRect/>
          <a:stretch>
            <a:fillRect/>
          </a:stretch>
        </p:blipFill>
        <p:spPr bwMode="auto">
          <a:xfrm>
            <a:off x="152400" y="4038600"/>
            <a:ext cx="3581400" cy="2686050"/>
          </a:xfrm>
          <a:prstGeom prst="rect">
            <a:avLst/>
          </a:prstGeom>
          <a:noFill/>
          <a:ln w="9525">
            <a:noFill/>
            <a:miter lim="800000"/>
            <a:headEnd/>
            <a:tailEnd/>
          </a:ln>
        </p:spPr>
      </p:pic>
      <p:pic>
        <p:nvPicPr>
          <p:cNvPr id="39941" name="Picture 4" descr="LongTerm-KMSO-FH030-d03-td.png"/>
          <p:cNvPicPr>
            <a:picLocks noChangeAspect="1"/>
          </p:cNvPicPr>
          <p:nvPr/>
        </p:nvPicPr>
        <p:blipFill>
          <a:blip r:embed="rId4"/>
          <a:srcRect/>
          <a:stretch>
            <a:fillRect/>
          </a:stretch>
        </p:blipFill>
        <p:spPr bwMode="auto">
          <a:xfrm>
            <a:off x="3810000" y="1219200"/>
            <a:ext cx="3581400" cy="2686050"/>
          </a:xfrm>
          <a:prstGeom prst="rect">
            <a:avLst/>
          </a:prstGeom>
          <a:noFill/>
          <a:ln w="9525">
            <a:noFill/>
            <a:miter lim="800000"/>
            <a:headEnd/>
            <a:tailEnd/>
          </a:ln>
        </p:spPr>
      </p:pic>
      <p:pic>
        <p:nvPicPr>
          <p:cNvPr id="39942" name="Picture 5" descr="LongTerm-KMSO-FH042-d03-td.png"/>
          <p:cNvPicPr>
            <a:picLocks noChangeAspect="1"/>
          </p:cNvPicPr>
          <p:nvPr/>
        </p:nvPicPr>
        <p:blipFill>
          <a:blip r:embed="rId5"/>
          <a:srcRect/>
          <a:stretch>
            <a:fillRect/>
          </a:stretch>
        </p:blipFill>
        <p:spPr bwMode="auto">
          <a:xfrm>
            <a:off x="3810000" y="4057650"/>
            <a:ext cx="3581400" cy="2686050"/>
          </a:xfrm>
          <a:prstGeom prst="rect">
            <a:avLst/>
          </a:prstGeom>
          <a:noFill/>
          <a:ln w="9525">
            <a:noFill/>
            <a:miter lim="800000"/>
            <a:headEnd/>
            <a:tailEnd/>
          </a:ln>
        </p:spPr>
      </p:pic>
      <p:sp>
        <p:nvSpPr>
          <p:cNvPr id="39943" name="TextBox 6"/>
          <p:cNvSpPr txBox="1">
            <a:spLocks noChangeArrowheads="1"/>
          </p:cNvSpPr>
          <p:nvPr/>
        </p:nvSpPr>
        <p:spPr bwMode="auto">
          <a:xfrm>
            <a:off x="7707313" y="1828800"/>
            <a:ext cx="1198562" cy="369888"/>
          </a:xfrm>
          <a:prstGeom prst="rect">
            <a:avLst/>
          </a:prstGeom>
          <a:noFill/>
          <a:ln w="9525">
            <a:noFill/>
            <a:miter lim="800000"/>
            <a:headEnd/>
            <a:tailEnd/>
          </a:ln>
        </p:spPr>
        <p:txBody>
          <a:bodyPr wrap="none">
            <a:spAutoFit/>
          </a:bodyPr>
          <a:lstStyle/>
          <a:p>
            <a:r>
              <a:rPr lang="en-US"/>
              <a:t>6am MDT</a:t>
            </a:r>
          </a:p>
        </p:txBody>
      </p:sp>
      <p:sp>
        <p:nvSpPr>
          <p:cNvPr id="39944" name="TextBox 7"/>
          <p:cNvSpPr txBox="1">
            <a:spLocks noChangeArrowheads="1"/>
          </p:cNvSpPr>
          <p:nvPr/>
        </p:nvSpPr>
        <p:spPr bwMode="auto">
          <a:xfrm>
            <a:off x="7620000" y="4800600"/>
            <a:ext cx="1196975" cy="369888"/>
          </a:xfrm>
          <a:prstGeom prst="rect">
            <a:avLst/>
          </a:prstGeom>
          <a:noFill/>
          <a:ln w="9525">
            <a:noFill/>
            <a:miter lim="800000"/>
            <a:headEnd/>
            <a:tailEnd/>
          </a:ln>
        </p:spPr>
        <p:txBody>
          <a:bodyPr wrap="none">
            <a:spAutoFit/>
          </a:bodyPr>
          <a:lstStyle/>
          <a:p>
            <a:r>
              <a:rPr lang="en-US"/>
              <a:t>6pm MDT</a:t>
            </a:r>
          </a:p>
        </p:txBody>
      </p:sp>
      <p:sp>
        <p:nvSpPr>
          <p:cNvPr id="9" name="Rounded Rectangle 8"/>
          <p:cNvSpPr/>
          <p:nvPr/>
        </p:nvSpPr>
        <p:spPr bwMode="auto">
          <a:xfrm>
            <a:off x="152400" y="2057400"/>
            <a:ext cx="3276600" cy="24384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charset="0"/>
              </a:rPr>
              <a:t>NRMM</a:t>
            </a:r>
            <a:r>
              <a:rPr kumimoji="0" lang="en-US" sz="1600" b="0" i="0" u="none" strike="noStrike" cap="none" normalizeH="0" dirty="0" smtClean="0">
                <a:ln>
                  <a:noFill/>
                </a:ln>
                <a:solidFill>
                  <a:schemeClr val="tx1"/>
                </a:solidFill>
                <a:effectLst/>
                <a:latin typeface="Times" charset="0"/>
              </a:rPr>
              <a:t> tends to be much wetter than observations suggest.   The only times that WRF agrees with observed </a:t>
            </a:r>
            <a:r>
              <a:rPr kumimoji="0" lang="en-US" sz="1600" b="0" i="0" u="none" strike="noStrike" cap="none" normalizeH="0" dirty="0" err="1" smtClean="0">
                <a:ln>
                  <a:noFill/>
                </a:ln>
                <a:solidFill>
                  <a:schemeClr val="tx1"/>
                </a:solidFill>
                <a:effectLst/>
                <a:latin typeface="Times" charset="0"/>
              </a:rPr>
              <a:t>dewpoints</a:t>
            </a:r>
            <a:r>
              <a:rPr kumimoji="0" lang="en-US" sz="1600" b="0" i="0" u="none" strike="noStrike" cap="none" normalizeH="0" dirty="0" smtClean="0">
                <a:ln>
                  <a:noFill/>
                </a:ln>
                <a:solidFill>
                  <a:schemeClr val="tx1"/>
                </a:solidFill>
                <a:effectLst/>
                <a:latin typeface="Times" charset="0"/>
              </a:rPr>
              <a:t> are times that atmospheric moisture was </a:t>
            </a:r>
            <a:r>
              <a:rPr kumimoji="0" lang="en-US" sz="1600" b="0" i="0" u="none" strike="noStrike" cap="none" normalizeH="0" dirty="0" err="1" smtClean="0">
                <a:ln>
                  <a:noFill/>
                </a:ln>
                <a:solidFill>
                  <a:schemeClr val="tx1"/>
                </a:solidFill>
                <a:effectLst/>
                <a:latin typeface="Times" charset="0"/>
              </a:rPr>
              <a:t>advected</a:t>
            </a:r>
            <a:r>
              <a:rPr kumimoji="0" lang="en-US" sz="1600" b="0" i="0" u="none" strike="noStrike" cap="none" normalizeH="0" dirty="0" smtClean="0">
                <a:ln>
                  <a:noFill/>
                </a:ln>
                <a:solidFill>
                  <a:schemeClr val="tx1"/>
                </a:solidFill>
                <a:effectLst/>
                <a:latin typeface="Times" charset="0"/>
              </a:rPr>
              <a:t> into the region</a:t>
            </a:r>
            <a:endParaRPr kumimoji="0" lang="en-US" sz="1600" b="0" i="0" u="none" strike="noStrike" cap="none" normalizeH="0" baseline="0" dirty="0">
              <a:ln>
                <a:noFill/>
              </a:ln>
              <a:solidFill>
                <a:schemeClr val="tx1"/>
              </a:solidFill>
              <a:effectLst/>
              <a:latin typeface="Times"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838200"/>
          </a:xfrm>
        </p:spPr>
        <p:txBody>
          <a:bodyPr/>
          <a:lstStyle/>
          <a:p>
            <a:pPr>
              <a:defRPr/>
            </a:pPr>
            <a:r>
              <a:rPr lang="en-US" sz="2800" dirty="0" smtClean="0"/>
              <a:t>KMSO (2m </a:t>
            </a:r>
            <a:r>
              <a:rPr lang="en-US" sz="2800" dirty="0" err="1" smtClean="0"/>
              <a:t>Dewpoint</a:t>
            </a:r>
            <a:r>
              <a:rPr lang="en-US" sz="2800" dirty="0" smtClean="0"/>
              <a:t>) – 3 month period</a:t>
            </a:r>
            <a:endParaRPr lang="en-US" sz="2800" dirty="0" smtClean="0"/>
          </a:p>
        </p:txBody>
      </p:sp>
      <p:pic>
        <p:nvPicPr>
          <p:cNvPr id="39939" name="Picture 2" descr="LongTerm-KMSO-FH006-d03-td.png"/>
          <p:cNvPicPr>
            <a:picLocks noChangeAspect="1"/>
          </p:cNvPicPr>
          <p:nvPr/>
        </p:nvPicPr>
        <p:blipFill>
          <a:blip r:embed="rId2"/>
          <a:srcRect/>
          <a:stretch>
            <a:fillRect/>
          </a:stretch>
        </p:blipFill>
        <p:spPr bwMode="auto">
          <a:xfrm>
            <a:off x="152400" y="1219200"/>
            <a:ext cx="3581400" cy="2686050"/>
          </a:xfrm>
          <a:prstGeom prst="rect">
            <a:avLst/>
          </a:prstGeom>
          <a:noFill/>
          <a:ln w="9525">
            <a:noFill/>
            <a:miter lim="800000"/>
            <a:headEnd/>
            <a:tailEnd/>
          </a:ln>
        </p:spPr>
      </p:pic>
      <p:pic>
        <p:nvPicPr>
          <p:cNvPr id="39940" name="Picture 3" descr="LongTerm-KMSO-FH018-d03-td.png"/>
          <p:cNvPicPr>
            <a:picLocks noChangeAspect="1"/>
          </p:cNvPicPr>
          <p:nvPr/>
        </p:nvPicPr>
        <p:blipFill>
          <a:blip r:embed="rId3"/>
          <a:srcRect/>
          <a:stretch>
            <a:fillRect/>
          </a:stretch>
        </p:blipFill>
        <p:spPr bwMode="auto">
          <a:xfrm>
            <a:off x="152400" y="4038600"/>
            <a:ext cx="3581400" cy="2686050"/>
          </a:xfrm>
          <a:prstGeom prst="rect">
            <a:avLst/>
          </a:prstGeom>
          <a:noFill/>
          <a:ln w="9525">
            <a:noFill/>
            <a:miter lim="800000"/>
            <a:headEnd/>
            <a:tailEnd/>
          </a:ln>
        </p:spPr>
      </p:pic>
      <p:pic>
        <p:nvPicPr>
          <p:cNvPr id="39941" name="Picture 4" descr="LongTerm-KMSO-FH030-d03-td.png"/>
          <p:cNvPicPr>
            <a:picLocks noChangeAspect="1"/>
          </p:cNvPicPr>
          <p:nvPr/>
        </p:nvPicPr>
        <p:blipFill>
          <a:blip r:embed="rId4"/>
          <a:srcRect/>
          <a:stretch>
            <a:fillRect/>
          </a:stretch>
        </p:blipFill>
        <p:spPr bwMode="auto">
          <a:xfrm>
            <a:off x="3810000" y="1219200"/>
            <a:ext cx="3581400" cy="2686050"/>
          </a:xfrm>
          <a:prstGeom prst="rect">
            <a:avLst/>
          </a:prstGeom>
          <a:noFill/>
          <a:ln w="9525">
            <a:noFill/>
            <a:miter lim="800000"/>
            <a:headEnd/>
            <a:tailEnd/>
          </a:ln>
        </p:spPr>
      </p:pic>
      <p:pic>
        <p:nvPicPr>
          <p:cNvPr id="39942" name="Picture 5" descr="LongTerm-KMSO-FH042-d03-td.png"/>
          <p:cNvPicPr>
            <a:picLocks noChangeAspect="1"/>
          </p:cNvPicPr>
          <p:nvPr/>
        </p:nvPicPr>
        <p:blipFill>
          <a:blip r:embed="rId5"/>
          <a:srcRect/>
          <a:stretch>
            <a:fillRect/>
          </a:stretch>
        </p:blipFill>
        <p:spPr bwMode="auto">
          <a:xfrm>
            <a:off x="3810000" y="4057650"/>
            <a:ext cx="3581400" cy="2686050"/>
          </a:xfrm>
          <a:prstGeom prst="rect">
            <a:avLst/>
          </a:prstGeom>
          <a:noFill/>
          <a:ln w="9525">
            <a:noFill/>
            <a:miter lim="800000"/>
            <a:headEnd/>
            <a:tailEnd/>
          </a:ln>
        </p:spPr>
      </p:pic>
      <p:sp>
        <p:nvSpPr>
          <p:cNvPr id="39943" name="TextBox 6"/>
          <p:cNvSpPr txBox="1">
            <a:spLocks noChangeArrowheads="1"/>
          </p:cNvSpPr>
          <p:nvPr/>
        </p:nvSpPr>
        <p:spPr bwMode="auto">
          <a:xfrm>
            <a:off x="7707313" y="1828800"/>
            <a:ext cx="1198562" cy="369888"/>
          </a:xfrm>
          <a:prstGeom prst="rect">
            <a:avLst/>
          </a:prstGeom>
          <a:noFill/>
          <a:ln w="9525">
            <a:noFill/>
            <a:miter lim="800000"/>
            <a:headEnd/>
            <a:tailEnd/>
          </a:ln>
        </p:spPr>
        <p:txBody>
          <a:bodyPr wrap="none">
            <a:spAutoFit/>
          </a:bodyPr>
          <a:lstStyle/>
          <a:p>
            <a:r>
              <a:rPr lang="en-US"/>
              <a:t>6am MDT</a:t>
            </a:r>
          </a:p>
        </p:txBody>
      </p:sp>
      <p:sp>
        <p:nvSpPr>
          <p:cNvPr id="39944" name="TextBox 7"/>
          <p:cNvSpPr txBox="1">
            <a:spLocks noChangeArrowheads="1"/>
          </p:cNvSpPr>
          <p:nvPr/>
        </p:nvSpPr>
        <p:spPr bwMode="auto">
          <a:xfrm>
            <a:off x="7620000" y="4800600"/>
            <a:ext cx="1196975" cy="369888"/>
          </a:xfrm>
          <a:prstGeom prst="rect">
            <a:avLst/>
          </a:prstGeom>
          <a:noFill/>
          <a:ln w="9525">
            <a:noFill/>
            <a:miter lim="800000"/>
            <a:headEnd/>
            <a:tailEnd/>
          </a:ln>
        </p:spPr>
        <p:txBody>
          <a:bodyPr wrap="none">
            <a:spAutoFit/>
          </a:bodyPr>
          <a:lstStyle/>
          <a:p>
            <a:r>
              <a:rPr lang="en-US"/>
              <a:t>6pm MDT</a:t>
            </a:r>
          </a:p>
        </p:txBody>
      </p:sp>
      <p:sp>
        <p:nvSpPr>
          <p:cNvPr id="9" name="Rounded Rectangle 8"/>
          <p:cNvSpPr/>
          <p:nvPr/>
        </p:nvSpPr>
        <p:spPr bwMode="auto">
          <a:xfrm>
            <a:off x="152400" y="2057400"/>
            <a:ext cx="3276600" cy="24384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charset="0"/>
              </a:rPr>
              <a:t>NRMM</a:t>
            </a:r>
            <a:r>
              <a:rPr kumimoji="0" lang="en-US" sz="1600" b="0" i="0" u="none" strike="noStrike" cap="none" normalizeH="0" dirty="0" smtClean="0">
                <a:ln>
                  <a:noFill/>
                </a:ln>
                <a:solidFill>
                  <a:schemeClr val="tx1"/>
                </a:solidFill>
                <a:effectLst/>
                <a:latin typeface="Times" charset="0"/>
              </a:rPr>
              <a:t> tends to be much wetter than observations suggest.   The only times that WRF agrees with observed </a:t>
            </a:r>
            <a:r>
              <a:rPr kumimoji="0" lang="en-US" sz="1600" b="0" i="0" u="none" strike="noStrike" cap="none" normalizeH="0" dirty="0" err="1" smtClean="0">
                <a:ln>
                  <a:noFill/>
                </a:ln>
                <a:solidFill>
                  <a:schemeClr val="tx1"/>
                </a:solidFill>
                <a:effectLst/>
                <a:latin typeface="Times" charset="0"/>
              </a:rPr>
              <a:t>dewpoints</a:t>
            </a:r>
            <a:r>
              <a:rPr kumimoji="0" lang="en-US" sz="1600" b="0" i="0" u="none" strike="noStrike" cap="none" normalizeH="0" smtClean="0">
                <a:ln>
                  <a:noFill/>
                </a:ln>
                <a:solidFill>
                  <a:schemeClr val="tx1"/>
                </a:solidFill>
                <a:effectLst/>
                <a:latin typeface="Times" charset="0"/>
              </a:rPr>
              <a:t> are </a:t>
            </a:r>
            <a:r>
              <a:rPr kumimoji="0" lang="en-US" sz="1600" b="0" i="0" u="none" strike="noStrike" cap="none" normalizeH="0" dirty="0" smtClean="0">
                <a:ln>
                  <a:noFill/>
                </a:ln>
                <a:solidFill>
                  <a:schemeClr val="tx1"/>
                </a:solidFill>
                <a:effectLst/>
                <a:latin typeface="Times" charset="0"/>
              </a:rPr>
              <a:t>times that atmospheric moisture was </a:t>
            </a:r>
            <a:r>
              <a:rPr kumimoji="0" lang="en-US" sz="1600" b="0" i="0" u="none" strike="noStrike" cap="none" normalizeH="0" dirty="0" err="1" smtClean="0">
                <a:ln>
                  <a:noFill/>
                </a:ln>
                <a:solidFill>
                  <a:schemeClr val="tx1"/>
                </a:solidFill>
                <a:effectLst/>
                <a:latin typeface="Times" charset="0"/>
              </a:rPr>
              <a:t>advected</a:t>
            </a:r>
            <a:r>
              <a:rPr kumimoji="0" lang="en-US" sz="1600" b="0" i="0" u="none" strike="noStrike" cap="none" normalizeH="0" dirty="0" smtClean="0">
                <a:ln>
                  <a:noFill/>
                </a:ln>
                <a:solidFill>
                  <a:schemeClr val="tx1"/>
                </a:solidFill>
                <a:effectLst/>
                <a:latin typeface="Times" charset="0"/>
              </a:rPr>
              <a:t> into the region</a:t>
            </a:r>
            <a:endParaRPr kumimoji="0" lang="en-US" sz="1600" b="0" i="0" u="none" strike="noStrike" cap="none" normalizeH="0" baseline="0" dirty="0">
              <a:ln>
                <a:noFill/>
              </a:ln>
              <a:solidFill>
                <a:schemeClr val="tx1"/>
              </a:solidFill>
              <a:effectLst/>
              <a:latin typeface="Times" charset="0"/>
            </a:endParaRPr>
          </a:p>
        </p:txBody>
      </p:sp>
      <p:sp>
        <p:nvSpPr>
          <p:cNvPr id="10" name="Rounded Rectangle 9"/>
          <p:cNvSpPr/>
          <p:nvPr/>
        </p:nvSpPr>
        <p:spPr bwMode="auto">
          <a:xfrm>
            <a:off x="3124200" y="3124200"/>
            <a:ext cx="3276600" cy="24384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charset="0"/>
              </a:rPr>
              <a:t>The reality is that this period was extremely dry, and soil was “bone dry.”  NRMM obviously didn’t know this.  This suggests the need for much better land surface models.</a:t>
            </a:r>
            <a:endParaRPr kumimoji="0" lang="en-US" sz="1600" b="0" i="0" u="none" strike="noStrike" cap="none" normalizeH="0" baseline="0" dirty="0">
              <a:ln>
                <a:noFill/>
              </a:ln>
              <a:solidFill>
                <a:schemeClr val="tx1"/>
              </a:solidFill>
              <a:effectLst/>
              <a:latin typeface="Times"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a:xfrm>
            <a:off x="0" y="685800"/>
            <a:ext cx="9144000" cy="1143000"/>
          </a:xfrm>
        </p:spPr>
        <p:txBody>
          <a:bodyPr/>
          <a:lstStyle/>
          <a:p>
            <a:r>
              <a:rPr lang="en-US" sz="2800" dirty="0" smtClean="0"/>
              <a:t>A Brief History of UAF/ARSC Real-time WRF</a:t>
            </a:r>
          </a:p>
        </p:txBody>
      </p:sp>
      <p:sp>
        <p:nvSpPr>
          <p:cNvPr id="37891" name="Right Arrow 7"/>
          <p:cNvSpPr>
            <a:spLocks noChangeArrowheads="1"/>
          </p:cNvSpPr>
          <p:nvPr/>
        </p:nvSpPr>
        <p:spPr bwMode="auto">
          <a:xfrm>
            <a:off x="2590800" y="2057400"/>
            <a:ext cx="6019800" cy="152400"/>
          </a:xfrm>
          <a:prstGeom prst="rightArrow">
            <a:avLst>
              <a:gd name="adj1" fmla="val 50000"/>
              <a:gd name="adj2" fmla="val 49924"/>
            </a:avLst>
          </a:prstGeom>
          <a:solidFill>
            <a:srgbClr val="0000FF"/>
          </a:solidFill>
          <a:ln w="9525">
            <a:solidFill>
              <a:schemeClr val="tx1"/>
            </a:solidFill>
            <a:round/>
            <a:headEnd/>
            <a:tailEnd/>
          </a:ln>
        </p:spPr>
        <p:txBody>
          <a:bodyPr>
            <a:prstTxWarp prst="textNoShape">
              <a:avLst/>
            </a:prstTxWarp>
          </a:bodyPr>
          <a:lstStyle/>
          <a:p>
            <a:endParaRPr lang="en-US"/>
          </a:p>
        </p:txBody>
      </p:sp>
      <p:sp>
        <p:nvSpPr>
          <p:cNvPr id="37892" name="Right Arrow 8"/>
          <p:cNvSpPr>
            <a:spLocks noChangeArrowheads="1"/>
          </p:cNvSpPr>
          <p:nvPr/>
        </p:nvSpPr>
        <p:spPr bwMode="auto">
          <a:xfrm>
            <a:off x="533400" y="2057400"/>
            <a:ext cx="1295400" cy="152400"/>
          </a:xfrm>
          <a:prstGeom prst="rightArrow">
            <a:avLst>
              <a:gd name="adj1" fmla="val 50000"/>
              <a:gd name="adj2" fmla="val 50016"/>
            </a:avLst>
          </a:prstGeom>
          <a:solidFill>
            <a:srgbClr val="0000FF"/>
          </a:solidFill>
          <a:ln w="9525">
            <a:solidFill>
              <a:schemeClr val="tx1"/>
            </a:solidFill>
            <a:round/>
            <a:headEnd/>
            <a:tailEnd/>
          </a:ln>
        </p:spPr>
        <p:txBody>
          <a:bodyPr>
            <a:prstTxWarp prst="textNoShape">
              <a:avLst/>
            </a:prstTxWarp>
          </a:bodyPr>
          <a:lstStyle/>
          <a:p>
            <a:endParaRPr lang="en-US"/>
          </a:p>
        </p:txBody>
      </p:sp>
      <p:sp>
        <p:nvSpPr>
          <p:cNvPr id="37893" name="TextBox 9"/>
          <p:cNvSpPr txBox="1">
            <a:spLocks noChangeArrowheads="1"/>
          </p:cNvSpPr>
          <p:nvPr/>
        </p:nvSpPr>
        <p:spPr bwMode="auto">
          <a:xfrm>
            <a:off x="228600" y="2209800"/>
            <a:ext cx="685800" cy="830263"/>
          </a:xfrm>
          <a:prstGeom prst="rect">
            <a:avLst/>
          </a:prstGeom>
          <a:noFill/>
          <a:ln w="9525">
            <a:noFill/>
            <a:miter lim="800000"/>
            <a:headEnd/>
            <a:tailEnd/>
          </a:ln>
        </p:spPr>
        <p:txBody>
          <a:bodyPr>
            <a:prstTxWarp prst="textNoShape">
              <a:avLst/>
            </a:prstTxWarp>
            <a:spAutoFit/>
          </a:bodyPr>
          <a:lstStyle/>
          <a:p>
            <a:r>
              <a:rPr lang="en-US" sz="1200" b="1">
                <a:solidFill>
                  <a:srgbClr val="0000FF"/>
                </a:solidFill>
              </a:rPr>
              <a:t>2000 – Tilley/Long MM5</a:t>
            </a:r>
          </a:p>
        </p:txBody>
      </p:sp>
      <p:sp>
        <p:nvSpPr>
          <p:cNvPr id="37894" name="TextBox 10"/>
          <p:cNvSpPr txBox="1">
            <a:spLocks noChangeArrowheads="1"/>
          </p:cNvSpPr>
          <p:nvPr/>
        </p:nvSpPr>
        <p:spPr bwMode="auto">
          <a:xfrm>
            <a:off x="1371600" y="2209800"/>
            <a:ext cx="685800" cy="461963"/>
          </a:xfrm>
          <a:prstGeom prst="rect">
            <a:avLst/>
          </a:prstGeom>
          <a:noFill/>
          <a:ln w="9525">
            <a:noFill/>
            <a:miter lim="800000"/>
            <a:headEnd/>
            <a:tailEnd/>
          </a:ln>
        </p:spPr>
        <p:txBody>
          <a:bodyPr>
            <a:prstTxWarp prst="textNoShape">
              <a:avLst/>
            </a:prstTxWarp>
            <a:spAutoFit/>
          </a:bodyPr>
          <a:lstStyle/>
          <a:p>
            <a:r>
              <a:rPr lang="en-US" sz="1200" b="1">
                <a:solidFill>
                  <a:srgbClr val="0000FF"/>
                </a:solidFill>
              </a:rPr>
              <a:t>Apr 2001</a:t>
            </a:r>
          </a:p>
        </p:txBody>
      </p:sp>
      <p:sp>
        <p:nvSpPr>
          <p:cNvPr id="37895" name="TextBox 11"/>
          <p:cNvSpPr txBox="1">
            <a:spLocks noChangeArrowheads="1"/>
          </p:cNvSpPr>
          <p:nvPr/>
        </p:nvSpPr>
        <p:spPr bwMode="auto">
          <a:xfrm>
            <a:off x="2209800" y="2209800"/>
            <a:ext cx="1143000" cy="646113"/>
          </a:xfrm>
          <a:prstGeom prst="rect">
            <a:avLst/>
          </a:prstGeom>
          <a:noFill/>
          <a:ln w="9525">
            <a:noFill/>
            <a:miter lim="800000"/>
            <a:headEnd/>
            <a:tailEnd/>
          </a:ln>
        </p:spPr>
        <p:txBody>
          <a:bodyPr wrap="square">
            <a:prstTxWarp prst="textNoShape">
              <a:avLst/>
            </a:prstTxWarp>
            <a:spAutoFit/>
          </a:bodyPr>
          <a:lstStyle/>
          <a:p>
            <a:r>
              <a:rPr lang="en-US" sz="1200" b="1" dirty="0">
                <a:solidFill>
                  <a:srgbClr val="0000FF"/>
                </a:solidFill>
              </a:rPr>
              <a:t>Apr 2002 – resurrected by Krieger</a:t>
            </a:r>
          </a:p>
        </p:txBody>
      </p:sp>
      <p:sp>
        <p:nvSpPr>
          <p:cNvPr id="37896" name="TextBox 12"/>
          <p:cNvSpPr txBox="1">
            <a:spLocks noChangeArrowheads="1"/>
          </p:cNvSpPr>
          <p:nvPr/>
        </p:nvSpPr>
        <p:spPr bwMode="auto">
          <a:xfrm>
            <a:off x="6553200" y="2209800"/>
            <a:ext cx="990600" cy="646113"/>
          </a:xfrm>
          <a:prstGeom prst="rect">
            <a:avLst/>
          </a:prstGeom>
          <a:noFill/>
          <a:ln w="9525">
            <a:noFill/>
            <a:miter lim="800000"/>
            <a:headEnd/>
            <a:tailEnd/>
          </a:ln>
        </p:spPr>
        <p:txBody>
          <a:bodyPr>
            <a:prstTxWarp prst="textNoShape">
              <a:avLst/>
            </a:prstTxWarp>
            <a:spAutoFit/>
          </a:bodyPr>
          <a:lstStyle/>
          <a:p>
            <a:r>
              <a:rPr lang="en-US" sz="1200" b="1">
                <a:solidFill>
                  <a:srgbClr val="0000FF"/>
                </a:solidFill>
              </a:rPr>
              <a:t>Feb 2009 – WRF at ARSC</a:t>
            </a:r>
          </a:p>
        </p:txBody>
      </p:sp>
      <p:sp>
        <p:nvSpPr>
          <p:cNvPr id="37897" name="TextBox 13"/>
          <p:cNvSpPr txBox="1">
            <a:spLocks noChangeArrowheads="1"/>
          </p:cNvSpPr>
          <p:nvPr/>
        </p:nvSpPr>
        <p:spPr bwMode="auto">
          <a:xfrm>
            <a:off x="7696200" y="2743200"/>
            <a:ext cx="990600" cy="646113"/>
          </a:xfrm>
          <a:prstGeom prst="rect">
            <a:avLst/>
          </a:prstGeom>
          <a:noFill/>
          <a:ln w="9525">
            <a:noFill/>
            <a:miter lim="800000"/>
            <a:headEnd/>
            <a:tailEnd/>
          </a:ln>
        </p:spPr>
        <p:txBody>
          <a:bodyPr>
            <a:prstTxWarp prst="textNoShape">
              <a:avLst/>
            </a:prstTxWarp>
            <a:spAutoFit/>
          </a:bodyPr>
          <a:lstStyle/>
          <a:p>
            <a:r>
              <a:rPr lang="en-US" sz="1200" b="1">
                <a:solidFill>
                  <a:srgbClr val="0000FF"/>
                </a:solidFill>
              </a:rPr>
              <a:t>May 2009 – Medium-range</a:t>
            </a:r>
          </a:p>
        </p:txBody>
      </p:sp>
      <p:sp>
        <p:nvSpPr>
          <p:cNvPr id="37898" name="Right Arrow 14"/>
          <p:cNvSpPr>
            <a:spLocks noChangeArrowheads="1"/>
          </p:cNvSpPr>
          <p:nvPr/>
        </p:nvSpPr>
        <p:spPr bwMode="auto">
          <a:xfrm rot="785985">
            <a:off x="7435850" y="2455863"/>
            <a:ext cx="1169988" cy="176212"/>
          </a:xfrm>
          <a:prstGeom prst="rightArrow">
            <a:avLst>
              <a:gd name="adj1" fmla="val 50000"/>
              <a:gd name="adj2" fmla="val 49859"/>
            </a:avLst>
          </a:prstGeom>
          <a:solidFill>
            <a:srgbClr val="0000FF"/>
          </a:solidFill>
          <a:ln w="9525">
            <a:solidFill>
              <a:schemeClr val="tx1"/>
            </a:solidFill>
            <a:round/>
            <a:headEnd/>
            <a:tailEnd/>
          </a:ln>
        </p:spPr>
        <p:txBody>
          <a:bodyPr>
            <a:prstTxWarp prst="textNoShape">
              <a:avLst/>
            </a:prstTxWarp>
          </a:bodyPr>
          <a:lstStyle/>
          <a:p>
            <a:endParaRPr lang="en-US"/>
          </a:p>
        </p:txBody>
      </p:sp>
      <p:sp>
        <p:nvSpPr>
          <p:cNvPr id="37899" name="TextBox 15"/>
          <p:cNvSpPr txBox="1">
            <a:spLocks noChangeArrowheads="1"/>
          </p:cNvSpPr>
          <p:nvPr/>
        </p:nvSpPr>
        <p:spPr bwMode="auto">
          <a:xfrm>
            <a:off x="3810000" y="1828800"/>
            <a:ext cx="2590800" cy="276225"/>
          </a:xfrm>
          <a:prstGeom prst="rect">
            <a:avLst/>
          </a:prstGeom>
          <a:noFill/>
          <a:ln w="9525">
            <a:noFill/>
            <a:miter lim="800000"/>
            <a:headEnd/>
            <a:tailEnd/>
          </a:ln>
        </p:spPr>
        <p:txBody>
          <a:bodyPr>
            <a:prstTxWarp prst="textNoShape">
              <a:avLst/>
            </a:prstTxWarp>
            <a:spAutoFit/>
          </a:bodyPr>
          <a:lstStyle/>
          <a:p>
            <a:r>
              <a:rPr lang="en-US" sz="1200" b="1">
                <a:solidFill>
                  <a:srgbClr val="0000FF"/>
                </a:solidFill>
              </a:rPr>
              <a:t>Short-range forecasts</a:t>
            </a:r>
          </a:p>
        </p:txBody>
      </p:sp>
      <p:sp>
        <p:nvSpPr>
          <p:cNvPr id="37900" name="Right Arrow 16"/>
          <p:cNvSpPr>
            <a:spLocks noChangeArrowheads="1"/>
          </p:cNvSpPr>
          <p:nvPr/>
        </p:nvSpPr>
        <p:spPr bwMode="auto">
          <a:xfrm>
            <a:off x="5105400" y="3962400"/>
            <a:ext cx="3505200" cy="152400"/>
          </a:xfrm>
          <a:prstGeom prst="rightArrow">
            <a:avLst>
              <a:gd name="adj1" fmla="val 50000"/>
              <a:gd name="adj2" fmla="val 50046"/>
            </a:avLst>
          </a:prstGeom>
          <a:solidFill>
            <a:srgbClr val="008000"/>
          </a:solidFill>
          <a:ln w="9525">
            <a:solidFill>
              <a:srgbClr val="008000"/>
            </a:solidFill>
            <a:round/>
            <a:headEnd/>
            <a:tailEnd/>
          </a:ln>
        </p:spPr>
        <p:txBody>
          <a:bodyPr>
            <a:prstTxWarp prst="textNoShape">
              <a:avLst/>
            </a:prstTxWarp>
          </a:bodyPr>
          <a:lstStyle/>
          <a:p>
            <a:endParaRPr lang="en-US"/>
          </a:p>
        </p:txBody>
      </p:sp>
      <p:sp>
        <p:nvSpPr>
          <p:cNvPr id="37901" name="Right Arrow 17"/>
          <p:cNvSpPr>
            <a:spLocks noChangeArrowheads="1"/>
          </p:cNvSpPr>
          <p:nvPr/>
        </p:nvSpPr>
        <p:spPr bwMode="auto">
          <a:xfrm>
            <a:off x="4267200" y="3505200"/>
            <a:ext cx="2209800" cy="152400"/>
          </a:xfrm>
          <a:prstGeom prst="rightArrow">
            <a:avLst>
              <a:gd name="adj1" fmla="val 50000"/>
              <a:gd name="adj2" fmla="val 50012"/>
            </a:avLst>
          </a:prstGeom>
          <a:solidFill>
            <a:srgbClr val="008000"/>
          </a:solidFill>
          <a:ln w="9525">
            <a:solidFill>
              <a:srgbClr val="008000"/>
            </a:solidFill>
            <a:round/>
            <a:headEnd/>
            <a:tailEnd/>
          </a:ln>
        </p:spPr>
        <p:txBody>
          <a:bodyPr>
            <a:prstTxWarp prst="textNoShape">
              <a:avLst/>
            </a:prstTxWarp>
          </a:bodyPr>
          <a:lstStyle/>
          <a:p>
            <a:endParaRPr lang="en-US"/>
          </a:p>
        </p:txBody>
      </p:sp>
      <p:sp>
        <p:nvSpPr>
          <p:cNvPr id="37902" name="TextBox 18"/>
          <p:cNvSpPr txBox="1">
            <a:spLocks noChangeArrowheads="1"/>
          </p:cNvSpPr>
          <p:nvPr/>
        </p:nvSpPr>
        <p:spPr bwMode="auto">
          <a:xfrm>
            <a:off x="3581400" y="2971800"/>
            <a:ext cx="1371600" cy="646113"/>
          </a:xfrm>
          <a:prstGeom prst="rect">
            <a:avLst/>
          </a:prstGeom>
          <a:noFill/>
          <a:ln w="9525">
            <a:noFill/>
            <a:miter lim="800000"/>
            <a:headEnd/>
            <a:tailEnd/>
          </a:ln>
        </p:spPr>
        <p:txBody>
          <a:bodyPr>
            <a:prstTxWarp prst="textNoShape">
              <a:avLst/>
            </a:prstTxWarp>
            <a:spAutoFit/>
          </a:bodyPr>
          <a:lstStyle/>
          <a:p>
            <a:r>
              <a:rPr lang="en-US" sz="1200" b="1">
                <a:solidFill>
                  <a:srgbClr val="008000"/>
                </a:solidFill>
              </a:rPr>
              <a:t>Sep 2004 – Morton/WRF at KMSO</a:t>
            </a:r>
          </a:p>
        </p:txBody>
      </p:sp>
      <p:sp>
        <p:nvSpPr>
          <p:cNvPr id="37903" name="Right Arrow 19"/>
          <p:cNvSpPr>
            <a:spLocks noChangeArrowheads="1"/>
          </p:cNvSpPr>
          <p:nvPr/>
        </p:nvSpPr>
        <p:spPr bwMode="auto">
          <a:xfrm rot="2590684">
            <a:off x="4725988" y="3700463"/>
            <a:ext cx="377825" cy="152400"/>
          </a:xfrm>
          <a:prstGeom prst="rightArrow">
            <a:avLst>
              <a:gd name="adj1" fmla="val 50000"/>
              <a:gd name="adj2" fmla="val 49836"/>
            </a:avLst>
          </a:prstGeom>
          <a:solidFill>
            <a:srgbClr val="008000"/>
          </a:solidFill>
          <a:ln w="9525">
            <a:solidFill>
              <a:srgbClr val="008000"/>
            </a:solidFill>
            <a:round/>
            <a:headEnd/>
            <a:tailEnd/>
          </a:ln>
        </p:spPr>
        <p:txBody>
          <a:bodyPr>
            <a:prstTxWarp prst="textNoShape">
              <a:avLst/>
            </a:prstTxWarp>
          </a:bodyPr>
          <a:lstStyle/>
          <a:p>
            <a:endParaRPr lang="en-US"/>
          </a:p>
        </p:txBody>
      </p:sp>
      <p:sp>
        <p:nvSpPr>
          <p:cNvPr id="37904" name="TextBox 20"/>
          <p:cNvSpPr txBox="1">
            <a:spLocks noChangeArrowheads="1"/>
          </p:cNvSpPr>
          <p:nvPr/>
        </p:nvSpPr>
        <p:spPr bwMode="auto">
          <a:xfrm>
            <a:off x="4572000" y="4114800"/>
            <a:ext cx="1371600" cy="461963"/>
          </a:xfrm>
          <a:prstGeom prst="rect">
            <a:avLst/>
          </a:prstGeom>
          <a:noFill/>
          <a:ln w="9525">
            <a:noFill/>
            <a:miter lim="800000"/>
            <a:headEnd/>
            <a:tailEnd/>
          </a:ln>
        </p:spPr>
        <p:txBody>
          <a:bodyPr>
            <a:prstTxWarp prst="textNoShape">
              <a:avLst/>
            </a:prstTxWarp>
            <a:spAutoFit/>
          </a:bodyPr>
          <a:lstStyle/>
          <a:p>
            <a:r>
              <a:rPr lang="en-US" sz="1200" b="1">
                <a:solidFill>
                  <a:srgbClr val="008000"/>
                </a:solidFill>
              </a:rPr>
              <a:t>Aug 2005 –WRF at ARSC/PAFA</a:t>
            </a:r>
          </a:p>
        </p:txBody>
      </p:sp>
      <p:sp>
        <p:nvSpPr>
          <p:cNvPr id="37905" name="TextBox 21"/>
          <p:cNvSpPr txBox="1">
            <a:spLocks noChangeArrowheads="1"/>
          </p:cNvSpPr>
          <p:nvPr/>
        </p:nvSpPr>
        <p:spPr bwMode="auto">
          <a:xfrm>
            <a:off x="6705600" y="3276600"/>
            <a:ext cx="762000" cy="461963"/>
          </a:xfrm>
          <a:prstGeom prst="rect">
            <a:avLst/>
          </a:prstGeom>
          <a:noFill/>
          <a:ln w="9525">
            <a:noFill/>
            <a:miter lim="800000"/>
            <a:headEnd/>
            <a:tailEnd/>
          </a:ln>
        </p:spPr>
        <p:txBody>
          <a:bodyPr>
            <a:prstTxWarp prst="textNoShape">
              <a:avLst/>
            </a:prstTxWarp>
            <a:spAutoFit/>
          </a:bodyPr>
          <a:lstStyle/>
          <a:p>
            <a:r>
              <a:rPr lang="en-US" b="1">
                <a:solidFill>
                  <a:srgbClr val="008000"/>
                </a:solidFill>
              </a:rPr>
              <a:t>. . . </a:t>
            </a:r>
          </a:p>
        </p:txBody>
      </p:sp>
      <p:sp>
        <p:nvSpPr>
          <p:cNvPr id="37906" name="TextBox 22"/>
          <p:cNvSpPr txBox="1">
            <a:spLocks noChangeArrowheads="1"/>
          </p:cNvSpPr>
          <p:nvPr/>
        </p:nvSpPr>
        <p:spPr bwMode="auto">
          <a:xfrm>
            <a:off x="5943600" y="4114800"/>
            <a:ext cx="1600200" cy="276225"/>
          </a:xfrm>
          <a:prstGeom prst="rect">
            <a:avLst/>
          </a:prstGeom>
          <a:noFill/>
          <a:ln w="9525">
            <a:noFill/>
            <a:miter lim="800000"/>
            <a:headEnd/>
            <a:tailEnd/>
          </a:ln>
        </p:spPr>
        <p:txBody>
          <a:bodyPr>
            <a:prstTxWarp prst="textNoShape">
              <a:avLst/>
            </a:prstTxWarp>
            <a:spAutoFit/>
          </a:bodyPr>
          <a:lstStyle/>
          <a:p>
            <a:r>
              <a:rPr lang="en-US" sz="1200" b="1" i="1">
                <a:solidFill>
                  <a:srgbClr val="008000"/>
                </a:solidFill>
              </a:rPr>
              <a:t>Various Renditions</a:t>
            </a:r>
          </a:p>
        </p:txBody>
      </p:sp>
      <p:sp>
        <p:nvSpPr>
          <p:cNvPr id="37907" name="TextBox 23"/>
          <p:cNvSpPr txBox="1">
            <a:spLocks noChangeArrowheads="1"/>
          </p:cNvSpPr>
          <p:nvPr/>
        </p:nvSpPr>
        <p:spPr bwMode="auto">
          <a:xfrm>
            <a:off x="7467600" y="4114800"/>
            <a:ext cx="1371600" cy="461963"/>
          </a:xfrm>
          <a:prstGeom prst="rect">
            <a:avLst/>
          </a:prstGeom>
          <a:noFill/>
          <a:ln w="9525">
            <a:noFill/>
            <a:miter lim="800000"/>
            <a:headEnd/>
            <a:tailEnd/>
          </a:ln>
        </p:spPr>
        <p:txBody>
          <a:bodyPr>
            <a:prstTxWarp prst="textNoShape">
              <a:avLst/>
            </a:prstTxWarp>
            <a:spAutoFit/>
          </a:bodyPr>
          <a:lstStyle/>
          <a:p>
            <a:r>
              <a:rPr lang="en-US" sz="1200" b="1">
                <a:solidFill>
                  <a:srgbClr val="008000"/>
                </a:solidFill>
              </a:rPr>
              <a:t>Oct 2009 –HRRR-AK</a:t>
            </a:r>
          </a:p>
        </p:txBody>
      </p:sp>
      <p:sp>
        <p:nvSpPr>
          <p:cNvPr id="37908" name="Right Arrow 24"/>
          <p:cNvSpPr>
            <a:spLocks noChangeArrowheads="1"/>
          </p:cNvSpPr>
          <p:nvPr/>
        </p:nvSpPr>
        <p:spPr bwMode="auto">
          <a:xfrm>
            <a:off x="7391400" y="5334000"/>
            <a:ext cx="1219200" cy="152400"/>
          </a:xfrm>
          <a:prstGeom prst="rightArrow">
            <a:avLst>
              <a:gd name="adj1" fmla="val 50000"/>
              <a:gd name="adj2" fmla="val 50000"/>
            </a:avLst>
          </a:prstGeom>
          <a:solidFill>
            <a:srgbClr val="FF0000"/>
          </a:solidFill>
          <a:ln w="9525">
            <a:solidFill>
              <a:srgbClr val="FF0000"/>
            </a:solidFill>
            <a:round/>
            <a:headEnd/>
            <a:tailEnd/>
          </a:ln>
        </p:spPr>
        <p:txBody>
          <a:bodyPr>
            <a:prstTxWarp prst="textNoShape">
              <a:avLst/>
            </a:prstTxWarp>
          </a:bodyPr>
          <a:lstStyle/>
          <a:p>
            <a:endParaRPr lang="en-US"/>
          </a:p>
        </p:txBody>
      </p:sp>
      <p:sp>
        <p:nvSpPr>
          <p:cNvPr id="37909" name="TextBox 25"/>
          <p:cNvSpPr txBox="1">
            <a:spLocks noChangeArrowheads="1"/>
          </p:cNvSpPr>
          <p:nvPr/>
        </p:nvSpPr>
        <p:spPr bwMode="auto">
          <a:xfrm>
            <a:off x="6172200" y="5105400"/>
            <a:ext cx="1371600" cy="646113"/>
          </a:xfrm>
          <a:prstGeom prst="rect">
            <a:avLst/>
          </a:prstGeom>
          <a:noFill/>
          <a:ln w="9525">
            <a:noFill/>
            <a:miter lim="800000"/>
            <a:headEnd/>
            <a:tailEnd/>
          </a:ln>
        </p:spPr>
        <p:txBody>
          <a:bodyPr>
            <a:prstTxWarp prst="textNoShape">
              <a:avLst/>
            </a:prstTxWarp>
            <a:spAutoFit/>
          </a:bodyPr>
          <a:lstStyle/>
          <a:p>
            <a:r>
              <a:rPr lang="en-US" sz="1200" b="1">
                <a:solidFill>
                  <a:srgbClr val="FF0000"/>
                </a:solidFill>
              </a:rPr>
              <a:t>Summer 2008 – Stuefer smoke forecast</a:t>
            </a:r>
          </a:p>
        </p:txBody>
      </p:sp>
      <p:sp>
        <p:nvSpPr>
          <p:cNvPr id="22" name="Oval 21"/>
          <p:cNvSpPr/>
          <p:nvPr/>
        </p:nvSpPr>
        <p:spPr bwMode="auto">
          <a:xfrm>
            <a:off x="4953000" y="3657600"/>
            <a:ext cx="2514600" cy="12954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3" name="TextBox 22"/>
          <p:cNvSpPr txBox="1"/>
          <p:nvPr/>
        </p:nvSpPr>
        <p:spPr>
          <a:xfrm>
            <a:off x="2743200" y="4343400"/>
            <a:ext cx="2272417" cy="461665"/>
          </a:xfrm>
          <a:prstGeom prst="rect">
            <a:avLst/>
          </a:prstGeom>
          <a:noFill/>
        </p:spPr>
        <p:txBody>
          <a:bodyPr wrap="none" rtlCol="0">
            <a:spAutoFit/>
          </a:bodyPr>
          <a:lstStyle/>
          <a:p>
            <a:r>
              <a:rPr lang="en-US" dirty="0" smtClean="0">
                <a:solidFill>
                  <a:srgbClr val="FF0000"/>
                </a:solidFill>
              </a:rPr>
              <a:t>North to Alaska</a:t>
            </a:r>
            <a:endParaRPr lang="en-US" dirty="0">
              <a:solidFill>
                <a:srgbClr val="FF0000"/>
              </a:solidFill>
            </a:endParaRPr>
          </a:p>
        </p:txBody>
      </p:sp>
    </p:spTree>
    <p:extLst>
      <p:ext uri="{BB962C8B-B14F-4D97-AF65-F5344CB8AC3E}">
        <p14:creationId xmlns="" xmlns:p14="http://schemas.microsoft.com/office/powerpoint/2010/main" val="27122595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TRDA-01km.png"/>
          <p:cNvPicPr>
            <a:picLocks noChangeAspect="1"/>
          </p:cNvPicPr>
          <p:nvPr/>
        </p:nvPicPr>
        <p:blipFill>
          <a:blip r:embed="rId3"/>
          <a:srcRect/>
          <a:stretch>
            <a:fillRect/>
          </a:stretch>
        </p:blipFill>
        <p:spPr bwMode="auto">
          <a:xfrm>
            <a:off x="6553200" y="3505200"/>
            <a:ext cx="2286000" cy="2851150"/>
          </a:xfrm>
          <a:prstGeom prst="rect">
            <a:avLst/>
          </a:prstGeom>
          <a:noFill/>
          <a:ln w="9525">
            <a:noFill/>
            <a:miter lim="800000"/>
            <a:headEnd/>
            <a:tailEnd/>
          </a:ln>
        </p:spPr>
      </p:pic>
      <p:pic>
        <p:nvPicPr>
          <p:cNvPr id="53251" name="Picture 4" descr="TRDA-03km.png"/>
          <p:cNvPicPr>
            <a:picLocks noChangeAspect="1"/>
          </p:cNvPicPr>
          <p:nvPr/>
        </p:nvPicPr>
        <p:blipFill>
          <a:blip r:embed="rId4"/>
          <a:srcRect/>
          <a:stretch>
            <a:fillRect/>
          </a:stretch>
        </p:blipFill>
        <p:spPr bwMode="auto">
          <a:xfrm>
            <a:off x="4267200" y="3505200"/>
            <a:ext cx="2286000" cy="2849563"/>
          </a:xfrm>
          <a:prstGeom prst="rect">
            <a:avLst/>
          </a:prstGeom>
          <a:noFill/>
          <a:ln w="9525">
            <a:noFill/>
            <a:miter lim="800000"/>
            <a:headEnd/>
            <a:tailEnd/>
          </a:ln>
        </p:spPr>
      </p:pic>
      <p:pic>
        <p:nvPicPr>
          <p:cNvPr id="53252" name="Picture 5" descr="TRDA-09km.png"/>
          <p:cNvPicPr>
            <a:picLocks noChangeAspect="1"/>
          </p:cNvPicPr>
          <p:nvPr/>
        </p:nvPicPr>
        <p:blipFill>
          <a:blip r:embed="rId5"/>
          <a:srcRect/>
          <a:stretch>
            <a:fillRect/>
          </a:stretch>
        </p:blipFill>
        <p:spPr bwMode="auto">
          <a:xfrm>
            <a:off x="6477000" y="685800"/>
            <a:ext cx="2292350" cy="2859088"/>
          </a:xfrm>
          <a:prstGeom prst="rect">
            <a:avLst/>
          </a:prstGeom>
          <a:noFill/>
          <a:ln w="9525">
            <a:noFill/>
            <a:miter lim="800000"/>
            <a:headEnd/>
            <a:tailEnd/>
          </a:ln>
        </p:spPr>
      </p:pic>
      <p:pic>
        <p:nvPicPr>
          <p:cNvPr id="53253" name="Picture 6" descr="TRDA-27km.png"/>
          <p:cNvPicPr>
            <a:picLocks noChangeAspect="1"/>
          </p:cNvPicPr>
          <p:nvPr/>
        </p:nvPicPr>
        <p:blipFill>
          <a:blip r:embed="rId6"/>
          <a:srcRect/>
          <a:stretch>
            <a:fillRect/>
          </a:stretch>
        </p:blipFill>
        <p:spPr bwMode="auto">
          <a:xfrm>
            <a:off x="4191000" y="685800"/>
            <a:ext cx="2286000" cy="2851150"/>
          </a:xfrm>
          <a:prstGeom prst="rect">
            <a:avLst/>
          </a:prstGeom>
          <a:noFill/>
          <a:ln w="9525">
            <a:noFill/>
            <a:miter lim="800000"/>
            <a:headEnd/>
            <a:tailEnd/>
          </a:ln>
        </p:spPr>
      </p:pic>
      <p:pic>
        <p:nvPicPr>
          <p:cNvPr id="53254" name="Picture 7"/>
          <p:cNvPicPr>
            <a:picLocks noChangeAspect="1"/>
          </p:cNvPicPr>
          <p:nvPr/>
        </p:nvPicPr>
        <p:blipFill>
          <a:blip r:embed="rId7"/>
          <a:srcRect l="19278" r="37885" b="36232"/>
          <a:stretch>
            <a:fillRect/>
          </a:stretch>
        </p:blipFill>
        <p:spPr bwMode="auto">
          <a:xfrm>
            <a:off x="533400" y="2286000"/>
            <a:ext cx="3200400" cy="3521075"/>
          </a:xfrm>
          <a:prstGeom prst="rect">
            <a:avLst/>
          </a:prstGeom>
          <a:noFill/>
          <a:ln w="9525">
            <a:noFill/>
            <a:miter lim="800000"/>
            <a:headEnd/>
            <a:tailEnd/>
          </a:ln>
        </p:spPr>
      </p:pic>
      <p:sp>
        <p:nvSpPr>
          <p:cNvPr id="53255" name="TextBox 8"/>
          <p:cNvSpPr txBox="1">
            <a:spLocks noChangeArrowheads="1"/>
          </p:cNvSpPr>
          <p:nvPr/>
        </p:nvSpPr>
        <p:spPr bwMode="auto">
          <a:xfrm>
            <a:off x="609600" y="5791200"/>
            <a:ext cx="2967038" cy="400050"/>
          </a:xfrm>
          <a:prstGeom prst="rect">
            <a:avLst/>
          </a:prstGeom>
          <a:noFill/>
          <a:ln w="9525">
            <a:noFill/>
            <a:miter lim="800000"/>
            <a:headEnd/>
            <a:tailEnd/>
          </a:ln>
        </p:spPr>
        <p:txBody>
          <a:bodyPr wrap="none">
            <a:spAutoFit/>
          </a:bodyPr>
          <a:lstStyle/>
          <a:p>
            <a:pPr algn="ctr"/>
            <a:r>
              <a:rPr lang="en-US" sz="1000" b="1" i="1"/>
              <a:t>Image obtained from</a:t>
            </a:r>
          </a:p>
          <a:p>
            <a:pPr algn="ctr"/>
            <a:r>
              <a:rPr lang="en-US" sz="1000" b="1" i="1"/>
              <a:t>http://pafg.arh.noaa.gov/zones/zoomd/AKZ226.jpg</a:t>
            </a:r>
          </a:p>
        </p:txBody>
      </p:sp>
      <p:sp>
        <p:nvSpPr>
          <p:cNvPr id="8" name="TextBox 4"/>
          <p:cNvSpPr txBox="1">
            <a:spLocks noChangeArrowheads="1"/>
          </p:cNvSpPr>
          <p:nvPr/>
        </p:nvSpPr>
        <p:spPr bwMode="auto">
          <a:xfrm>
            <a:off x="457200" y="990600"/>
            <a:ext cx="3276600" cy="830263"/>
          </a:xfrm>
          <a:prstGeom prst="rect">
            <a:avLst/>
          </a:prstGeom>
          <a:noFill/>
          <a:ln w="9525">
            <a:noFill/>
            <a:miter lim="800000"/>
            <a:headEnd/>
            <a:tailEnd/>
          </a:ln>
        </p:spPr>
        <p:txBody>
          <a:bodyPr>
            <a:spAutoFit/>
          </a:bodyPr>
          <a:lstStyle/>
          <a:p>
            <a:pPr algn="ctr"/>
            <a:r>
              <a:rPr lang="en-US" b="1" dirty="0"/>
              <a:t>Morton and </a:t>
            </a:r>
            <a:r>
              <a:rPr lang="en-US" b="1" dirty="0" err="1"/>
              <a:t>Mölders</a:t>
            </a:r>
            <a:r>
              <a:rPr lang="en-US" b="1" dirty="0"/>
              <a:t> Tanana Wind Study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Rot="1" noChangeArrowheads="1"/>
          </p:cNvSpPr>
          <p:nvPr>
            <p:ph type="title"/>
          </p:nvPr>
        </p:nvSpPr>
        <p:spPr>
          <a:xfrm>
            <a:off x="685800" y="381000"/>
            <a:ext cx="7772400" cy="1143000"/>
          </a:xfrm>
        </p:spPr>
        <p:txBody>
          <a:bodyPr/>
          <a:lstStyle/>
          <a:p>
            <a:pPr eaLnBrk="1" hangingPunct="1">
              <a:defRPr/>
            </a:pPr>
            <a:r>
              <a:rPr lang="en-US" dirty="0" smtClean="0"/>
              <a:t>Case Studies – Isabelle Pass</a:t>
            </a:r>
          </a:p>
        </p:txBody>
      </p:sp>
      <p:graphicFrame>
        <p:nvGraphicFramePr>
          <p:cNvPr id="7" name="Object 4"/>
          <p:cNvGraphicFramePr>
            <a:graphicFrameLocks noGrp="1" noChangeAspect="1"/>
          </p:cNvGraphicFramePr>
          <p:nvPr>
            <p:ph sz="half" idx="1"/>
          </p:nvPr>
        </p:nvGraphicFramePr>
        <p:xfrm>
          <a:off x="152400" y="1219200"/>
          <a:ext cx="4578350" cy="27241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Object 6"/>
          <p:cNvGraphicFramePr>
            <a:graphicFrameLocks noGrp="1" noChangeAspect="1"/>
          </p:cNvGraphicFramePr>
          <p:nvPr>
            <p:ph sz="half" idx="2"/>
          </p:nvPr>
        </p:nvGraphicFramePr>
        <p:xfrm>
          <a:off x="152400" y="3962400"/>
          <a:ext cx="4572000" cy="2722563"/>
        </p:xfrm>
        <a:graphic>
          <a:graphicData uri="http://schemas.openxmlformats.org/drawingml/2006/chart">
            <c:chart xmlns:c="http://schemas.openxmlformats.org/drawingml/2006/chart" xmlns:r="http://schemas.openxmlformats.org/officeDocument/2006/relationships" r:id="rId4"/>
          </a:graphicData>
        </a:graphic>
      </p:graphicFrame>
      <p:sp>
        <p:nvSpPr>
          <p:cNvPr id="16389" name="TextBox 7"/>
          <p:cNvSpPr txBox="1">
            <a:spLocks noChangeArrowheads="1"/>
          </p:cNvSpPr>
          <p:nvPr/>
        </p:nvSpPr>
        <p:spPr bwMode="auto">
          <a:xfrm>
            <a:off x="4876800" y="1219200"/>
            <a:ext cx="3962400" cy="1754188"/>
          </a:xfrm>
          <a:prstGeom prst="rect">
            <a:avLst/>
          </a:prstGeom>
          <a:noFill/>
          <a:ln w="9525">
            <a:noFill/>
            <a:miter lim="800000"/>
            <a:headEnd/>
            <a:tailEnd/>
          </a:ln>
        </p:spPr>
        <p:txBody>
          <a:bodyPr>
            <a:spAutoFit/>
          </a:bodyPr>
          <a:lstStyle/>
          <a:p>
            <a:r>
              <a:rPr lang="en-US" dirty="0"/>
              <a:t>Note that only the 1km resolution WRF simulation begins to match the observations.  At coarser resolutions Isabelle Pass is not sufficiently resolved to channel the WRF winds realistically </a:t>
            </a:r>
          </a:p>
        </p:txBody>
      </p:sp>
      <p:graphicFrame>
        <p:nvGraphicFramePr>
          <p:cNvPr id="8" name="Group 131"/>
          <p:cNvGraphicFramePr>
            <a:graphicFrameLocks/>
          </p:cNvGraphicFramePr>
          <p:nvPr/>
        </p:nvGraphicFramePr>
        <p:xfrm>
          <a:off x="4876800" y="4724400"/>
          <a:ext cx="4114800" cy="1524000"/>
        </p:xfrm>
        <a:graphic>
          <a:graphicData uri="http://schemas.openxmlformats.org/drawingml/2006/table">
            <a:tbl>
              <a:tblPr/>
              <a:tblGrid>
                <a:gridCol w="686055"/>
                <a:gridCol w="685290"/>
                <a:gridCol w="686055"/>
                <a:gridCol w="686055"/>
                <a:gridCol w="685290"/>
                <a:gridCol w="686055"/>
              </a:tblGrid>
              <a:tr h="3048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050" b="0" i="0" u="none" strike="noStrike" cap="none" normalizeH="0" baseline="0" dirty="0" smtClean="0">
                        <a:ln>
                          <a:noFill/>
                        </a:ln>
                        <a:solidFill>
                          <a:schemeClr val="tx1"/>
                        </a:solidFill>
                        <a:effectLst>
                          <a:outerShdw blurRad="38100" dist="38100" dir="2700000" algn="tl">
                            <a:srgbClr val="000000"/>
                          </a:outerShdw>
                        </a:effectLst>
                        <a:latin typeface="Arial"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dirty="0" smtClean="0">
                          <a:ln>
                            <a:noFill/>
                          </a:ln>
                          <a:solidFill>
                            <a:schemeClr val="tx1"/>
                          </a:solidFill>
                          <a:effectLst>
                            <a:outerShdw blurRad="38100" dist="38100" dir="2700000" algn="tl">
                              <a:srgbClr val="000000"/>
                            </a:outerShdw>
                          </a:effectLst>
                          <a:latin typeface="Arial" charset="0"/>
                        </a:rPr>
                        <a:t>27km</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dirty="0" smtClean="0">
                          <a:ln>
                            <a:noFill/>
                          </a:ln>
                          <a:solidFill>
                            <a:schemeClr val="tx1"/>
                          </a:solidFill>
                          <a:effectLst>
                            <a:outerShdw blurRad="38100" dist="38100" dir="2700000" algn="tl">
                              <a:srgbClr val="000000"/>
                            </a:outerShdw>
                          </a:effectLst>
                          <a:latin typeface="Arial" charset="0"/>
                        </a:rPr>
                        <a:t>9km</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dirty="0" smtClean="0">
                          <a:ln>
                            <a:noFill/>
                          </a:ln>
                          <a:solidFill>
                            <a:schemeClr val="tx1"/>
                          </a:solidFill>
                          <a:effectLst>
                            <a:outerShdw blurRad="38100" dist="38100" dir="2700000" algn="tl">
                              <a:srgbClr val="000000"/>
                            </a:outerShdw>
                          </a:effectLst>
                          <a:latin typeface="Arial" charset="0"/>
                        </a:rPr>
                        <a:t>3km</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smtClean="0">
                          <a:ln>
                            <a:noFill/>
                          </a:ln>
                          <a:solidFill>
                            <a:schemeClr val="tx1"/>
                          </a:solidFill>
                          <a:effectLst>
                            <a:outerShdw blurRad="38100" dist="38100" dir="2700000" algn="tl">
                              <a:srgbClr val="000000"/>
                            </a:outerShdw>
                          </a:effectLst>
                          <a:latin typeface="Arial" charset="0"/>
                        </a:rPr>
                        <a:t>1km</a:t>
                      </a:r>
                    </a:p>
                  </a:txBody>
                  <a:tcP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smtClean="0">
                          <a:ln>
                            <a:noFill/>
                          </a:ln>
                          <a:solidFill>
                            <a:schemeClr val="tx1"/>
                          </a:solidFill>
                          <a:effectLst>
                            <a:outerShdw blurRad="38100" dist="38100" dir="2700000" algn="tl">
                              <a:srgbClr val="000000"/>
                            </a:outerShdw>
                          </a:effectLst>
                          <a:latin typeface="Arial" charset="0"/>
                        </a:rPr>
                        <a:t>Actual</a:t>
                      </a:r>
                    </a:p>
                  </a:txBody>
                  <a:tcPr horzOverflow="overflow">
                    <a:lnL>
                      <a:noFill/>
                    </a:lnL>
                    <a:lnR cap="flat">
                      <a:noFill/>
                    </a:lnR>
                    <a:lnT cap="flat">
                      <a:noFill/>
                    </a:lnT>
                    <a:lnB>
                      <a:noFill/>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smtClean="0">
                          <a:ln>
                            <a:noFill/>
                          </a:ln>
                          <a:solidFill>
                            <a:schemeClr val="tx1"/>
                          </a:solidFill>
                          <a:effectLst>
                            <a:outerShdw blurRad="38100" dist="38100" dir="2700000" algn="tl">
                              <a:srgbClr val="000000"/>
                            </a:outerShdw>
                          </a:effectLst>
                          <a:latin typeface="Arial" charset="0"/>
                        </a:rPr>
                        <a:t>PAFA</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dirty="0" smtClean="0">
                          <a:ln>
                            <a:noFill/>
                          </a:ln>
                          <a:solidFill>
                            <a:schemeClr val="tx1"/>
                          </a:solidFill>
                          <a:effectLst>
                            <a:outerShdw blurRad="38100" dist="38100" dir="2700000" algn="tl">
                              <a:srgbClr val="000000"/>
                            </a:outerShdw>
                          </a:effectLst>
                          <a:latin typeface="Arial" charset="0"/>
                        </a:rPr>
                        <a:t>612</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smtClean="0">
                          <a:ln>
                            <a:noFill/>
                          </a:ln>
                          <a:solidFill>
                            <a:schemeClr val="tx1"/>
                          </a:solidFill>
                          <a:effectLst>
                            <a:outerShdw blurRad="38100" dist="38100" dir="2700000" algn="tl">
                              <a:srgbClr val="000000"/>
                            </a:outerShdw>
                          </a:effectLst>
                          <a:latin typeface="Arial" charset="0"/>
                        </a:rPr>
                        <a:t>485</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dirty="0" smtClean="0">
                          <a:ln>
                            <a:noFill/>
                          </a:ln>
                          <a:solidFill>
                            <a:schemeClr val="tx1"/>
                          </a:solidFill>
                          <a:effectLst>
                            <a:outerShdw blurRad="38100" dist="38100" dir="2700000" algn="tl">
                              <a:srgbClr val="000000"/>
                            </a:outerShdw>
                          </a:effectLst>
                          <a:latin typeface="Arial" charset="0"/>
                        </a:rPr>
                        <a:t>437</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smtClean="0">
                          <a:ln>
                            <a:noFill/>
                          </a:ln>
                          <a:solidFill>
                            <a:schemeClr val="tx1"/>
                          </a:solidFill>
                          <a:effectLst>
                            <a:outerShdw blurRad="38100" dist="38100" dir="2700000" algn="tl">
                              <a:srgbClr val="000000"/>
                            </a:outerShdw>
                          </a:effectLst>
                          <a:latin typeface="Arial" charset="0"/>
                        </a:rPr>
                        <a:t>404</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smtClean="0">
                          <a:ln>
                            <a:noFill/>
                          </a:ln>
                          <a:solidFill>
                            <a:schemeClr val="tx1"/>
                          </a:solidFill>
                          <a:effectLst>
                            <a:outerShdw blurRad="38100" dist="38100" dir="2700000" algn="tl">
                              <a:srgbClr val="000000"/>
                            </a:outerShdw>
                          </a:effectLst>
                          <a:latin typeface="Arial" charset="0"/>
                        </a:rPr>
                        <a:t>433</a:t>
                      </a:r>
                    </a:p>
                  </a:txBody>
                  <a:tcPr horzOverflow="overflow">
                    <a:lnL>
                      <a:noFill/>
                    </a:lnL>
                    <a:lnR cap="flat">
                      <a:noFill/>
                    </a:lnR>
                    <a:lnT>
                      <a:noFill/>
                    </a:lnT>
                    <a:lnB>
                      <a:noFill/>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smtClean="0">
                          <a:ln>
                            <a:noFill/>
                          </a:ln>
                          <a:solidFill>
                            <a:schemeClr val="tx1"/>
                          </a:solidFill>
                          <a:effectLst>
                            <a:outerShdw blurRad="38100" dist="38100" dir="2700000" algn="tl">
                              <a:srgbClr val="000000"/>
                            </a:outerShdw>
                          </a:effectLst>
                          <a:latin typeface="Arial" charset="0"/>
                        </a:rPr>
                        <a:t>PAEI</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smtClean="0">
                          <a:ln>
                            <a:noFill/>
                          </a:ln>
                          <a:solidFill>
                            <a:schemeClr val="tx1"/>
                          </a:solidFill>
                          <a:effectLst>
                            <a:outerShdw blurRad="38100" dist="38100" dir="2700000" algn="tl">
                              <a:srgbClr val="000000"/>
                            </a:outerShdw>
                          </a:effectLst>
                          <a:latin typeface="Arial" charset="0"/>
                        </a:rPr>
                        <a:t>842</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dirty="0" smtClean="0">
                          <a:ln>
                            <a:noFill/>
                          </a:ln>
                          <a:solidFill>
                            <a:schemeClr val="tx1"/>
                          </a:solidFill>
                          <a:effectLst>
                            <a:outerShdw blurRad="38100" dist="38100" dir="2700000" algn="tl">
                              <a:srgbClr val="000000"/>
                            </a:outerShdw>
                          </a:effectLst>
                          <a:latin typeface="Arial" charset="0"/>
                        </a:rPr>
                        <a:t>559</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smtClean="0">
                          <a:ln>
                            <a:noFill/>
                          </a:ln>
                          <a:solidFill>
                            <a:schemeClr val="tx1"/>
                          </a:solidFill>
                          <a:effectLst>
                            <a:outerShdw blurRad="38100" dist="38100" dir="2700000" algn="tl">
                              <a:srgbClr val="000000"/>
                            </a:outerShdw>
                          </a:effectLst>
                          <a:latin typeface="Arial" charset="0"/>
                        </a:rPr>
                        <a:t>556</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dirty="0" smtClean="0">
                          <a:ln>
                            <a:noFill/>
                          </a:ln>
                          <a:solidFill>
                            <a:schemeClr val="tx1"/>
                          </a:solidFill>
                          <a:effectLst>
                            <a:outerShdw blurRad="38100" dist="38100" dir="2700000" algn="tl">
                              <a:srgbClr val="000000"/>
                            </a:outerShdw>
                          </a:effectLst>
                          <a:latin typeface="Arial" charset="0"/>
                        </a:rPr>
                        <a:t>555</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smtClean="0">
                          <a:ln>
                            <a:noFill/>
                          </a:ln>
                          <a:solidFill>
                            <a:schemeClr val="tx1"/>
                          </a:solidFill>
                          <a:effectLst>
                            <a:outerShdw blurRad="38100" dist="38100" dir="2700000" algn="tl">
                              <a:srgbClr val="000000"/>
                            </a:outerShdw>
                          </a:effectLst>
                          <a:latin typeface="Arial" charset="0"/>
                        </a:rPr>
                        <a:t>528</a:t>
                      </a:r>
                    </a:p>
                  </a:txBody>
                  <a:tcPr horzOverflow="overflow">
                    <a:lnL>
                      <a:noFill/>
                    </a:lnL>
                    <a:lnR cap="flat">
                      <a:noFill/>
                    </a:lnR>
                    <a:lnT>
                      <a:noFill/>
                    </a:lnT>
                    <a:lnB>
                      <a:noFill/>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smtClean="0">
                          <a:ln>
                            <a:noFill/>
                          </a:ln>
                          <a:solidFill>
                            <a:schemeClr val="tx1"/>
                          </a:solidFill>
                          <a:effectLst>
                            <a:outerShdw blurRad="38100" dist="38100" dir="2700000" algn="tl">
                              <a:srgbClr val="000000"/>
                            </a:outerShdw>
                          </a:effectLst>
                          <a:latin typeface="Arial" charset="0"/>
                        </a:rPr>
                        <a:t>PABI</a:t>
                      </a: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smtClean="0">
                          <a:ln>
                            <a:noFill/>
                          </a:ln>
                          <a:solidFill>
                            <a:schemeClr val="tx1"/>
                          </a:solidFill>
                          <a:effectLst>
                            <a:outerShdw blurRad="38100" dist="38100" dir="2700000" algn="tl">
                              <a:srgbClr val="000000"/>
                            </a:outerShdw>
                          </a:effectLst>
                          <a:latin typeface="Arial" charset="0"/>
                        </a:rPr>
                        <a:t>1749</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dirty="0" smtClean="0">
                          <a:ln>
                            <a:noFill/>
                          </a:ln>
                          <a:solidFill>
                            <a:schemeClr val="tx1"/>
                          </a:solidFill>
                          <a:effectLst>
                            <a:outerShdw blurRad="38100" dist="38100" dir="2700000" algn="tl">
                              <a:srgbClr val="000000"/>
                            </a:outerShdw>
                          </a:effectLst>
                          <a:latin typeface="Arial" charset="0"/>
                        </a:rPr>
                        <a:t>1471</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dirty="0" smtClean="0">
                          <a:ln>
                            <a:noFill/>
                          </a:ln>
                          <a:solidFill>
                            <a:schemeClr val="tx1"/>
                          </a:solidFill>
                          <a:effectLst>
                            <a:outerShdw blurRad="38100" dist="38100" dir="2700000" algn="tl">
                              <a:srgbClr val="000000"/>
                            </a:outerShdw>
                          </a:effectLst>
                          <a:latin typeface="Arial" charset="0"/>
                        </a:rPr>
                        <a:t>1263</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dirty="0" smtClean="0">
                          <a:ln>
                            <a:noFill/>
                          </a:ln>
                          <a:solidFill>
                            <a:schemeClr val="tx1"/>
                          </a:solidFill>
                          <a:effectLst>
                            <a:outerShdw blurRad="38100" dist="38100" dir="2700000" algn="tl">
                              <a:srgbClr val="000000"/>
                            </a:outerShdw>
                          </a:effectLst>
                          <a:latin typeface="Arial" charset="0"/>
                        </a:rPr>
                        <a:t>1267</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dirty="0" smtClean="0">
                          <a:ln>
                            <a:noFill/>
                          </a:ln>
                          <a:solidFill>
                            <a:schemeClr val="tx1"/>
                          </a:solidFill>
                          <a:effectLst>
                            <a:outerShdw blurRad="38100" dist="38100" dir="2700000" algn="tl">
                              <a:srgbClr val="000000"/>
                            </a:outerShdw>
                          </a:effectLst>
                          <a:latin typeface="Arial" charset="0"/>
                        </a:rPr>
                        <a:t>1276</a:t>
                      </a:r>
                    </a:p>
                  </a:txBody>
                  <a:tcPr horzOverflow="overflow">
                    <a:lnL>
                      <a:noFill/>
                    </a:lnL>
                    <a:lnR cap="flat">
                      <a:noFill/>
                    </a:lnR>
                    <a:lnT>
                      <a:noFill/>
                    </a:lnT>
                    <a:lnB>
                      <a:noFill/>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smtClean="0">
                          <a:ln>
                            <a:noFill/>
                          </a:ln>
                          <a:solidFill>
                            <a:schemeClr val="tx1"/>
                          </a:solidFill>
                          <a:effectLst>
                            <a:outerShdw blurRad="38100" dist="38100" dir="2700000" algn="tl">
                              <a:srgbClr val="000000"/>
                            </a:outerShdw>
                          </a:effectLst>
                          <a:latin typeface="Arial" charset="0"/>
                        </a:rPr>
                        <a:t>TRDA2</a:t>
                      </a:r>
                    </a:p>
                  </a:txBody>
                  <a:tcP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smtClean="0">
                          <a:ln>
                            <a:noFill/>
                          </a:ln>
                          <a:solidFill>
                            <a:schemeClr val="tx1"/>
                          </a:solidFill>
                          <a:effectLst>
                            <a:outerShdw blurRad="38100" dist="38100" dir="2700000" algn="tl">
                              <a:srgbClr val="000000"/>
                            </a:outerShdw>
                          </a:effectLst>
                          <a:latin typeface="Arial" charset="0"/>
                        </a:rPr>
                        <a:t>4408</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smtClean="0">
                          <a:ln>
                            <a:noFill/>
                          </a:ln>
                          <a:solidFill>
                            <a:schemeClr val="tx1"/>
                          </a:solidFill>
                          <a:effectLst>
                            <a:outerShdw blurRad="38100" dist="38100" dir="2700000" algn="tl">
                              <a:srgbClr val="000000"/>
                            </a:outerShdw>
                          </a:effectLst>
                          <a:latin typeface="Arial" charset="0"/>
                        </a:rPr>
                        <a:t>4227</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smtClean="0">
                          <a:ln>
                            <a:noFill/>
                          </a:ln>
                          <a:solidFill>
                            <a:schemeClr val="tx1"/>
                          </a:solidFill>
                          <a:effectLst>
                            <a:outerShdw blurRad="38100" dist="38100" dir="2700000" algn="tl">
                              <a:srgbClr val="000000"/>
                            </a:outerShdw>
                          </a:effectLst>
                          <a:latin typeface="Arial" charset="0"/>
                        </a:rPr>
                        <a:t>3125</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smtClean="0">
                          <a:ln>
                            <a:noFill/>
                          </a:ln>
                          <a:solidFill>
                            <a:schemeClr val="tx1"/>
                          </a:solidFill>
                          <a:effectLst>
                            <a:outerShdw blurRad="38100" dist="38100" dir="2700000" algn="tl">
                              <a:srgbClr val="000000"/>
                            </a:outerShdw>
                          </a:effectLst>
                          <a:latin typeface="Arial" charset="0"/>
                        </a:rPr>
                        <a:t>2526</a:t>
                      </a: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050" b="0" i="0" u="none" strike="noStrike" cap="none" normalizeH="0" baseline="0" dirty="0" smtClean="0">
                          <a:ln>
                            <a:noFill/>
                          </a:ln>
                          <a:solidFill>
                            <a:schemeClr val="tx1"/>
                          </a:solidFill>
                          <a:effectLst>
                            <a:outerShdw blurRad="38100" dist="38100" dir="2700000" algn="tl">
                              <a:srgbClr val="000000"/>
                            </a:outerShdw>
                          </a:effectLst>
                          <a:latin typeface="Arial" charset="0"/>
                        </a:rPr>
                        <a:t>2477</a:t>
                      </a:r>
                    </a:p>
                  </a:txBody>
                  <a:tcPr horzOverflow="overflow">
                    <a:lnL>
                      <a:noFill/>
                    </a:lnL>
                    <a:lnR cap="flat">
                      <a:noFill/>
                    </a:lnR>
                    <a:lnT>
                      <a:noFill/>
                    </a:lnT>
                    <a:lnB cap="flat">
                      <a:noFill/>
                    </a:lnB>
                    <a:lnTlToBr>
                      <a:noFill/>
                    </a:lnTlToBr>
                    <a:lnBlToTr>
                      <a:noFill/>
                    </a:lnBlToTr>
                    <a:noFill/>
                  </a:tcPr>
                </a:tc>
              </a:tr>
            </a:tbl>
          </a:graphicData>
        </a:graphic>
      </p:graphicFrame>
      <p:sp>
        <p:nvSpPr>
          <p:cNvPr id="16421" name="TextBox 8"/>
          <p:cNvSpPr txBox="1">
            <a:spLocks noChangeArrowheads="1"/>
          </p:cNvSpPr>
          <p:nvPr/>
        </p:nvSpPr>
        <p:spPr bwMode="auto">
          <a:xfrm>
            <a:off x="4876800" y="4343400"/>
            <a:ext cx="3300413" cy="369888"/>
          </a:xfrm>
          <a:prstGeom prst="rect">
            <a:avLst/>
          </a:prstGeom>
          <a:noFill/>
          <a:ln w="9525">
            <a:noFill/>
            <a:miter lim="800000"/>
            <a:headEnd/>
            <a:tailEnd/>
          </a:ln>
        </p:spPr>
        <p:txBody>
          <a:bodyPr wrap="none">
            <a:spAutoFit/>
          </a:bodyPr>
          <a:lstStyle/>
          <a:p>
            <a:r>
              <a:rPr lang="en-US" dirty="0" err="1"/>
              <a:t>Modelled</a:t>
            </a:r>
            <a:r>
              <a:rPr lang="en-US" dirty="0"/>
              <a:t> vs. Actual Elevations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685800" y="457200"/>
            <a:ext cx="7772400" cy="1143000"/>
          </a:xfrm>
        </p:spPr>
        <p:txBody>
          <a:bodyPr/>
          <a:lstStyle/>
          <a:p>
            <a:r>
              <a:rPr lang="en-US" sz="2700" smtClean="0">
                <a:ea typeface="ＭＳ Ｐゴシック" pitchFamily="-112" charset="-128"/>
              </a:rPr>
              <a:t>Major Snow Event – 16-17 January 2008</a:t>
            </a:r>
          </a:p>
        </p:txBody>
      </p:sp>
      <p:sp>
        <p:nvSpPr>
          <p:cNvPr id="57347" name="Content Placeholder 2"/>
          <p:cNvSpPr>
            <a:spLocks noGrp="1"/>
          </p:cNvSpPr>
          <p:nvPr>
            <p:ph idx="1"/>
          </p:nvPr>
        </p:nvSpPr>
        <p:spPr>
          <a:xfrm>
            <a:off x="381000" y="1371600"/>
            <a:ext cx="7772400" cy="4114800"/>
          </a:xfrm>
        </p:spPr>
        <p:txBody>
          <a:bodyPr/>
          <a:lstStyle/>
          <a:p>
            <a:r>
              <a:rPr lang="en-US" sz="2000" smtClean="0">
                <a:ea typeface="ＭＳ Ｐゴシック" pitchFamily="-112" charset="-128"/>
              </a:rPr>
              <a:t>Fairbanks area receives 6-8 inches (over 10 inches in the hills)</a:t>
            </a:r>
          </a:p>
          <a:p>
            <a:r>
              <a:rPr lang="en-US" sz="2000" smtClean="0">
                <a:ea typeface="ＭＳ Ｐゴシック" pitchFamily="-112" charset="-128"/>
              </a:rPr>
              <a:t>Local accumulations</a:t>
            </a:r>
          </a:p>
          <a:p>
            <a:pPr lvl="1"/>
            <a:r>
              <a:rPr lang="en-US" sz="1800" smtClean="0">
                <a:ea typeface="ＭＳ Ｐゴシック" pitchFamily="-112" charset="-128"/>
              </a:rPr>
              <a:t>Ester Dome – 10.4”</a:t>
            </a:r>
          </a:p>
          <a:p>
            <a:pPr lvl="1"/>
            <a:r>
              <a:rPr lang="en-US" sz="1800" smtClean="0">
                <a:ea typeface="ＭＳ Ｐゴシック" pitchFamily="-112" charset="-128"/>
              </a:rPr>
              <a:t>East Ft. Wainwright – 8.3”</a:t>
            </a:r>
          </a:p>
          <a:p>
            <a:pPr lvl="1"/>
            <a:r>
              <a:rPr lang="en-US" sz="1800" smtClean="0">
                <a:ea typeface="ＭＳ Ｐゴシック" pitchFamily="-112" charset="-128"/>
              </a:rPr>
              <a:t>PAFA – 7.4”</a:t>
            </a:r>
          </a:p>
          <a:p>
            <a:pPr lvl="1"/>
            <a:r>
              <a:rPr lang="en-US" sz="1800" smtClean="0">
                <a:ea typeface="ＭＳ Ｐゴシック" pitchFamily="-112" charset="-128"/>
              </a:rPr>
              <a:t>North Pole – 5.8”</a:t>
            </a:r>
          </a:p>
          <a:p>
            <a:pPr lvl="1"/>
            <a:r>
              <a:rPr lang="en-US" sz="1800" smtClean="0">
                <a:ea typeface="ＭＳ Ｐゴシック" pitchFamily="-112" charset="-128"/>
              </a:rPr>
              <a:t>Eielson Housing Units – 5.0”</a:t>
            </a:r>
          </a:p>
          <a:p>
            <a:pPr lvl="1"/>
            <a:r>
              <a:rPr lang="en-US" sz="1800" smtClean="0">
                <a:ea typeface="ＭＳ Ｐゴシック" pitchFamily="-112" charset="-128"/>
              </a:rPr>
              <a:t>Eielson – 1.8”</a:t>
            </a:r>
          </a:p>
        </p:txBody>
      </p:sp>
      <p:pic>
        <p:nvPicPr>
          <p:cNvPr id="57348" name="Picture 2" descr="http://weather.arsc.edu/Miscellaneous/FAI-CaseStudy-Jan2008/FNLInit/CumulativePrecip-d03-FH36.png"/>
          <p:cNvPicPr>
            <a:picLocks noChangeAspect="1" noChangeArrowheads="1"/>
          </p:cNvPicPr>
          <p:nvPr/>
        </p:nvPicPr>
        <p:blipFill>
          <a:blip r:embed="rId3"/>
          <a:srcRect/>
          <a:stretch>
            <a:fillRect/>
          </a:stretch>
        </p:blipFill>
        <p:spPr bwMode="auto">
          <a:xfrm>
            <a:off x="4419600" y="2209800"/>
            <a:ext cx="4343400" cy="4073525"/>
          </a:xfrm>
          <a:prstGeom prst="rect">
            <a:avLst/>
          </a:prstGeom>
          <a:noFill/>
          <a:ln w="9525">
            <a:noFill/>
            <a:miter lim="800000"/>
            <a:headEnd/>
            <a:tailEnd/>
          </a:ln>
        </p:spPr>
      </p:pic>
      <p:sp>
        <p:nvSpPr>
          <p:cNvPr id="57349" name="TextBox 4"/>
          <p:cNvSpPr txBox="1">
            <a:spLocks noChangeArrowheads="1"/>
          </p:cNvSpPr>
          <p:nvPr/>
        </p:nvSpPr>
        <p:spPr bwMode="auto">
          <a:xfrm>
            <a:off x="4953000" y="1905000"/>
            <a:ext cx="3084513" cy="307975"/>
          </a:xfrm>
          <a:prstGeom prst="rect">
            <a:avLst/>
          </a:prstGeom>
          <a:noFill/>
          <a:ln w="9525">
            <a:noFill/>
            <a:miter lim="800000"/>
            <a:headEnd/>
            <a:tailEnd/>
          </a:ln>
        </p:spPr>
        <p:txBody>
          <a:bodyPr wrap="none">
            <a:spAutoFit/>
          </a:bodyPr>
          <a:lstStyle/>
          <a:p>
            <a:r>
              <a:rPr lang="en-US" sz="1400" b="1"/>
              <a:t>ARSCwrf forecasted (2km resolution)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Perspective</a:t>
            </a:r>
            <a:endParaRPr lang="en-US" dirty="0"/>
          </a:p>
        </p:txBody>
      </p:sp>
      <p:pic>
        <p:nvPicPr>
          <p:cNvPr id="4" name="Content Placeholder 3"/>
          <p:cNvPicPr>
            <a:picLocks noGrp="1" noChangeAspect="1"/>
          </p:cNvPicPr>
          <p:nvPr>
            <p:ph idx="4294967295"/>
          </p:nvPr>
        </p:nvPicPr>
        <p:blipFill>
          <a:blip r:embed="rId3"/>
          <a:srcRect t="12438" b="12438"/>
          <a:stretch>
            <a:fillRect/>
          </a:stretch>
        </p:blipFill>
        <p:spPr>
          <a:xfrm>
            <a:off x="685800" y="1981200"/>
            <a:ext cx="7772400" cy="4114800"/>
          </a:xfrm>
        </p:spPr>
      </p:pic>
    </p:spTree>
    <p:extLst>
      <p:ext uri="{BB962C8B-B14F-4D97-AF65-F5344CB8AC3E}">
        <p14:creationId xmlns:p14="http://schemas.microsoft.com/office/powerpoint/2010/main" xmlns="" val="40542871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nvGraphicFramePr>
        <p:xfrm>
          <a:off x="0" y="0"/>
          <a:ext cx="4648200" cy="32194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nvGraphicFramePr>
        <p:xfrm>
          <a:off x="4648200" y="0"/>
          <a:ext cx="4495800" cy="32194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p:nvPr/>
        </p:nvGraphicFramePr>
        <p:xfrm>
          <a:off x="4114800" y="3276600"/>
          <a:ext cx="5029200" cy="3200400"/>
        </p:xfrm>
        <a:graphic>
          <a:graphicData uri="http://schemas.openxmlformats.org/drawingml/2006/chart">
            <c:chart xmlns:c="http://schemas.openxmlformats.org/drawingml/2006/chart" xmlns:r="http://schemas.openxmlformats.org/officeDocument/2006/relationships" r:id="rId5"/>
          </a:graphicData>
        </a:graphic>
      </p:graphicFrame>
      <p:pic>
        <p:nvPicPr>
          <p:cNvPr id="7173" name="Picture 2" descr="http://weather.arsc.edu/Miscellaneous/FAI-CaseStudy-Jan2008/FNLInit/CumulativePrecip-d03-FH36.png"/>
          <p:cNvPicPr>
            <a:picLocks noChangeAspect="1" noChangeArrowheads="1"/>
          </p:cNvPicPr>
          <p:nvPr/>
        </p:nvPicPr>
        <p:blipFill>
          <a:blip r:embed="rId6"/>
          <a:srcRect/>
          <a:stretch>
            <a:fillRect/>
          </a:stretch>
        </p:blipFill>
        <p:spPr bwMode="auto">
          <a:xfrm>
            <a:off x="152400" y="3284538"/>
            <a:ext cx="3657600" cy="3430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838200"/>
            <a:ext cx="8229600" cy="685800"/>
          </a:xfrm>
        </p:spPr>
        <p:txBody>
          <a:bodyPr>
            <a:normAutofit fontScale="90000"/>
          </a:bodyPr>
          <a:lstStyle/>
          <a:p>
            <a:pPr>
              <a:defRPr/>
            </a:pPr>
            <a:r>
              <a:rPr lang="en-US" b="1" dirty="0" smtClean="0">
                <a:latin typeface="Arial"/>
                <a:cs typeface="Arial"/>
              </a:rPr>
              <a:t>ARSC Weather Forecasts</a:t>
            </a:r>
            <a:br>
              <a:rPr lang="en-US" b="1" dirty="0" smtClean="0">
                <a:latin typeface="Arial"/>
                <a:cs typeface="Arial"/>
              </a:rPr>
            </a:br>
            <a:endParaRPr lang="en-US" sz="3111" b="1" dirty="0">
              <a:latin typeface="Arial"/>
              <a:cs typeface="Arial"/>
            </a:endParaRPr>
          </a:p>
        </p:txBody>
      </p:sp>
      <p:pic>
        <p:nvPicPr>
          <p:cNvPr id="43011" name="Picture 5" descr="SLP-T-loop.gif"/>
          <p:cNvPicPr>
            <a:picLocks noChangeAspect="1"/>
          </p:cNvPicPr>
          <p:nvPr/>
        </p:nvPicPr>
        <p:blipFill>
          <a:blip r:embed="rId3"/>
          <a:srcRect/>
          <a:stretch>
            <a:fillRect/>
          </a:stretch>
        </p:blipFill>
        <p:spPr bwMode="auto">
          <a:xfrm>
            <a:off x="457200" y="1295400"/>
            <a:ext cx="1898650" cy="1905000"/>
          </a:xfrm>
          <a:prstGeom prst="rect">
            <a:avLst/>
          </a:prstGeom>
          <a:noFill/>
          <a:ln w="9525">
            <a:noFill/>
            <a:miter lim="800000"/>
            <a:headEnd/>
            <a:tailEnd/>
          </a:ln>
        </p:spPr>
      </p:pic>
      <p:pic>
        <p:nvPicPr>
          <p:cNvPr id="43012" name="Picture 6"/>
          <p:cNvPicPr>
            <a:picLocks noChangeAspect="1"/>
          </p:cNvPicPr>
          <p:nvPr/>
        </p:nvPicPr>
        <p:blipFill>
          <a:blip r:embed="rId4"/>
          <a:srcRect t="14117" b="9412"/>
          <a:stretch>
            <a:fillRect/>
          </a:stretch>
        </p:blipFill>
        <p:spPr bwMode="auto">
          <a:xfrm>
            <a:off x="3048000" y="1219200"/>
            <a:ext cx="1828800" cy="1981200"/>
          </a:xfrm>
          <a:prstGeom prst="rect">
            <a:avLst/>
          </a:prstGeom>
          <a:noFill/>
          <a:ln w="9525">
            <a:noFill/>
            <a:miter lim="800000"/>
            <a:headEnd/>
            <a:tailEnd/>
          </a:ln>
        </p:spPr>
      </p:pic>
      <p:pic>
        <p:nvPicPr>
          <p:cNvPr id="43013" name="Picture 6"/>
          <p:cNvPicPr>
            <a:picLocks noChangeAspect="1"/>
          </p:cNvPicPr>
          <p:nvPr/>
        </p:nvPicPr>
        <p:blipFill>
          <a:blip r:embed="rId5"/>
          <a:srcRect t="8022" b="6952"/>
          <a:stretch>
            <a:fillRect/>
          </a:stretch>
        </p:blipFill>
        <p:spPr bwMode="auto">
          <a:xfrm>
            <a:off x="6629400" y="3657600"/>
            <a:ext cx="1905000" cy="2293938"/>
          </a:xfrm>
          <a:prstGeom prst="rect">
            <a:avLst/>
          </a:prstGeom>
          <a:noFill/>
          <a:ln w="9525">
            <a:noFill/>
            <a:miter lim="800000"/>
            <a:headEnd/>
            <a:tailEnd/>
          </a:ln>
        </p:spPr>
      </p:pic>
      <p:pic>
        <p:nvPicPr>
          <p:cNvPr id="43014" name="Picture 5"/>
          <p:cNvPicPr>
            <a:picLocks noChangeAspect="1"/>
          </p:cNvPicPr>
          <p:nvPr/>
        </p:nvPicPr>
        <p:blipFill>
          <a:blip r:embed="rId6"/>
          <a:srcRect/>
          <a:stretch>
            <a:fillRect/>
          </a:stretch>
        </p:blipFill>
        <p:spPr bwMode="auto">
          <a:xfrm>
            <a:off x="5257800" y="1447800"/>
            <a:ext cx="1676400" cy="1681163"/>
          </a:xfrm>
          <a:prstGeom prst="rect">
            <a:avLst/>
          </a:prstGeom>
          <a:noFill/>
          <a:ln w="9525">
            <a:noFill/>
            <a:miter lim="800000"/>
            <a:headEnd/>
            <a:tailEnd/>
          </a:ln>
        </p:spPr>
      </p:pic>
      <p:pic>
        <p:nvPicPr>
          <p:cNvPr id="43015" name="Picture 9" descr="SLP-T-dom3-018h.gif"/>
          <p:cNvPicPr>
            <a:picLocks noChangeAspect="1"/>
          </p:cNvPicPr>
          <p:nvPr/>
        </p:nvPicPr>
        <p:blipFill>
          <a:blip r:embed="rId7"/>
          <a:srcRect l="5292" t="13757" r="2238" b="4102"/>
          <a:stretch>
            <a:fillRect/>
          </a:stretch>
        </p:blipFill>
        <p:spPr bwMode="auto">
          <a:xfrm>
            <a:off x="457200" y="3810000"/>
            <a:ext cx="2149475" cy="1914525"/>
          </a:xfrm>
          <a:prstGeom prst="rect">
            <a:avLst/>
          </a:prstGeom>
          <a:noFill/>
          <a:ln w="9525">
            <a:noFill/>
            <a:miter lim="800000"/>
            <a:headEnd/>
            <a:tailEnd/>
          </a:ln>
        </p:spPr>
      </p:pic>
      <p:pic>
        <p:nvPicPr>
          <p:cNvPr id="43016" name="Picture 2" descr="DLabSmoke.gif"/>
          <p:cNvPicPr>
            <a:picLocks noChangeAspect="1"/>
          </p:cNvPicPr>
          <p:nvPr/>
        </p:nvPicPr>
        <p:blipFill>
          <a:blip r:embed="rId8"/>
          <a:srcRect/>
          <a:stretch>
            <a:fillRect/>
          </a:stretch>
        </p:blipFill>
        <p:spPr bwMode="auto">
          <a:xfrm>
            <a:off x="3219450" y="4114800"/>
            <a:ext cx="2705100" cy="1333500"/>
          </a:xfrm>
          <a:prstGeom prst="rect">
            <a:avLst/>
          </a:prstGeom>
          <a:noFill/>
          <a:ln w="9525">
            <a:noFill/>
            <a:miter lim="800000"/>
            <a:headEnd/>
            <a:tailEnd/>
          </a:ln>
        </p:spPr>
      </p:pic>
      <p:sp>
        <p:nvSpPr>
          <p:cNvPr id="43017" name="TextBox 10"/>
          <p:cNvSpPr txBox="1">
            <a:spLocks noChangeArrowheads="1"/>
          </p:cNvSpPr>
          <p:nvPr/>
        </p:nvSpPr>
        <p:spPr bwMode="auto">
          <a:xfrm>
            <a:off x="838200" y="3244850"/>
            <a:ext cx="1095375" cy="368300"/>
          </a:xfrm>
          <a:prstGeom prst="rect">
            <a:avLst/>
          </a:prstGeom>
          <a:noFill/>
          <a:ln w="9525">
            <a:noFill/>
            <a:miter lim="800000"/>
            <a:headEnd/>
            <a:tailEnd/>
          </a:ln>
        </p:spPr>
        <p:txBody>
          <a:bodyPr wrap="none">
            <a:prstTxWarp prst="textNoShape">
              <a:avLst/>
            </a:prstTxWarp>
            <a:spAutoFit/>
          </a:bodyPr>
          <a:lstStyle/>
          <a:p>
            <a:r>
              <a:rPr lang="en-US" sz="1800"/>
              <a:t>Real-time</a:t>
            </a:r>
          </a:p>
        </p:txBody>
      </p:sp>
      <p:sp>
        <p:nvSpPr>
          <p:cNvPr id="43018" name="TextBox 11"/>
          <p:cNvSpPr txBox="1">
            <a:spLocks noChangeArrowheads="1"/>
          </p:cNvSpPr>
          <p:nvPr/>
        </p:nvSpPr>
        <p:spPr bwMode="auto">
          <a:xfrm>
            <a:off x="304800" y="5867400"/>
            <a:ext cx="2498725" cy="369888"/>
          </a:xfrm>
          <a:prstGeom prst="rect">
            <a:avLst/>
          </a:prstGeom>
          <a:noFill/>
          <a:ln w="9525">
            <a:noFill/>
            <a:miter lim="800000"/>
            <a:headEnd/>
            <a:tailEnd/>
          </a:ln>
        </p:spPr>
        <p:txBody>
          <a:bodyPr wrap="none">
            <a:prstTxWarp prst="textNoShape">
              <a:avLst/>
            </a:prstTxWarp>
            <a:spAutoFit/>
          </a:bodyPr>
          <a:lstStyle/>
          <a:p>
            <a:r>
              <a:rPr lang="en-US" sz="1800"/>
              <a:t>Air quality for Fairbanks</a:t>
            </a:r>
          </a:p>
        </p:txBody>
      </p:sp>
      <p:sp>
        <p:nvSpPr>
          <p:cNvPr id="43019" name="TextBox 12"/>
          <p:cNvSpPr txBox="1">
            <a:spLocks noChangeArrowheads="1"/>
          </p:cNvSpPr>
          <p:nvPr/>
        </p:nvSpPr>
        <p:spPr bwMode="auto">
          <a:xfrm>
            <a:off x="2895600" y="3244850"/>
            <a:ext cx="2132013" cy="368300"/>
          </a:xfrm>
          <a:prstGeom prst="rect">
            <a:avLst/>
          </a:prstGeom>
          <a:noFill/>
          <a:ln w="9525">
            <a:noFill/>
            <a:miter lim="800000"/>
            <a:headEnd/>
            <a:tailEnd/>
          </a:ln>
        </p:spPr>
        <p:txBody>
          <a:bodyPr wrap="none">
            <a:prstTxWarp prst="textNoShape">
              <a:avLst/>
            </a:prstTxWarp>
            <a:spAutoFit/>
          </a:bodyPr>
          <a:lstStyle/>
          <a:p>
            <a:r>
              <a:rPr lang="en-US" sz="1800"/>
              <a:t>Targeted (McKinley)</a:t>
            </a:r>
          </a:p>
        </p:txBody>
      </p:sp>
      <p:sp>
        <p:nvSpPr>
          <p:cNvPr id="43020" name="TextBox 13"/>
          <p:cNvSpPr txBox="1">
            <a:spLocks noChangeArrowheads="1"/>
          </p:cNvSpPr>
          <p:nvPr/>
        </p:nvSpPr>
        <p:spPr bwMode="auto">
          <a:xfrm>
            <a:off x="5867400" y="3244850"/>
            <a:ext cx="2328863" cy="368300"/>
          </a:xfrm>
          <a:prstGeom prst="rect">
            <a:avLst/>
          </a:prstGeom>
          <a:noFill/>
          <a:ln w="9525">
            <a:noFill/>
            <a:miter lim="800000"/>
            <a:headEnd/>
            <a:tailEnd/>
          </a:ln>
        </p:spPr>
        <p:txBody>
          <a:bodyPr wrap="none">
            <a:prstTxWarp prst="textNoShape">
              <a:avLst/>
            </a:prstTxWarp>
            <a:spAutoFit/>
          </a:bodyPr>
          <a:lstStyle/>
          <a:p>
            <a:r>
              <a:rPr lang="en-US" sz="1800"/>
              <a:t>Aviation (Icing &amp; Ash)</a:t>
            </a:r>
          </a:p>
        </p:txBody>
      </p:sp>
      <p:sp>
        <p:nvSpPr>
          <p:cNvPr id="43021" name="TextBox 14"/>
          <p:cNvSpPr txBox="1">
            <a:spLocks noChangeArrowheads="1"/>
          </p:cNvSpPr>
          <p:nvPr/>
        </p:nvSpPr>
        <p:spPr bwMode="auto">
          <a:xfrm>
            <a:off x="3762375" y="5867400"/>
            <a:ext cx="1619250" cy="369888"/>
          </a:xfrm>
          <a:prstGeom prst="rect">
            <a:avLst/>
          </a:prstGeom>
          <a:noFill/>
          <a:ln w="9525">
            <a:noFill/>
            <a:miter lim="800000"/>
            <a:headEnd/>
            <a:tailEnd/>
          </a:ln>
        </p:spPr>
        <p:txBody>
          <a:bodyPr wrap="none">
            <a:prstTxWarp prst="textNoShape">
              <a:avLst/>
            </a:prstTxWarp>
            <a:spAutoFit/>
          </a:bodyPr>
          <a:lstStyle/>
          <a:p>
            <a:r>
              <a:rPr lang="en-US" sz="1800"/>
              <a:t>Wildfire smoke</a:t>
            </a:r>
          </a:p>
        </p:txBody>
      </p:sp>
      <p:pic>
        <p:nvPicPr>
          <p:cNvPr id="43022" name="Picture 17" descr="puff_airborne_poisson_spurr_wrf_Aug19_5km_non_nested"/>
          <p:cNvPicPr>
            <a:picLocks noChangeAspect="1" noChangeArrowheads="1" noCrop="1"/>
          </p:cNvPicPr>
          <p:nvPr/>
        </p:nvPicPr>
        <p:blipFill>
          <a:blip r:embed="rId9"/>
          <a:srcRect/>
          <a:stretch>
            <a:fillRect/>
          </a:stretch>
        </p:blipFill>
        <p:spPr bwMode="auto">
          <a:xfrm>
            <a:off x="7239000" y="1447800"/>
            <a:ext cx="1447800" cy="1685925"/>
          </a:xfrm>
          <a:prstGeom prst="rect">
            <a:avLst/>
          </a:prstGeom>
          <a:noFill/>
          <a:ln w="9525">
            <a:noFill/>
            <a:miter lim="800000"/>
            <a:headEnd/>
            <a:tailEnd/>
          </a:ln>
        </p:spPr>
      </p:pic>
      <p:cxnSp>
        <p:nvCxnSpPr>
          <p:cNvPr id="43023" name="Straight Connector 17"/>
          <p:cNvCxnSpPr>
            <a:cxnSpLocks noChangeShapeType="1"/>
          </p:cNvCxnSpPr>
          <p:nvPr/>
        </p:nvCxnSpPr>
        <p:spPr bwMode="auto">
          <a:xfrm>
            <a:off x="533400" y="3581400"/>
            <a:ext cx="7891463" cy="1588"/>
          </a:xfrm>
          <a:prstGeom prst="line">
            <a:avLst/>
          </a:prstGeom>
          <a:noFill/>
          <a:ln w="9525">
            <a:solidFill>
              <a:schemeClr val="tx1"/>
            </a:solidFill>
            <a:round/>
            <a:headEnd/>
            <a:tailEnd/>
          </a:ln>
        </p:spPr>
      </p:cxnSp>
      <p:sp>
        <p:nvSpPr>
          <p:cNvPr id="43024" name="TextBox 18"/>
          <p:cNvSpPr txBox="1">
            <a:spLocks noChangeArrowheads="1"/>
          </p:cNvSpPr>
          <p:nvPr/>
        </p:nvSpPr>
        <p:spPr bwMode="auto">
          <a:xfrm>
            <a:off x="6858000" y="5867400"/>
            <a:ext cx="1492250" cy="369888"/>
          </a:xfrm>
          <a:prstGeom prst="rect">
            <a:avLst/>
          </a:prstGeom>
          <a:noFill/>
          <a:ln w="9525">
            <a:noFill/>
            <a:miter lim="800000"/>
            <a:headEnd/>
            <a:tailEnd/>
          </a:ln>
        </p:spPr>
        <p:txBody>
          <a:bodyPr wrap="none">
            <a:prstTxWarp prst="textNoShape">
              <a:avLst/>
            </a:prstTxWarp>
            <a:spAutoFit/>
          </a:bodyPr>
          <a:lstStyle/>
          <a:p>
            <a:r>
              <a:rPr lang="en-US" sz="1800"/>
              <a:t>ARSC HRRR</a:t>
            </a:r>
          </a:p>
        </p:txBody>
      </p:sp>
    </p:spTree>
    <p:extLst>
      <p:ext uri="{BB962C8B-B14F-4D97-AF65-F5344CB8AC3E}">
        <p14:creationId xmlns="" xmlns:p14="http://schemas.microsoft.com/office/powerpoint/2010/main" val="37089018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3"/>
          <p:cNvSpPr>
            <a:spLocks noGrp="1"/>
          </p:cNvSpPr>
          <p:nvPr>
            <p:ph type="title"/>
          </p:nvPr>
        </p:nvSpPr>
        <p:spPr>
          <a:xfrm>
            <a:off x="685800" y="381000"/>
            <a:ext cx="7772400" cy="1143000"/>
          </a:xfrm>
        </p:spPr>
        <p:txBody>
          <a:bodyPr/>
          <a:lstStyle/>
          <a:p>
            <a:r>
              <a:rPr lang="en-US" smtClean="0">
                <a:ea typeface="ＭＳ Ｐゴシック" pitchFamily="-110" charset="-128"/>
              </a:rPr>
              <a:t>Mt. McKinley Forecasts</a:t>
            </a:r>
          </a:p>
        </p:txBody>
      </p:sp>
      <p:sp>
        <p:nvSpPr>
          <p:cNvPr id="44035" name="Content Placeholder 6"/>
          <p:cNvSpPr>
            <a:spLocks noGrp="1"/>
          </p:cNvSpPr>
          <p:nvPr>
            <p:ph idx="1"/>
          </p:nvPr>
        </p:nvSpPr>
        <p:spPr>
          <a:xfrm>
            <a:off x="152400" y="1371600"/>
            <a:ext cx="4267200" cy="1447800"/>
          </a:xfrm>
        </p:spPr>
        <p:txBody>
          <a:bodyPr/>
          <a:lstStyle/>
          <a:p>
            <a:r>
              <a:rPr lang="en-US" sz="1600" smtClean="0">
                <a:ea typeface="ＭＳ Ｐゴシック" pitchFamily="-110" charset="-128"/>
              </a:rPr>
              <a:t>Tallest mountain in North America, popular for science and recreation in the summer</a:t>
            </a:r>
          </a:p>
          <a:p>
            <a:r>
              <a:rPr lang="en-US" sz="1600" smtClean="0">
                <a:ea typeface="ＭＳ Ｐゴシック" pitchFamily="-110" charset="-128"/>
              </a:rPr>
              <a:t>At 63</a:t>
            </a:r>
            <a:r>
              <a:rPr lang="en-US" sz="1600" baseline="30000" smtClean="0">
                <a:ea typeface="ＭＳ Ｐゴシック" pitchFamily="-110" charset="-128"/>
              </a:rPr>
              <a:t>o</a:t>
            </a:r>
            <a:r>
              <a:rPr lang="en-US" sz="1600" smtClean="0">
                <a:ea typeface="ＭＳ Ｐゴシック" pitchFamily="-110" charset="-128"/>
              </a:rPr>
              <a:t>N, experiences bitter, violent weather any time of year</a:t>
            </a:r>
          </a:p>
          <a:p>
            <a:r>
              <a:rPr lang="en-US" sz="1600" smtClean="0">
                <a:ea typeface="ＭＳ Ｐゴシック" pitchFamily="-110" charset="-128"/>
              </a:rPr>
              <a:t>Daily forecasts for 7,000, 14,000, 17,000 and 20,000 feet</a:t>
            </a:r>
          </a:p>
        </p:txBody>
      </p:sp>
      <p:pic>
        <p:nvPicPr>
          <p:cNvPr id="44036" name="Picture 5"/>
          <p:cNvPicPr>
            <a:picLocks noChangeAspect="1"/>
          </p:cNvPicPr>
          <p:nvPr/>
        </p:nvPicPr>
        <p:blipFill>
          <a:blip r:embed="rId2"/>
          <a:srcRect/>
          <a:stretch>
            <a:fillRect/>
          </a:stretch>
        </p:blipFill>
        <p:spPr bwMode="auto">
          <a:xfrm>
            <a:off x="0" y="3429000"/>
            <a:ext cx="4456113" cy="2819400"/>
          </a:xfrm>
          <a:prstGeom prst="rect">
            <a:avLst/>
          </a:prstGeom>
          <a:noFill/>
          <a:ln w="9525">
            <a:noFill/>
            <a:miter lim="800000"/>
            <a:headEnd/>
            <a:tailEnd/>
          </a:ln>
        </p:spPr>
      </p:pic>
      <p:pic>
        <p:nvPicPr>
          <p:cNvPr id="44037" name="Picture 6" descr="Denali14Kft.gif"/>
          <p:cNvPicPr>
            <a:picLocks noChangeAspect="1"/>
          </p:cNvPicPr>
          <p:nvPr/>
        </p:nvPicPr>
        <p:blipFill>
          <a:blip r:embed="rId3"/>
          <a:srcRect/>
          <a:stretch>
            <a:fillRect/>
          </a:stretch>
        </p:blipFill>
        <p:spPr bwMode="auto">
          <a:xfrm>
            <a:off x="4410075" y="304800"/>
            <a:ext cx="4625975"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Atmospheric Correction of </a:t>
            </a:r>
            <a:r>
              <a:rPr lang="en-US" sz="2400" dirty="0" err="1" smtClean="0"/>
              <a:t>InSAR</a:t>
            </a:r>
            <a:r>
              <a:rPr lang="en-US" sz="2400" dirty="0" smtClean="0"/>
              <a:t> Data Using Numerical Weather Prediction Models</a:t>
            </a:r>
            <a:endParaRPr lang="en-US" sz="2400" dirty="0"/>
          </a:p>
        </p:txBody>
      </p:sp>
      <p:sp>
        <p:nvSpPr>
          <p:cNvPr id="3" name="Content Placeholder 2"/>
          <p:cNvSpPr>
            <a:spLocks noGrp="1"/>
          </p:cNvSpPr>
          <p:nvPr>
            <p:ph idx="1"/>
          </p:nvPr>
        </p:nvSpPr>
        <p:spPr>
          <a:xfrm>
            <a:off x="304800" y="1981200"/>
            <a:ext cx="3962400" cy="4114800"/>
          </a:xfrm>
        </p:spPr>
        <p:txBody>
          <a:bodyPr/>
          <a:lstStyle/>
          <a:p>
            <a:r>
              <a:rPr lang="en-US" sz="2000" dirty="0" smtClean="0"/>
              <a:t>Influence of atmosphere seen as main performance limitation for high quality </a:t>
            </a:r>
            <a:r>
              <a:rPr lang="en-US" sz="2000" dirty="0" err="1" smtClean="0"/>
              <a:t>Interferometric</a:t>
            </a:r>
            <a:r>
              <a:rPr lang="en-US" sz="2000" dirty="0" smtClean="0"/>
              <a:t> Synthetic </a:t>
            </a:r>
            <a:r>
              <a:rPr lang="en-US" sz="2000" dirty="0" err="1" smtClean="0"/>
              <a:t>Aperature</a:t>
            </a:r>
            <a:r>
              <a:rPr lang="en-US" sz="2000" dirty="0" smtClean="0"/>
              <a:t> Radar (</a:t>
            </a:r>
            <a:r>
              <a:rPr lang="en-US" sz="2000" dirty="0" err="1" smtClean="0"/>
              <a:t>InSAR</a:t>
            </a:r>
            <a:r>
              <a:rPr lang="en-US" sz="2000" dirty="0" smtClean="0"/>
              <a:t>) techniques in ground deformation monitoring</a:t>
            </a:r>
          </a:p>
          <a:p>
            <a:r>
              <a:rPr lang="en-US" sz="2000" dirty="0" smtClean="0"/>
              <a:t>Assessing performance of WRF to predict atmospheric phase delay signals</a:t>
            </a:r>
            <a:endParaRPr lang="en-US" dirty="0"/>
          </a:p>
        </p:txBody>
      </p:sp>
      <p:pic>
        <p:nvPicPr>
          <p:cNvPr id="67586" name="Picture 2" descr="https://sites.google.com/site/radarremotesensing/_/rsrc/1301379933141/projects/project_InSAR_2.jpg?height=121&amp;width=200"/>
          <p:cNvPicPr>
            <a:picLocks noChangeAspect="1" noChangeArrowheads="1"/>
          </p:cNvPicPr>
          <p:nvPr/>
        </p:nvPicPr>
        <p:blipFill>
          <a:blip r:embed="rId2"/>
          <a:srcRect/>
          <a:stretch>
            <a:fillRect/>
          </a:stretch>
        </p:blipFill>
        <p:spPr bwMode="auto">
          <a:xfrm>
            <a:off x="4495800" y="2514600"/>
            <a:ext cx="4379766" cy="2676526"/>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Resolution Climate/Weather  Modeling</a:t>
            </a:r>
            <a:endParaRPr lang="en-US" dirty="0"/>
          </a:p>
        </p:txBody>
      </p:sp>
      <p:sp>
        <p:nvSpPr>
          <p:cNvPr id="3" name="Content Placeholder 2"/>
          <p:cNvSpPr>
            <a:spLocks noGrp="1"/>
          </p:cNvSpPr>
          <p:nvPr>
            <p:ph idx="1"/>
          </p:nvPr>
        </p:nvSpPr>
        <p:spPr/>
        <p:txBody>
          <a:bodyPr/>
          <a:lstStyle/>
          <a:p>
            <a:r>
              <a:rPr lang="en-US" sz="2400" dirty="0" smtClean="0"/>
              <a:t>Increased interest in terrain-resolving </a:t>
            </a:r>
            <a:r>
              <a:rPr lang="en-US" sz="2400" dirty="0" smtClean="0"/>
              <a:t>climate/weather </a:t>
            </a:r>
            <a:r>
              <a:rPr lang="en-US" sz="2400" dirty="0" smtClean="0"/>
              <a:t>modeling</a:t>
            </a:r>
          </a:p>
          <a:p>
            <a:pPr lvl="1"/>
            <a:r>
              <a:rPr lang="en-US" sz="2000" u="sng" dirty="0" smtClean="0"/>
              <a:t>Evolving collaborations </a:t>
            </a:r>
            <a:r>
              <a:rPr lang="en-US" sz="2000" dirty="0" smtClean="0"/>
              <a:t>with the </a:t>
            </a:r>
            <a:r>
              <a:rPr lang="en-US" sz="2000" i="1" dirty="0" err="1" smtClean="0"/>
              <a:t>HIRmod</a:t>
            </a:r>
            <a:r>
              <a:rPr lang="en-US" sz="2000" dirty="0" smtClean="0"/>
              <a:t> (High-Resolution Atmospheric </a:t>
            </a:r>
            <a:r>
              <a:rPr lang="en-US" sz="2000" dirty="0" err="1" smtClean="0"/>
              <a:t>Modelling</a:t>
            </a:r>
            <a:r>
              <a:rPr lang="en-US" sz="2000" dirty="0" smtClean="0"/>
              <a:t> in Complex Terrain for Future Climate Simulations) group</a:t>
            </a:r>
            <a:r>
              <a:rPr lang="en-US" sz="2000" u="sng" dirty="0" smtClean="0"/>
              <a:t>, </a:t>
            </a:r>
            <a:r>
              <a:rPr lang="en-US" sz="2000" i="1" u="sng" dirty="0" smtClean="0"/>
              <a:t>Institute for Meteorology at Vienna’s University of Natural Resources and Applied Life Sciences</a:t>
            </a:r>
            <a:r>
              <a:rPr lang="en-US" sz="2000" i="1" dirty="0" smtClean="0"/>
              <a:t>, </a:t>
            </a:r>
            <a:r>
              <a:rPr lang="en-US" sz="2000" dirty="0" smtClean="0"/>
              <a:t>and others, including NOAA and NCAR</a:t>
            </a:r>
            <a:endParaRPr lang="en-US" sz="2000" i="1" dirty="0" smtClean="0"/>
          </a:p>
          <a:p>
            <a:pPr lvl="1"/>
            <a:r>
              <a:rPr lang="en-US" sz="2000" dirty="0" smtClean="0"/>
              <a:t>Setting the stage for the high-res climate simulations of the future</a:t>
            </a:r>
          </a:p>
          <a:p>
            <a:r>
              <a:rPr lang="en-US" sz="2200" dirty="0" smtClean="0"/>
              <a:t>Co-</a:t>
            </a:r>
            <a:r>
              <a:rPr lang="en-US" sz="2200" dirty="0" err="1" smtClean="0"/>
              <a:t>organising</a:t>
            </a:r>
            <a:r>
              <a:rPr lang="en-US" sz="2200" dirty="0" smtClean="0"/>
              <a:t> February 2012 International Workshop, </a:t>
            </a:r>
            <a:r>
              <a:rPr lang="en-US" sz="2200" dirty="0" err="1" smtClean="0"/>
              <a:t>HiRCOT</a:t>
            </a:r>
            <a:r>
              <a:rPr lang="en-US" sz="2200" dirty="0"/>
              <a:t> </a:t>
            </a:r>
            <a:r>
              <a:rPr lang="en-US" sz="2200" dirty="0" smtClean="0"/>
              <a:t>2012</a:t>
            </a:r>
          </a:p>
          <a:p>
            <a:r>
              <a:rPr lang="en-US" sz="2200" dirty="0" smtClean="0"/>
              <a:t>Pursuing several projects</a:t>
            </a:r>
          </a:p>
        </p:txBody>
      </p:sp>
    </p:spTree>
    <p:extLst>
      <p:ext uri="{BB962C8B-B14F-4D97-AF65-F5344CB8AC3E}">
        <p14:creationId xmlns="" xmlns:p14="http://schemas.microsoft.com/office/powerpoint/2010/main" val="2376688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Juneau Wind Shear Study</a:t>
            </a:r>
            <a:endParaRPr lang="en-US" dirty="0"/>
          </a:p>
        </p:txBody>
      </p:sp>
      <p:sp>
        <p:nvSpPr>
          <p:cNvPr id="3" name="Content Placeholder 2"/>
          <p:cNvSpPr>
            <a:spLocks noGrp="1"/>
          </p:cNvSpPr>
          <p:nvPr>
            <p:ph idx="1"/>
          </p:nvPr>
        </p:nvSpPr>
        <p:spPr>
          <a:xfrm>
            <a:off x="5638800" y="1981200"/>
            <a:ext cx="3276600" cy="1676400"/>
          </a:xfrm>
        </p:spPr>
        <p:txBody>
          <a:bodyPr/>
          <a:lstStyle/>
          <a:p>
            <a:r>
              <a:rPr lang="en-US" sz="1600" dirty="0" smtClean="0"/>
              <a:t>100 meter resolution</a:t>
            </a:r>
          </a:p>
          <a:p>
            <a:r>
              <a:rPr lang="en-US" sz="1600" dirty="0" smtClean="0"/>
              <a:t>Collaboration between ARSC undergrad, NWS and Vienna group</a:t>
            </a:r>
          </a:p>
          <a:p>
            <a:r>
              <a:rPr lang="en-US" sz="1600" dirty="0" smtClean="0"/>
              <a:t>Award-winning presentation!</a:t>
            </a:r>
            <a:endParaRPr lang="en-US" sz="1600" dirty="0"/>
          </a:p>
        </p:txBody>
      </p:sp>
      <p:pic>
        <p:nvPicPr>
          <p:cNvPr id="4" name="Picture 3"/>
          <p:cNvPicPr>
            <a:picLocks noChangeAspect="1"/>
          </p:cNvPicPr>
          <p:nvPr/>
        </p:nvPicPr>
        <p:blipFill>
          <a:blip r:embed="rId2"/>
          <a:stretch>
            <a:fillRect/>
          </a:stretch>
        </p:blipFill>
        <p:spPr>
          <a:xfrm>
            <a:off x="304800" y="2057400"/>
            <a:ext cx="4781451" cy="3215401"/>
          </a:xfrm>
          <a:prstGeom prst="rect">
            <a:avLst/>
          </a:prstGeom>
        </p:spPr>
      </p:pic>
      <p:pic>
        <p:nvPicPr>
          <p:cNvPr id="5" name="Content Placeholder 4"/>
          <p:cNvPicPr>
            <a:picLocks noChangeAspect="1"/>
          </p:cNvPicPr>
          <p:nvPr/>
        </p:nvPicPr>
        <p:blipFill>
          <a:blip r:embed="rId3"/>
          <a:srcRect t="14728" b="14728"/>
          <a:stretch>
            <a:fillRect/>
          </a:stretch>
        </p:blipFill>
        <p:spPr bwMode="auto">
          <a:xfrm>
            <a:off x="5257800" y="3962400"/>
            <a:ext cx="3742267"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 xmlns:p14="http://schemas.microsoft.com/office/powerpoint/2010/main" val="1552337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yla'sPoster (1).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6199" y="36148"/>
            <a:ext cx="8910511" cy="6364651"/>
          </a:xfrm>
          <a:prstGeom prst="rect">
            <a:avLst/>
          </a:prstGeom>
        </p:spPr>
      </p:pic>
    </p:spTree>
    <p:extLst>
      <p:ext uri="{BB962C8B-B14F-4D97-AF65-F5344CB8AC3E}">
        <p14:creationId xmlns="" xmlns:p14="http://schemas.microsoft.com/office/powerpoint/2010/main" val="3546746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Benchmarking</a:t>
            </a:r>
            <a:endParaRPr lang="en-US" dirty="0"/>
          </a:p>
        </p:txBody>
      </p:sp>
      <p:sp>
        <p:nvSpPr>
          <p:cNvPr id="3" name="Content Placeholder 2"/>
          <p:cNvSpPr>
            <a:spLocks noGrp="1"/>
          </p:cNvSpPr>
          <p:nvPr>
            <p:ph idx="1"/>
          </p:nvPr>
        </p:nvSpPr>
        <p:spPr>
          <a:xfrm>
            <a:off x="4953000" y="2362200"/>
            <a:ext cx="3581400" cy="2743200"/>
          </a:xfrm>
        </p:spPr>
        <p:txBody>
          <a:bodyPr/>
          <a:lstStyle/>
          <a:p>
            <a:r>
              <a:rPr lang="en-US" sz="2000" dirty="0" smtClean="0"/>
              <a:t>Understanding and documenting computational resources needed for various high-res simulations</a:t>
            </a:r>
          </a:p>
          <a:p>
            <a:r>
              <a:rPr lang="en-US" sz="2000" dirty="0" smtClean="0"/>
              <a:t>Public repository of benchmark cases</a:t>
            </a:r>
            <a:endParaRPr lang="en-US" sz="2000" dirty="0"/>
          </a:p>
        </p:txBody>
      </p:sp>
      <p:pic>
        <p:nvPicPr>
          <p:cNvPr id="4" name="Picture 3" descr="Screen shot 2011-08-28 at 6.20.14 PM.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457200" y="1066800"/>
            <a:ext cx="4114800" cy="5421746"/>
          </a:xfrm>
          <a:prstGeom prst="rect">
            <a:avLst/>
          </a:prstGeom>
        </p:spPr>
      </p:pic>
    </p:spTree>
    <p:extLst>
      <p:ext uri="{BB962C8B-B14F-4D97-AF65-F5344CB8AC3E}">
        <p14:creationId xmlns="" xmlns:p14="http://schemas.microsoft.com/office/powerpoint/2010/main" val="3198274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High-Res Climate/Weather  </a:t>
            </a:r>
            <a:r>
              <a:rPr lang="en-US" dirty="0" smtClean="0"/>
              <a:t>Modeling</a:t>
            </a:r>
            <a:endParaRPr lang="en-US" dirty="0"/>
          </a:p>
        </p:txBody>
      </p:sp>
      <p:sp>
        <p:nvSpPr>
          <p:cNvPr id="3" name="Content Placeholder 2"/>
          <p:cNvSpPr>
            <a:spLocks noGrp="1"/>
          </p:cNvSpPr>
          <p:nvPr>
            <p:ph idx="1"/>
          </p:nvPr>
        </p:nvSpPr>
        <p:spPr/>
        <p:txBody>
          <a:bodyPr/>
          <a:lstStyle/>
          <a:p>
            <a:r>
              <a:rPr lang="en-US" dirty="0" smtClean="0"/>
              <a:t>Continued investigations into next-generation high-resolution modeling in </a:t>
            </a:r>
            <a:r>
              <a:rPr lang="en-US" u="sng" dirty="0" smtClean="0"/>
              <a:t>complex terrain </a:t>
            </a:r>
            <a:r>
              <a:rPr lang="en-US" dirty="0" smtClean="0"/>
              <a:t>(Alaska, Alps, etc.)</a:t>
            </a:r>
          </a:p>
          <a:p>
            <a:pPr lvl="1"/>
            <a:r>
              <a:rPr lang="en-US" dirty="0" smtClean="0"/>
              <a:t>Computational</a:t>
            </a:r>
          </a:p>
          <a:p>
            <a:pPr lvl="1"/>
            <a:r>
              <a:rPr lang="en-US" dirty="0" err="1" smtClean="0"/>
              <a:t>Parameterisations</a:t>
            </a:r>
            <a:endParaRPr lang="en-US" dirty="0" smtClean="0"/>
          </a:p>
          <a:p>
            <a:pPr lvl="1"/>
            <a:r>
              <a:rPr lang="en-US" dirty="0" smtClean="0"/>
              <a:t>New datasets</a:t>
            </a:r>
          </a:p>
          <a:p>
            <a:r>
              <a:rPr lang="en-US" dirty="0" smtClean="0"/>
              <a:t>Dynamical downscaling</a:t>
            </a:r>
            <a:endParaRPr lang="en-US" dirty="0"/>
          </a:p>
        </p:txBody>
      </p:sp>
    </p:spTree>
    <p:extLst>
      <p:ext uri="{BB962C8B-B14F-4D97-AF65-F5344CB8AC3E}">
        <p14:creationId xmlns="" xmlns:p14="http://schemas.microsoft.com/office/powerpoint/2010/main" val="314674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HRRRAK</a:t>
            </a:r>
            <a:endParaRPr lang="en-US" dirty="0"/>
          </a:p>
        </p:txBody>
      </p:sp>
      <p:sp>
        <p:nvSpPr>
          <p:cNvPr id="3" name="Content Placeholder 2"/>
          <p:cNvSpPr>
            <a:spLocks noGrp="1"/>
          </p:cNvSpPr>
          <p:nvPr>
            <p:ph idx="1"/>
          </p:nvPr>
        </p:nvSpPr>
        <p:spPr>
          <a:xfrm>
            <a:off x="381000" y="1752600"/>
            <a:ext cx="3810000" cy="4114800"/>
          </a:xfrm>
        </p:spPr>
        <p:txBody>
          <a:bodyPr/>
          <a:lstStyle/>
          <a:p>
            <a:r>
              <a:rPr lang="en-US" baseline="0" dirty="0" smtClean="0"/>
              <a:t>24-hr</a:t>
            </a:r>
            <a:r>
              <a:rPr lang="en-US" dirty="0" smtClean="0"/>
              <a:t> forecasts, 4x daily, 256 cores</a:t>
            </a:r>
          </a:p>
          <a:p>
            <a:r>
              <a:rPr lang="en-US" baseline="0" dirty="0" smtClean="0"/>
              <a:t>1050x1050x51</a:t>
            </a:r>
            <a:r>
              <a:rPr lang="en-US" dirty="0" smtClean="0"/>
              <a:t> grid points @ 3km</a:t>
            </a:r>
          </a:p>
          <a:p>
            <a:r>
              <a:rPr lang="en-US" baseline="0" dirty="0" smtClean="0"/>
              <a:t>Initialized</a:t>
            </a:r>
            <a:r>
              <a:rPr lang="en-US" dirty="0" smtClean="0"/>
              <a:t> by RR, LBC’s from NAM12</a:t>
            </a:r>
          </a:p>
          <a:p>
            <a:pPr marL="0" indent="0">
              <a:buNone/>
            </a:pPr>
            <a:endParaRPr lang="en-US" dirty="0" smtClean="0"/>
          </a:p>
        </p:txBody>
      </p:sp>
      <p:pic>
        <p:nvPicPr>
          <p:cNvPr id="7" name="Picture 6" descr="swdown_f02.png"/>
          <p:cNvPicPr>
            <a:picLocks noChangeAspect="1"/>
          </p:cNvPicPr>
          <p:nvPr/>
        </p:nvPicPr>
        <p:blipFill rotWithShape="1">
          <a:blip r:embed="rId3">
            <a:extLst>
              <a:ext uri="{28A0092B-C50C-407E-A947-70E740481C1C}">
                <a14:useLocalDpi xmlns:a14="http://schemas.microsoft.com/office/drawing/2010/main" xmlns="" val="0"/>
              </a:ext>
            </a:extLst>
          </a:blip>
          <a:srcRect l="11270" t="12276" r="3335" b="31550"/>
          <a:stretch/>
        </p:blipFill>
        <p:spPr>
          <a:xfrm>
            <a:off x="4572000" y="1676400"/>
            <a:ext cx="3040547" cy="2397058"/>
          </a:xfrm>
          <a:prstGeom prst="rect">
            <a:avLst/>
          </a:prstGeom>
          <a:ln w="9525" cmpd="sng">
            <a:solidFill>
              <a:srgbClr val="000000"/>
            </a:solidFill>
          </a:ln>
        </p:spPr>
      </p:pic>
      <p:pic>
        <p:nvPicPr>
          <p:cNvPr id="8" name="Picture 7" descr="image-FullDBZ-d01-019.gif"/>
          <p:cNvPicPr>
            <a:picLocks noChangeAspect="1"/>
          </p:cNvPicPr>
          <p:nvPr/>
        </p:nvPicPr>
        <p:blipFill rotWithShape="1">
          <a:blip r:embed="rId4">
            <a:extLst>
              <a:ext uri="{28A0092B-C50C-407E-A947-70E740481C1C}">
                <a14:useLocalDpi xmlns:a14="http://schemas.microsoft.com/office/drawing/2010/main" xmlns="" val="0"/>
              </a:ext>
            </a:extLst>
          </a:blip>
          <a:srcRect b="22721"/>
          <a:stretch/>
        </p:blipFill>
        <p:spPr>
          <a:xfrm>
            <a:off x="6400800" y="3733800"/>
            <a:ext cx="2438400" cy="2439603"/>
          </a:xfrm>
          <a:prstGeom prst="rect">
            <a:avLst/>
          </a:prstGeom>
          <a:ln>
            <a:solidFill>
              <a:srgbClr val="000000"/>
            </a:solidFill>
          </a:ln>
        </p:spPr>
      </p:pic>
    </p:spTree>
    <p:extLst>
      <p:ext uri="{BB962C8B-B14F-4D97-AF65-F5344CB8AC3E}">
        <p14:creationId xmlns:p14="http://schemas.microsoft.com/office/powerpoint/2010/main" xmlns="" val="34898924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2362200" cy="4572000"/>
          </a:xfrm>
        </p:spPr>
        <p:txBody>
          <a:bodyPr/>
          <a:lstStyle/>
          <a:p>
            <a:r>
              <a:rPr lang="en-US" sz="2400" dirty="0" smtClean="0"/>
              <a:t>Perspective</a:t>
            </a:r>
            <a:endParaRPr lang="en-US" sz="2400" dirty="0"/>
          </a:p>
        </p:txBody>
      </p:sp>
      <p:pic>
        <p:nvPicPr>
          <p:cNvPr id="4" name="Picture 3" descr="akeu.png"/>
          <p:cNvPicPr>
            <a:picLocks noChangeAspect="1"/>
          </p:cNvPicPr>
          <p:nvPr/>
        </p:nvPicPr>
        <p:blipFill>
          <a:blip r:embed="rId2"/>
          <a:srcRect b="32222"/>
          <a:stretch>
            <a:fillRect/>
          </a:stretch>
        </p:blipFill>
        <p:spPr>
          <a:xfrm>
            <a:off x="3352800" y="1143000"/>
            <a:ext cx="5299364" cy="46482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25968"/>
          <a:stretch/>
        </p:blipFill>
        <p:spPr>
          <a:xfrm>
            <a:off x="6096000" y="1676400"/>
            <a:ext cx="2738783" cy="2256509"/>
          </a:xfrm>
          <a:prstGeom prst="rect">
            <a:avLst/>
          </a:prstGeom>
        </p:spPr>
      </p:pic>
      <p:pic>
        <p:nvPicPr>
          <p:cNvPr id="8" name="Picture 7"/>
          <p:cNvPicPr>
            <a:picLocks noChangeAspect="1"/>
          </p:cNvPicPr>
          <p:nvPr/>
        </p:nvPicPr>
        <p:blipFill rotWithShape="1">
          <a:blip r:embed="rId4"/>
          <a:srcRect t="-1" b="27416"/>
          <a:stretch/>
        </p:blipFill>
        <p:spPr>
          <a:xfrm>
            <a:off x="5943600" y="3962400"/>
            <a:ext cx="2980818" cy="2320634"/>
          </a:xfrm>
          <a:prstGeom prst="rect">
            <a:avLst/>
          </a:prstGeom>
        </p:spPr>
      </p:pic>
      <p:sp>
        <p:nvSpPr>
          <p:cNvPr id="9" name="Title 8"/>
          <p:cNvSpPr>
            <a:spLocks noGrp="1"/>
          </p:cNvSpPr>
          <p:nvPr>
            <p:ph type="title"/>
          </p:nvPr>
        </p:nvSpPr>
        <p:spPr/>
        <p:txBody>
          <a:bodyPr/>
          <a:lstStyle/>
          <a:p>
            <a:r>
              <a:rPr lang="en-US" dirty="0" smtClean="0"/>
              <a:t>Original </a:t>
            </a:r>
            <a:r>
              <a:rPr lang="en-US" dirty="0" err="1" smtClean="0"/>
              <a:t>Namelist</a:t>
            </a:r>
            <a:r>
              <a:rPr lang="en-US" dirty="0" smtClean="0"/>
              <a:t> Options</a:t>
            </a:r>
            <a:endParaRPr lang="en-US" dirty="0"/>
          </a:p>
        </p:txBody>
      </p:sp>
      <p:sp>
        <p:nvSpPr>
          <p:cNvPr id="10" name="Content Placeholder 9"/>
          <p:cNvSpPr>
            <a:spLocks noGrp="1"/>
          </p:cNvSpPr>
          <p:nvPr>
            <p:ph idx="1"/>
          </p:nvPr>
        </p:nvSpPr>
        <p:spPr>
          <a:xfrm>
            <a:off x="-30741" y="1676400"/>
            <a:ext cx="5821941" cy="4114800"/>
          </a:xfrm>
        </p:spPr>
        <p:txBody>
          <a:bodyPr/>
          <a:lstStyle/>
          <a:p>
            <a:pPr lvl="1"/>
            <a:r>
              <a:rPr lang="en-US" dirty="0" smtClean="0"/>
              <a:t>WSM 3-class simple ice</a:t>
            </a:r>
          </a:p>
          <a:p>
            <a:pPr lvl="1"/>
            <a:r>
              <a:rPr lang="en-US" dirty="0" smtClean="0"/>
              <a:t>RRTM LW physics</a:t>
            </a:r>
          </a:p>
          <a:p>
            <a:pPr lvl="1"/>
            <a:r>
              <a:rPr lang="en-US" dirty="0" err="1" smtClean="0"/>
              <a:t>Monin-Obukhov</a:t>
            </a:r>
            <a:r>
              <a:rPr lang="en-US" dirty="0" smtClean="0"/>
              <a:t> </a:t>
            </a:r>
            <a:r>
              <a:rPr lang="en-US" dirty="0" err="1" smtClean="0"/>
              <a:t>sfclay</a:t>
            </a:r>
            <a:r>
              <a:rPr lang="en-US" dirty="0" smtClean="0"/>
              <a:t> physics</a:t>
            </a:r>
          </a:p>
          <a:p>
            <a:pPr lvl="1"/>
            <a:r>
              <a:rPr lang="en-US" dirty="0" smtClean="0"/>
              <a:t>Thermal diffusion surface physics </a:t>
            </a:r>
          </a:p>
          <a:p>
            <a:pPr lvl="1"/>
            <a:r>
              <a:rPr lang="en-US" dirty="0" smtClean="0"/>
              <a:t>YSU PBL</a:t>
            </a:r>
          </a:p>
          <a:p>
            <a:pPr lvl="1"/>
            <a:r>
              <a:rPr lang="en-US" dirty="0" smtClean="0"/>
              <a:t>No cumulus parameterization</a:t>
            </a:r>
          </a:p>
          <a:p>
            <a:pPr lvl="1"/>
            <a:r>
              <a:rPr lang="en-US" dirty="0" smtClean="0"/>
              <a:t>Default layers</a:t>
            </a:r>
            <a:endParaRPr lang="en-US" dirty="0"/>
          </a:p>
        </p:txBody>
      </p:sp>
    </p:spTree>
    <p:extLst>
      <p:ext uri="{BB962C8B-B14F-4D97-AF65-F5344CB8AC3E}">
        <p14:creationId xmlns:p14="http://schemas.microsoft.com/office/powerpoint/2010/main" xmlns="" val="36685578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457200"/>
            <a:ext cx="9144000" cy="1143000"/>
          </a:xfrm>
        </p:spPr>
        <p:txBody>
          <a:bodyPr/>
          <a:lstStyle/>
          <a:p>
            <a:r>
              <a:rPr lang="en-US" sz="3200" dirty="0" smtClean="0"/>
              <a:t>HRRR-AK Process Flow (00Z Forecast)</a:t>
            </a:r>
          </a:p>
        </p:txBody>
      </p:sp>
      <p:sp>
        <p:nvSpPr>
          <p:cNvPr id="38915" name="Rounded Rectangle 2"/>
          <p:cNvSpPr>
            <a:spLocks noChangeArrowheads="1"/>
          </p:cNvSpPr>
          <p:nvPr/>
        </p:nvSpPr>
        <p:spPr bwMode="auto">
          <a:xfrm>
            <a:off x="152400" y="2057400"/>
            <a:ext cx="1524000" cy="533400"/>
          </a:xfrm>
          <a:prstGeom prst="roundRect">
            <a:avLst>
              <a:gd name="adj" fmla="val 16667"/>
            </a:avLst>
          </a:prstGeom>
          <a:solidFill>
            <a:schemeClr val="accent1"/>
          </a:solidFill>
          <a:ln w="9525">
            <a:solidFill>
              <a:schemeClr val="tx1"/>
            </a:solidFill>
            <a:round/>
            <a:headEnd/>
            <a:tailEnd/>
          </a:ln>
        </p:spPr>
        <p:txBody>
          <a:bodyPr>
            <a:prstTxWarp prst="textNoShape">
              <a:avLst/>
            </a:prstTxWarp>
          </a:bodyPr>
          <a:lstStyle/>
          <a:p>
            <a:pPr algn="ctr"/>
            <a:r>
              <a:rPr lang="en-US" sz="1200" b="1" dirty="0" err="1"/>
              <a:t>FetchAndUngrib</a:t>
            </a:r>
            <a:endParaRPr lang="en-US" sz="1200" b="1" dirty="0"/>
          </a:p>
          <a:p>
            <a:pPr algn="ctr"/>
            <a:r>
              <a:rPr lang="en-US" sz="1200" b="1" dirty="0" smtClean="0"/>
              <a:t>NAM11</a:t>
            </a:r>
            <a:endParaRPr lang="en-US" sz="1200" b="1" dirty="0"/>
          </a:p>
        </p:txBody>
      </p:sp>
      <p:sp>
        <p:nvSpPr>
          <p:cNvPr id="38916" name="Rounded Rectangle 3"/>
          <p:cNvSpPr>
            <a:spLocks noChangeArrowheads="1"/>
          </p:cNvSpPr>
          <p:nvPr/>
        </p:nvSpPr>
        <p:spPr bwMode="auto">
          <a:xfrm>
            <a:off x="152400" y="4114800"/>
            <a:ext cx="1524000" cy="533400"/>
          </a:xfrm>
          <a:prstGeom prst="roundRect">
            <a:avLst>
              <a:gd name="adj" fmla="val 16667"/>
            </a:avLst>
          </a:prstGeom>
          <a:solidFill>
            <a:schemeClr val="accent1"/>
          </a:solidFill>
          <a:ln w="9525">
            <a:solidFill>
              <a:schemeClr val="tx1"/>
            </a:solidFill>
            <a:round/>
            <a:headEnd/>
            <a:tailEnd/>
          </a:ln>
        </p:spPr>
        <p:txBody>
          <a:bodyPr>
            <a:prstTxWarp prst="textNoShape">
              <a:avLst/>
            </a:prstTxWarp>
          </a:bodyPr>
          <a:lstStyle/>
          <a:p>
            <a:pPr algn="ctr"/>
            <a:r>
              <a:rPr lang="en-US" sz="1200" b="1" dirty="0" err="1"/>
              <a:t>FetchAndUngrib</a:t>
            </a:r>
            <a:endParaRPr lang="en-US" sz="1200" b="1" dirty="0"/>
          </a:p>
          <a:p>
            <a:pPr algn="ctr"/>
            <a:r>
              <a:rPr lang="en-US" sz="1200" b="1" dirty="0"/>
              <a:t>RR</a:t>
            </a:r>
          </a:p>
        </p:txBody>
      </p:sp>
      <p:sp>
        <p:nvSpPr>
          <p:cNvPr id="38917" name="Rounded Rectangle 4"/>
          <p:cNvSpPr>
            <a:spLocks noChangeArrowheads="1"/>
          </p:cNvSpPr>
          <p:nvPr/>
        </p:nvSpPr>
        <p:spPr bwMode="auto">
          <a:xfrm>
            <a:off x="1981200" y="2057400"/>
            <a:ext cx="1371600" cy="533400"/>
          </a:xfrm>
          <a:prstGeom prst="roundRect">
            <a:avLst>
              <a:gd name="adj" fmla="val 16667"/>
            </a:avLst>
          </a:prstGeom>
          <a:solidFill>
            <a:schemeClr val="accent1"/>
          </a:solidFill>
          <a:ln w="9525">
            <a:solidFill>
              <a:schemeClr val="tx1"/>
            </a:solidFill>
            <a:round/>
            <a:headEnd/>
            <a:tailEnd/>
          </a:ln>
        </p:spPr>
        <p:txBody>
          <a:bodyPr>
            <a:prstTxWarp prst="textNoShape">
              <a:avLst/>
            </a:prstTxWarp>
          </a:bodyPr>
          <a:lstStyle/>
          <a:p>
            <a:pPr algn="ctr"/>
            <a:r>
              <a:rPr lang="en-US" sz="1200" b="1" dirty="0" err="1"/>
              <a:t>Metgrid</a:t>
            </a:r>
            <a:endParaRPr lang="en-US" sz="1200" b="1" dirty="0"/>
          </a:p>
          <a:p>
            <a:pPr algn="ctr"/>
            <a:r>
              <a:rPr lang="en-US" sz="1200" b="1" dirty="0" smtClean="0"/>
              <a:t>NAM11</a:t>
            </a:r>
            <a:endParaRPr lang="en-US" sz="1200" b="1" dirty="0"/>
          </a:p>
        </p:txBody>
      </p:sp>
      <p:sp>
        <p:nvSpPr>
          <p:cNvPr id="38918" name="Rounded Rectangle 5"/>
          <p:cNvSpPr>
            <a:spLocks noChangeArrowheads="1"/>
          </p:cNvSpPr>
          <p:nvPr/>
        </p:nvSpPr>
        <p:spPr bwMode="auto">
          <a:xfrm>
            <a:off x="1981200" y="4114800"/>
            <a:ext cx="1371600" cy="533400"/>
          </a:xfrm>
          <a:prstGeom prst="roundRect">
            <a:avLst>
              <a:gd name="adj" fmla="val 16667"/>
            </a:avLst>
          </a:prstGeom>
          <a:solidFill>
            <a:schemeClr val="accent1"/>
          </a:solidFill>
          <a:ln w="9525">
            <a:solidFill>
              <a:schemeClr val="tx1"/>
            </a:solidFill>
            <a:round/>
            <a:headEnd/>
            <a:tailEnd/>
          </a:ln>
        </p:spPr>
        <p:txBody>
          <a:bodyPr>
            <a:prstTxWarp prst="textNoShape">
              <a:avLst/>
            </a:prstTxWarp>
          </a:bodyPr>
          <a:lstStyle/>
          <a:p>
            <a:pPr algn="ctr"/>
            <a:r>
              <a:rPr lang="en-US" sz="1200" b="1"/>
              <a:t>Metgrid</a:t>
            </a:r>
          </a:p>
          <a:p>
            <a:pPr algn="ctr"/>
            <a:r>
              <a:rPr lang="en-US" sz="1200" b="1"/>
              <a:t>RR</a:t>
            </a:r>
          </a:p>
        </p:txBody>
      </p:sp>
      <p:sp>
        <p:nvSpPr>
          <p:cNvPr id="38919" name="Rounded Rectangle 7"/>
          <p:cNvSpPr>
            <a:spLocks noChangeArrowheads="1"/>
          </p:cNvSpPr>
          <p:nvPr/>
        </p:nvSpPr>
        <p:spPr bwMode="auto">
          <a:xfrm>
            <a:off x="3657600" y="2057400"/>
            <a:ext cx="1371600" cy="533400"/>
          </a:xfrm>
          <a:prstGeom prst="roundRect">
            <a:avLst>
              <a:gd name="adj" fmla="val 16667"/>
            </a:avLst>
          </a:prstGeom>
          <a:solidFill>
            <a:schemeClr val="accent1"/>
          </a:solidFill>
          <a:ln w="9525">
            <a:solidFill>
              <a:schemeClr val="tx1"/>
            </a:solidFill>
            <a:round/>
            <a:headEnd/>
            <a:tailEnd/>
          </a:ln>
        </p:spPr>
        <p:txBody>
          <a:bodyPr>
            <a:prstTxWarp prst="textNoShape">
              <a:avLst/>
            </a:prstTxWarp>
          </a:bodyPr>
          <a:lstStyle/>
          <a:p>
            <a:pPr algn="ctr"/>
            <a:r>
              <a:rPr lang="en-US" sz="1200" b="1" dirty="0"/>
              <a:t>Real</a:t>
            </a:r>
          </a:p>
          <a:p>
            <a:pPr algn="ctr"/>
            <a:r>
              <a:rPr lang="en-US" sz="1200" b="1" dirty="0"/>
              <a:t> </a:t>
            </a:r>
            <a:r>
              <a:rPr lang="en-US" sz="1200" b="1" dirty="0" smtClean="0"/>
              <a:t>NAM11</a:t>
            </a:r>
            <a:endParaRPr lang="en-US" sz="1200" b="1" dirty="0"/>
          </a:p>
        </p:txBody>
      </p:sp>
      <p:sp>
        <p:nvSpPr>
          <p:cNvPr id="38920" name="Rounded Rectangle 8"/>
          <p:cNvSpPr>
            <a:spLocks noChangeArrowheads="1"/>
          </p:cNvSpPr>
          <p:nvPr/>
        </p:nvSpPr>
        <p:spPr bwMode="auto">
          <a:xfrm>
            <a:off x="3657600" y="4114800"/>
            <a:ext cx="1371600" cy="533400"/>
          </a:xfrm>
          <a:prstGeom prst="roundRect">
            <a:avLst>
              <a:gd name="adj" fmla="val 16667"/>
            </a:avLst>
          </a:prstGeom>
          <a:solidFill>
            <a:schemeClr val="accent1"/>
          </a:solidFill>
          <a:ln w="9525">
            <a:solidFill>
              <a:schemeClr val="tx1"/>
            </a:solidFill>
            <a:round/>
            <a:headEnd/>
            <a:tailEnd/>
          </a:ln>
        </p:spPr>
        <p:txBody>
          <a:bodyPr>
            <a:prstTxWarp prst="textNoShape">
              <a:avLst/>
            </a:prstTxWarp>
          </a:bodyPr>
          <a:lstStyle/>
          <a:p>
            <a:pPr algn="ctr"/>
            <a:r>
              <a:rPr lang="en-US" sz="1200" b="1"/>
              <a:t>Real</a:t>
            </a:r>
          </a:p>
          <a:p>
            <a:pPr algn="ctr"/>
            <a:r>
              <a:rPr lang="en-US" sz="1200" b="1"/>
              <a:t> RR</a:t>
            </a:r>
          </a:p>
        </p:txBody>
      </p:sp>
      <p:sp>
        <p:nvSpPr>
          <p:cNvPr id="38921" name="Rounded Rectangle 9"/>
          <p:cNvSpPr>
            <a:spLocks noChangeArrowheads="1"/>
          </p:cNvSpPr>
          <p:nvPr/>
        </p:nvSpPr>
        <p:spPr bwMode="auto">
          <a:xfrm>
            <a:off x="4724400" y="3162300"/>
            <a:ext cx="1371600" cy="533400"/>
          </a:xfrm>
          <a:prstGeom prst="roundRect">
            <a:avLst>
              <a:gd name="adj" fmla="val 16667"/>
            </a:avLst>
          </a:prstGeom>
          <a:solidFill>
            <a:schemeClr val="accent1"/>
          </a:solidFill>
          <a:ln w="9525">
            <a:solidFill>
              <a:schemeClr val="tx1"/>
            </a:solidFill>
            <a:round/>
            <a:headEnd/>
            <a:tailEnd/>
          </a:ln>
        </p:spPr>
        <p:txBody>
          <a:bodyPr>
            <a:prstTxWarp prst="textNoShape">
              <a:avLst/>
            </a:prstTxWarp>
          </a:bodyPr>
          <a:lstStyle/>
          <a:p>
            <a:pPr algn="ctr"/>
            <a:r>
              <a:rPr lang="en-US" sz="1200" b="1"/>
              <a:t>Merge</a:t>
            </a:r>
          </a:p>
        </p:txBody>
      </p:sp>
      <p:sp>
        <p:nvSpPr>
          <p:cNvPr id="38922" name="Rounded Rectangle 10"/>
          <p:cNvSpPr>
            <a:spLocks noChangeArrowheads="1"/>
          </p:cNvSpPr>
          <p:nvPr/>
        </p:nvSpPr>
        <p:spPr bwMode="auto">
          <a:xfrm>
            <a:off x="6324600" y="3162300"/>
            <a:ext cx="1371600" cy="533400"/>
          </a:xfrm>
          <a:prstGeom prst="roundRect">
            <a:avLst>
              <a:gd name="adj" fmla="val 16667"/>
            </a:avLst>
          </a:prstGeom>
          <a:solidFill>
            <a:schemeClr val="accent1"/>
          </a:solidFill>
          <a:ln w="9525">
            <a:solidFill>
              <a:schemeClr val="tx1"/>
            </a:solidFill>
            <a:round/>
            <a:headEnd/>
            <a:tailEnd/>
          </a:ln>
        </p:spPr>
        <p:txBody>
          <a:bodyPr>
            <a:prstTxWarp prst="textNoShape">
              <a:avLst/>
            </a:prstTxWarp>
          </a:bodyPr>
          <a:lstStyle/>
          <a:p>
            <a:pPr algn="ctr"/>
            <a:r>
              <a:rPr lang="en-US" sz="1200" b="1"/>
              <a:t>Wrf</a:t>
            </a:r>
          </a:p>
        </p:txBody>
      </p:sp>
      <p:sp>
        <p:nvSpPr>
          <p:cNvPr id="38923" name="Rounded Rectangle 11"/>
          <p:cNvSpPr>
            <a:spLocks noChangeArrowheads="1"/>
          </p:cNvSpPr>
          <p:nvPr/>
        </p:nvSpPr>
        <p:spPr bwMode="auto">
          <a:xfrm>
            <a:off x="6324600" y="3886200"/>
            <a:ext cx="1371600" cy="533400"/>
          </a:xfrm>
          <a:prstGeom prst="roundRect">
            <a:avLst>
              <a:gd name="adj" fmla="val 16667"/>
            </a:avLst>
          </a:prstGeom>
          <a:solidFill>
            <a:schemeClr val="accent1"/>
          </a:solidFill>
          <a:ln w="9525">
            <a:solidFill>
              <a:schemeClr val="tx1"/>
            </a:solidFill>
            <a:round/>
            <a:headEnd/>
            <a:tailEnd/>
          </a:ln>
        </p:spPr>
        <p:txBody>
          <a:bodyPr>
            <a:prstTxWarp prst="textNoShape">
              <a:avLst/>
            </a:prstTxWarp>
          </a:bodyPr>
          <a:lstStyle/>
          <a:p>
            <a:pPr algn="ctr"/>
            <a:r>
              <a:rPr lang="en-US" sz="1200" b="1"/>
              <a:t>GRIB2</a:t>
            </a:r>
          </a:p>
          <a:p>
            <a:pPr algn="ctr"/>
            <a:r>
              <a:rPr lang="en-US" sz="1200" b="1"/>
              <a:t>Production</a:t>
            </a:r>
          </a:p>
        </p:txBody>
      </p:sp>
      <p:sp>
        <p:nvSpPr>
          <p:cNvPr id="38924" name="TextBox 12"/>
          <p:cNvSpPr txBox="1">
            <a:spLocks noChangeArrowheads="1"/>
          </p:cNvSpPr>
          <p:nvPr/>
        </p:nvSpPr>
        <p:spPr bwMode="auto">
          <a:xfrm>
            <a:off x="457200" y="1752600"/>
            <a:ext cx="1108075" cy="276225"/>
          </a:xfrm>
          <a:prstGeom prst="rect">
            <a:avLst/>
          </a:prstGeom>
          <a:noFill/>
          <a:ln w="9525">
            <a:noFill/>
            <a:miter lim="800000"/>
            <a:headEnd/>
            <a:tailEnd/>
          </a:ln>
        </p:spPr>
        <p:txBody>
          <a:bodyPr wrap="none">
            <a:prstTxWarp prst="textNoShape">
              <a:avLst/>
            </a:prstTxWarp>
            <a:spAutoFit/>
          </a:bodyPr>
          <a:lstStyle/>
          <a:p>
            <a:r>
              <a:rPr lang="en-US" sz="1200" b="1" dirty="0">
                <a:solidFill>
                  <a:srgbClr val="3366FF"/>
                </a:solidFill>
              </a:rPr>
              <a:t>Every 6 hours</a:t>
            </a:r>
          </a:p>
        </p:txBody>
      </p:sp>
      <p:sp>
        <p:nvSpPr>
          <p:cNvPr id="38925" name="TextBox 13"/>
          <p:cNvSpPr txBox="1">
            <a:spLocks noChangeArrowheads="1"/>
          </p:cNvSpPr>
          <p:nvPr/>
        </p:nvSpPr>
        <p:spPr bwMode="auto">
          <a:xfrm>
            <a:off x="685800" y="4648200"/>
            <a:ext cx="658813" cy="276225"/>
          </a:xfrm>
          <a:prstGeom prst="rect">
            <a:avLst/>
          </a:prstGeom>
          <a:noFill/>
          <a:ln w="9525">
            <a:noFill/>
            <a:miter lim="800000"/>
            <a:headEnd/>
            <a:tailEnd/>
          </a:ln>
        </p:spPr>
        <p:txBody>
          <a:bodyPr wrap="none">
            <a:prstTxWarp prst="textNoShape">
              <a:avLst/>
            </a:prstTxWarp>
            <a:spAutoFit/>
          </a:bodyPr>
          <a:lstStyle/>
          <a:p>
            <a:r>
              <a:rPr lang="en-US" sz="1200" b="1">
                <a:solidFill>
                  <a:srgbClr val="3366FF"/>
                </a:solidFill>
              </a:rPr>
              <a:t>Hourly</a:t>
            </a:r>
          </a:p>
        </p:txBody>
      </p:sp>
      <p:sp>
        <p:nvSpPr>
          <p:cNvPr id="38926" name="TextBox 14"/>
          <p:cNvSpPr txBox="1">
            <a:spLocks noChangeArrowheads="1"/>
          </p:cNvSpPr>
          <p:nvPr/>
        </p:nvSpPr>
        <p:spPr bwMode="auto">
          <a:xfrm>
            <a:off x="2362200" y="1752600"/>
            <a:ext cx="646113" cy="276225"/>
          </a:xfrm>
          <a:prstGeom prst="rect">
            <a:avLst/>
          </a:prstGeom>
          <a:noFill/>
          <a:ln w="9525">
            <a:noFill/>
            <a:miter lim="800000"/>
            <a:headEnd/>
            <a:tailEnd/>
          </a:ln>
        </p:spPr>
        <p:txBody>
          <a:bodyPr wrap="none">
            <a:prstTxWarp prst="textNoShape">
              <a:avLst/>
            </a:prstTxWarp>
            <a:spAutoFit/>
          </a:bodyPr>
          <a:lstStyle/>
          <a:p>
            <a:r>
              <a:rPr lang="en-US" sz="1200" b="1" dirty="0">
                <a:solidFill>
                  <a:srgbClr val="3366FF"/>
                </a:solidFill>
              </a:rPr>
              <a:t>20:00Z</a:t>
            </a:r>
          </a:p>
        </p:txBody>
      </p:sp>
      <p:sp>
        <p:nvSpPr>
          <p:cNvPr id="38927" name="TextBox 15"/>
          <p:cNvSpPr txBox="1">
            <a:spLocks noChangeArrowheads="1"/>
          </p:cNvSpPr>
          <p:nvPr/>
        </p:nvSpPr>
        <p:spPr bwMode="auto">
          <a:xfrm>
            <a:off x="2362200" y="4648200"/>
            <a:ext cx="646113" cy="276225"/>
          </a:xfrm>
          <a:prstGeom prst="rect">
            <a:avLst/>
          </a:prstGeom>
          <a:noFill/>
          <a:ln w="9525">
            <a:noFill/>
            <a:miter lim="800000"/>
            <a:headEnd/>
            <a:tailEnd/>
          </a:ln>
        </p:spPr>
        <p:txBody>
          <a:bodyPr wrap="none">
            <a:prstTxWarp prst="textNoShape">
              <a:avLst/>
            </a:prstTxWarp>
            <a:spAutoFit/>
          </a:bodyPr>
          <a:lstStyle/>
          <a:p>
            <a:r>
              <a:rPr lang="en-US" sz="1200" b="1">
                <a:solidFill>
                  <a:srgbClr val="3366FF"/>
                </a:solidFill>
              </a:rPr>
              <a:t>20:00Z</a:t>
            </a:r>
          </a:p>
        </p:txBody>
      </p:sp>
      <p:sp>
        <p:nvSpPr>
          <p:cNvPr id="38928" name="TextBox 16"/>
          <p:cNvSpPr txBox="1">
            <a:spLocks noChangeArrowheads="1"/>
          </p:cNvSpPr>
          <p:nvPr/>
        </p:nvSpPr>
        <p:spPr bwMode="auto">
          <a:xfrm>
            <a:off x="4114800" y="1752600"/>
            <a:ext cx="646113" cy="276225"/>
          </a:xfrm>
          <a:prstGeom prst="rect">
            <a:avLst/>
          </a:prstGeom>
          <a:noFill/>
          <a:ln w="9525">
            <a:noFill/>
            <a:miter lim="800000"/>
            <a:headEnd/>
            <a:tailEnd/>
          </a:ln>
        </p:spPr>
        <p:txBody>
          <a:bodyPr wrap="none">
            <a:prstTxWarp prst="textNoShape">
              <a:avLst/>
            </a:prstTxWarp>
            <a:spAutoFit/>
          </a:bodyPr>
          <a:lstStyle/>
          <a:p>
            <a:r>
              <a:rPr lang="en-US" sz="1200" b="1" dirty="0">
                <a:solidFill>
                  <a:srgbClr val="3366FF"/>
                </a:solidFill>
              </a:rPr>
              <a:t>21:30Z</a:t>
            </a:r>
          </a:p>
        </p:txBody>
      </p:sp>
      <p:sp>
        <p:nvSpPr>
          <p:cNvPr id="38929" name="TextBox 17"/>
          <p:cNvSpPr txBox="1">
            <a:spLocks noChangeArrowheads="1"/>
          </p:cNvSpPr>
          <p:nvPr/>
        </p:nvSpPr>
        <p:spPr bwMode="auto">
          <a:xfrm>
            <a:off x="4114800" y="4648200"/>
            <a:ext cx="646113" cy="276225"/>
          </a:xfrm>
          <a:prstGeom prst="rect">
            <a:avLst/>
          </a:prstGeom>
          <a:noFill/>
          <a:ln w="9525">
            <a:noFill/>
            <a:miter lim="800000"/>
            <a:headEnd/>
            <a:tailEnd/>
          </a:ln>
        </p:spPr>
        <p:txBody>
          <a:bodyPr wrap="none">
            <a:prstTxWarp prst="textNoShape">
              <a:avLst/>
            </a:prstTxWarp>
            <a:spAutoFit/>
          </a:bodyPr>
          <a:lstStyle/>
          <a:p>
            <a:r>
              <a:rPr lang="en-US" sz="1200" b="1">
                <a:solidFill>
                  <a:srgbClr val="3366FF"/>
                </a:solidFill>
              </a:rPr>
              <a:t>21:35Z</a:t>
            </a:r>
          </a:p>
        </p:txBody>
      </p:sp>
      <p:sp>
        <p:nvSpPr>
          <p:cNvPr id="38930" name="TextBox 18"/>
          <p:cNvSpPr txBox="1">
            <a:spLocks noChangeArrowheads="1"/>
          </p:cNvSpPr>
          <p:nvPr/>
        </p:nvSpPr>
        <p:spPr bwMode="auto">
          <a:xfrm>
            <a:off x="5105400" y="3657600"/>
            <a:ext cx="646113" cy="276225"/>
          </a:xfrm>
          <a:prstGeom prst="rect">
            <a:avLst/>
          </a:prstGeom>
          <a:noFill/>
          <a:ln w="9525">
            <a:noFill/>
            <a:miter lim="800000"/>
            <a:headEnd/>
            <a:tailEnd/>
          </a:ln>
        </p:spPr>
        <p:txBody>
          <a:bodyPr wrap="none">
            <a:prstTxWarp prst="textNoShape">
              <a:avLst/>
            </a:prstTxWarp>
            <a:spAutoFit/>
          </a:bodyPr>
          <a:lstStyle/>
          <a:p>
            <a:r>
              <a:rPr lang="en-US" sz="1200" b="1">
                <a:solidFill>
                  <a:srgbClr val="3366FF"/>
                </a:solidFill>
              </a:rPr>
              <a:t>21:50Z</a:t>
            </a:r>
          </a:p>
        </p:txBody>
      </p:sp>
      <p:sp>
        <p:nvSpPr>
          <p:cNvPr id="38931" name="TextBox 19"/>
          <p:cNvSpPr txBox="1">
            <a:spLocks noChangeArrowheads="1"/>
          </p:cNvSpPr>
          <p:nvPr/>
        </p:nvSpPr>
        <p:spPr bwMode="auto">
          <a:xfrm>
            <a:off x="6705600" y="4419600"/>
            <a:ext cx="646113" cy="276225"/>
          </a:xfrm>
          <a:prstGeom prst="rect">
            <a:avLst/>
          </a:prstGeom>
          <a:noFill/>
          <a:ln w="9525">
            <a:noFill/>
            <a:miter lim="800000"/>
            <a:headEnd/>
            <a:tailEnd/>
          </a:ln>
        </p:spPr>
        <p:txBody>
          <a:bodyPr wrap="none">
            <a:prstTxWarp prst="textNoShape">
              <a:avLst/>
            </a:prstTxWarp>
            <a:spAutoFit/>
          </a:bodyPr>
          <a:lstStyle/>
          <a:p>
            <a:r>
              <a:rPr lang="en-US" sz="1200" b="1">
                <a:solidFill>
                  <a:srgbClr val="3366FF"/>
                </a:solidFill>
              </a:rPr>
              <a:t>22:00Z</a:t>
            </a:r>
          </a:p>
        </p:txBody>
      </p:sp>
      <p:sp>
        <p:nvSpPr>
          <p:cNvPr id="38932" name="TextBox 20"/>
          <p:cNvSpPr txBox="1">
            <a:spLocks noChangeArrowheads="1"/>
          </p:cNvSpPr>
          <p:nvPr/>
        </p:nvSpPr>
        <p:spPr bwMode="auto">
          <a:xfrm>
            <a:off x="8001000" y="2967038"/>
            <a:ext cx="762000" cy="461962"/>
          </a:xfrm>
          <a:prstGeom prst="rect">
            <a:avLst/>
          </a:prstGeom>
          <a:noFill/>
          <a:ln w="9525">
            <a:noFill/>
            <a:miter lim="800000"/>
            <a:headEnd/>
            <a:tailEnd/>
          </a:ln>
        </p:spPr>
        <p:txBody>
          <a:bodyPr>
            <a:prstTxWarp prst="textNoShape">
              <a:avLst/>
            </a:prstTxWarp>
            <a:spAutoFit/>
          </a:bodyPr>
          <a:lstStyle/>
          <a:p>
            <a:pPr algn="ctr"/>
            <a:r>
              <a:rPr lang="en-US" sz="1200" b="1" dirty="0">
                <a:solidFill>
                  <a:srgbClr val="3366FF"/>
                </a:solidFill>
              </a:rPr>
              <a:t>Done by 02:00Z</a:t>
            </a:r>
          </a:p>
        </p:txBody>
      </p:sp>
      <p:sp>
        <p:nvSpPr>
          <p:cNvPr id="38933" name="Rounded Rectangle 21"/>
          <p:cNvSpPr>
            <a:spLocks noChangeArrowheads="1"/>
          </p:cNvSpPr>
          <p:nvPr/>
        </p:nvSpPr>
        <p:spPr bwMode="auto">
          <a:xfrm>
            <a:off x="7543800" y="1752600"/>
            <a:ext cx="1371600" cy="533400"/>
          </a:xfrm>
          <a:prstGeom prst="roundRect">
            <a:avLst>
              <a:gd name="adj" fmla="val 16667"/>
            </a:avLst>
          </a:prstGeom>
          <a:solidFill>
            <a:schemeClr val="accent1"/>
          </a:solidFill>
          <a:ln w="9525">
            <a:solidFill>
              <a:schemeClr val="tx1"/>
            </a:solidFill>
            <a:round/>
            <a:headEnd/>
            <a:tailEnd/>
          </a:ln>
        </p:spPr>
        <p:txBody>
          <a:bodyPr>
            <a:prstTxWarp prst="textNoShape">
              <a:avLst/>
            </a:prstTxWarp>
          </a:bodyPr>
          <a:lstStyle/>
          <a:p>
            <a:pPr algn="ctr"/>
            <a:r>
              <a:rPr lang="en-US" sz="1200" b="1" dirty="0"/>
              <a:t>Lots of </a:t>
            </a:r>
            <a:r>
              <a:rPr lang="en-US" sz="1200" b="1" dirty="0" err="1"/>
              <a:t>postprocessing</a:t>
            </a:r>
            <a:endParaRPr lang="en-US" sz="1200" b="1" dirty="0"/>
          </a:p>
        </p:txBody>
      </p:sp>
      <p:cxnSp>
        <p:nvCxnSpPr>
          <p:cNvPr id="23" name="Straight Arrow Connector 22"/>
          <p:cNvCxnSpPr>
            <a:stCxn id="38915" idx="3"/>
            <a:endCxn id="38917" idx="1"/>
          </p:cNvCxnSpPr>
          <p:nvPr/>
        </p:nvCxnSpPr>
        <p:spPr bwMode="auto">
          <a:xfrm>
            <a:off x="1676400" y="2324100"/>
            <a:ext cx="3048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5" name="Straight Arrow Connector 24"/>
          <p:cNvCxnSpPr>
            <a:stCxn id="38917" idx="3"/>
            <a:endCxn id="38919" idx="1"/>
          </p:cNvCxnSpPr>
          <p:nvPr/>
        </p:nvCxnSpPr>
        <p:spPr bwMode="auto">
          <a:xfrm>
            <a:off x="3352800" y="2324100"/>
            <a:ext cx="3048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 name="Straight Arrow Connector 26"/>
          <p:cNvCxnSpPr>
            <a:stCxn id="38916" idx="3"/>
            <a:endCxn id="38918" idx="1"/>
          </p:cNvCxnSpPr>
          <p:nvPr/>
        </p:nvCxnSpPr>
        <p:spPr bwMode="auto">
          <a:xfrm>
            <a:off x="1676400" y="4381500"/>
            <a:ext cx="3048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9" name="Straight Arrow Connector 28"/>
          <p:cNvCxnSpPr>
            <a:stCxn id="38918" idx="3"/>
            <a:endCxn id="38920" idx="1"/>
          </p:cNvCxnSpPr>
          <p:nvPr/>
        </p:nvCxnSpPr>
        <p:spPr bwMode="auto">
          <a:xfrm>
            <a:off x="3352800" y="4381500"/>
            <a:ext cx="3048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1" name="Straight Arrow Connector 30"/>
          <p:cNvCxnSpPr>
            <a:stCxn id="38920" idx="0"/>
            <a:endCxn id="38921" idx="1"/>
          </p:cNvCxnSpPr>
          <p:nvPr/>
        </p:nvCxnSpPr>
        <p:spPr bwMode="auto">
          <a:xfrm rot="5400000" flipH="1" flipV="1">
            <a:off x="4191000" y="3581400"/>
            <a:ext cx="6858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3" name="Straight Arrow Connector 32"/>
          <p:cNvCxnSpPr>
            <a:stCxn id="38919" idx="2"/>
            <a:endCxn id="38921" idx="1"/>
          </p:cNvCxnSpPr>
          <p:nvPr/>
        </p:nvCxnSpPr>
        <p:spPr bwMode="auto">
          <a:xfrm rot="16200000" flipH="1">
            <a:off x="4114800" y="2819400"/>
            <a:ext cx="8382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5" name="Shape 34"/>
          <p:cNvCxnSpPr>
            <a:stCxn id="38922" idx="3"/>
            <a:endCxn id="38933" idx="1"/>
          </p:cNvCxnSpPr>
          <p:nvPr/>
        </p:nvCxnSpPr>
        <p:spPr bwMode="auto">
          <a:xfrm flipH="1" flipV="1">
            <a:off x="7543800" y="2019300"/>
            <a:ext cx="152400" cy="1409700"/>
          </a:xfrm>
          <a:prstGeom prst="bentConnector5">
            <a:avLst>
              <a:gd name="adj1" fmla="val -150000"/>
              <a:gd name="adj2" fmla="val 50000"/>
              <a:gd name="adj3" fmla="val 250000"/>
            </a:avLst>
          </a:prstGeom>
          <a:solidFill>
            <a:schemeClr val="accent1"/>
          </a:solidFill>
          <a:ln w="9525" cap="flat" cmpd="sng" algn="ctr">
            <a:solidFill>
              <a:schemeClr val="tx1"/>
            </a:solidFill>
            <a:prstDash val="solid"/>
            <a:round/>
            <a:headEnd type="none" w="med" len="med"/>
            <a:tailEnd type="arrow"/>
          </a:ln>
          <a:effectLst/>
        </p:spPr>
      </p:cxnSp>
      <p:cxnSp>
        <p:nvCxnSpPr>
          <p:cNvPr id="37" name="Straight Arrow Connector 36"/>
          <p:cNvCxnSpPr>
            <a:stCxn id="38921" idx="3"/>
            <a:endCxn id="38922" idx="1"/>
          </p:cNvCxnSpPr>
          <p:nvPr/>
        </p:nvCxnSpPr>
        <p:spPr bwMode="auto">
          <a:xfrm>
            <a:off x="6096000" y="3429000"/>
            <a:ext cx="228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9" name="Straight Arrow Connector 38"/>
          <p:cNvCxnSpPr>
            <a:stCxn id="38922" idx="2"/>
            <a:endCxn id="38923" idx="0"/>
          </p:cNvCxnSpPr>
          <p:nvPr/>
        </p:nvCxnSpPr>
        <p:spPr bwMode="auto">
          <a:xfrm rot="5400000">
            <a:off x="6915150" y="3790950"/>
            <a:ext cx="1905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0" name="TextBox 39"/>
          <p:cNvSpPr txBox="1"/>
          <p:nvPr/>
        </p:nvSpPr>
        <p:spPr>
          <a:xfrm>
            <a:off x="3602339" y="2743200"/>
            <a:ext cx="969661" cy="276999"/>
          </a:xfrm>
          <a:prstGeom prst="rect">
            <a:avLst/>
          </a:prstGeom>
          <a:noFill/>
        </p:spPr>
        <p:txBody>
          <a:bodyPr wrap="none" rtlCol="0">
            <a:spAutoFit/>
          </a:bodyPr>
          <a:lstStyle/>
          <a:p>
            <a:r>
              <a:rPr lang="en-US" sz="1200" b="1" i="1" dirty="0" smtClean="0">
                <a:solidFill>
                  <a:srgbClr val="008000"/>
                </a:solidFill>
              </a:rPr>
              <a:t>wrfbdy_d01</a:t>
            </a:r>
            <a:endParaRPr lang="en-US" sz="1200" b="1" i="1" dirty="0">
              <a:solidFill>
                <a:srgbClr val="008000"/>
              </a:solidFill>
            </a:endParaRPr>
          </a:p>
        </p:txBody>
      </p:sp>
      <p:sp>
        <p:nvSpPr>
          <p:cNvPr id="41" name="TextBox 40"/>
          <p:cNvSpPr txBox="1"/>
          <p:nvPr/>
        </p:nvSpPr>
        <p:spPr>
          <a:xfrm>
            <a:off x="3499321" y="3657600"/>
            <a:ext cx="1072679" cy="276999"/>
          </a:xfrm>
          <a:prstGeom prst="rect">
            <a:avLst/>
          </a:prstGeom>
          <a:noFill/>
        </p:spPr>
        <p:txBody>
          <a:bodyPr wrap="none" rtlCol="0">
            <a:spAutoFit/>
          </a:bodyPr>
          <a:lstStyle/>
          <a:p>
            <a:r>
              <a:rPr lang="en-US" sz="1200" b="1" i="1" dirty="0" smtClean="0">
                <a:solidFill>
                  <a:srgbClr val="008000"/>
                </a:solidFill>
              </a:rPr>
              <a:t>wrfinput_d01</a:t>
            </a:r>
            <a:endParaRPr lang="en-US" sz="1200" b="1" i="1" dirty="0">
              <a:solidFill>
                <a:srgbClr val="008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HRRRAK Distribution</a:t>
            </a:r>
            <a:endParaRPr lang="en-US" dirty="0"/>
          </a:p>
        </p:txBody>
      </p:sp>
      <p:pic>
        <p:nvPicPr>
          <p:cNvPr id="4" name="Content Placeholder 3"/>
          <p:cNvPicPr>
            <a:picLocks noGrp="1" noChangeAspect="1"/>
          </p:cNvPicPr>
          <p:nvPr>
            <p:ph idx="4294967295"/>
          </p:nvPr>
        </p:nvPicPr>
        <p:blipFill rotWithShape="1">
          <a:blip r:embed="rId3"/>
          <a:srcRect l="36111" t="12338" r="12909" b="8937"/>
          <a:stretch/>
        </p:blipFill>
        <p:spPr>
          <a:xfrm>
            <a:off x="160867" y="1600200"/>
            <a:ext cx="4411133" cy="4580792"/>
          </a:xfrm>
        </p:spPr>
      </p:pic>
      <p:pic>
        <p:nvPicPr>
          <p:cNvPr id="6" name="Picture 5" descr="HRRRawips_wind.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191000" y="2286000"/>
            <a:ext cx="4724400" cy="3197669"/>
          </a:xfrm>
          <a:prstGeom prst="rect">
            <a:avLst/>
          </a:prstGeom>
        </p:spPr>
      </p:pic>
      <p:sp>
        <p:nvSpPr>
          <p:cNvPr id="7" name="Oval 6"/>
          <p:cNvSpPr/>
          <p:nvPr/>
        </p:nvSpPr>
        <p:spPr bwMode="auto">
          <a:xfrm>
            <a:off x="1295400" y="29718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8" name="Oval 7"/>
          <p:cNvSpPr/>
          <p:nvPr/>
        </p:nvSpPr>
        <p:spPr bwMode="auto">
          <a:xfrm>
            <a:off x="762000" y="38100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9" name="Oval 8"/>
          <p:cNvSpPr/>
          <p:nvPr/>
        </p:nvSpPr>
        <p:spPr bwMode="auto">
          <a:xfrm>
            <a:off x="2286000" y="48768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TextBox 10"/>
          <p:cNvSpPr txBox="1"/>
          <p:nvPr/>
        </p:nvSpPr>
        <p:spPr>
          <a:xfrm>
            <a:off x="609600" y="2590800"/>
            <a:ext cx="902811" cy="430887"/>
          </a:xfrm>
          <a:prstGeom prst="rect">
            <a:avLst/>
          </a:prstGeom>
          <a:noFill/>
        </p:spPr>
        <p:txBody>
          <a:bodyPr wrap="none" rtlCol="0">
            <a:spAutoFit/>
          </a:bodyPr>
          <a:lstStyle/>
          <a:p>
            <a:r>
              <a:rPr lang="en-US" sz="1100" b="1" dirty="0" smtClean="0">
                <a:solidFill>
                  <a:schemeClr val="accent1"/>
                </a:solidFill>
              </a:rPr>
              <a:t>ARSC/UAF</a:t>
            </a:r>
          </a:p>
          <a:p>
            <a:r>
              <a:rPr lang="en-US" sz="1100" b="1" dirty="0" smtClean="0">
                <a:solidFill>
                  <a:schemeClr val="accent1"/>
                </a:solidFill>
              </a:rPr>
              <a:t>Fairbanks</a:t>
            </a:r>
            <a:endParaRPr lang="en-US" sz="1100" b="1" dirty="0">
              <a:solidFill>
                <a:schemeClr val="accent1"/>
              </a:solidFill>
            </a:endParaRPr>
          </a:p>
        </p:txBody>
      </p:sp>
      <p:sp>
        <p:nvSpPr>
          <p:cNvPr id="12" name="TextBox 11"/>
          <p:cNvSpPr txBox="1"/>
          <p:nvPr/>
        </p:nvSpPr>
        <p:spPr>
          <a:xfrm>
            <a:off x="152400" y="3505200"/>
            <a:ext cx="842874" cy="261610"/>
          </a:xfrm>
          <a:prstGeom prst="rect">
            <a:avLst/>
          </a:prstGeom>
          <a:noFill/>
        </p:spPr>
        <p:txBody>
          <a:bodyPr wrap="none" rtlCol="0">
            <a:spAutoFit/>
          </a:bodyPr>
          <a:lstStyle/>
          <a:p>
            <a:r>
              <a:rPr lang="en-US" sz="1100" b="1" dirty="0" smtClean="0">
                <a:solidFill>
                  <a:schemeClr val="accent1"/>
                </a:solidFill>
              </a:rPr>
              <a:t>Anchorage</a:t>
            </a:r>
            <a:endParaRPr lang="en-US" sz="1100" b="1" dirty="0">
              <a:solidFill>
                <a:schemeClr val="accent1"/>
              </a:solidFill>
            </a:endParaRPr>
          </a:p>
        </p:txBody>
      </p:sp>
      <p:sp>
        <p:nvSpPr>
          <p:cNvPr id="13" name="TextBox 12"/>
          <p:cNvSpPr txBox="1"/>
          <p:nvPr/>
        </p:nvSpPr>
        <p:spPr>
          <a:xfrm>
            <a:off x="1600200" y="4800600"/>
            <a:ext cx="623701" cy="261610"/>
          </a:xfrm>
          <a:prstGeom prst="rect">
            <a:avLst/>
          </a:prstGeom>
          <a:noFill/>
        </p:spPr>
        <p:txBody>
          <a:bodyPr wrap="none" rtlCol="0">
            <a:spAutoFit/>
          </a:bodyPr>
          <a:lstStyle/>
          <a:p>
            <a:r>
              <a:rPr lang="en-US" sz="1100" b="1" dirty="0" smtClean="0">
                <a:solidFill>
                  <a:schemeClr val="accent1"/>
                </a:solidFill>
              </a:rPr>
              <a:t>Juneau</a:t>
            </a:r>
            <a:endParaRPr lang="en-US" sz="1100" b="1" dirty="0">
              <a:solidFill>
                <a:schemeClr val="accent1"/>
              </a:solidFill>
            </a:endParaRPr>
          </a:p>
        </p:txBody>
      </p:sp>
      <p:cxnSp>
        <p:nvCxnSpPr>
          <p:cNvPr id="15" name="Straight Arrow Connector 14"/>
          <p:cNvCxnSpPr/>
          <p:nvPr/>
        </p:nvCxnSpPr>
        <p:spPr bwMode="auto">
          <a:xfrm flipH="1">
            <a:off x="914400" y="3124200"/>
            <a:ext cx="381000" cy="685800"/>
          </a:xfrm>
          <a:prstGeom prst="straightConnector1">
            <a:avLst/>
          </a:prstGeom>
          <a:solidFill>
            <a:schemeClr val="accent1"/>
          </a:solidFill>
          <a:ln w="38100" cap="flat" cmpd="sng" algn="ctr">
            <a:solidFill>
              <a:schemeClr val="accent1"/>
            </a:solidFill>
            <a:prstDash val="solid"/>
            <a:round/>
            <a:headEnd type="none" w="med" len="med"/>
            <a:tailEnd type="arrow"/>
          </a:ln>
          <a:effectLst/>
        </p:spPr>
      </p:cxnSp>
      <p:cxnSp>
        <p:nvCxnSpPr>
          <p:cNvPr id="19" name="Straight Arrow Connector 18"/>
          <p:cNvCxnSpPr/>
          <p:nvPr/>
        </p:nvCxnSpPr>
        <p:spPr bwMode="auto">
          <a:xfrm>
            <a:off x="914400" y="3886200"/>
            <a:ext cx="1371600" cy="9906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2" name="Straight Arrow Connector 21"/>
          <p:cNvCxnSpPr/>
          <p:nvPr/>
        </p:nvCxnSpPr>
        <p:spPr bwMode="auto">
          <a:xfrm flipV="1">
            <a:off x="990600" y="3200400"/>
            <a:ext cx="381000" cy="6858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4" name="TextBox 13"/>
          <p:cNvSpPr txBox="1"/>
          <p:nvPr/>
        </p:nvSpPr>
        <p:spPr>
          <a:xfrm>
            <a:off x="5562600" y="5486400"/>
            <a:ext cx="2793403" cy="461665"/>
          </a:xfrm>
          <a:prstGeom prst="rect">
            <a:avLst/>
          </a:prstGeom>
          <a:noFill/>
        </p:spPr>
        <p:txBody>
          <a:bodyPr wrap="none" rtlCol="0">
            <a:spAutoFit/>
          </a:bodyPr>
          <a:lstStyle/>
          <a:p>
            <a:r>
              <a:rPr lang="en-US" dirty="0" smtClean="0"/>
              <a:t>WFO Juneau AWIPS</a:t>
            </a:r>
            <a:endParaRPr lang="en-US" dirty="0"/>
          </a:p>
        </p:txBody>
      </p:sp>
    </p:spTree>
    <p:extLst>
      <p:ext uri="{BB962C8B-B14F-4D97-AF65-F5344CB8AC3E}">
        <p14:creationId xmlns:p14="http://schemas.microsoft.com/office/powerpoint/2010/main" xmlns="" val="18129653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Efforts</a:t>
            </a:r>
            <a:endParaRPr lang="en-US" dirty="0"/>
          </a:p>
        </p:txBody>
      </p:sp>
      <p:sp>
        <p:nvSpPr>
          <p:cNvPr id="3" name="Content Placeholder 2"/>
          <p:cNvSpPr>
            <a:spLocks noGrp="1"/>
          </p:cNvSpPr>
          <p:nvPr>
            <p:ph idx="1"/>
          </p:nvPr>
        </p:nvSpPr>
        <p:spPr/>
        <p:txBody>
          <a:bodyPr/>
          <a:lstStyle/>
          <a:p>
            <a:r>
              <a:rPr lang="en-US" sz="2400" dirty="0" smtClean="0"/>
              <a:t>Overall goal was to build an infrastructure to support improvements in the HRRR-AK system</a:t>
            </a:r>
          </a:p>
          <a:p>
            <a:pPr lvl="1"/>
            <a:r>
              <a:rPr lang="en-US" sz="2000" dirty="0" smtClean="0"/>
              <a:t>Build and archive verification products for every forecast</a:t>
            </a:r>
          </a:p>
          <a:p>
            <a:pPr lvl="1"/>
            <a:r>
              <a:rPr lang="en-US" sz="2000" dirty="0" smtClean="0"/>
              <a:t>Build a user-friendly interface (</a:t>
            </a:r>
            <a:r>
              <a:rPr lang="en-US" sz="2000" dirty="0" err="1" smtClean="0"/>
              <a:t>METViewer</a:t>
            </a:r>
            <a:r>
              <a:rPr lang="en-US" sz="2000" dirty="0" smtClean="0"/>
              <a:t>?)</a:t>
            </a:r>
          </a:p>
          <a:p>
            <a:pPr lvl="1"/>
            <a:r>
              <a:rPr lang="en-US" sz="2000" dirty="0" smtClean="0"/>
              <a:t>Model improvements (within the confines of an operational environment)</a:t>
            </a:r>
          </a:p>
          <a:p>
            <a:pPr lvl="2"/>
            <a:r>
              <a:rPr lang="en-US" sz="1600" dirty="0" smtClean="0"/>
              <a:t>Model levels</a:t>
            </a:r>
          </a:p>
          <a:p>
            <a:pPr lvl="2"/>
            <a:r>
              <a:rPr lang="en-US" sz="1600" dirty="0" smtClean="0"/>
              <a:t>Changes in physics and dynamics</a:t>
            </a:r>
          </a:p>
          <a:p>
            <a:pPr lvl="2"/>
            <a:r>
              <a:rPr lang="en-US" sz="1600" dirty="0" smtClean="0"/>
              <a:t>LSM</a:t>
            </a:r>
          </a:p>
          <a:p>
            <a:pPr lvl="1"/>
            <a:r>
              <a:rPr lang="en-US" sz="2000" dirty="0" smtClean="0"/>
              <a:t>GSI data assimilation</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Components</a:t>
            </a:r>
            <a:endParaRPr lang="en-US" dirty="0"/>
          </a:p>
        </p:txBody>
      </p:sp>
      <p:sp>
        <p:nvSpPr>
          <p:cNvPr id="3" name="Content Placeholder 2"/>
          <p:cNvSpPr>
            <a:spLocks noGrp="1"/>
          </p:cNvSpPr>
          <p:nvPr>
            <p:ph idx="1"/>
          </p:nvPr>
        </p:nvSpPr>
        <p:spPr/>
        <p:txBody>
          <a:bodyPr/>
          <a:lstStyle/>
          <a:p>
            <a:r>
              <a:rPr lang="en-US" sz="2800" dirty="0" smtClean="0"/>
              <a:t>Operational verification tools for HRRRAK</a:t>
            </a:r>
          </a:p>
          <a:p>
            <a:pPr lvl="1"/>
            <a:r>
              <a:rPr lang="en-US" sz="2400" dirty="0" smtClean="0"/>
              <a:t>Vision – get processing set up now and save all data for future trend detections.  Also, allow for very crude assessments, looking for problem areas for more rigorous studies</a:t>
            </a:r>
          </a:p>
          <a:p>
            <a:pPr lvl="1"/>
            <a:r>
              <a:rPr lang="en-US" sz="2400" dirty="0" smtClean="0"/>
              <a:t>Initially, tools for “eyeballing” trends</a:t>
            </a:r>
          </a:p>
          <a:p>
            <a:pPr lvl="1"/>
            <a:r>
              <a:rPr lang="en-US" sz="2400" dirty="0" err="1" smtClean="0"/>
              <a:t>Boxplots</a:t>
            </a:r>
            <a:r>
              <a:rPr lang="en-US" sz="2400" dirty="0" smtClean="0"/>
              <a:t>, </a:t>
            </a:r>
            <a:r>
              <a:rPr lang="en-US" sz="2400" dirty="0" err="1" smtClean="0"/>
              <a:t>scatterplots</a:t>
            </a:r>
            <a:r>
              <a:rPr lang="en-US" sz="2400" dirty="0" smtClean="0"/>
              <a:t>, time series, sounding verification, 2D sounding plots, other stations</a:t>
            </a:r>
            <a:endParaRPr 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533400"/>
          </a:xfrm>
        </p:spPr>
        <p:txBody>
          <a:bodyPr/>
          <a:lstStyle/>
          <a:p>
            <a:r>
              <a:rPr lang="en-US" sz="2800" dirty="0" smtClean="0"/>
              <a:t>Verification Post Processing</a:t>
            </a:r>
            <a:endParaRPr lang="en-US" sz="2800" dirty="0"/>
          </a:p>
        </p:txBody>
      </p:sp>
      <p:sp>
        <p:nvSpPr>
          <p:cNvPr id="3" name="Flowchart: Magnetic Disk 2"/>
          <p:cNvSpPr/>
          <p:nvPr/>
        </p:nvSpPr>
        <p:spPr bwMode="auto">
          <a:xfrm>
            <a:off x="762000" y="1295400"/>
            <a:ext cx="914400" cy="1066800"/>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Times" charset="0"/>
              </a:rPr>
              <a:t>GDAS </a:t>
            </a:r>
            <a:r>
              <a:rPr kumimoji="0" lang="en-US" sz="1100" b="1" i="0" u="none" strike="noStrike" cap="none" normalizeH="0" baseline="0" dirty="0" err="1" smtClean="0">
                <a:ln>
                  <a:noFill/>
                </a:ln>
                <a:solidFill>
                  <a:schemeClr val="tx1"/>
                </a:solidFill>
                <a:effectLst/>
                <a:latin typeface="Times" charset="0"/>
              </a:rPr>
              <a:t>prepbufr</a:t>
            </a:r>
            <a:endParaRPr kumimoji="0" lang="en-US" sz="1100" b="1" i="0" u="none" strike="noStrike" cap="none" normalizeH="0" baseline="0" dirty="0" smtClean="0">
              <a:ln>
                <a:noFill/>
              </a:ln>
              <a:solidFill>
                <a:schemeClr val="tx1"/>
              </a:solidFill>
              <a:effectLst/>
              <a:latin typeface="Times"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100" b="1" i="0" u="none" strike="noStrike" cap="none" normalizeH="0" baseline="0" dirty="0">
              <a:ln>
                <a:noFill/>
              </a:ln>
              <a:solidFill>
                <a:schemeClr val="tx1"/>
              </a:solidFill>
              <a:effectLst/>
              <a:latin typeface="Times" charset="0"/>
            </a:endParaRPr>
          </a:p>
        </p:txBody>
      </p:sp>
      <p:sp>
        <p:nvSpPr>
          <p:cNvPr id="4" name="Flowchart: Magnetic Disk 3"/>
          <p:cNvSpPr/>
          <p:nvPr/>
        </p:nvSpPr>
        <p:spPr bwMode="auto">
          <a:xfrm>
            <a:off x="2286000" y="1295400"/>
            <a:ext cx="914400" cy="1066800"/>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Times" charset="0"/>
              </a:rPr>
              <a:t>HRRRAK </a:t>
            </a:r>
            <a:r>
              <a:rPr kumimoji="0" lang="en-US" sz="1100" b="1" i="0" u="none" strike="noStrike" cap="none" normalizeH="0" baseline="0" dirty="0" err="1" smtClean="0">
                <a:ln>
                  <a:noFill/>
                </a:ln>
                <a:solidFill>
                  <a:schemeClr val="tx1"/>
                </a:solidFill>
                <a:effectLst/>
                <a:latin typeface="Times" charset="0"/>
              </a:rPr>
              <a:t>netcdf</a:t>
            </a:r>
            <a:r>
              <a:rPr kumimoji="0" lang="en-US" sz="1100" b="1" i="0" u="none" strike="noStrike" cap="none" normalizeH="0" baseline="0" dirty="0" smtClean="0">
                <a:ln>
                  <a:noFill/>
                </a:ln>
                <a:solidFill>
                  <a:schemeClr val="tx1"/>
                </a:solidFill>
                <a:effectLst/>
                <a:latin typeface="Times" charset="0"/>
              </a:rPr>
              <a:t> </a:t>
            </a:r>
            <a:r>
              <a:rPr kumimoji="0" lang="en-US" sz="1100" b="1" i="0" u="none" strike="noStrike" cap="none" normalizeH="0" baseline="0" dirty="0" err="1" smtClean="0">
                <a:ln>
                  <a:noFill/>
                </a:ln>
                <a:solidFill>
                  <a:schemeClr val="tx1"/>
                </a:solidFill>
                <a:effectLst/>
                <a:latin typeface="Times" charset="0"/>
              </a:rPr>
              <a:t>wrfout</a:t>
            </a:r>
            <a:r>
              <a:rPr kumimoji="0" lang="en-US" sz="1100" b="1" i="0" u="none" strike="noStrike" cap="none" normalizeH="0" baseline="0" dirty="0" smtClean="0">
                <a:ln>
                  <a:noFill/>
                </a:ln>
                <a:solidFill>
                  <a:schemeClr val="tx1"/>
                </a:solidFill>
                <a:effectLst/>
                <a:latin typeface="Times" charset="0"/>
              </a:rPr>
              <a:t> files</a:t>
            </a:r>
            <a:endParaRPr kumimoji="0" lang="en-US" sz="1100" b="1" i="0" u="none" strike="noStrike" cap="none" normalizeH="0" baseline="0" dirty="0">
              <a:ln>
                <a:noFill/>
              </a:ln>
              <a:solidFill>
                <a:schemeClr val="tx1"/>
              </a:solidFill>
              <a:effectLst/>
              <a:latin typeface="Times" charset="0"/>
            </a:endParaRPr>
          </a:p>
        </p:txBody>
      </p:sp>
      <p:sp>
        <p:nvSpPr>
          <p:cNvPr id="5" name="Flowchart: Magnetic Disk 4"/>
          <p:cNvSpPr/>
          <p:nvPr/>
        </p:nvSpPr>
        <p:spPr bwMode="auto">
          <a:xfrm>
            <a:off x="762000" y="3429000"/>
            <a:ext cx="914400" cy="1066800"/>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charset="0"/>
              </a:rPr>
              <a:t>GDAS </a:t>
            </a:r>
            <a:r>
              <a:rPr kumimoji="0" lang="en-US" sz="1600" b="1" i="0" u="none" strike="noStrike" cap="none" normalizeH="0" baseline="0" dirty="0" err="1" smtClean="0">
                <a:ln>
                  <a:noFill/>
                </a:ln>
                <a:solidFill>
                  <a:schemeClr val="tx1"/>
                </a:solidFill>
                <a:effectLst/>
                <a:latin typeface="Times" charset="0"/>
              </a:rPr>
              <a:t>netCDF</a:t>
            </a:r>
            <a:endParaRPr kumimoji="0" lang="en-US" sz="1600" b="1" i="0" u="none" strike="noStrike" cap="none" normalizeH="0" baseline="0" dirty="0">
              <a:ln>
                <a:noFill/>
              </a:ln>
              <a:solidFill>
                <a:schemeClr val="tx1"/>
              </a:solidFill>
              <a:effectLst/>
              <a:latin typeface="Times" charset="0"/>
            </a:endParaRPr>
          </a:p>
        </p:txBody>
      </p:sp>
      <p:sp>
        <p:nvSpPr>
          <p:cNvPr id="6" name="Flowchart: Magnetic Disk 5"/>
          <p:cNvSpPr/>
          <p:nvPr/>
        </p:nvSpPr>
        <p:spPr bwMode="auto">
          <a:xfrm>
            <a:off x="2286000" y="3429000"/>
            <a:ext cx="914400" cy="1066800"/>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charset="0"/>
              </a:rPr>
              <a:t>HRRRAK GRIB1</a:t>
            </a:r>
            <a:endParaRPr kumimoji="0" lang="en-US" sz="1200" b="1" i="0" u="none" strike="noStrike" cap="none" normalizeH="0" baseline="0" dirty="0">
              <a:ln>
                <a:noFill/>
              </a:ln>
              <a:solidFill>
                <a:schemeClr val="tx1"/>
              </a:solidFill>
              <a:effectLst/>
              <a:latin typeface="Times" charset="0"/>
            </a:endParaRPr>
          </a:p>
        </p:txBody>
      </p:sp>
      <p:sp>
        <p:nvSpPr>
          <p:cNvPr id="7" name="Flowchart: Magnetic Disk 6"/>
          <p:cNvSpPr/>
          <p:nvPr/>
        </p:nvSpPr>
        <p:spPr bwMode="auto">
          <a:xfrm>
            <a:off x="4419600" y="4572000"/>
            <a:ext cx="914400" cy="1066800"/>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b="1" dirty="0" err="1" smtClean="0"/>
              <a:t>pointstat</a:t>
            </a:r>
            <a:r>
              <a:rPr lang="en-US" sz="1200" b="1" dirty="0" smtClean="0"/>
              <a:t> output</a:t>
            </a:r>
            <a:endParaRPr kumimoji="0" lang="en-US" sz="1200" b="1" i="0" u="none" strike="noStrike" cap="none" normalizeH="0" baseline="0" dirty="0">
              <a:ln>
                <a:noFill/>
              </a:ln>
              <a:solidFill>
                <a:schemeClr val="tx1"/>
              </a:solidFill>
              <a:effectLst/>
              <a:latin typeface="Times" charset="0"/>
            </a:endParaRPr>
          </a:p>
        </p:txBody>
      </p:sp>
      <p:sp>
        <p:nvSpPr>
          <p:cNvPr id="8" name="Rectangle 7"/>
          <p:cNvSpPr/>
          <p:nvPr/>
        </p:nvSpPr>
        <p:spPr bwMode="auto">
          <a:xfrm>
            <a:off x="304800" y="2743200"/>
            <a:ext cx="17526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err="1" smtClean="0">
                <a:ln>
                  <a:noFill/>
                </a:ln>
                <a:solidFill>
                  <a:schemeClr val="tx1"/>
                </a:solidFill>
                <a:effectLst/>
                <a:latin typeface="Times" charset="0"/>
              </a:rPr>
              <a:t>FetchPREPBUFRAndDecode</a:t>
            </a:r>
            <a:endParaRPr kumimoji="0" lang="en-US" sz="900" b="1" i="0" u="none" strike="noStrike" cap="none" normalizeH="0" baseline="0" dirty="0" smtClean="0">
              <a:ln>
                <a:noFill/>
              </a:ln>
              <a:solidFill>
                <a:schemeClr val="tx1"/>
              </a:solidFill>
              <a:effectLst/>
              <a:latin typeface="Times"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900" b="1" dirty="0" smtClean="0"/>
              <a:t>(used PB2NC)</a:t>
            </a:r>
            <a:endParaRPr kumimoji="0" lang="en-US" sz="900" b="1" i="0" u="none" strike="noStrike" cap="none" normalizeH="0" baseline="0" dirty="0">
              <a:ln>
                <a:noFill/>
              </a:ln>
              <a:solidFill>
                <a:schemeClr val="tx1"/>
              </a:solidFill>
              <a:effectLst/>
              <a:latin typeface="Times" charset="0"/>
            </a:endParaRPr>
          </a:p>
        </p:txBody>
      </p:sp>
      <p:sp>
        <p:nvSpPr>
          <p:cNvPr id="9" name="Rectangle 8"/>
          <p:cNvSpPr/>
          <p:nvPr/>
        </p:nvSpPr>
        <p:spPr bwMode="auto">
          <a:xfrm>
            <a:off x="2133600" y="2590800"/>
            <a:ext cx="1295400" cy="609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charset="0"/>
              </a:rPr>
              <a:t>WRF postprocessor</a:t>
            </a:r>
          </a:p>
          <a:p>
            <a:pPr marL="0" marR="0" indent="0" algn="ctr" defTabSz="914400" rtl="0" eaLnBrk="0" fontAlgn="base" latinLnBrk="0" hangingPunct="0">
              <a:lnSpc>
                <a:spcPct val="100000"/>
              </a:lnSpc>
              <a:spcBef>
                <a:spcPct val="0"/>
              </a:spcBef>
              <a:spcAft>
                <a:spcPct val="0"/>
              </a:spcAft>
              <a:buClrTx/>
              <a:buSzTx/>
              <a:buFontTx/>
              <a:buNone/>
              <a:tabLst/>
            </a:pPr>
            <a:r>
              <a:rPr lang="en-US" sz="1200" b="1" dirty="0" smtClean="0"/>
              <a:t>(wrfout2grib)</a:t>
            </a:r>
            <a:endParaRPr kumimoji="0" lang="en-US" sz="1200" b="1" i="0" u="none" strike="noStrike" cap="none" normalizeH="0" baseline="0" dirty="0">
              <a:ln>
                <a:noFill/>
              </a:ln>
              <a:solidFill>
                <a:schemeClr val="tx1"/>
              </a:solidFill>
              <a:effectLst/>
              <a:latin typeface="Times" charset="0"/>
            </a:endParaRPr>
          </a:p>
        </p:txBody>
      </p:sp>
      <p:sp>
        <p:nvSpPr>
          <p:cNvPr id="10" name="Rectangle 9"/>
          <p:cNvSpPr/>
          <p:nvPr/>
        </p:nvSpPr>
        <p:spPr bwMode="auto">
          <a:xfrm>
            <a:off x="1143000" y="4953000"/>
            <a:ext cx="1752600" cy="38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err="1" smtClean="0">
                <a:ln>
                  <a:noFill/>
                </a:ln>
                <a:solidFill>
                  <a:schemeClr val="tx1"/>
                </a:solidFill>
                <a:effectLst/>
                <a:latin typeface="Times" charset="0"/>
              </a:rPr>
              <a:t>RunForecastPointStat</a:t>
            </a:r>
            <a:endParaRPr kumimoji="0" lang="en-US" sz="1000" b="1" i="0" u="none" strike="noStrike" cap="none" normalizeH="0" baseline="0" dirty="0">
              <a:ln>
                <a:noFill/>
              </a:ln>
              <a:solidFill>
                <a:schemeClr val="tx1"/>
              </a:solidFill>
              <a:effectLst/>
              <a:latin typeface="Times" charset="0"/>
            </a:endParaRPr>
          </a:p>
        </p:txBody>
      </p:sp>
      <p:sp>
        <p:nvSpPr>
          <p:cNvPr id="11" name="TextBox 10"/>
          <p:cNvSpPr txBox="1"/>
          <p:nvPr/>
        </p:nvSpPr>
        <p:spPr>
          <a:xfrm>
            <a:off x="3886200" y="5638800"/>
            <a:ext cx="1826141" cy="307777"/>
          </a:xfrm>
          <a:prstGeom prst="rect">
            <a:avLst/>
          </a:prstGeom>
          <a:noFill/>
        </p:spPr>
        <p:txBody>
          <a:bodyPr wrap="none" rtlCol="0">
            <a:spAutoFit/>
          </a:bodyPr>
          <a:lstStyle/>
          <a:p>
            <a:r>
              <a:rPr lang="en-US" sz="1400" b="1" i="1" dirty="0" smtClean="0"/>
              <a:t>Archived long-term</a:t>
            </a:r>
            <a:endParaRPr lang="en-US" sz="1400" b="1" i="1" dirty="0"/>
          </a:p>
        </p:txBody>
      </p:sp>
      <p:sp>
        <p:nvSpPr>
          <p:cNvPr id="12" name="Rectangle 11"/>
          <p:cNvSpPr/>
          <p:nvPr/>
        </p:nvSpPr>
        <p:spPr bwMode="auto">
          <a:xfrm>
            <a:off x="5029200" y="3124200"/>
            <a:ext cx="1752600" cy="1066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b="1" dirty="0" smtClean="0"/>
              <a:t>R Scripts</a:t>
            </a:r>
          </a:p>
          <a:p>
            <a:pPr marL="0" marR="0" indent="0" defTabSz="914400" rtl="0" eaLnBrk="0" fontAlgn="base" latinLnBrk="0" hangingPunct="0">
              <a:lnSpc>
                <a:spcPct val="100000"/>
              </a:lnSpc>
              <a:spcBef>
                <a:spcPct val="0"/>
              </a:spcBef>
              <a:spcAft>
                <a:spcPct val="0"/>
              </a:spcAft>
              <a:buClrTx/>
              <a:buSzTx/>
              <a:buFont typeface="Arial" pitchFamily="34" charset="0"/>
              <a:buChar char="•"/>
              <a:tabLst/>
            </a:pPr>
            <a:r>
              <a:rPr kumimoji="0" lang="en-US" sz="1200" b="1" i="0" u="none" strike="noStrike" cap="none" normalizeH="0" baseline="0" dirty="0" err="1" smtClean="0">
                <a:ln>
                  <a:noFill/>
                </a:ln>
                <a:solidFill>
                  <a:schemeClr val="tx1"/>
                </a:solidFill>
                <a:effectLst/>
                <a:latin typeface="Times" charset="0"/>
              </a:rPr>
              <a:t>Boxplots</a:t>
            </a:r>
            <a:endParaRPr kumimoji="0" lang="en-US" sz="1200" b="1" i="0" u="none" strike="noStrike" cap="none" normalizeH="0" baseline="0" dirty="0" smtClean="0">
              <a:ln>
                <a:noFill/>
              </a:ln>
              <a:solidFill>
                <a:schemeClr val="tx1"/>
              </a:solidFill>
              <a:effectLst/>
              <a:latin typeface="Times" charset="0"/>
            </a:endParaRPr>
          </a:p>
          <a:p>
            <a:pPr marL="0" marR="0" indent="0" defTabSz="914400" rtl="0" eaLnBrk="0" fontAlgn="base" latinLnBrk="0" hangingPunct="0">
              <a:lnSpc>
                <a:spcPct val="100000"/>
              </a:lnSpc>
              <a:spcBef>
                <a:spcPct val="0"/>
              </a:spcBef>
              <a:spcAft>
                <a:spcPct val="0"/>
              </a:spcAft>
              <a:buClrTx/>
              <a:buSzTx/>
              <a:buFont typeface="Arial" pitchFamily="34" charset="0"/>
              <a:buChar char="•"/>
              <a:tabLst/>
            </a:pPr>
            <a:r>
              <a:rPr lang="en-US" sz="1200" b="1" dirty="0" smtClean="0"/>
              <a:t>Station time series</a:t>
            </a:r>
          </a:p>
          <a:p>
            <a:pPr marL="0" marR="0" indent="0" defTabSz="914400" rtl="0" eaLnBrk="0" fontAlgn="base" latinLnBrk="0" hangingPunct="0">
              <a:lnSpc>
                <a:spcPct val="100000"/>
              </a:lnSpc>
              <a:spcBef>
                <a:spcPct val="0"/>
              </a:spcBef>
              <a:spcAft>
                <a:spcPct val="0"/>
              </a:spcAft>
              <a:buClrTx/>
              <a:buSzTx/>
              <a:buFont typeface="Arial" pitchFamily="34" charset="0"/>
              <a:buChar char="•"/>
              <a:tabLst/>
            </a:pPr>
            <a:r>
              <a:rPr kumimoji="0" lang="en-US" sz="1200" b="1" i="0" u="none" strike="noStrike" cap="none" normalizeH="0" baseline="0" dirty="0" smtClean="0">
                <a:ln>
                  <a:noFill/>
                </a:ln>
                <a:solidFill>
                  <a:schemeClr val="tx1"/>
                </a:solidFill>
                <a:effectLst/>
                <a:latin typeface="Times" charset="0"/>
              </a:rPr>
              <a:t>Scatter</a:t>
            </a:r>
            <a:r>
              <a:rPr kumimoji="0" lang="en-US" sz="1200" b="1" i="0" u="none" strike="noStrike" cap="none" normalizeH="0" dirty="0" smtClean="0">
                <a:ln>
                  <a:noFill/>
                </a:ln>
                <a:solidFill>
                  <a:schemeClr val="tx1"/>
                </a:solidFill>
                <a:effectLst/>
                <a:latin typeface="Times" charset="0"/>
              </a:rPr>
              <a:t> plots</a:t>
            </a:r>
            <a:endParaRPr kumimoji="0" lang="en-US" sz="1200" b="1" i="0" u="none" strike="noStrike" cap="none" normalizeH="0" baseline="0" dirty="0" smtClean="0">
              <a:ln>
                <a:noFill/>
              </a:ln>
              <a:solidFill>
                <a:schemeClr val="tx1"/>
              </a:solidFill>
              <a:effectLst/>
              <a:latin typeface="Times" charset="0"/>
            </a:endParaRPr>
          </a:p>
        </p:txBody>
      </p:sp>
      <p:sp>
        <p:nvSpPr>
          <p:cNvPr id="13" name="Rounded Rectangle 12"/>
          <p:cNvSpPr/>
          <p:nvPr/>
        </p:nvSpPr>
        <p:spPr bwMode="auto">
          <a:xfrm>
            <a:off x="6858000" y="4419600"/>
            <a:ext cx="1828800" cy="12192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charset="0"/>
              </a:rPr>
              <a:t>Web graphics with menu</a:t>
            </a:r>
            <a:endParaRPr kumimoji="0" lang="en-US" sz="2400" b="0" i="0" u="none" strike="noStrike" cap="none" normalizeH="0" baseline="0" dirty="0">
              <a:ln>
                <a:noFill/>
              </a:ln>
              <a:solidFill>
                <a:schemeClr val="tx1"/>
              </a:solidFill>
              <a:effectLst/>
              <a:latin typeface="Times" charset="0"/>
            </a:endParaRPr>
          </a:p>
        </p:txBody>
      </p:sp>
      <p:sp>
        <p:nvSpPr>
          <p:cNvPr id="14" name="Flowchart: Magnetic Disk 13"/>
          <p:cNvSpPr/>
          <p:nvPr/>
        </p:nvSpPr>
        <p:spPr bwMode="auto">
          <a:xfrm>
            <a:off x="7924800" y="1295400"/>
            <a:ext cx="914400" cy="1066800"/>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Times" charset="0"/>
              </a:rPr>
              <a:t>U</a:t>
            </a:r>
            <a:r>
              <a:rPr kumimoji="0" lang="en-US" sz="1000" b="1" i="0" u="none" strike="noStrike" cap="none" normalizeH="0" dirty="0" smtClean="0">
                <a:ln>
                  <a:noFill/>
                </a:ln>
                <a:solidFill>
                  <a:schemeClr val="tx1"/>
                </a:solidFill>
                <a:effectLst/>
                <a:latin typeface="Times" charset="0"/>
              </a:rPr>
              <a:t> Wyoming </a:t>
            </a:r>
            <a:r>
              <a:rPr kumimoji="0" lang="en-US" sz="1000" b="1" i="0" u="none" strike="noStrike" cap="none" normalizeH="0" dirty="0" err="1" smtClean="0">
                <a:ln>
                  <a:noFill/>
                </a:ln>
                <a:solidFill>
                  <a:schemeClr val="tx1"/>
                </a:solidFill>
                <a:effectLst/>
                <a:latin typeface="Times" charset="0"/>
              </a:rPr>
              <a:t>Raobs</a:t>
            </a:r>
            <a:endParaRPr kumimoji="0" lang="en-US" sz="1000" b="1" i="0" u="none" strike="noStrike" cap="none" normalizeH="0" baseline="0" dirty="0">
              <a:ln>
                <a:noFill/>
              </a:ln>
              <a:solidFill>
                <a:schemeClr val="tx1"/>
              </a:solidFill>
              <a:effectLst/>
              <a:latin typeface="Times" charset="0"/>
            </a:endParaRPr>
          </a:p>
        </p:txBody>
      </p:sp>
      <p:sp>
        <p:nvSpPr>
          <p:cNvPr id="15" name="Rectangle 14"/>
          <p:cNvSpPr/>
          <p:nvPr/>
        </p:nvSpPr>
        <p:spPr bwMode="auto">
          <a:xfrm>
            <a:off x="4953000" y="1524000"/>
            <a:ext cx="1752600" cy="5334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chemeClr val="tx1"/>
                </a:solidFill>
                <a:effectLst/>
                <a:latin typeface="Times" charset="0"/>
              </a:rPr>
              <a:t>Raob</a:t>
            </a:r>
            <a:r>
              <a:rPr lang="en-US" sz="1200" b="1" baseline="0" dirty="0" err="1" smtClean="0"/>
              <a:t>s</a:t>
            </a:r>
            <a:r>
              <a:rPr lang="en-US" sz="1200" b="1" dirty="0" smtClean="0"/>
              <a:t> </a:t>
            </a:r>
            <a:r>
              <a:rPr lang="en-US" sz="1200" b="1" dirty="0" err="1" smtClean="0"/>
              <a:t>vs</a:t>
            </a:r>
            <a:r>
              <a:rPr lang="en-US" sz="1200" b="1" dirty="0" smtClean="0"/>
              <a:t> HRRRAK Soundings</a:t>
            </a:r>
            <a:endParaRPr kumimoji="0" lang="en-US" sz="1200" b="1" i="0" u="none" strike="noStrike" cap="none" normalizeH="0" baseline="0" dirty="0" smtClean="0">
              <a:ln>
                <a:noFill/>
              </a:ln>
              <a:solidFill>
                <a:schemeClr val="tx1"/>
              </a:solidFill>
              <a:effectLst/>
              <a:latin typeface="Times" charset="0"/>
            </a:endParaRPr>
          </a:p>
        </p:txBody>
      </p:sp>
      <p:cxnSp>
        <p:nvCxnSpPr>
          <p:cNvPr id="17" name="Straight Arrow Connector 16"/>
          <p:cNvCxnSpPr>
            <a:stCxn id="3" idx="3"/>
            <a:endCxn id="8" idx="0"/>
          </p:cNvCxnSpPr>
          <p:nvPr/>
        </p:nvCxnSpPr>
        <p:spPr bwMode="auto">
          <a:xfrm rot="5400000">
            <a:off x="1009650" y="2533650"/>
            <a:ext cx="381000" cy="38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Straight Arrow Connector 18"/>
          <p:cNvCxnSpPr>
            <a:stCxn id="4" idx="3"/>
            <a:endCxn id="9" idx="0"/>
          </p:cNvCxnSpPr>
          <p:nvPr/>
        </p:nvCxnSpPr>
        <p:spPr bwMode="auto">
          <a:xfrm rot="16200000" flipH="1">
            <a:off x="2647950" y="2457450"/>
            <a:ext cx="228600" cy="38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1" name="Straight Arrow Connector 20"/>
          <p:cNvCxnSpPr>
            <a:stCxn id="5" idx="3"/>
          </p:cNvCxnSpPr>
          <p:nvPr/>
        </p:nvCxnSpPr>
        <p:spPr bwMode="auto">
          <a:xfrm rot="16200000" flipH="1">
            <a:off x="1181100" y="4533900"/>
            <a:ext cx="45720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a:stCxn id="6" idx="3"/>
          </p:cNvCxnSpPr>
          <p:nvPr/>
        </p:nvCxnSpPr>
        <p:spPr bwMode="auto">
          <a:xfrm rot="5400000">
            <a:off x="2362200" y="4572000"/>
            <a:ext cx="457200" cy="304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a:stCxn id="8" idx="2"/>
            <a:endCxn id="5" idx="1"/>
          </p:cNvCxnSpPr>
          <p:nvPr/>
        </p:nvCxnSpPr>
        <p:spPr bwMode="auto">
          <a:xfrm rot="16200000" flipH="1">
            <a:off x="1047750" y="3257550"/>
            <a:ext cx="304800" cy="38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8" name="Straight Arrow Connector 27"/>
          <p:cNvCxnSpPr>
            <a:stCxn id="9" idx="2"/>
            <a:endCxn id="6" idx="1"/>
          </p:cNvCxnSpPr>
          <p:nvPr/>
        </p:nvCxnSpPr>
        <p:spPr bwMode="auto">
          <a:xfrm rot="5400000">
            <a:off x="2647950" y="3295650"/>
            <a:ext cx="228600" cy="38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0" name="Straight Arrow Connector 29"/>
          <p:cNvCxnSpPr>
            <a:stCxn id="10" idx="3"/>
            <a:endCxn id="7" idx="2"/>
          </p:cNvCxnSpPr>
          <p:nvPr/>
        </p:nvCxnSpPr>
        <p:spPr bwMode="auto">
          <a:xfrm flipV="1">
            <a:off x="2895600" y="5105400"/>
            <a:ext cx="1524000" cy="38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2" name="Straight Arrow Connector 31"/>
          <p:cNvCxnSpPr>
            <a:stCxn id="4" idx="4"/>
            <a:endCxn id="15" idx="1"/>
          </p:cNvCxnSpPr>
          <p:nvPr/>
        </p:nvCxnSpPr>
        <p:spPr bwMode="auto">
          <a:xfrm flipV="1">
            <a:off x="3200400" y="1790700"/>
            <a:ext cx="1752600" cy="38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Straight Arrow Connector 33"/>
          <p:cNvCxnSpPr>
            <a:stCxn id="14" idx="2"/>
            <a:endCxn id="15" idx="3"/>
          </p:cNvCxnSpPr>
          <p:nvPr/>
        </p:nvCxnSpPr>
        <p:spPr bwMode="auto">
          <a:xfrm rot="10800000">
            <a:off x="6705600" y="1790700"/>
            <a:ext cx="1219200" cy="381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6" name="Straight Arrow Connector 35"/>
          <p:cNvCxnSpPr>
            <a:stCxn id="7" idx="1"/>
          </p:cNvCxnSpPr>
          <p:nvPr/>
        </p:nvCxnSpPr>
        <p:spPr bwMode="auto">
          <a:xfrm rot="5400000" flipH="1" flipV="1">
            <a:off x="4953000" y="4114800"/>
            <a:ext cx="381000" cy="533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8" name="Straight Arrow Connector 37"/>
          <p:cNvCxnSpPr>
            <a:endCxn id="13" idx="0"/>
          </p:cNvCxnSpPr>
          <p:nvPr/>
        </p:nvCxnSpPr>
        <p:spPr bwMode="auto">
          <a:xfrm>
            <a:off x="6400800" y="4191000"/>
            <a:ext cx="1371600" cy="228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0" name="Elbow Connector 39"/>
          <p:cNvCxnSpPr>
            <a:stCxn id="15" idx="2"/>
            <a:endCxn id="13" idx="0"/>
          </p:cNvCxnSpPr>
          <p:nvPr/>
        </p:nvCxnSpPr>
        <p:spPr bwMode="auto">
          <a:xfrm rot="16200000" flipH="1">
            <a:off x="5619750" y="2266950"/>
            <a:ext cx="2362200" cy="1943100"/>
          </a:xfrm>
          <a:prstGeom prst="bentConnector3">
            <a:avLst>
              <a:gd name="adj1" fmla="val 27370"/>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“Verification” Products</a:t>
            </a:r>
            <a:endParaRPr lang="en-US" dirty="0"/>
          </a:p>
        </p:txBody>
      </p:sp>
      <p:pic>
        <p:nvPicPr>
          <p:cNvPr id="3" name="Picture 2"/>
          <p:cNvPicPr>
            <a:picLocks noChangeAspect="1"/>
          </p:cNvPicPr>
          <p:nvPr/>
        </p:nvPicPr>
        <p:blipFill>
          <a:blip r:embed="rId3"/>
          <a:stretch>
            <a:fillRect/>
          </a:stretch>
        </p:blipFill>
        <p:spPr>
          <a:xfrm>
            <a:off x="228600" y="2209800"/>
            <a:ext cx="3970866" cy="2819400"/>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4343401" y="2057400"/>
            <a:ext cx="4496414" cy="3741983"/>
          </a:xfrm>
          <a:prstGeom prst="rect">
            <a:avLst/>
          </a:prstGeom>
          <a:ln>
            <a:solidFill>
              <a:srgbClr val="000000"/>
            </a:solidFill>
          </a:ln>
        </p:spPr>
      </p:pic>
    </p:spTree>
    <p:extLst>
      <p:ext uri="{BB962C8B-B14F-4D97-AF65-F5344CB8AC3E}">
        <p14:creationId xmlns:p14="http://schemas.microsoft.com/office/powerpoint/2010/main" xmlns="" val="27393679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“Verification” Products</a:t>
            </a:r>
            <a:endParaRPr lang="en-US" dirty="0"/>
          </a:p>
        </p:txBody>
      </p:sp>
      <p:pic>
        <p:nvPicPr>
          <p:cNvPr id="3" name="Picture 2"/>
          <p:cNvPicPr>
            <a:picLocks noChangeAspect="1"/>
          </p:cNvPicPr>
          <p:nvPr/>
        </p:nvPicPr>
        <p:blipFill>
          <a:blip r:embed="rId3"/>
          <a:stretch>
            <a:fillRect/>
          </a:stretch>
        </p:blipFill>
        <p:spPr>
          <a:xfrm>
            <a:off x="369696" y="2057400"/>
            <a:ext cx="2932304" cy="3281660"/>
          </a:xfrm>
          <a:prstGeom prst="rect">
            <a:avLst/>
          </a:prstGeom>
          <a:ln>
            <a:solidFill>
              <a:srgbClr val="000000"/>
            </a:solidFill>
          </a:ln>
        </p:spPr>
      </p:pic>
      <p:pic>
        <p:nvPicPr>
          <p:cNvPr id="4" name="Picture 3"/>
          <p:cNvPicPr>
            <a:picLocks noChangeAspect="1"/>
          </p:cNvPicPr>
          <p:nvPr/>
        </p:nvPicPr>
        <p:blipFill>
          <a:blip r:embed="rId4"/>
          <a:stretch>
            <a:fillRect/>
          </a:stretch>
        </p:blipFill>
        <p:spPr>
          <a:xfrm>
            <a:off x="3886199" y="1676400"/>
            <a:ext cx="4470775" cy="2680487"/>
          </a:xfrm>
          <a:prstGeom prst="rect">
            <a:avLst/>
          </a:prstGeom>
          <a:ln>
            <a:solidFill>
              <a:srgbClr val="000000"/>
            </a:solidFill>
          </a:ln>
        </p:spPr>
      </p:pic>
      <p:pic>
        <p:nvPicPr>
          <p:cNvPr id="5" name="Picture 4"/>
          <p:cNvPicPr>
            <a:picLocks noChangeAspect="1"/>
          </p:cNvPicPr>
          <p:nvPr/>
        </p:nvPicPr>
        <p:blipFill>
          <a:blip r:embed="rId5"/>
          <a:stretch>
            <a:fillRect/>
          </a:stretch>
        </p:blipFill>
        <p:spPr>
          <a:xfrm>
            <a:off x="4953000" y="3962400"/>
            <a:ext cx="4114800" cy="2297391"/>
          </a:xfrm>
          <a:prstGeom prst="rect">
            <a:avLst/>
          </a:prstGeom>
          <a:ln>
            <a:solidFill>
              <a:srgbClr val="000000"/>
            </a:solidFill>
          </a:ln>
        </p:spPr>
      </p:pic>
    </p:spTree>
    <p:extLst>
      <p:ext uri="{BB962C8B-B14F-4D97-AF65-F5344CB8AC3E}">
        <p14:creationId xmlns:p14="http://schemas.microsoft.com/office/powerpoint/2010/main" xmlns="" val="13062930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28-day “Verifications”</a:t>
            </a:r>
            <a:endParaRPr lang="en-US" dirty="0"/>
          </a:p>
        </p:txBody>
      </p:sp>
      <p:pic>
        <p:nvPicPr>
          <p:cNvPr id="3" name="Picture 2"/>
          <p:cNvPicPr>
            <a:picLocks noChangeAspect="1"/>
          </p:cNvPicPr>
          <p:nvPr/>
        </p:nvPicPr>
        <p:blipFill>
          <a:blip r:embed="rId3"/>
          <a:stretch>
            <a:fillRect/>
          </a:stretch>
        </p:blipFill>
        <p:spPr>
          <a:xfrm>
            <a:off x="381000" y="1752600"/>
            <a:ext cx="8419513" cy="4343400"/>
          </a:xfrm>
          <a:prstGeom prst="rect">
            <a:avLst/>
          </a:prstGeom>
        </p:spPr>
      </p:pic>
    </p:spTree>
    <p:extLst>
      <p:ext uri="{BB962C8B-B14F-4D97-AF65-F5344CB8AC3E}">
        <p14:creationId xmlns:p14="http://schemas.microsoft.com/office/powerpoint/2010/main" xmlns="" val="7566764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71800"/>
            <a:ext cx="5334000" cy="1143000"/>
          </a:xfrm>
        </p:spPr>
        <p:txBody>
          <a:bodyPr/>
          <a:lstStyle/>
          <a:p>
            <a:r>
              <a:rPr lang="en-US" sz="2800" dirty="0" smtClean="0"/>
              <a:t>2D Sounding verifications</a:t>
            </a:r>
            <a:endParaRPr lang="en-US" sz="2800" dirty="0"/>
          </a:p>
        </p:txBody>
      </p:sp>
      <p:sp>
        <p:nvSpPr>
          <p:cNvPr id="67586" name="AutoShape 2" descr="https://docs.google.com/a/alaska.edu/document/pubimage?id=1t62M9_IyiBIT_LWaWNVnmjqO_e_sjAlmg30RRNigR5s&amp;image_id=11wbQGQXLSEDHwa5oX6Y1jT-Dpqf4oH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7588" name="AutoShape 4" descr="https://docs.google.com/a/alaska.edu/document/pubimage?id=1t62M9_IyiBIT_LWaWNVnmjqO_e_sjAlmg30RRNigR5s&amp;image_id=11wbQGQXLSEDHwa5oX6Y1jT-Dpqf4oH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7590" name="AutoShape 6" descr="https://docs.google.com/a/alaska.edu/document/pubimage?id=1t62M9_IyiBIT_LWaWNVnmjqO_e_sjAlmg30RRNigR5s&amp;image_id=11wbQGQXLSEDHwa5oX6Y1jT-Dpqf4oH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7592" name="AutoShape 8" descr="https://docs.google.com/a/alaska.edu/document/pubimage?id=1t62M9_IyiBIT_LWaWNVnmjqO_e_sjAlmg30RRNigR5s&amp;image_id=11wbQGQXLSEDHwa5oX6Y1jT-Dpqf4oH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7" descr="11wbQGQXLSEDHwa5oX6Y1jT-Dpqf4oH0.jpg"/>
          <p:cNvPicPr>
            <a:picLocks noChangeAspect="1"/>
          </p:cNvPicPr>
          <p:nvPr/>
        </p:nvPicPr>
        <p:blipFill>
          <a:blip r:embed="rId2"/>
          <a:stretch>
            <a:fillRect/>
          </a:stretch>
        </p:blipFill>
        <p:spPr>
          <a:xfrm>
            <a:off x="5181600" y="990600"/>
            <a:ext cx="3668034" cy="493852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a:xfrm>
            <a:off x="0" y="685800"/>
            <a:ext cx="9144000" cy="1143000"/>
          </a:xfrm>
        </p:spPr>
        <p:txBody>
          <a:bodyPr/>
          <a:lstStyle/>
          <a:p>
            <a:r>
              <a:rPr lang="en-US" sz="2800" dirty="0" smtClean="0"/>
              <a:t>A Brief History of UAF/ARSC Real-time WRF</a:t>
            </a:r>
          </a:p>
        </p:txBody>
      </p:sp>
      <p:sp>
        <p:nvSpPr>
          <p:cNvPr id="37891" name="Right Arrow 7"/>
          <p:cNvSpPr>
            <a:spLocks noChangeArrowheads="1"/>
          </p:cNvSpPr>
          <p:nvPr/>
        </p:nvSpPr>
        <p:spPr bwMode="auto">
          <a:xfrm>
            <a:off x="2590800" y="2057400"/>
            <a:ext cx="6019800" cy="152400"/>
          </a:xfrm>
          <a:prstGeom prst="rightArrow">
            <a:avLst>
              <a:gd name="adj1" fmla="val 50000"/>
              <a:gd name="adj2" fmla="val 49924"/>
            </a:avLst>
          </a:prstGeom>
          <a:solidFill>
            <a:srgbClr val="0000FF"/>
          </a:solidFill>
          <a:ln w="9525">
            <a:solidFill>
              <a:schemeClr val="tx1"/>
            </a:solidFill>
            <a:round/>
            <a:headEnd/>
            <a:tailEnd/>
          </a:ln>
        </p:spPr>
        <p:txBody>
          <a:bodyPr>
            <a:prstTxWarp prst="textNoShape">
              <a:avLst/>
            </a:prstTxWarp>
          </a:bodyPr>
          <a:lstStyle/>
          <a:p>
            <a:endParaRPr lang="en-US"/>
          </a:p>
        </p:txBody>
      </p:sp>
      <p:sp>
        <p:nvSpPr>
          <p:cNvPr id="37892" name="Right Arrow 8"/>
          <p:cNvSpPr>
            <a:spLocks noChangeArrowheads="1"/>
          </p:cNvSpPr>
          <p:nvPr/>
        </p:nvSpPr>
        <p:spPr bwMode="auto">
          <a:xfrm>
            <a:off x="533400" y="2057400"/>
            <a:ext cx="1295400" cy="152400"/>
          </a:xfrm>
          <a:prstGeom prst="rightArrow">
            <a:avLst>
              <a:gd name="adj1" fmla="val 50000"/>
              <a:gd name="adj2" fmla="val 50016"/>
            </a:avLst>
          </a:prstGeom>
          <a:solidFill>
            <a:srgbClr val="0000FF"/>
          </a:solidFill>
          <a:ln w="9525">
            <a:solidFill>
              <a:schemeClr val="tx1"/>
            </a:solidFill>
            <a:round/>
            <a:headEnd/>
            <a:tailEnd/>
          </a:ln>
        </p:spPr>
        <p:txBody>
          <a:bodyPr>
            <a:prstTxWarp prst="textNoShape">
              <a:avLst/>
            </a:prstTxWarp>
          </a:bodyPr>
          <a:lstStyle/>
          <a:p>
            <a:endParaRPr lang="en-US"/>
          </a:p>
        </p:txBody>
      </p:sp>
      <p:sp>
        <p:nvSpPr>
          <p:cNvPr id="37893" name="TextBox 9"/>
          <p:cNvSpPr txBox="1">
            <a:spLocks noChangeArrowheads="1"/>
          </p:cNvSpPr>
          <p:nvPr/>
        </p:nvSpPr>
        <p:spPr bwMode="auto">
          <a:xfrm>
            <a:off x="228600" y="2209800"/>
            <a:ext cx="685800" cy="830263"/>
          </a:xfrm>
          <a:prstGeom prst="rect">
            <a:avLst/>
          </a:prstGeom>
          <a:noFill/>
          <a:ln w="9525">
            <a:noFill/>
            <a:miter lim="800000"/>
            <a:headEnd/>
            <a:tailEnd/>
          </a:ln>
        </p:spPr>
        <p:txBody>
          <a:bodyPr>
            <a:prstTxWarp prst="textNoShape">
              <a:avLst/>
            </a:prstTxWarp>
            <a:spAutoFit/>
          </a:bodyPr>
          <a:lstStyle/>
          <a:p>
            <a:r>
              <a:rPr lang="en-US" sz="1200" b="1">
                <a:solidFill>
                  <a:srgbClr val="0000FF"/>
                </a:solidFill>
              </a:rPr>
              <a:t>2000 – Tilley/Long MM5</a:t>
            </a:r>
          </a:p>
        </p:txBody>
      </p:sp>
      <p:sp>
        <p:nvSpPr>
          <p:cNvPr id="37894" name="TextBox 10"/>
          <p:cNvSpPr txBox="1">
            <a:spLocks noChangeArrowheads="1"/>
          </p:cNvSpPr>
          <p:nvPr/>
        </p:nvSpPr>
        <p:spPr bwMode="auto">
          <a:xfrm>
            <a:off x="1371600" y="2209800"/>
            <a:ext cx="685800" cy="461963"/>
          </a:xfrm>
          <a:prstGeom prst="rect">
            <a:avLst/>
          </a:prstGeom>
          <a:noFill/>
          <a:ln w="9525">
            <a:noFill/>
            <a:miter lim="800000"/>
            <a:headEnd/>
            <a:tailEnd/>
          </a:ln>
        </p:spPr>
        <p:txBody>
          <a:bodyPr>
            <a:prstTxWarp prst="textNoShape">
              <a:avLst/>
            </a:prstTxWarp>
            <a:spAutoFit/>
          </a:bodyPr>
          <a:lstStyle/>
          <a:p>
            <a:r>
              <a:rPr lang="en-US" sz="1200" b="1">
                <a:solidFill>
                  <a:srgbClr val="0000FF"/>
                </a:solidFill>
              </a:rPr>
              <a:t>Apr 2001</a:t>
            </a:r>
          </a:p>
        </p:txBody>
      </p:sp>
      <p:sp>
        <p:nvSpPr>
          <p:cNvPr id="37895" name="TextBox 11"/>
          <p:cNvSpPr txBox="1">
            <a:spLocks noChangeArrowheads="1"/>
          </p:cNvSpPr>
          <p:nvPr/>
        </p:nvSpPr>
        <p:spPr bwMode="auto">
          <a:xfrm>
            <a:off x="2209800" y="2209800"/>
            <a:ext cx="1143000" cy="646113"/>
          </a:xfrm>
          <a:prstGeom prst="rect">
            <a:avLst/>
          </a:prstGeom>
          <a:noFill/>
          <a:ln w="9525">
            <a:noFill/>
            <a:miter lim="800000"/>
            <a:headEnd/>
            <a:tailEnd/>
          </a:ln>
        </p:spPr>
        <p:txBody>
          <a:bodyPr wrap="square">
            <a:prstTxWarp prst="textNoShape">
              <a:avLst/>
            </a:prstTxWarp>
            <a:spAutoFit/>
          </a:bodyPr>
          <a:lstStyle/>
          <a:p>
            <a:r>
              <a:rPr lang="en-US" sz="1200" b="1" dirty="0">
                <a:solidFill>
                  <a:srgbClr val="0000FF"/>
                </a:solidFill>
              </a:rPr>
              <a:t>Apr 2002 – resurrected by Krieger</a:t>
            </a:r>
          </a:p>
        </p:txBody>
      </p:sp>
      <p:sp>
        <p:nvSpPr>
          <p:cNvPr id="37896" name="TextBox 12"/>
          <p:cNvSpPr txBox="1">
            <a:spLocks noChangeArrowheads="1"/>
          </p:cNvSpPr>
          <p:nvPr/>
        </p:nvSpPr>
        <p:spPr bwMode="auto">
          <a:xfrm>
            <a:off x="6553200" y="2209800"/>
            <a:ext cx="990600" cy="646113"/>
          </a:xfrm>
          <a:prstGeom prst="rect">
            <a:avLst/>
          </a:prstGeom>
          <a:noFill/>
          <a:ln w="9525">
            <a:noFill/>
            <a:miter lim="800000"/>
            <a:headEnd/>
            <a:tailEnd/>
          </a:ln>
        </p:spPr>
        <p:txBody>
          <a:bodyPr>
            <a:prstTxWarp prst="textNoShape">
              <a:avLst/>
            </a:prstTxWarp>
            <a:spAutoFit/>
          </a:bodyPr>
          <a:lstStyle/>
          <a:p>
            <a:r>
              <a:rPr lang="en-US" sz="1200" b="1">
                <a:solidFill>
                  <a:srgbClr val="0000FF"/>
                </a:solidFill>
              </a:rPr>
              <a:t>Feb 2009 – WRF at ARSC</a:t>
            </a:r>
          </a:p>
        </p:txBody>
      </p:sp>
      <p:sp>
        <p:nvSpPr>
          <p:cNvPr id="37897" name="TextBox 13"/>
          <p:cNvSpPr txBox="1">
            <a:spLocks noChangeArrowheads="1"/>
          </p:cNvSpPr>
          <p:nvPr/>
        </p:nvSpPr>
        <p:spPr bwMode="auto">
          <a:xfrm>
            <a:off x="7696200" y="2743200"/>
            <a:ext cx="990600" cy="646113"/>
          </a:xfrm>
          <a:prstGeom prst="rect">
            <a:avLst/>
          </a:prstGeom>
          <a:noFill/>
          <a:ln w="9525">
            <a:noFill/>
            <a:miter lim="800000"/>
            <a:headEnd/>
            <a:tailEnd/>
          </a:ln>
        </p:spPr>
        <p:txBody>
          <a:bodyPr>
            <a:prstTxWarp prst="textNoShape">
              <a:avLst/>
            </a:prstTxWarp>
            <a:spAutoFit/>
          </a:bodyPr>
          <a:lstStyle/>
          <a:p>
            <a:r>
              <a:rPr lang="en-US" sz="1200" b="1">
                <a:solidFill>
                  <a:srgbClr val="0000FF"/>
                </a:solidFill>
              </a:rPr>
              <a:t>May 2009 – Medium-range</a:t>
            </a:r>
          </a:p>
        </p:txBody>
      </p:sp>
      <p:sp>
        <p:nvSpPr>
          <p:cNvPr id="37898" name="Right Arrow 14"/>
          <p:cNvSpPr>
            <a:spLocks noChangeArrowheads="1"/>
          </p:cNvSpPr>
          <p:nvPr/>
        </p:nvSpPr>
        <p:spPr bwMode="auto">
          <a:xfrm rot="785985">
            <a:off x="7435850" y="2455863"/>
            <a:ext cx="1169988" cy="176212"/>
          </a:xfrm>
          <a:prstGeom prst="rightArrow">
            <a:avLst>
              <a:gd name="adj1" fmla="val 50000"/>
              <a:gd name="adj2" fmla="val 49859"/>
            </a:avLst>
          </a:prstGeom>
          <a:solidFill>
            <a:srgbClr val="0000FF"/>
          </a:solidFill>
          <a:ln w="9525">
            <a:solidFill>
              <a:schemeClr val="tx1"/>
            </a:solidFill>
            <a:round/>
            <a:headEnd/>
            <a:tailEnd/>
          </a:ln>
        </p:spPr>
        <p:txBody>
          <a:bodyPr>
            <a:prstTxWarp prst="textNoShape">
              <a:avLst/>
            </a:prstTxWarp>
          </a:bodyPr>
          <a:lstStyle/>
          <a:p>
            <a:endParaRPr lang="en-US"/>
          </a:p>
        </p:txBody>
      </p:sp>
      <p:sp>
        <p:nvSpPr>
          <p:cNvPr id="37899" name="TextBox 15"/>
          <p:cNvSpPr txBox="1">
            <a:spLocks noChangeArrowheads="1"/>
          </p:cNvSpPr>
          <p:nvPr/>
        </p:nvSpPr>
        <p:spPr bwMode="auto">
          <a:xfrm>
            <a:off x="3810000" y="1828800"/>
            <a:ext cx="2590800" cy="276225"/>
          </a:xfrm>
          <a:prstGeom prst="rect">
            <a:avLst/>
          </a:prstGeom>
          <a:noFill/>
          <a:ln w="9525">
            <a:noFill/>
            <a:miter lim="800000"/>
            <a:headEnd/>
            <a:tailEnd/>
          </a:ln>
        </p:spPr>
        <p:txBody>
          <a:bodyPr>
            <a:prstTxWarp prst="textNoShape">
              <a:avLst/>
            </a:prstTxWarp>
            <a:spAutoFit/>
          </a:bodyPr>
          <a:lstStyle/>
          <a:p>
            <a:r>
              <a:rPr lang="en-US" sz="1200" b="1">
                <a:solidFill>
                  <a:srgbClr val="0000FF"/>
                </a:solidFill>
              </a:rPr>
              <a:t>Short-range forecasts</a:t>
            </a:r>
          </a:p>
        </p:txBody>
      </p:sp>
      <p:sp>
        <p:nvSpPr>
          <p:cNvPr id="37900" name="Right Arrow 16"/>
          <p:cNvSpPr>
            <a:spLocks noChangeArrowheads="1"/>
          </p:cNvSpPr>
          <p:nvPr/>
        </p:nvSpPr>
        <p:spPr bwMode="auto">
          <a:xfrm>
            <a:off x="5105400" y="3962400"/>
            <a:ext cx="3505200" cy="152400"/>
          </a:xfrm>
          <a:prstGeom prst="rightArrow">
            <a:avLst>
              <a:gd name="adj1" fmla="val 50000"/>
              <a:gd name="adj2" fmla="val 50046"/>
            </a:avLst>
          </a:prstGeom>
          <a:solidFill>
            <a:srgbClr val="008000"/>
          </a:solidFill>
          <a:ln w="9525">
            <a:solidFill>
              <a:srgbClr val="008000"/>
            </a:solidFill>
            <a:round/>
            <a:headEnd/>
            <a:tailEnd/>
          </a:ln>
        </p:spPr>
        <p:txBody>
          <a:bodyPr>
            <a:prstTxWarp prst="textNoShape">
              <a:avLst/>
            </a:prstTxWarp>
          </a:bodyPr>
          <a:lstStyle/>
          <a:p>
            <a:endParaRPr lang="en-US"/>
          </a:p>
        </p:txBody>
      </p:sp>
      <p:sp>
        <p:nvSpPr>
          <p:cNvPr id="37901" name="Right Arrow 17"/>
          <p:cNvSpPr>
            <a:spLocks noChangeArrowheads="1"/>
          </p:cNvSpPr>
          <p:nvPr/>
        </p:nvSpPr>
        <p:spPr bwMode="auto">
          <a:xfrm>
            <a:off x="4267200" y="3505200"/>
            <a:ext cx="2209800" cy="152400"/>
          </a:xfrm>
          <a:prstGeom prst="rightArrow">
            <a:avLst>
              <a:gd name="adj1" fmla="val 50000"/>
              <a:gd name="adj2" fmla="val 50012"/>
            </a:avLst>
          </a:prstGeom>
          <a:solidFill>
            <a:srgbClr val="008000"/>
          </a:solidFill>
          <a:ln w="9525">
            <a:solidFill>
              <a:srgbClr val="008000"/>
            </a:solidFill>
            <a:round/>
            <a:headEnd/>
            <a:tailEnd/>
          </a:ln>
        </p:spPr>
        <p:txBody>
          <a:bodyPr>
            <a:prstTxWarp prst="textNoShape">
              <a:avLst/>
            </a:prstTxWarp>
          </a:bodyPr>
          <a:lstStyle/>
          <a:p>
            <a:endParaRPr lang="en-US"/>
          </a:p>
        </p:txBody>
      </p:sp>
      <p:sp>
        <p:nvSpPr>
          <p:cNvPr id="37902" name="TextBox 18"/>
          <p:cNvSpPr txBox="1">
            <a:spLocks noChangeArrowheads="1"/>
          </p:cNvSpPr>
          <p:nvPr/>
        </p:nvSpPr>
        <p:spPr bwMode="auto">
          <a:xfrm>
            <a:off x="3581400" y="2971800"/>
            <a:ext cx="1371600" cy="646113"/>
          </a:xfrm>
          <a:prstGeom prst="rect">
            <a:avLst/>
          </a:prstGeom>
          <a:noFill/>
          <a:ln w="9525">
            <a:noFill/>
            <a:miter lim="800000"/>
            <a:headEnd/>
            <a:tailEnd/>
          </a:ln>
        </p:spPr>
        <p:txBody>
          <a:bodyPr>
            <a:prstTxWarp prst="textNoShape">
              <a:avLst/>
            </a:prstTxWarp>
            <a:spAutoFit/>
          </a:bodyPr>
          <a:lstStyle/>
          <a:p>
            <a:r>
              <a:rPr lang="en-US" sz="1200" b="1">
                <a:solidFill>
                  <a:srgbClr val="008000"/>
                </a:solidFill>
              </a:rPr>
              <a:t>Sep 2004 – Morton/WRF at KMSO</a:t>
            </a:r>
          </a:p>
        </p:txBody>
      </p:sp>
      <p:sp>
        <p:nvSpPr>
          <p:cNvPr id="37903" name="Right Arrow 19"/>
          <p:cNvSpPr>
            <a:spLocks noChangeArrowheads="1"/>
          </p:cNvSpPr>
          <p:nvPr/>
        </p:nvSpPr>
        <p:spPr bwMode="auto">
          <a:xfrm rot="2590684">
            <a:off x="4725988" y="3700463"/>
            <a:ext cx="377825" cy="152400"/>
          </a:xfrm>
          <a:prstGeom prst="rightArrow">
            <a:avLst>
              <a:gd name="adj1" fmla="val 50000"/>
              <a:gd name="adj2" fmla="val 49836"/>
            </a:avLst>
          </a:prstGeom>
          <a:solidFill>
            <a:srgbClr val="008000"/>
          </a:solidFill>
          <a:ln w="9525">
            <a:solidFill>
              <a:srgbClr val="008000"/>
            </a:solidFill>
            <a:round/>
            <a:headEnd/>
            <a:tailEnd/>
          </a:ln>
        </p:spPr>
        <p:txBody>
          <a:bodyPr>
            <a:prstTxWarp prst="textNoShape">
              <a:avLst/>
            </a:prstTxWarp>
          </a:bodyPr>
          <a:lstStyle/>
          <a:p>
            <a:endParaRPr lang="en-US"/>
          </a:p>
        </p:txBody>
      </p:sp>
      <p:sp>
        <p:nvSpPr>
          <p:cNvPr id="37904" name="TextBox 20"/>
          <p:cNvSpPr txBox="1">
            <a:spLocks noChangeArrowheads="1"/>
          </p:cNvSpPr>
          <p:nvPr/>
        </p:nvSpPr>
        <p:spPr bwMode="auto">
          <a:xfrm>
            <a:off x="4572000" y="4114800"/>
            <a:ext cx="1371600" cy="461963"/>
          </a:xfrm>
          <a:prstGeom prst="rect">
            <a:avLst/>
          </a:prstGeom>
          <a:noFill/>
          <a:ln w="9525">
            <a:noFill/>
            <a:miter lim="800000"/>
            <a:headEnd/>
            <a:tailEnd/>
          </a:ln>
        </p:spPr>
        <p:txBody>
          <a:bodyPr>
            <a:prstTxWarp prst="textNoShape">
              <a:avLst/>
            </a:prstTxWarp>
            <a:spAutoFit/>
          </a:bodyPr>
          <a:lstStyle/>
          <a:p>
            <a:r>
              <a:rPr lang="en-US" sz="1200" b="1">
                <a:solidFill>
                  <a:srgbClr val="008000"/>
                </a:solidFill>
              </a:rPr>
              <a:t>Aug 2005 –WRF at ARSC/PAFA</a:t>
            </a:r>
          </a:p>
        </p:txBody>
      </p:sp>
      <p:sp>
        <p:nvSpPr>
          <p:cNvPr id="37905" name="TextBox 21"/>
          <p:cNvSpPr txBox="1">
            <a:spLocks noChangeArrowheads="1"/>
          </p:cNvSpPr>
          <p:nvPr/>
        </p:nvSpPr>
        <p:spPr bwMode="auto">
          <a:xfrm>
            <a:off x="6705600" y="3276600"/>
            <a:ext cx="762000" cy="461963"/>
          </a:xfrm>
          <a:prstGeom prst="rect">
            <a:avLst/>
          </a:prstGeom>
          <a:noFill/>
          <a:ln w="9525">
            <a:noFill/>
            <a:miter lim="800000"/>
            <a:headEnd/>
            <a:tailEnd/>
          </a:ln>
        </p:spPr>
        <p:txBody>
          <a:bodyPr>
            <a:prstTxWarp prst="textNoShape">
              <a:avLst/>
            </a:prstTxWarp>
            <a:spAutoFit/>
          </a:bodyPr>
          <a:lstStyle/>
          <a:p>
            <a:r>
              <a:rPr lang="en-US" b="1">
                <a:solidFill>
                  <a:srgbClr val="008000"/>
                </a:solidFill>
              </a:rPr>
              <a:t>. . . </a:t>
            </a:r>
          </a:p>
        </p:txBody>
      </p:sp>
      <p:sp>
        <p:nvSpPr>
          <p:cNvPr id="37906" name="TextBox 22"/>
          <p:cNvSpPr txBox="1">
            <a:spLocks noChangeArrowheads="1"/>
          </p:cNvSpPr>
          <p:nvPr/>
        </p:nvSpPr>
        <p:spPr bwMode="auto">
          <a:xfrm>
            <a:off x="5943600" y="4114800"/>
            <a:ext cx="1600200" cy="276225"/>
          </a:xfrm>
          <a:prstGeom prst="rect">
            <a:avLst/>
          </a:prstGeom>
          <a:noFill/>
          <a:ln w="9525">
            <a:noFill/>
            <a:miter lim="800000"/>
            <a:headEnd/>
            <a:tailEnd/>
          </a:ln>
        </p:spPr>
        <p:txBody>
          <a:bodyPr>
            <a:prstTxWarp prst="textNoShape">
              <a:avLst/>
            </a:prstTxWarp>
            <a:spAutoFit/>
          </a:bodyPr>
          <a:lstStyle/>
          <a:p>
            <a:r>
              <a:rPr lang="en-US" sz="1200" b="1" i="1">
                <a:solidFill>
                  <a:srgbClr val="008000"/>
                </a:solidFill>
              </a:rPr>
              <a:t>Various Renditions</a:t>
            </a:r>
          </a:p>
        </p:txBody>
      </p:sp>
      <p:sp>
        <p:nvSpPr>
          <p:cNvPr id="37907" name="TextBox 23"/>
          <p:cNvSpPr txBox="1">
            <a:spLocks noChangeArrowheads="1"/>
          </p:cNvSpPr>
          <p:nvPr/>
        </p:nvSpPr>
        <p:spPr bwMode="auto">
          <a:xfrm>
            <a:off x="7467600" y="4114800"/>
            <a:ext cx="1371600" cy="461963"/>
          </a:xfrm>
          <a:prstGeom prst="rect">
            <a:avLst/>
          </a:prstGeom>
          <a:noFill/>
          <a:ln w="9525">
            <a:noFill/>
            <a:miter lim="800000"/>
            <a:headEnd/>
            <a:tailEnd/>
          </a:ln>
        </p:spPr>
        <p:txBody>
          <a:bodyPr>
            <a:prstTxWarp prst="textNoShape">
              <a:avLst/>
            </a:prstTxWarp>
            <a:spAutoFit/>
          </a:bodyPr>
          <a:lstStyle/>
          <a:p>
            <a:r>
              <a:rPr lang="en-US" sz="1200" b="1">
                <a:solidFill>
                  <a:srgbClr val="008000"/>
                </a:solidFill>
              </a:rPr>
              <a:t>Oct 2009 –HRRR-AK</a:t>
            </a:r>
          </a:p>
        </p:txBody>
      </p:sp>
      <p:sp>
        <p:nvSpPr>
          <p:cNvPr id="37908" name="Right Arrow 24"/>
          <p:cNvSpPr>
            <a:spLocks noChangeArrowheads="1"/>
          </p:cNvSpPr>
          <p:nvPr/>
        </p:nvSpPr>
        <p:spPr bwMode="auto">
          <a:xfrm>
            <a:off x="7391400" y="5334000"/>
            <a:ext cx="1219200" cy="152400"/>
          </a:xfrm>
          <a:prstGeom prst="rightArrow">
            <a:avLst>
              <a:gd name="adj1" fmla="val 50000"/>
              <a:gd name="adj2" fmla="val 50000"/>
            </a:avLst>
          </a:prstGeom>
          <a:solidFill>
            <a:srgbClr val="FF0000"/>
          </a:solidFill>
          <a:ln w="9525">
            <a:solidFill>
              <a:srgbClr val="FF0000"/>
            </a:solidFill>
            <a:round/>
            <a:headEnd/>
            <a:tailEnd/>
          </a:ln>
        </p:spPr>
        <p:txBody>
          <a:bodyPr>
            <a:prstTxWarp prst="textNoShape">
              <a:avLst/>
            </a:prstTxWarp>
          </a:bodyPr>
          <a:lstStyle/>
          <a:p>
            <a:endParaRPr lang="en-US"/>
          </a:p>
        </p:txBody>
      </p:sp>
      <p:sp>
        <p:nvSpPr>
          <p:cNvPr id="37909" name="TextBox 25"/>
          <p:cNvSpPr txBox="1">
            <a:spLocks noChangeArrowheads="1"/>
          </p:cNvSpPr>
          <p:nvPr/>
        </p:nvSpPr>
        <p:spPr bwMode="auto">
          <a:xfrm>
            <a:off x="6172200" y="5105400"/>
            <a:ext cx="1371600" cy="646113"/>
          </a:xfrm>
          <a:prstGeom prst="rect">
            <a:avLst/>
          </a:prstGeom>
          <a:noFill/>
          <a:ln w="9525">
            <a:noFill/>
            <a:miter lim="800000"/>
            <a:headEnd/>
            <a:tailEnd/>
          </a:ln>
        </p:spPr>
        <p:txBody>
          <a:bodyPr>
            <a:prstTxWarp prst="textNoShape">
              <a:avLst/>
            </a:prstTxWarp>
            <a:spAutoFit/>
          </a:bodyPr>
          <a:lstStyle/>
          <a:p>
            <a:r>
              <a:rPr lang="en-US" sz="1200" b="1">
                <a:solidFill>
                  <a:srgbClr val="FF0000"/>
                </a:solidFill>
              </a:rPr>
              <a:t>Summer 2008 – Stuefer smoke forecast</a:t>
            </a:r>
          </a:p>
        </p:txBody>
      </p:sp>
    </p:spTree>
    <p:extLst>
      <p:ext uri="{BB962C8B-B14F-4D97-AF65-F5344CB8AC3E}">
        <p14:creationId xmlns="" xmlns:p14="http://schemas.microsoft.com/office/powerpoint/2010/main" val="27122595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Raobs</a:t>
            </a:r>
            <a:r>
              <a:rPr lang="en-US" dirty="0" smtClean="0"/>
              <a:t> </a:t>
            </a:r>
            <a:r>
              <a:rPr lang="en-US" dirty="0" err="1" smtClean="0"/>
              <a:t>vs</a:t>
            </a:r>
            <a:r>
              <a:rPr lang="en-US" dirty="0" smtClean="0"/>
              <a:t> WRF Soundings</a:t>
            </a:r>
            <a:endParaRPr lang="en-US" dirty="0"/>
          </a:p>
        </p:txBody>
      </p:sp>
      <p:pic>
        <p:nvPicPr>
          <p:cNvPr id="3" name="Picture 2"/>
          <p:cNvPicPr>
            <a:picLocks noChangeAspect="1"/>
          </p:cNvPicPr>
          <p:nvPr/>
        </p:nvPicPr>
        <p:blipFill>
          <a:blip r:embed="rId3"/>
          <a:stretch>
            <a:fillRect/>
          </a:stretch>
        </p:blipFill>
        <p:spPr>
          <a:xfrm>
            <a:off x="4343400" y="1668870"/>
            <a:ext cx="3937893" cy="4556050"/>
          </a:xfrm>
          <a:prstGeom prst="rect">
            <a:avLst/>
          </a:prstGeom>
          <a:ln>
            <a:solidFill>
              <a:srgbClr val="000000"/>
            </a:solidFill>
          </a:ln>
        </p:spPr>
      </p:pic>
      <p:pic>
        <p:nvPicPr>
          <p:cNvPr id="4" name="Picture 3"/>
          <p:cNvPicPr>
            <a:picLocks noChangeAspect="1"/>
          </p:cNvPicPr>
          <p:nvPr/>
        </p:nvPicPr>
        <p:blipFill>
          <a:blip r:embed="rId4"/>
          <a:stretch>
            <a:fillRect/>
          </a:stretch>
        </p:blipFill>
        <p:spPr>
          <a:xfrm>
            <a:off x="685801" y="1728652"/>
            <a:ext cx="2057400" cy="2233748"/>
          </a:xfrm>
          <a:prstGeom prst="rect">
            <a:avLst/>
          </a:prstGeom>
          <a:ln>
            <a:solidFill>
              <a:srgbClr val="000000"/>
            </a:solidFill>
          </a:ln>
        </p:spPr>
      </p:pic>
      <p:pic>
        <p:nvPicPr>
          <p:cNvPr id="5" name="Picture 4"/>
          <p:cNvPicPr>
            <a:picLocks noChangeAspect="1"/>
          </p:cNvPicPr>
          <p:nvPr/>
        </p:nvPicPr>
        <p:blipFill rotWithShape="1">
          <a:blip r:embed="rId5"/>
          <a:srcRect b="27497"/>
          <a:stretch/>
        </p:blipFill>
        <p:spPr>
          <a:xfrm>
            <a:off x="609600" y="4114800"/>
            <a:ext cx="2286542" cy="2146300"/>
          </a:xfrm>
          <a:prstGeom prst="rect">
            <a:avLst/>
          </a:prstGeom>
          <a:ln>
            <a:solidFill>
              <a:srgbClr val="000000"/>
            </a:solidFill>
          </a:ln>
        </p:spPr>
      </p:pic>
      <p:cxnSp>
        <p:nvCxnSpPr>
          <p:cNvPr id="7" name="Straight Arrow Connector 6"/>
          <p:cNvCxnSpPr/>
          <p:nvPr/>
        </p:nvCxnSpPr>
        <p:spPr bwMode="auto">
          <a:xfrm>
            <a:off x="2971800" y="2819400"/>
            <a:ext cx="1219200" cy="609600"/>
          </a:xfrm>
          <a:prstGeom prst="straightConnector1">
            <a:avLst/>
          </a:prstGeom>
          <a:solidFill>
            <a:schemeClr val="accent1"/>
          </a:solidFill>
          <a:ln w="38100" cap="flat" cmpd="sng" algn="ctr">
            <a:solidFill>
              <a:srgbClr val="333399"/>
            </a:solidFill>
            <a:prstDash val="solid"/>
            <a:round/>
            <a:headEnd type="none" w="med" len="med"/>
            <a:tailEnd type="arrow"/>
          </a:ln>
          <a:effectLst/>
        </p:spPr>
      </p:cxnSp>
      <p:cxnSp>
        <p:nvCxnSpPr>
          <p:cNvPr id="9" name="Straight Arrow Connector 8"/>
          <p:cNvCxnSpPr/>
          <p:nvPr/>
        </p:nvCxnSpPr>
        <p:spPr bwMode="auto">
          <a:xfrm flipV="1">
            <a:off x="3124200" y="4419600"/>
            <a:ext cx="1066800" cy="838200"/>
          </a:xfrm>
          <a:prstGeom prst="straightConnector1">
            <a:avLst/>
          </a:prstGeom>
          <a:solidFill>
            <a:schemeClr val="accent1"/>
          </a:solidFill>
          <a:ln w="38100" cap="flat" cmpd="sng" algn="ctr">
            <a:solidFill>
              <a:schemeClr val="accent2"/>
            </a:solidFill>
            <a:prstDash val="solid"/>
            <a:round/>
            <a:headEnd type="none" w="med" len="med"/>
            <a:tailEnd type="arrow"/>
          </a:ln>
          <a:effectLst/>
        </p:spPr>
      </p:cxnSp>
    </p:spTree>
    <p:extLst>
      <p:ext uri="{BB962C8B-B14F-4D97-AF65-F5344CB8AC3E}">
        <p14:creationId xmlns:p14="http://schemas.microsoft.com/office/powerpoint/2010/main" xmlns="" val="26138283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Preliminary Assessment of MET for “verification”</a:t>
            </a:r>
            <a:endParaRPr lang="en-US" dirty="0"/>
          </a:p>
        </p:txBody>
      </p:sp>
      <p:sp>
        <p:nvSpPr>
          <p:cNvPr id="3" name="Content Placeholder 2"/>
          <p:cNvSpPr>
            <a:spLocks noGrp="1"/>
          </p:cNvSpPr>
          <p:nvPr>
            <p:ph idx="1"/>
          </p:nvPr>
        </p:nvSpPr>
        <p:spPr/>
        <p:txBody>
          <a:bodyPr/>
          <a:lstStyle/>
          <a:p>
            <a:r>
              <a:rPr lang="en-US" sz="2400" dirty="0" smtClean="0"/>
              <a:t>Steep learning curve, but extremely versatile and useful</a:t>
            </a:r>
          </a:p>
          <a:p>
            <a:r>
              <a:rPr lang="en-US" sz="2400" dirty="0" smtClean="0"/>
              <a:t>Need to go much further than domain-wide verification </a:t>
            </a:r>
          </a:p>
          <a:p>
            <a:pPr lvl="1"/>
            <a:r>
              <a:rPr lang="en-US" sz="2000" dirty="0" smtClean="0"/>
              <a:t>Classification into geographical regimes</a:t>
            </a:r>
          </a:p>
          <a:p>
            <a:pPr lvl="1"/>
            <a:r>
              <a:rPr lang="en-US" sz="2000" dirty="0" smtClean="0"/>
              <a:t>Groups of forecasts based on some classification criteria</a:t>
            </a:r>
          </a:p>
          <a:p>
            <a:pPr lvl="1"/>
            <a:r>
              <a:rPr lang="en-US" sz="2000" dirty="0" smtClean="0"/>
              <a:t>The beauty is that we now have all the raw data set up, including MPR’s</a:t>
            </a:r>
          </a:p>
          <a:p>
            <a:r>
              <a:rPr lang="en-US" sz="2200" dirty="0" smtClean="0"/>
              <a:t>Need some sort of database interface for doing specialized verifications over different </a:t>
            </a:r>
            <a:r>
              <a:rPr lang="en-US" sz="2200" dirty="0" err="1" smtClean="0"/>
              <a:t>timespans</a:t>
            </a:r>
            <a:r>
              <a:rPr lang="en-US" sz="2200" dirty="0" smtClean="0"/>
              <a:t>, regimes, etc.</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b="25968"/>
          <a:stretch/>
        </p:blipFill>
        <p:spPr>
          <a:xfrm>
            <a:off x="6096000" y="1676400"/>
            <a:ext cx="2738783" cy="2256509"/>
          </a:xfrm>
          <a:prstGeom prst="rect">
            <a:avLst/>
          </a:prstGeom>
        </p:spPr>
      </p:pic>
      <p:pic>
        <p:nvPicPr>
          <p:cNvPr id="8" name="Picture 7"/>
          <p:cNvPicPr>
            <a:picLocks noChangeAspect="1"/>
          </p:cNvPicPr>
          <p:nvPr/>
        </p:nvPicPr>
        <p:blipFill rotWithShape="1">
          <a:blip r:embed="rId4"/>
          <a:srcRect t="-1" b="27416"/>
          <a:stretch/>
        </p:blipFill>
        <p:spPr>
          <a:xfrm>
            <a:off x="5943600" y="3962400"/>
            <a:ext cx="2980818" cy="2320634"/>
          </a:xfrm>
          <a:prstGeom prst="rect">
            <a:avLst/>
          </a:prstGeom>
        </p:spPr>
      </p:pic>
      <p:sp>
        <p:nvSpPr>
          <p:cNvPr id="9" name="Title 8"/>
          <p:cNvSpPr>
            <a:spLocks noGrp="1"/>
          </p:cNvSpPr>
          <p:nvPr>
            <p:ph type="title"/>
          </p:nvPr>
        </p:nvSpPr>
        <p:spPr/>
        <p:txBody>
          <a:bodyPr/>
          <a:lstStyle/>
          <a:p>
            <a:r>
              <a:rPr lang="en-US" dirty="0" err="1" smtClean="0"/>
              <a:t>Namelist</a:t>
            </a:r>
            <a:r>
              <a:rPr lang="en-US" dirty="0" smtClean="0"/>
              <a:t> Options</a:t>
            </a:r>
            <a:endParaRPr lang="en-US" dirty="0"/>
          </a:p>
        </p:txBody>
      </p:sp>
      <p:sp>
        <p:nvSpPr>
          <p:cNvPr id="10" name="Content Placeholder 9"/>
          <p:cNvSpPr>
            <a:spLocks noGrp="1"/>
          </p:cNvSpPr>
          <p:nvPr>
            <p:ph idx="1"/>
          </p:nvPr>
        </p:nvSpPr>
        <p:spPr>
          <a:xfrm>
            <a:off x="-30741" y="1676400"/>
            <a:ext cx="5821941" cy="4495800"/>
          </a:xfrm>
        </p:spPr>
        <p:txBody>
          <a:bodyPr/>
          <a:lstStyle/>
          <a:p>
            <a:pPr lvl="1"/>
            <a:r>
              <a:rPr lang="en-US" sz="2000" dirty="0" smtClean="0"/>
              <a:t>WSM 3-class simple ice, </a:t>
            </a:r>
            <a:r>
              <a:rPr lang="en-US" sz="2000" b="1" dirty="0" smtClean="0"/>
              <a:t>now looking at 3.3.1 version of Thompson </a:t>
            </a:r>
            <a:r>
              <a:rPr lang="en-US" sz="2000" b="1" dirty="0" err="1" smtClean="0"/>
              <a:t>graupel</a:t>
            </a:r>
            <a:r>
              <a:rPr lang="en-US" sz="2000" b="1" dirty="0" smtClean="0"/>
              <a:t> microphysics</a:t>
            </a:r>
          </a:p>
          <a:p>
            <a:pPr lvl="1"/>
            <a:r>
              <a:rPr lang="en-US" sz="2000" dirty="0" smtClean="0"/>
              <a:t>RRTM LW physics, </a:t>
            </a:r>
            <a:r>
              <a:rPr lang="en-US" sz="2000" dirty="0" err="1" smtClean="0"/>
              <a:t>Dudhia</a:t>
            </a:r>
            <a:r>
              <a:rPr lang="en-US" sz="2000" dirty="0" smtClean="0"/>
              <a:t> SW</a:t>
            </a:r>
          </a:p>
          <a:p>
            <a:pPr lvl="1"/>
            <a:r>
              <a:rPr lang="en-US" sz="2000" dirty="0" err="1" smtClean="0"/>
              <a:t>Monin-Obukhov</a:t>
            </a:r>
            <a:r>
              <a:rPr lang="en-US" sz="2000" dirty="0" smtClean="0"/>
              <a:t> </a:t>
            </a:r>
            <a:r>
              <a:rPr lang="en-US" sz="2000" dirty="0" err="1" smtClean="0"/>
              <a:t>sfclay</a:t>
            </a:r>
            <a:r>
              <a:rPr lang="en-US" sz="2000" dirty="0" smtClean="0"/>
              <a:t> physics</a:t>
            </a:r>
          </a:p>
          <a:p>
            <a:pPr lvl="1"/>
            <a:r>
              <a:rPr lang="en-US" sz="2000" dirty="0" smtClean="0"/>
              <a:t>Thermal diffusion surface physics (need to change soon!), </a:t>
            </a:r>
            <a:r>
              <a:rPr lang="en-US" sz="2000" b="1" dirty="0" smtClean="0"/>
              <a:t>now Noah LSM, looking at RUC</a:t>
            </a:r>
          </a:p>
          <a:p>
            <a:pPr lvl="1"/>
            <a:r>
              <a:rPr lang="en-US" sz="2000" dirty="0" smtClean="0"/>
              <a:t>PBL Physics - YSU, </a:t>
            </a:r>
            <a:r>
              <a:rPr lang="en-US" sz="2000" b="1" dirty="0" smtClean="0"/>
              <a:t>now MYNN 2.5 level TKE, looking at experimental approach</a:t>
            </a:r>
          </a:p>
          <a:p>
            <a:pPr lvl="1"/>
            <a:r>
              <a:rPr lang="en-US" sz="2000" dirty="0" smtClean="0"/>
              <a:t>No cumulus parameterization</a:t>
            </a:r>
          </a:p>
          <a:p>
            <a:pPr lvl="1"/>
            <a:r>
              <a:rPr lang="en-US" sz="2000" dirty="0" smtClean="0"/>
              <a:t>Default layers, </a:t>
            </a:r>
            <a:r>
              <a:rPr lang="en-US" sz="2000" b="1" dirty="0" smtClean="0"/>
              <a:t>now heights of 8, 31, 74, 149, … meters</a:t>
            </a:r>
            <a:endParaRPr lang="en-US" sz="2000" b="1" dirty="0"/>
          </a:p>
        </p:txBody>
      </p:sp>
    </p:spTree>
    <p:extLst>
      <p:ext uri="{BB962C8B-B14F-4D97-AF65-F5344CB8AC3E}">
        <p14:creationId xmlns:p14="http://schemas.microsoft.com/office/powerpoint/2010/main" xmlns="" val="36685578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components</a:t>
            </a:r>
            <a:endParaRPr lang="en-US" dirty="0"/>
          </a:p>
        </p:txBody>
      </p:sp>
      <p:sp>
        <p:nvSpPr>
          <p:cNvPr id="3" name="Content Placeholder 2"/>
          <p:cNvSpPr>
            <a:spLocks noGrp="1"/>
          </p:cNvSpPr>
          <p:nvPr>
            <p:ph idx="1"/>
          </p:nvPr>
        </p:nvSpPr>
        <p:spPr/>
        <p:txBody>
          <a:bodyPr/>
          <a:lstStyle/>
          <a:p>
            <a:r>
              <a:rPr lang="en-US" dirty="0" smtClean="0"/>
              <a:t>Data assimilation with GSI</a:t>
            </a:r>
          </a:p>
          <a:p>
            <a:pPr lvl="1"/>
            <a:r>
              <a:rPr lang="en-US" dirty="0" smtClean="0"/>
              <a:t>Cold start and cycling tests with GDAS surface (and </a:t>
            </a:r>
            <a:r>
              <a:rPr lang="en-US" dirty="0" err="1" smtClean="0"/>
              <a:t>raobs</a:t>
            </a:r>
            <a:r>
              <a:rPr lang="en-US" dirty="0" smtClean="0"/>
              <a:t>) data</a:t>
            </a:r>
          </a:p>
          <a:p>
            <a:pPr lvl="1"/>
            <a:r>
              <a:rPr lang="en-US" dirty="0" smtClean="0"/>
              <a:t>Use of NASA </a:t>
            </a:r>
            <a:r>
              <a:rPr lang="en-US" dirty="0" err="1" smtClean="0"/>
              <a:t>SPoRT</a:t>
            </a:r>
            <a:r>
              <a:rPr lang="en-US" dirty="0" smtClean="0"/>
              <a:t> data (AIRS), </a:t>
            </a:r>
            <a:r>
              <a:rPr lang="en-US" dirty="0" err="1" smtClean="0"/>
              <a:t>profiles+radiances</a:t>
            </a:r>
            <a:endParaRPr lang="en-US" dirty="0" smtClean="0"/>
          </a:p>
          <a:p>
            <a:pPr lvl="1"/>
            <a:r>
              <a:rPr lang="en-US" dirty="0" smtClean="0"/>
              <a:t>Issues with GSI – apparent “race” condition when writing/reading some of the temp files (specifics later…)</a:t>
            </a:r>
          </a:p>
          <a:p>
            <a:pPr lvl="1"/>
            <a:r>
              <a:rPr lang="en-US" dirty="0" smtClean="0"/>
              <a:t>Admittedly “black-boxing” it</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t>
            </a:r>
            <a:r>
              <a:rPr lang="en-US" baseline="0" dirty="0" smtClean="0"/>
              <a:t> quick study in GSI / cold / warm cycling</a:t>
            </a:r>
            <a:endParaRPr lang="en-US" dirty="0"/>
          </a:p>
        </p:txBody>
      </p:sp>
      <p:sp>
        <p:nvSpPr>
          <p:cNvPr id="3" name="Content Placeholder 2"/>
          <p:cNvSpPr>
            <a:spLocks noGrp="1"/>
          </p:cNvSpPr>
          <p:nvPr>
            <p:ph idx="1"/>
          </p:nvPr>
        </p:nvSpPr>
        <p:spPr/>
        <p:txBody>
          <a:bodyPr/>
          <a:lstStyle/>
          <a:p>
            <a:r>
              <a:rPr lang="en-US" dirty="0" smtClean="0"/>
              <a:t>Question – initialize direct from RR, assimilate, or warm-cycle</a:t>
            </a:r>
            <a:r>
              <a:rPr lang="en-US" baseline="0" dirty="0" smtClean="0"/>
              <a:t> and assimilate?</a:t>
            </a:r>
          </a:p>
          <a:p>
            <a:r>
              <a:rPr lang="en-US" baseline="0" dirty="0" smtClean="0"/>
              <a:t>Primary goal here – understand the GSI process for cold/warm starting</a:t>
            </a:r>
          </a:p>
          <a:p>
            <a:r>
              <a:rPr lang="en-US" baseline="0" dirty="0" smtClean="0"/>
              <a:t>Preliminary tests to gain insight for future activities</a:t>
            </a:r>
          </a:p>
        </p:txBody>
      </p:sp>
    </p:spTree>
    <p:extLst>
      <p:ext uri="{BB962C8B-B14F-4D97-AF65-F5344CB8AC3E}">
        <p14:creationId xmlns:p14="http://schemas.microsoft.com/office/powerpoint/2010/main" xmlns="" val="4244487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762000"/>
            <a:ext cx="7918754" cy="338554"/>
          </a:xfrm>
          <a:prstGeom prst="rect">
            <a:avLst/>
          </a:prstGeom>
          <a:noFill/>
        </p:spPr>
        <p:txBody>
          <a:bodyPr wrap="none" rtlCol="0">
            <a:spAutoFit/>
          </a:bodyPr>
          <a:lstStyle/>
          <a:p>
            <a:r>
              <a:rPr lang="en-US" sz="1600" b="1" dirty="0" smtClean="0"/>
              <a:t>FH00                         FH06                         FH12                        FH18                           FH24</a:t>
            </a:r>
            <a:endParaRPr lang="en-US" sz="1600" b="1" dirty="0"/>
          </a:p>
        </p:txBody>
      </p:sp>
      <p:sp>
        <p:nvSpPr>
          <p:cNvPr id="5" name="Rectangle 4"/>
          <p:cNvSpPr/>
          <p:nvPr/>
        </p:nvSpPr>
        <p:spPr bwMode="auto">
          <a:xfrm>
            <a:off x="1066800" y="1219200"/>
            <a:ext cx="762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Times" charset="0"/>
              </a:rPr>
              <a:t>00Z</a:t>
            </a:r>
            <a:r>
              <a:rPr kumimoji="0" lang="en-US" sz="1100" b="1" i="0" u="none" strike="noStrike" cap="none" normalizeH="0" dirty="0" smtClean="0">
                <a:ln>
                  <a:noFill/>
                </a:ln>
                <a:solidFill>
                  <a:schemeClr val="tx1"/>
                </a:solidFill>
                <a:effectLst/>
                <a:latin typeface="Times" charset="0"/>
              </a:rPr>
              <a:t> Control</a:t>
            </a:r>
            <a:endParaRPr kumimoji="0" lang="en-US" sz="1100" b="1" i="0" u="none" strike="noStrike" cap="none" normalizeH="0" baseline="0" dirty="0">
              <a:ln>
                <a:noFill/>
              </a:ln>
              <a:solidFill>
                <a:schemeClr val="tx1"/>
              </a:solidFill>
              <a:effectLst/>
              <a:latin typeface="Times" charset="0"/>
            </a:endParaRPr>
          </a:p>
        </p:txBody>
      </p:sp>
      <p:sp>
        <p:nvSpPr>
          <p:cNvPr id="6" name="TextBox 5"/>
          <p:cNvSpPr txBox="1"/>
          <p:nvPr/>
        </p:nvSpPr>
        <p:spPr>
          <a:xfrm>
            <a:off x="457200" y="1143000"/>
            <a:ext cx="443977" cy="307777"/>
          </a:xfrm>
          <a:prstGeom prst="rect">
            <a:avLst/>
          </a:prstGeom>
          <a:noFill/>
        </p:spPr>
        <p:txBody>
          <a:bodyPr wrap="none" rtlCol="0">
            <a:spAutoFit/>
          </a:bodyPr>
          <a:lstStyle/>
          <a:p>
            <a:r>
              <a:rPr lang="en-US" sz="1400" b="1" dirty="0" smtClean="0"/>
              <a:t>RR</a:t>
            </a:r>
            <a:endParaRPr lang="en-US" sz="1400" b="1" dirty="0"/>
          </a:p>
        </p:txBody>
      </p:sp>
      <p:cxnSp>
        <p:nvCxnSpPr>
          <p:cNvPr id="8" name="Straight Arrow Connector 7"/>
          <p:cNvCxnSpPr>
            <a:stCxn id="6" idx="3"/>
          </p:cNvCxnSpPr>
          <p:nvPr/>
        </p:nvCxnSpPr>
        <p:spPr bwMode="auto">
          <a:xfrm flipV="1">
            <a:off x="901177" y="1295400"/>
            <a:ext cx="165623" cy="148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a:stCxn id="5" idx="3"/>
          </p:cNvCxnSpPr>
          <p:nvPr/>
        </p:nvCxnSpPr>
        <p:spPr bwMode="auto">
          <a:xfrm>
            <a:off x="1828800" y="1447800"/>
            <a:ext cx="70104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 name="Rectangle 10"/>
          <p:cNvSpPr/>
          <p:nvPr/>
        </p:nvSpPr>
        <p:spPr bwMode="auto">
          <a:xfrm>
            <a:off x="1066800" y="3581400"/>
            <a:ext cx="762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Times" charset="0"/>
              </a:rPr>
              <a:t>00Z</a:t>
            </a:r>
            <a:r>
              <a:rPr kumimoji="0" lang="en-US" sz="1100" b="1" i="0" u="none" strike="noStrike" cap="none" normalizeH="0" dirty="0" smtClean="0">
                <a:ln>
                  <a:noFill/>
                </a:ln>
                <a:solidFill>
                  <a:schemeClr val="tx1"/>
                </a:solidFill>
                <a:effectLst/>
                <a:latin typeface="Times" charset="0"/>
              </a:rPr>
              <a:t> Cold Start</a:t>
            </a:r>
            <a:endParaRPr kumimoji="0" lang="en-US" sz="1100" b="1" i="0" u="none" strike="noStrike" cap="none" normalizeH="0" baseline="0" dirty="0">
              <a:ln>
                <a:noFill/>
              </a:ln>
              <a:solidFill>
                <a:schemeClr val="tx1"/>
              </a:solidFill>
              <a:effectLst/>
              <a:latin typeface="Times" charset="0"/>
            </a:endParaRPr>
          </a:p>
        </p:txBody>
      </p:sp>
      <p:sp>
        <p:nvSpPr>
          <p:cNvPr id="12" name="TextBox 11"/>
          <p:cNvSpPr txBox="1"/>
          <p:nvPr/>
        </p:nvSpPr>
        <p:spPr>
          <a:xfrm>
            <a:off x="457200" y="3505200"/>
            <a:ext cx="443977" cy="307777"/>
          </a:xfrm>
          <a:prstGeom prst="rect">
            <a:avLst/>
          </a:prstGeom>
          <a:noFill/>
        </p:spPr>
        <p:txBody>
          <a:bodyPr wrap="none" rtlCol="0">
            <a:spAutoFit/>
          </a:bodyPr>
          <a:lstStyle/>
          <a:p>
            <a:r>
              <a:rPr lang="en-US" sz="1400" b="1" dirty="0" smtClean="0"/>
              <a:t>RR</a:t>
            </a:r>
            <a:endParaRPr lang="en-US" sz="1400" b="1" dirty="0"/>
          </a:p>
        </p:txBody>
      </p:sp>
      <p:cxnSp>
        <p:nvCxnSpPr>
          <p:cNvPr id="13" name="Straight Arrow Connector 12"/>
          <p:cNvCxnSpPr>
            <a:stCxn id="12" idx="3"/>
          </p:cNvCxnSpPr>
          <p:nvPr/>
        </p:nvCxnSpPr>
        <p:spPr bwMode="auto">
          <a:xfrm flipV="1">
            <a:off x="901177" y="3657600"/>
            <a:ext cx="165623" cy="148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a:stCxn id="11" idx="3"/>
          </p:cNvCxnSpPr>
          <p:nvPr/>
        </p:nvCxnSpPr>
        <p:spPr bwMode="auto">
          <a:xfrm>
            <a:off x="1828800" y="3810000"/>
            <a:ext cx="70104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TextBox 14"/>
          <p:cNvSpPr txBox="1"/>
          <p:nvPr/>
        </p:nvSpPr>
        <p:spPr>
          <a:xfrm>
            <a:off x="457200" y="3810000"/>
            <a:ext cx="494033" cy="307777"/>
          </a:xfrm>
          <a:prstGeom prst="rect">
            <a:avLst/>
          </a:prstGeom>
          <a:noFill/>
        </p:spPr>
        <p:txBody>
          <a:bodyPr wrap="none" rtlCol="0">
            <a:spAutoFit/>
          </a:bodyPr>
          <a:lstStyle/>
          <a:p>
            <a:r>
              <a:rPr lang="en-US" sz="1400" b="1" dirty="0" err="1" smtClean="0"/>
              <a:t>Obs</a:t>
            </a:r>
            <a:endParaRPr lang="en-US" sz="1400" b="1" dirty="0"/>
          </a:p>
        </p:txBody>
      </p:sp>
      <p:cxnSp>
        <p:nvCxnSpPr>
          <p:cNvPr id="16" name="Straight Arrow Connector 15"/>
          <p:cNvCxnSpPr>
            <a:stCxn id="15" idx="3"/>
          </p:cNvCxnSpPr>
          <p:nvPr/>
        </p:nvCxnSpPr>
        <p:spPr bwMode="auto">
          <a:xfrm flipV="1">
            <a:off x="951233" y="3962401"/>
            <a:ext cx="115567" cy="14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7" name="Rectangle 16"/>
          <p:cNvSpPr/>
          <p:nvPr/>
        </p:nvSpPr>
        <p:spPr bwMode="auto">
          <a:xfrm>
            <a:off x="2743200" y="4343400"/>
            <a:ext cx="8382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Times" charset="0"/>
              </a:rPr>
              <a:t>06Z</a:t>
            </a:r>
            <a:r>
              <a:rPr kumimoji="0" lang="en-US" sz="1100" b="1" i="0" u="none" strike="noStrike" cap="none" normalizeH="0" dirty="0" smtClean="0">
                <a:ln>
                  <a:noFill/>
                </a:ln>
                <a:solidFill>
                  <a:schemeClr val="tx1"/>
                </a:solidFill>
                <a:effectLst/>
                <a:latin typeface="Times" charset="0"/>
              </a:rPr>
              <a:t> Warm Start</a:t>
            </a:r>
            <a:endParaRPr kumimoji="0" lang="en-US" sz="1100" b="1" i="0" u="none" strike="noStrike" cap="none" normalizeH="0" baseline="0" dirty="0">
              <a:ln>
                <a:noFill/>
              </a:ln>
              <a:solidFill>
                <a:schemeClr val="tx1"/>
              </a:solidFill>
              <a:effectLst/>
              <a:latin typeface="Times" charset="0"/>
            </a:endParaRPr>
          </a:p>
        </p:txBody>
      </p:sp>
      <p:cxnSp>
        <p:nvCxnSpPr>
          <p:cNvPr id="20" name="Straight Arrow Connector 19"/>
          <p:cNvCxnSpPr>
            <a:stCxn id="17" idx="3"/>
          </p:cNvCxnSpPr>
          <p:nvPr/>
        </p:nvCxnSpPr>
        <p:spPr bwMode="auto">
          <a:xfrm>
            <a:off x="3581400" y="4572000"/>
            <a:ext cx="52578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1" name="TextBox 20"/>
          <p:cNvSpPr txBox="1"/>
          <p:nvPr/>
        </p:nvSpPr>
        <p:spPr>
          <a:xfrm>
            <a:off x="2133600" y="4419600"/>
            <a:ext cx="494033" cy="307777"/>
          </a:xfrm>
          <a:prstGeom prst="rect">
            <a:avLst/>
          </a:prstGeom>
          <a:noFill/>
        </p:spPr>
        <p:txBody>
          <a:bodyPr wrap="none" rtlCol="0">
            <a:spAutoFit/>
          </a:bodyPr>
          <a:lstStyle/>
          <a:p>
            <a:r>
              <a:rPr lang="en-US" sz="1400" b="1" dirty="0" err="1" smtClean="0"/>
              <a:t>Obs</a:t>
            </a:r>
            <a:endParaRPr lang="en-US" sz="1400" b="1" dirty="0"/>
          </a:p>
        </p:txBody>
      </p:sp>
      <p:cxnSp>
        <p:nvCxnSpPr>
          <p:cNvPr id="22" name="Straight Arrow Connector 21"/>
          <p:cNvCxnSpPr>
            <a:stCxn id="21" idx="3"/>
          </p:cNvCxnSpPr>
          <p:nvPr/>
        </p:nvCxnSpPr>
        <p:spPr bwMode="auto">
          <a:xfrm flipV="1">
            <a:off x="2627633" y="4572001"/>
            <a:ext cx="115567" cy="14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0" name="Rectangle 39"/>
          <p:cNvSpPr/>
          <p:nvPr/>
        </p:nvSpPr>
        <p:spPr bwMode="auto">
          <a:xfrm>
            <a:off x="4724400" y="5105400"/>
            <a:ext cx="8382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b="1" dirty="0" smtClean="0"/>
              <a:t>12</a:t>
            </a:r>
            <a:r>
              <a:rPr kumimoji="0" lang="en-US" sz="1100" b="1" i="0" u="none" strike="noStrike" cap="none" normalizeH="0" baseline="0" dirty="0" smtClean="0">
                <a:ln>
                  <a:noFill/>
                </a:ln>
                <a:solidFill>
                  <a:schemeClr val="tx1"/>
                </a:solidFill>
                <a:effectLst/>
                <a:latin typeface="Times" charset="0"/>
              </a:rPr>
              <a:t>Z</a:t>
            </a:r>
            <a:r>
              <a:rPr kumimoji="0" lang="en-US" sz="1100" b="1" i="0" u="none" strike="noStrike" cap="none" normalizeH="0" dirty="0" smtClean="0">
                <a:ln>
                  <a:noFill/>
                </a:ln>
                <a:solidFill>
                  <a:schemeClr val="tx1"/>
                </a:solidFill>
                <a:effectLst/>
                <a:latin typeface="Times" charset="0"/>
              </a:rPr>
              <a:t> Warm Start</a:t>
            </a:r>
            <a:endParaRPr kumimoji="0" lang="en-US" sz="1100" b="1" i="0" u="none" strike="noStrike" cap="none" normalizeH="0" baseline="0" dirty="0">
              <a:ln>
                <a:noFill/>
              </a:ln>
              <a:solidFill>
                <a:schemeClr val="tx1"/>
              </a:solidFill>
              <a:effectLst/>
              <a:latin typeface="Times" charset="0"/>
            </a:endParaRPr>
          </a:p>
        </p:txBody>
      </p:sp>
      <p:cxnSp>
        <p:nvCxnSpPr>
          <p:cNvPr id="41" name="Straight Arrow Connector 40"/>
          <p:cNvCxnSpPr>
            <a:stCxn id="40" idx="3"/>
          </p:cNvCxnSpPr>
          <p:nvPr/>
        </p:nvCxnSpPr>
        <p:spPr bwMode="auto">
          <a:xfrm>
            <a:off x="5562600" y="5334000"/>
            <a:ext cx="32766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2" name="TextBox 41"/>
          <p:cNvSpPr txBox="1"/>
          <p:nvPr/>
        </p:nvSpPr>
        <p:spPr>
          <a:xfrm>
            <a:off x="4114800" y="5181600"/>
            <a:ext cx="494033" cy="307777"/>
          </a:xfrm>
          <a:prstGeom prst="rect">
            <a:avLst/>
          </a:prstGeom>
          <a:noFill/>
        </p:spPr>
        <p:txBody>
          <a:bodyPr wrap="none" rtlCol="0">
            <a:spAutoFit/>
          </a:bodyPr>
          <a:lstStyle/>
          <a:p>
            <a:r>
              <a:rPr lang="en-US" sz="1400" b="1" dirty="0" err="1" smtClean="0"/>
              <a:t>Obs</a:t>
            </a:r>
            <a:endParaRPr lang="en-US" sz="1400" b="1" dirty="0"/>
          </a:p>
        </p:txBody>
      </p:sp>
      <p:cxnSp>
        <p:nvCxnSpPr>
          <p:cNvPr id="43" name="Straight Arrow Connector 42"/>
          <p:cNvCxnSpPr>
            <a:stCxn id="42" idx="3"/>
          </p:cNvCxnSpPr>
          <p:nvPr/>
        </p:nvCxnSpPr>
        <p:spPr bwMode="auto">
          <a:xfrm flipV="1">
            <a:off x="4608833" y="5334001"/>
            <a:ext cx="115567" cy="14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49" name="Rectangle 48"/>
          <p:cNvSpPr/>
          <p:nvPr/>
        </p:nvSpPr>
        <p:spPr bwMode="auto">
          <a:xfrm>
            <a:off x="6629400" y="5791200"/>
            <a:ext cx="8382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b="1" dirty="0" smtClean="0"/>
              <a:t>18</a:t>
            </a:r>
            <a:r>
              <a:rPr kumimoji="0" lang="en-US" sz="1100" b="1" i="0" u="none" strike="noStrike" cap="none" normalizeH="0" baseline="0" dirty="0" smtClean="0">
                <a:ln>
                  <a:noFill/>
                </a:ln>
                <a:solidFill>
                  <a:schemeClr val="tx1"/>
                </a:solidFill>
                <a:effectLst/>
                <a:latin typeface="Times" charset="0"/>
              </a:rPr>
              <a:t>Z</a:t>
            </a:r>
            <a:r>
              <a:rPr kumimoji="0" lang="en-US" sz="1100" b="1" i="0" u="none" strike="noStrike" cap="none" normalizeH="0" dirty="0" smtClean="0">
                <a:ln>
                  <a:noFill/>
                </a:ln>
                <a:solidFill>
                  <a:schemeClr val="tx1"/>
                </a:solidFill>
                <a:effectLst/>
                <a:latin typeface="Times" charset="0"/>
              </a:rPr>
              <a:t> Warm Start</a:t>
            </a:r>
            <a:endParaRPr kumimoji="0" lang="en-US" sz="1100" b="1" i="0" u="none" strike="noStrike" cap="none" normalizeH="0" baseline="0" dirty="0">
              <a:ln>
                <a:noFill/>
              </a:ln>
              <a:solidFill>
                <a:schemeClr val="tx1"/>
              </a:solidFill>
              <a:effectLst/>
              <a:latin typeface="Times" charset="0"/>
            </a:endParaRPr>
          </a:p>
        </p:txBody>
      </p:sp>
      <p:cxnSp>
        <p:nvCxnSpPr>
          <p:cNvPr id="50" name="Straight Arrow Connector 49"/>
          <p:cNvCxnSpPr>
            <a:stCxn id="49" idx="3"/>
          </p:cNvCxnSpPr>
          <p:nvPr/>
        </p:nvCxnSpPr>
        <p:spPr bwMode="auto">
          <a:xfrm>
            <a:off x="7467600" y="6019800"/>
            <a:ext cx="13716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1" name="TextBox 50"/>
          <p:cNvSpPr txBox="1"/>
          <p:nvPr/>
        </p:nvSpPr>
        <p:spPr>
          <a:xfrm>
            <a:off x="6019800" y="5867400"/>
            <a:ext cx="494033" cy="307777"/>
          </a:xfrm>
          <a:prstGeom prst="rect">
            <a:avLst/>
          </a:prstGeom>
          <a:noFill/>
        </p:spPr>
        <p:txBody>
          <a:bodyPr wrap="none" rtlCol="0">
            <a:spAutoFit/>
          </a:bodyPr>
          <a:lstStyle/>
          <a:p>
            <a:r>
              <a:rPr lang="en-US" sz="1400" b="1" dirty="0" err="1" smtClean="0"/>
              <a:t>Obs</a:t>
            </a:r>
            <a:endParaRPr lang="en-US" sz="1400" b="1" dirty="0"/>
          </a:p>
        </p:txBody>
      </p:sp>
      <p:cxnSp>
        <p:nvCxnSpPr>
          <p:cNvPr id="52" name="Straight Arrow Connector 51"/>
          <p:cNvCxnSpPr>
            <a:stCxn id="51" idx="3"/>
          </p:cNvCxnSpPr>
          <p:nvPr/>
        </p:nvCxnSpPr>
        <p:spPr bwMode="auto">
          <a:xfrm flipV="1">
            <a:off x="6513833" y="6019801"/>
            <a:ext cx="115567" cy="14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6" name="Straight Arrow Connector 55"/>
          <p:cNvCxnSpPr/>
          <p:nvPr/>
        </p:nvCxnSpPr>
        <p:spPr bwMode="auto">
          <a:xfrm>
            <a:off x="3352800" y="3810000"/>
            <a:ext cx="0" cy="533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8" name="Straight Arrow Connector 57"/>
          <p:cNvCxnSpPr/>
          <p:nvPr/>
        </p:nvCxnSpPr>
        <p:spPr bwMode="auto">
          <a:xfrm>
            <a:off x="5334000" y="4572000"/>
            <a:ext cx="0" cy="533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2" name="Straight Arrow Connector 61"/>
          <p:cNvCxnSpPr/>
          <p:nvPr/>
        </p:nvCxnSpPr>
        <p:spPr bwMode="auto">
          <a:xfrm>
            <a:off x="7162800" y="5334000"/>
            <a:ext cx="0" cy="457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3" name="Rectangle 62"/>
          <p:cNvSpPr/>
          <p:nvPr/>
        </p:nvSpPr>
        <p:spPr bwMode="auto">
          <a:xfrm>
            <a:off x="2895600" y="1676400"/>
            <a:ext cx="762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Times" charset="0"/>
              </a:rPr>
              <a:t>06Z</a:t>
            </a:r>
            <a:r>
              <a:rPr kumimoji="0" lang="en-US" sz="1100" b="1" i="0" u="none" strike="noStrike" cap="none" normalizeH="0" dirty="0" smtClean="0">
                <a:ln>
                  <a:noFill/>
                </a:ln>
                <a:solidFill>
                  <a:schemeClr val="tx1"/>
                </a:solidFill>
                <a:effectLst/>
                <a:latin typeface="Times" charset="0"/>
              </a:rPr>
              <a:t> Control</a:t>
            </a:r>
            <a:endParaRPr kumimoji="0" lang="en-US" sz="1100" b="1" i="0" u="none" strike="noStrike" cap="none" normalizeH="0" baseline="0" dirty="0">
              <a:ln>
                <a:noFill/>
              </a:ln>
              <a:solidFill>
                <a:schemeClr val="tx1"/>
              </a:solidFill>
              <a:effectLst/>
              <a:latin typeface="Times" charset="0"/>
            </a:endParaRPr>
          </a:p>
        </p:txBody>
      </p:sp>
      <p:sp>
        <p:nvSpPr>
          <p:cNvPr id="64" name="TextBox 63"/>
          <p:cNvSpPr txBox="1"/>
          <p:nvPr/>
        </p:nvSpPr>
        <p:spPr>
          <a:xfrm>
            <a:off x="2286000" y="1600200"/>
            <a:ext cx="443977" cy="307777"/>
          </a:xfrm>
          <a:prstGeom prst="rect">
            <a:avLst/>
          </a:prstGeom>
          <a:noFill/>
        </p:spPr>
        <p:txBody>
          <a:bodyPr wrap="none" rtlCol="0">
            <a:spAutoFit/>
          </a:bodyPr>
          <a:lstStyle/>
          <a:p>
            <a:r>
              <a:rPr lang="en-US" sz="1400" b="1" dirty="0" smtClean="0"/>
              <a:t>RR</a:t>
            </a:r>
            <a:endParaRPr lang="en-US" sz="1400" b="1" dirty="0"/>
          </a:p>
        </p:txBody>
      </p:sp>
      <p:cxnSp>
        <p:nvCxnSpPr>
          <p:cNvPr id="65" name="Straight Arrow Connector 64"/>
          <p:cNvCxnSpPr>
            <a:stCxn id="64" idx="3"/>
          </p:cNvCxnSpPr>
          <p:nvPr/>
        </p:nvCxnSpPr>
        <p:spPr bwMode="auto">
          <a:xfrm flipV="1">
            <a:off x="2729977" y="1752600"/>
            <a:ext cx="165623" cy="148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6" name="Straight Arrow Connector 65"/>
          <p:cNvCxnSpPr>
            <a:stCxn id="63" idx="3"/>
          </p:cNvCxnSpPr>
          <p:nvPr/>
        </p:nvCxnSpPr>
        <p:spPr bwMode="auto">
          <a:xfrm>
            <a:off x="3657600" y="1905000"/>
            <a:ext cx="51816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69" name="Rectangle 68"/>
          <p:cNvSpPr/>
          <p:nvPr/>
        </p:nvSpPr>
        <p:spPr bwMode="auto">
          <a:xfrm>
            <a:off x="4648200" y="2209800"/>
            <a:ext cx="762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b="1" dirty="0" smtClean="0"/>
              <a:t>12</a:t>
            </a:r>
            <a:r>
              <a:rPr kumimoji="0" lang="en-US" sz="1100" b="1" i="0" u="none" strike="noStrike" cap="none" normalizeH="0" baseline="0" dirty="0" smtClean="0">
                <a:ln>
                  <a:noFill/>
                </a:ln>
                <a:solidFill>
                  <a:schemeClr val="tx1"/>
                </a:solidFill>
                <a:effectLst/>
                <a:latin typeface="Times" charset="0"/>
              </a:rPr>
              <a:t>Z</a:t>
            </a:r>
            <a:r>
              <a:rPr kumimoji="0" lang="en-US" sz="1100" b="1" i="0" u="none" strike="noStrike" cap="none" normalizeH="0" dirty="0" smtClean="0">
                <a:ln>
                  <a:noFill/>
                </a:ln>
                <a:solidFill>
                  <a:schemeClr val="tx1"/>
                </a:solidFill>
                <a:effectLst/>
                <a:latin typeface="Times" charset="0"/>
              </a:rPr>
              <a:t> Control</a:t>
            </a:r>
            <a:endParaRPr kumimoji="0" lang="en-US" sz="1100" b="1" i="0" u="none" strike="noStrike" cap="none" normalizeH="0" baseline="0" dirty="0">
              <a:ln>
                <a:noFill/>
              </a:ln>
              <a:solidFill>
                <a:schemeClr val="tx1"/>
              </a:solidFill>
              <a:effectLst/>
              <a:latin typeface="Times" charset="0"/>
            </a:endParaRPr>
          </a:p>
        </p:txBody>
      </p:sp>
      <p:sp>
        <p:nvSpPr>
          <p:cNvPr id="70" name="TextBox 69"/>
          <p:cNvSpPr txBox="1"/>
          <p:nvPr/>
        </p:nvSpPr>
        <p:spPr>
          <a:xfrm>
            <a:off x="4038600" y="2133600"/>
            <a:ext cx="443977" cy="307777"/>
          </a:xfrm>
          <a:prstGeom prst="rect">
            <a:avLst/>
          </a:prstGeom>
          <a:noFill/>
        </p:spPr>
        <p:txBody>
          <a:bodyPr wrap="none" rtlCol="0">
            <a:spAutoFit/>
          </a:bodyPr>
          <a:lstStyle/>
          <a:p>
            <a:r>
              <a:rPr lang="en-US" sz="1400" b="1" dirty="0" smtClean="0"/>
              <a:t>RR</a:t>
            </a:r>
            <a:endParaRPr lang="en-US" sz="1400" b="1" dirty="0"/>
          </a:p>
        </p:txBody>
      </p:sp>
      <p:cxnSp>
        <p:nvCxnSpPr>
          <p:cNvPr id="71" name="Straight Arrow Connector 70"/>
          <p:cNvCxnSpPr>
            <a:stCxn id="70" idx="3"/>
          </p:cNvCxnSpPr>
          <p:nvPr/>
        </p:nvCxnSpPr>
        <p:spPr bwMode="auto">
          <a:xfrm flipV="1">
            <a:off x="4482577" y="2286000"/>
            <a:ext cx="165623" cy="148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2" name="Straight Arrow Connector 71"/>
          <p:cNvCxnSpPr>
            <a:stCxn id="69" idx="3"/>
          </p:cNvCxnSpPr>
          <p:nvPr/>
        </p:nvCxnSpPr>
        <p:spPr bwMode="auto">
          <a:xfrm>
            <a:off x="5410200" y="2438400"/>
            <a:ext cx="34290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75" name="Rectangle 74"/>
          <p:cNvSpPr/>
          <p:nvPr/>
        </p:nvSpPr>
        <p:spPr bwMode="auto">
          <a:xfrm>
            <a:off x="6400800" y="2743200"/>
            <a:ext cx="762000" cy="457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b="1" dirty="0" smtClean="0"/>
              <a:t>18</a:t>
            </a:r>
            <a:r>
              <a:rPr kumimoji="0" lang="en-US" sz="1100" b="1" i="0" u="none" strike="noStrike" cap="none" normalizeH="0" baseline="0" dirty="0" smtClean="0">
                <a:ln>
                  <a:noFill/>
                </a:ln>
                <a:solidFill>
                  <a:schemeClr val="tx1"/>
                </a:solidFill>
                <a:effectLst/>
                <a:latin typeface="Times" charset="0"/>
              </a:rPr>
              <a:t>Z</a:t>
            </a:r>
            <a:r>
              <a:rPr kumimoji="0" lang="en-US" sz="1100" b="1" i="0" u="none" strike="noStrike" cap="none" normalizeH="0" dirty="0" smtClean="0">
                <a:ln>
                  <a:noFill/>
                </a:ln>
                <a:solidFill>
                  <a:schemeClr val="tx1"/>
                </a:solidFill>
                <a:effectLst/>
                <a:latin typeface="Times" charset="0"/>
              </a:rPr>
              <a:t> Control</a:t>
            </a:r>
            <a:endParaRPr kumimoji="0" lang="en-US" sz="1100" b="1" i="0" u="none" strike="noStrike" cap="none" normalizeH="0" baseline="0" dirty="0">
              <a:ln>
                <a:noFill/>
              </a:ln>
              <a:solidFill>
                <a:schemeClr val="tx1"/>
              </a:solidFill>
              <a:effectLst/>
              <a:latin typeface="Times" charset="0"/>
            </a:endParaRPr>
          </a:p>
        </p:txBody>
      </p:sp>
      <p:sp>
        <p:nvSpPr>
          <p:cNvPr id="76" name="TextBox 75"/>
          <p:cNvSpPr txBox="1"/>
          <p:nvPr/>
        </p:nvSpPr>
        <p:spPr>
          <a:xfrm>
            <a:off x="5791200" y="2667000"/>
            <a:ext cx="443977" cy="307777"/>
          </a:xfrm>
          <a:prstGeom prst="rect">
            <a:avLst/>
          </a:prstGeom>
          <a:noFill/>
        </p:spPr>
        <p:txBody>
          <a:bodyPr wrap="none" rtlCol="0">
            <a:spAutoFit/>
          </a:bodyPr>
          <a:lstStyle/>
          <a:p>
            <a:r>
              <a:rPr lang="en-US" sz="1400" b="1" dirty="0" smtClean="0"/>
              <a:t>RR</a:t>
            </a:r>
            <a:endParaRPr lang="en-US" sz="1400" b="1" dirty="0"/>
          </a:p>
        </p:txBody>
      </p:sp>
      <p:cxnSp>
        <p:nvCxnSpPr>
          <p:cNvPr id="77" name="Straight Arrow Connector 76"/>
          <p:cNvCxnSpPr>
            <a:stCxn id="76" idx="3"/>
          </p:cNvCxnSpPr>
          <p:nvPr/>
        </p:nvCxnSpPr>
        <p:spPr bwMode="auto">
          <a:xfrm flipV="1">
            <a:off x="6235177" y="2819400"/>
            <a:ext cx="165623" cy="148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8" name="Straight Arrow Connector 77"/>
          <p:cNvCxnSpPr>
            <a:stCxn id="75" idx="3"/>
          </p:cNvCxnSpPr>
          <p:nvPr/>
        </p:nvCxnSpPr>
        <p:spPr bwMode="auto">
          <a:xfrm>
            <a:off x="7162800" y="2971800"/>
            <a:ext cx="16764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2" name="Straight Connector 81"/>
          <p:cNvCxnSpPr/>
          <p:nvPr/>
        </p:nvCxnSpPr>
        <p:spPr bwMode="auto">
          <a:xfrm>
            <a:off x="304800" y="3352800"/>
            <a:ext cx="8610600" cy="0"/>
          </a:xfrm>
          <a:prstGeom prst="line">
            <a:avLst/>
          </a:prstGeom>
          <a:solidFill>
            <a:schemeClr val="accent1"/>
          </a:solidFill>
          <a:ln w="38100" cap="flat" cmpd="sng" algn="ctr">
            <a:solidFill>
              <a:srgbClr val="FF0000"/>
            </a:solidFill>
            <a:prstDash val="dash"/>
            <a:round/>
            <a:headEnd type="none" w="med" len="med"/>
            <a:tailEnd type="none" w="med" len="med"/>
          </a:ln>
          <a:effectLst/>
        </p:spPr>
      </p:cxnSp>
    </p:spTree>
    <p:extLst>
      <p:ext uri="{BB962C8B-B14F-4D97-AF65-F5344CB8AC3E}">
        <p14:creationId xmlns:p14="http://schemas.microsoft.com/office/powerpoint/2010/main" xmlns="" val="3903916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Arbitrary 24 hour forecast</a:t>
            </a:r>
            <a:endParaRPr lang="en-US" dirty="0"/>
          </a:p>
        </p:txBody>
      </p:sp>
      <p:pic>
        <p:nvPicPr>
          <p:cNvPr id="3" name="Picture 2"/>
          <p:cNvPicPr>
            <a:picLocks noChangeAspect="1"/>
          </p:cNvPicPr>
          <p:nvPr/>
        </p:nvPicPr>
        <p:blipFill>
          <a:blip r:embed="rId3"/>
          <a:stretch>
            <a:fillRect/>
          </a:stretch>
        </p:blipFill>
        <p:spPr>
          <a:xfrm>
            <a:off x="1143000" y="1600200"/>
            <a:ext cx="6909608" cy="4394200"/>
          </a:xfrm>
          <a:prstGeom prst="rect">
            <a:avLst/>
          </a:prstGeom>
        </p:spPr>
      </p:pic>
      <p:sp>
        <p:nvSpPr>
          <p:cNvPr id="4" name="TextBox 3"/>
          <p:cNvSpPr txBox="1"/>
          <p:nvPr/>
        </p:nvSpPr>
        <p:spPr>
          <a:xfrm>
            <a:off x="1447800" y="5867400"/>
            <a:ext cx="6244518" cy="338554"/>
          </a:xfrm>
          <a:prstGeom prst="rect">
            <a:avLst/>
          </a:prstGeom>
          <a:noFill/>
        </p:spPr>
        <p:txBody>
          <a:bodyPr wrap="none" rtlCol="0">
            <a:spAutoFit/>
          </a:bodyPr>
          <a:lstStyle/>
          <a:p>
            <a:r>
              <a:rPr lang="en-US" sz="1600" b="1" dirty="0" smtClean="0"/>
              <a:t>2010-08-05/12Z Surface analysis (courtesy Anchorage Forecast Office</a:t>
            </a:r>
            <a:endParaRPr lang="en-US" sz="1600" b="1" dirty="0"/>
          </a:p>
        </p:txBody>
      </p:sp>
    </p:spTree>
    <p:extLst>
      <p:ext uri="{BB962C8B-B14F-4D97-AF65-F5344CB8AC3E}">
        <p14:creationId xmlns:p14="http://schemas.microsoft.com/office/powerpoint/2010/main" xmlns="" val="34842361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GDAS </a:t>
            </a:r>
            <a:r>
              <a:rPr lang="en-US" dirty="0" err="1" smtClean="0"/>
              <a:t>Prepbufr</a:t>
            </a:r>
            <a:r>
              <a:rPr lang="en-US" dirty="0" smtClean="0"/>
              <a:t> Observations</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xmlns="" val="3647740945"/>
              </p:ext>
            </p:extLst>
          </p:nvPr>
        </p:nvGraphicFramePr>
        <p:xfrm>
          <a:off x="304800" y="2209800"/>
          <a:ext cx="8563778" cy="3657600"/>
        </p:xfrm>
        <a:graphic>
          <a:graphicData uri="http://schemas.openxmlformats.org/presentationml/2006/ole">
            <p:oleObj spid="_x0000_s53250" name="Document" r:id="rId4" imgW="7396560" imgH="3153960" progId="Word.Document.12">
              <p:link updateAutomatic="1"/>
            </p:oleObj>
          </a:graphicData>
        </a:graphic>
      </p:graphicFrame>
    </p:spTree>
    <p:extLst>
      <p:ext uri="{BB962C8B-B14F-4D97-AF65-F5344CB8AC3E}">
        <p14:creationId xmlns:p14="http://schemas.microsoft.com/office/powerpoint/2010/main" xmlns="" val="40937751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FH24, 18Z Warm Start</a:t>
            </a:r>
            <a:br>
              <a:rPr lang="en-US" dirty="0" smtClean="0"/>
            </a:br>
            <a:r>
              <a:rPr lang="en-US" dirty="0" smtClean="0"/>
              <a:t>Sample 2D areal diff analysis</a:t>
            </a:r>
            <a:endParaRPr lang="en-US" dirty="0"/>
          </a:p>
        </p:txBody>
      </p:sp>
      <p:pic>
        <p:nvPicPr>
          <p:cNvPr id="3" name="Picture 2"/>
          <p:cNvPicPr>
            <a:picLocks noChangeAspect="1"/>
          </p:cNvPicPr>
          <p:nvPr/>
        </p:nvPicPr>
        <p:blipFill rotWithShape="1">
          <a:blip r:embed="rId3"/>
          <a:srcRect t="50439" r="43814" b="7895"/>
          <a:stretch/>
        </p:blipFill>
        <p:spPr>
          <a:xfrm>
            <a:off x="-76200" y="1791085"/>
            <a:ext cx="4724400" cy="4533515"/>
          </a:xfrm>
          <a:prstGeom prst="rect">
            <a:avLst/>
          </a:prstGeom>
        </p:spPr>
      </p:pic>
      <p:pic>
        <p:nvPicPr>
          <p:cNvPr id="4" name="Picture 3"/>
          <p:cNvPicPr>
            <a:picLocks noChangeAspect="1"/>
          </p:cNvPicPr>
          <p:nvPr/>
        </p:nvPicPr>
        <p:blipFill rotWithShape="1">
          <a:blip r:embed="rId4"/>
          <a:srcRect t="50582" r="44314" b="8236"/>
          <a:stretch/>
        </p:blipFill>
        <p:spPr>
          <a:xfrm>
            <a:off x="4038599" y="1752600"/>
            <a:ext cx="4665345" cy="4464445"/>
          </a:xfrm>
          <a:prstGeom prst="rect">
            <a:avLst/>
          </a:prstGeom>
        </p:spPr>
      </p:pic>
      <p:sp>
        <p:nvSpPr>
          <p:cNvPr id="5" name="TextBox 4"/>
          <p:cNvSpPr txBox="1"/>
          <p:nvPr/>
        </p:nvSpPr>
        <p:spPr>
          <a:xfrm>
            <a:off x="762000" y="5257800"/>
            <a:ext cx="3131687" cy="461665"/>
          </a:xfrm>
          <a:prstGeom prst="rect">
            <a:avLst/>
          </a:prstGeom>
          <a:noFill/>
        </p:spPr>
        <p:txBody>
          <a:bodyPr wrap="none" rtlCol="0">
            <a:spAutoFit/>
          </a:bodyPr>
          <a:lstStyle/>
          <a:p>
            <a:r>
              <a:rPr lang="en-US" dirty="0" smtClean="0"/>
              <a:t>2m Temperature (</a:t>
            </a:r>
            <a:r>
              <a:rPr lang="en-US" dirty="0" err="1" smtClean="0"/>
              <a:t>degC</a:t>
            </a:r>
            <a:r>
              <a:rPr lang="en-US" dirty="0" smtClean="0"/>
              <a:t>)</a:t>
            </a:r>
            <a:endParaRPr lang="en-US" dirty="0"/>
          </a:p>
        </p:txBody>
      </p:sp>
      <p:sp>
        <p:nvSpPr>
          <p:cNvPr id="6" name="TextBox 5"/>
          <p:cNvSpPr txBox="1"/>
          <p:nvPr/>
        </p:nvSpPr>
        <p:spPr>
          <a:xfrm>
            <a:off x="5638800" y="5181600"/>
            <a:ext cx="2201594" cy="461665"/>
          </a:xfrm>
          <a:prstGeom prst="rect">
            <a:avLst/>
          </a:prstGeom>
          <a:noFill/>
        </p:spPr>
        <p:txBody>
          <a:bodyPr wrap="none" rtlCol="0">
            <a:spAutoFit/>
          </a:bodyPr>
          <a:lstStyle/>
          <a:p>
            <a:r>
              <a:rPr lang="en-US" dirty="0" smtClean="0"/>
              <a:t>10m Wind (m/s)</a:t>
            </a:r>
            <a:endParaRPr lang="en-US" dirty="0"/>
          </a:p>
        </p:txBody>
      </p:sp>
    </p:spTree>
    <p:extLst>
      <p:ext uri="{BB962C8B-B14F-4D97-AF65-F5344CB8AC3E}">
        <p14:creationId xmlns:p14="http://schemas.microsoft.com/office/powerpoint/2010/main" xmlns="" val="41116907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PABR 2m T (</a:t>
            </a:r>
            <a:r>
              <a:rPr lang="en-US" dirty="0" err="1" smtClean="0"/>
              <a:t>degC</a:t>
            </a:r>
            <a:r>
              <a:rPr lang="en-US" dirty="0" smtClean="0"/>
              <a:t>)</a:t>
            </a:r>
            <a:endParaRPr lang="en-US" dirty="0"/>
          </a:p>
        </p:txBody>
      </p:sp>
      <p:pic>
        <p:nvPicPr>
          <p:cNvPr id="3" name="Picture 2"/>
          <p:cNvPicPr>
            <a:picLocks noChangeAspect="1"/>
          </p:cNvPicPr>
          <p:nvPr/>
        </p:nvPicPr>
        <p:blipFill>
          <a:blip r:embed="rId3"/>
          <a:stretch>
            <a:fillRect/>
          </a:stretch>
        </p:blipFill>
        <p:spPr>
          <a:xfrm>
            <a:off x="76200" y="1600200"/>
            <a:ext cx="4584700" cy="2743200"/>
          </a:xfrm>
          <a:prstGeom prst="rect">
            <a:avLst/>
          </a:prstGeom>
        </p:spPr>
      </p:pic>
      <p:pic>
        <p:nvPicPr>
          <p:cNvPr id="4" name="Picture 3"/>
          <p:cNvPicPr>
            <a:picLocks noChangeAspect="1"/>
          </p:cNvPicPr>
          <p:nvPr/>
        </p:nvPicPr>
        <p:blipFill>
          <a:blip r:embed="rId4"/>
          <a:stretch>
            <a:fillRect/>
          </a:stretch>
        </p:blipFill>
        <p:spPr>
          <a:xfrm>
            <a:off x="4495800" y="3505200"/>
            <a:ext cx="4584700" cy="2743200"/>
          </a:xfrm>
          <a:prstGeom prst="rect">
            <a:avLst/>
          </a:prstGeom>
        </p:spPr>
      </p:pic>
    </p:spTree>
    <p:extLst>
      <p:ext uri="{BB962C8B-B14F-4D97-AF65-F5344CB8AC3E}">
        <p14:creationId xmlns:p14="http://schemas.microsoft.com/office/powerpoint/2010/main" xmlns="" val="747301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a:xfrm>
            <a:off x="0" y="685800"/>
            <a:ext cx="9144000" cy="1143000"/>
          </a:xfrm>
        </p:spPr>
        <p:txBody>
          <a:bodyPr/>
          <a:lstStyle/>
          <a:p>
            <a:r>
              <a:rPr lang="en-US" sz="2800" dirty="0" smtClean="0"/>
              <a:t>A Brief History of UAF/ARSC Real-time WRF</a:t>
            </a:r>
          </a:p>
        </p:txBody>
      </p:sp>
      <p:sp>
        <p:nvSpPr>
          <p:cNvPr id="37891" name="Right Arrow 7"/>
          <p:cNvSpPr>
            <a:spLocks noChangeArrowheads="1"/>
          </p:cNvSpPr>
          <p:nvPr/>
        </p:nvSpPr>
        <p:spPr bwMode="auto">
          <a:xfrm>
            <a:off x="2590800" y="2057400"/>
            <a:ext cx="6019800" cy="152400"/>
          </a:xfrm>
          <a:prstGeom prst="rightArrow">
            <a:avLst>
              <a:gd name="adj1" fmla="val 50000"/>
              <a:gd name="adj2" fmla="val 49924"/>
            </a:avLst>
          </a:prstGeom>
          <a:solidFill>
            <a:srgbClr val="0000FF"/>
          </a:solidFill>
          <a:ln w="9525">
            <a:solidFill>
              <a:schemeClr val="tx1"/>
            </a:solidFill>
            <a:round/>
            <a:headEnd/>
            <a:tailEnd/>
          </a:ln>
        </p:spPr>
        <p:txBody>
          <a:bodyPr>
            <a:prstTxWarp prst="textNoShape">
              <a:avLst/>
            </a:prstTxWarp>
          </a:bodyPr>
          <a:lstStyle/>
          <a:p>
            <a:endParaRPr lang="en-US"/>
          </a:p>
        </p:txBody>
      </p:sp>
      <p:sp>
        <p:nvSpPr>
          <p:cNvPr id="37892" name="Right Arrow 8"/>
          <p:cNvSpPr>
            <a:spLocks noChangeArrowheads="1"/>
          </p:cNvSpPr>
          <p:nvPr/>
        </p:nvSpPr>
        <p:spPr bwMode="auto">
          <a:xfrm>
            <a:off x="533400" y="2057400"/>
            <a:ext cx="1295400" cy="152400"/>
          </a:xfrm>
          <a:prstGeom prst="rightArrow">
            <a:avLst>
              <a:gd name="adj1" fmla="val 50000"/>
              <a:gd name="adj2" fmla="val 50016"/>
            </a:avLst>
          </a:prstGeom>
          <a:solidFill>
            <a:srgbClr val="0000FF"/>
          </a:solidFill>
          <a:ln w="9525">
            <a:solidFill>
              <a:schemeClr val="tx1"/>
            </a:solidFill>
            <a:round/>
            <a:headEnd/>
            <a:tailEnd/>
          </a:ln>
        </p:spPr>
        <p:txBody>
          <a:bodyPr>
            <a:prstTxWarp prst="textNoShape">
              <a:avLst/>
            </a:prstTxWarp>
          </a:bodyPr>
          <a:lstStyle/>
          <a:p>
            <a:endParaRPr lang="en-US"/>
          </a:p>
        </p:txBody>
      </p:sp>
      <p:sp>
        <p:nvSpPr>
          <p:cNvPr id="37893" name="TextBox 9"/>
          <p:cNvSpPr txBox="1">
            <a:spLocks noChangeArrowheads="1"/>
          </p:cNvSpPr>
          <p:nvPr/>
        </p:nvSpPr>
        <p:spPr bwMode="auto">
          <a:xfrm>
            <a:off x="228600" y="2209800"/>
            <a:ext cx="685800" cy="830263"/>
          </a:xfrm>
          <a:prstGeom prst="rect">
            <a:avLst/>
          </a:prstGeom>
          <a:noFill/>
          <a:ln w="9525">
            <a:noFill/>
            <a:miter lim="800000"/>
            <a:headEnd/>
            <a:tailEnd/>
          </a:ln>
        </p:spPr>
        <p:txBody>
          <a:bodyPr>
            <a:prstTxWarp prst="textNoShape">
              <a:avLst/>
            </a:prstTxWarp>
            <a:spAutoFit/>
          </a:bodyPr>
          <a:lstStyle/>
          <a:p>
            <a:r>
              <a:rPr lang="en-US" sz="1200" b="1">
                <a:solidFill>
                  <a:srgbClr val="0000FF"/>
                </a:solidFill>
              </a:rPr>
              <a:t>2000 – Tilley/Long MM5</a:t>
            </a:r>
          </a:p>
        </p:txBody>
      </p:sp>
      <p:sp>
        <p:nvSpPr>
          <p:cNvPr id="37894" name="TextBox 10"/>
          <p:cNvSpPr txBox="1">
            <a:spLocks noChangeArrowheads="1"/>
          </p:cNvSpPr>
          <p:nvPr/>
        </p:nvSpPr>
        <p:spPr bwMode="auto">
          <a:xfrm>
            <a:off x="1371600" y="2209800"/>
            <a:ext cx="685800" cy="461963"/>
          </a:xfrm>
          <a:prstGeom prst="rect">
            <a:avLst/>
          </a:prstGeom>
          <a:noFill/>
          <a:ln w="9525">
            <a:noFill/>
            <a:miter lim="800000"/>
            <a:headEnd/>
            <a:tailEnd/>
          </a:ln>
        </p:spPr>
        <p:txBody>
          <a:bodyPr>
            <a:prstTxWarp prst="textNoShape">
              <a:avLst/>
            </a:prstTxWarp>
            <a:spAutoFit/>
          </a:bodyPr>
          <a:lstStyle/>
          <a:p>
            <a:r>
              <a:rPr lang="en-US" sz="1200" b="1">
                <a:solidFill>
                  <a:srgbClr val="0000FF"/>
                </a:solidFill>
              </a:rPr>
              <a:t>Apr 2001</a:t>
            </a:r>
          </a:p>
        </p:txBody>
      </p:sp>
      <p:sp>
        <p:nvSpPr>
          <p:cNvPr id="37895" name="TextBox 11"/>
          <p:cNvSpPr txBox="1">
            <a:spLocks noChangeArrowheads="1"/>
          </p:cNvSpPr>
          <p:nvPr/>
        </p:nvSpPr>
        <p:spPr bwMode="auto">
          <a:xfrm>
            <a:off x="2209800" y="2209800"/>
            <a:ext cx="1143000" cy="646113"/>
          </a:xfrm>
          <a:prstGeom prst="rect">
            <a:avLst/>
          </a:prstGeom>
          <a:noFill/>
          <a:ln w="9525">
            <a:noFill/>
            <a:miter lim="800000"/>
            <a:headEnd/>
            <a:tailEnd/>
          </a:ln>
        </p:spPr>
        <p:txBody>
          <a:bodyPr wrap="square">
            <a:prstTxWarp prst="textNoShape">
              <a:avLst/>
            </a:prstTxWarp>
            <a:spAutoFit/>
          </a:bodyPr>
          <a:lstStyle/>
          <a:p>
            <a:r>
              <a:rPr lang="en-US" sz="1200" b="1" dirty="0">
                <a:solidFill>
                  <a:srgbClr val="0000FF"/>
                </a:solidFill>
              </a:rPr>
              <a:t>Apr 2002 – resurrected by Krieger</a:t>
            </a:r>
          </a:p>
        </p:txBody>
      </p:sp>
      <p:sp>
        <p:nvSpPr>
          <p:cNvPr id="37896" name="TextBox 12"/>
          <p:cNvSpPr txBox="1">
            <a:spLocks noChangeArrowheads="1"/>
          </p:cNvSpPr>
          <p:nvPr/>
        </p:nvSpPr>
        <p:spPr bwMode="auto">
          <a:xfrm>
            <a:off x="6553200" y="2209800"/>
            <a:ext cx="990600" cy="646113"/>
          </a:xfrm>
          <a:prstGeom prst="rect">
            <a:avLst/>
          </a:prstGeom>
          <a:noFill/>
          <a:ln w="9525">
            <a:noFill/>
            <a:miter lim="800000"/>
            <a:headEnd/>
            <a:tailEnd/>
          </a:ln>
        </p:spPr>
        <p:txBody>
          <a:bodyPr>
            <a:prstTxWarp prst="textNoShape">
              <a:avLst/>
            </a:prstTxWarp>
            <a:spAutoFit/>
          </a:bodyPr>
          <a:lstStyle/>
          <a:p>
            <a:r>
              <a:rPr lang="en-US" sz="1200" b="1">
                <a:solidFill>
                  <a:srgbClr val="0000FF"/>
                </a:solidFill>
              </a:rPr>
              <a:t>Feb 2009 – WRF at ARSC</a:t>
            </a:r>
          </a:p>
        </p:txBody>
      </p:sp>
      <p:sp>
        <p:nvSpPr>
          <p:cNvPr id="37897" name="TextBox 13"/>
          <p:cNvSpPr txBox="1">
            <a:spLocks noChangeArrowheads="1"/>
          </p:cNvSpPr>
          <p:nvPr/>
        </p:nvSpPr>
        <p:spPr bwMode="auto">
          <a:xfrm>
            <a:off x="7696200" y="2743200"/>
            <a:ext cx="990600" cy="646113"/>
          </a:xfrm>
          <a:prstGeom prst="rect">
            <a:avLst/>
          </a:prstGeom>
          <a:noFill/>
          <a:ln w="9525">
            <a:noFill/>
            <a:miter lim="800000"/>
            <a:headEnd/>
            <a:tailEnd/>
          </a:ln>
        </p:spPr>
        <p:txBody>
          <a:bodyPr>
            <a:prstTxWarp prst="textNoShape">
              <a:avLst/>
            </a:prstTxWarp>
            <a:spAutoFit/>
          </a:bodyPr>
          <a:lstStyle/>
          <a:p>
            <a:r>
              <a:rPr lang="en-US" sz="1200" b="1">
                <a:solidFill>
                  <a:srgbClr val="0000FF"/>
                </a:solidFill>
              </a:rPr>
              <a:t>May 2009 – Medium-range</a:t>
            </a:r>
          </a:p>
        </p:txBody>
      </p:sp>
      <p:sp>
        <p:nvSpPr>
          <p:cNvPr id="37898" name="Right Arrow 14"/>
          <p:cNvSpPr>
            <a:spLocks noChangeArrowheads="1"/>
          </p:cNvSpPr>
          <p:nvPr/>
        </p:nvSpPr>
        <p:spPr bwMode="auto">
          <a:xfrm rot="785985">
            <a:off x="7435850" y="2455863"/>
            <a:ext cx="1169988" cy="176212"/>
          </a:xfrm>
          <a:prstGeom prst="rightArrow">
            <a:avLst>
              <a:gd name="adj1" fmla="val 50000"/>
              <a:gd name="adj2" fmla="val 49859"/>
            </a:avLst>
          </a:prstGeom>
          <a:solidFill>
            <a:srgbClr val="0000FF"/>
          </a:solidFill>
          <a:ln w="9525">
            <a:solidFill>
              <a:schemeClr val="tx1"/>
            </a:solidFill>
            <a:round/>
            <a:headEnd/>
            <a:tailEnd/>
          </a:ln>
        </p:spPr>
        <p:txBody>
          <a:bodyPr>
            <a:prstTxWarp prst="textNoShape">
              <a:avLst/>
            </a:prstTxWarp>
          </a:bodyPr>
          <a:lstStyle/>
          <a:p>
            <a:endParaRPr lang="en-US"/>
          </a:p>
        </p:txBody>
      </p:sp>
      <p:sp>
        <p:nvSpPr>
          <p:cNvPr id="37899" name="TextBox 15"/>
          <p:cNvSpPr txBox="1">
            <a:spLocks noChangeArrowheads="1"/>
          </p:cNvSpPr>
          <p:nvPr/>
        </p:nvSpPr>
        <p:spPr bwMode="auto">
          <a:xfrm>
            <a:off x="3810000" y="1828800"/>
            <a:ext cx="2590800" cy="276225"/>
          </a:xfrm>
          <a:prstGeom prst="rect">
            <a:avLst/>
          </a:prstGeom>
          <a:noFill/>
          <a:ln w="9525">
            <a:noFill/>
            <a:miter lim="800000"/>
            <a:headEnd/>
            <a:tailEnd/>
          </a:ln>
        </p:spPr>
        <p:txBody>
          <a:bodyPr>
            <a:prstTxWarp prst="textNoShape">
              <a:avLst/>
            </a:prstTxWarp>
            <a:spAutoFit/>
          </a:bodyPr>
          <a:lstStyle/>
          <a:p>
            <a:r>
              <a:rPr lang="en-US" sz="1200" b="1">
                <a:solidFill>
                  <a:srgbClr val="0000FF"/>
                </a:solidFill>
              </a:rPr>
              <a:t>Short-range forecasts</a:t>
            </a:r>
          </a:p>
        </p:txBody>
      </p:sp>
      <p:sp>
        <p:nvSpPr>
          <p:cNvPr id="37900" name="Right Arrow 16"/>
          <p:cNvSpPr>
            <a:spLocks noChangeArrowheads="1"/>
          </p:cNvSpPr>
          <p:nvPr/>
        </p:nvSpPr>
        <p:spPr bwMode="auto">
          <a:xfrm>
            <a:off x="5105400" y="3962400"/>
            <a:ext cx="3505200" cy="152400"/>
          </a:xfrm>
          <a:prstGeom prst="rightArrow">
            <a:avLst>
              <a:gd name="adj1" fmla="val 50000"/>
              <a:gd name="adj2" fmla="val 50046"/>
            </a:avLst>
          </a:prstGeom>
          <a:solidFill>
            <a:srgbClr val="008000"/>
          </a:solidFill>
          <a:ln w="9525">
            <a:solidFill>
              <a:srgbClr val="008000"/>
            </a:solidFill>
            <a:round/>
            <a:headEnd/>
            <a:tailEnd/>
          </a:ln>
        </p:spPr>
        <p:txBody>
          <a:bodyPr>
            <a:prstTxWarp prst="textNoShape">
              <a:avLst/>
            </a:prstTxWarp>
          </a:bodyPr>
          <a:lstStyle/>
          <a:p>
            <a:endParaRPr lang="en-US"/>
          </a:p>
        </p:txBody>
      </p:sp>
      <p:sp>
        <p:nvSpPr>
          <p:cNvPr id="37901" name="Right Arrow 17"/>
          <p:cNvSpPr>
            <a:spLocks noChangeArrowheads="1"/>
          </p:cNvSpPr>
          <p:nvPr/>
        </p:nvSpPr>
        <p:spPr bwMode="auto">
          <a:xfrm>
            <a:off x="4267200" y="3505200"/>
            <a:ext cx="2209800" cy="152400"/>
          </a:xfrm>
          <a:prstGeom prst="rightArrow">
            <a:avLst>
              <a:gd name="adj1" fmla="val 50000"/>
              <a:gd name="adj2" fmla="val 50012"/>
            </a:avLst>
          </a:prstGeom>
          <a:solidFill>
            <a:srgbClr val="008000"/>
          </a:solidFill>
          <a:ln w="9525">
            <a:solidFill>
              <a:srgbClr val="008000"/>
            </a:solidFill>
            <a:round/>
            <a:headEnd/>
            <a:tailEnd/>
          </a:ln>
        </p:spPr>
        <p:txBody>
          <a:bodyPr>
            <a:prstTxWarp prst="textNoShape">
              <a:avLst/>
            </a:prstTxWarp>
          </a:bodyPr>
          <a:lstStyle/>
          <a:p>
            <a:endParaRPr lang="en-US"/>
          </a:p>
        </p:txBody>
      </p:sp>
      <p:sp>
        <p:nvSpPr>
          <p:cNvPr id="37902" name="TextBox 18"/>
          <p:cNvSpPr txBox="1">
            <a:spLocks noChangeArrowheads="1"/>
          </p:cNvSpPr>
          <p:nvPr/>
        </p:nvSpPr>
        <p:spPr bwMode="auto">
          <a:xfrm>
            <a:off x="3581400" y="2971800"/>
            <a:ext cx="1371600" cy="646113"/>
          </a:xfrm>
          <a:prstGeom prst="rect">
            <a:avLst/>
          </a:prstGeom>
          <a:noFill/>
          <a:ln w="9525">
            <a:noFill/>
            <a:miter lim="800000"/>
            <a:headEnd/>
            <a:tailEnd/>
          </a:ln>
        </p:spPr>
        <p:txBody>
          <a:bodyPr>
            <a:prstTxWarp prst="textNoShape">
              <a:avLst/>
            </a:prstTxWarp>
            <a:spAutoFit/>
          </a:bodyPr>
          <a:lstStyle/>
          <a:p>
            <a:r>
              <a:rPr lang="en-US" sz="1200" b="1">
                <a:solidFill>
                  <a:srgbClr val="008000"/>
                </a:solidFill>
              </a:rPr>
              <a:t>Sep 2004 – Morton/WRF at KMSO</a:t>
            </a:r>
          </a:p>
        </p:txBody>
      </p:sp>
      <p:sp>
        <p:nvSpPr>
          <p:cNvPr id="37903" name="Right Arrow 19"/>
          <p:cNvSpPr>
            <a:spLocks noChangeArrowheads="1"/>
          </p:cNvSpPr>
          <p:nvPr/>
        </p:nvSpPr>
        <p:spPr bwMode="auto">
          <a:xfrm rot="2590684">
            <a:off x="4725988" y="3700463"/>
            <a:ext cx="377825" cy="152400"/>
          </a:xfrm>
          <a:prstGeom prst="rightArrow">
            <a:avLst>
              <a:gd name="adj1" fmla="val 50000"/>
              <a:gd name="adj2" fmla="val 49836"/>
            </a:avLst>
          </a:prstGeom>
          <a:solidFill>
            <a:srgbClr val="008000"/>
          </a:solidFill>
          <a:ln w="9525">
            <a:solidFill>
              <a:srgbClr val="008000"/>
            </a:solidFill>
            <a:round/>
            <a:headEnd/>
            <a:tailEnd/>
          </a:ln>
        </p:spPr>
        <p:txBody>
          <a:bodyPr>
            <a:prstTxWarp prst="textNoShape">
              <a:avLst/>
            </a:prstTxWarp>
          </a:bodyPr>
          <a:lstStyle/>
          <a:p>
            <a:endParaRPr lang="en-US"/>
          </a:p>
        </p:txBody>
      </p:sp>
      <p:sp>
        <p:nvSpPr>
          <p:cNvPr id="37904" name="TextBox 20"/>
          <p:cNvSpPr txBox="1">
            <a:spLocks noChangeArrowheads="1"/>
          </p:cNvSpPr>
          <p:nvPr/>
        </p:nvSpPr>
        <p:spPr bwMode="auto">
          <a:xfrm>
            <a:off x="4572000" y="4114800"/>
            <a:ext cx="1371600" cy="461963"/>
          </a:xfrm>
          <a:prstGeom prst="rect">
            <a:avLst/>
          </a:prstGeom>
          <a:noFill/>
          <a:ln w="9525">
            <a:noFill/>
            <a:miter lim="800000"/>
            <a:headEnd/>
            <a:tailEnd/>
          </a:ln>
        </p:spPr>
        <p:txBody>
          <a:bodyPr>
            <a:prstTxWarp prst="textNoShape">
              <a:avLst/>
            </a:prstTxWarp>
            <a:spAutoFit/>
          </a:bodyPr>
          <a:lstStyle/>
          <a:p>
            <a:r>
              <a:rPr lang="en-US" sz="1200" b="1">
                <a:solidFill>
                  <a:srgbClr val="008000"/>
                </a:solidFill>
              </a:rPr>
              <a:t>Aug 2005 –WRF at ARSC/PAFA</a:t>
            </a:r>
          </a:p>
        </p:txBody>
      </p:sp>
      <p:sp>
        <p:nvSpPr>
          <p:cNvPr id="37905" name="TextBox 21"/>
          <p:cNvSpPr txBox="1">
            <a:spLocks noChangeArrowheads="1"/>
          </p:cNvSpPr>
          <p:nvPr/>
        </p:nvSpPr>
        <p:spPr bwMode="auto">
          <a:xfrm>
            <a:off x="6705600" y="3276600"/>
            <a:ext cx="762000" cy="461963"/>
          </a:xfrm>
          <a:prstGeom prst="rect">
            <a:avLst/>
          </a:prstGeom>
          <a:noFill/>
          <a:ln w="9525">
            <a:noFill/>
            <a:miter lim="800000"/>
            <a:headEnd/>
            <a:tailEnd/>
          </a:ln>
        </p:spPr>
        <p:txBody>
          <a:bodyPr>
            <a:prstTxWarp prst="textNoShape">
              <a:avLst/>
            </a:prstTxWarp>
            <a:spAutoFit/>
          </a:bodyPr>
          <a:lstStyle/>
          <a:p>
            <a:r>
              <a:rPr lang="en-US" b="1">
                <a:solidFill>
                  <a:srgbClr val="008000"/>
                </a:solidFill>
              </a:rPr>
              <a:t>. . . </a:t>
            </a:r>
          </a:p>
        </p:txBody>
      </p:sp>
      <p:sp>
        <p:nvSpPr>
          <p:cNvPr id="37906" name="TextBox 22"/>
          <p:cNvSpPr txBox="1">
            <a:spLocks noChangeArrowheads="1"/>
          </p:cNvSpPr>
          <p:nvPr/>
        </p:nvSpPr>
        <p:spPr bwMode="auto">
          <a:xfrm>
            <a:off x="5943600" y="4114800"/>
            <a:ext cx="1600200" cy="276225"/>
          </a:xfrm>
          <a:prstGeom prst="rect">
            <a:avLst/>
          </a:prstGeom>
          <a:noFill/>
          <a:ln w="9525">
            <a:noFill/>
            <a:miter lim="800000"/>
            <a:headEnd/>
            <a:tailEnd/>
          </a:ln>
        </p:spPr>
        <p:txBody>
          <a:bodyPr>
            <a:prstTxWarp prst="textNoShape">
              <a:avLst/>
            </a:prstTxWarp>
            <a:spAutoFit/>
          </a:bodyPr>
          <a:lstStyle/>
          <a:p>
            <a:r>
              <a:rPr lang="en-US" sz="1200" b="1" i="1">
                <a:solidFill>
                  <a:srgbClr val="008000"/>
                </a:solidFill>
              </a:rPr>
              <a:t>Various Renditions</a:t>
            </a:r>
          </a:p>
        </p:txBody>
      </p:sp>
      <p:sp>
        <p:nvSpPr>
          <p:cNvPr id="37907" name="TextBox 23"/>
          <p:cNvSpPr txBox="1">
            <a:spLocks noChangeArrowheads="1"/>
          </p:cNvSpPr>
          <p:nvPr/>
        </p:nvSpPr>
        <p:spPr bwMode="auto">
          <a:xfrm>
            <a:off x="7467600" y="4114800"/>
            <a:ext cx="1371600" cy="461963"/>
          </a:xfrm>
          <a:prstGeom prst="rect">
            <a:avLst/>
          </a:prstGeom>
          <a:noFill/>
          <a:ln w="9525">
            <a:noFill/>
            <a:miter lim="800000"/>
            <a:headEnd/>
            <a:tailEnd/>
          </a:ln>
        </p:spPr>
        <p:txBody>
          <a:bodyPr>
            <a:prstTxWarp prst="textNoShape">
              <a:avLst/>
            </a:prstTxWarp>
            <a:spAutoFit/>
          </a:bodyPr>
          <a:lstStyle/>
          <a:p>
            <a:r>
              <a:rPr lang="en-US" sz="1200" b="1">
                <a:solidFill>
                  <a:srgbClr val="008000"/>
                </a:solidFill>
              </a:rPr>
              <a:t>Oct 2009 –HRRR-AK</a:t>
            </a:r>
          </a:p>
        </p:txBody>
      </p:sp>
      <p:sp>
        <p:nvSpPr>
          <p:cNvPr id="37908" name="Right Arrow 24"/>
          <p:cNvSpPr>
            <a:spLocks noChangeArrowheads="1"/>
          </p:cNvSpPr>
          <p:nvPr/>
        </p:nvSpPr>
        <p:spPr bwMode="auto">
          <a:xfrm>
            <a:off x="7391400" y="5334000"/>
            <a:ext cx="1219200" cy="152400"/>
          </a:xfrm>
          <a:prstGeom prst="rightArrow">
            <a:avLst>
              <a:gd name="adj1" fmla="val 50000"/>
              <a:gd name="adj2" fmla="val 50000"/>
            </a:avLst>
          </a:prstGeom>
          <a:solidFill>
            <a:srgbClr val="FF0000"/>
          </a:solidFill>
          <a:ln w="9525">
            <a:solidFill>
              <a:srgbClr val="FF0000"/>
            </a:solidFill>
            <a:round/>
            <a:headEnd/>
            <a:tailEnd/>
          </a:ln>
        </p:spPr>
        <p:txBody>
          <a:bodyPr>
            <a:prstTxWarp prst="textNoShape">
              <a:avLst/>
            </a:prstTxWarp>
          </a:bodyPr>
          <a:lstStyle/>
          <a:p>
            <a:endParaRPr lang="en-US"/>
          </a:p>
        </p:txBody>
      </p:sp>
      <p:sp>
        <p:nvSpPr>
          <p:cNvPr id="37909" name="TextBox 25"/>
          <p:cNvSpPr txBox="1">
            <a:spLocks noChangeArrowheads="1"/>
          </p:cNvSpPr>
          <p:nvPr/>
        </p:nvSpPr>
        <p:spPr bwMode="auto">
          <a:xfrm>
            <a:off x="6172200" y="5105400"/>
            <a:ext cx="1371600" cy="646113"/>
          </a:xfrm>
          <a:prstGeom prst="rect">
            <a:avLst/>
          </a:prstGeom>
          <a:noFill/>
          <a:ln w="9525">
            <a:noFill/>
            <a:miter lim="800000"/>
            <a:headEnd/>
            <a:tailEnd/>
          </a:ln>
        </p:spPr>
        <p:txBody>
          <a:bodyPr>
            <a:prstTxWarp prst="textNoShape">
              <a:avLst/>
            </a:prstTxWarp>
            <a:spAutoFit/>
          </a:bodyPr>
          <a:lstStyle/>
          <a:p>
            <a:r>
              <a:rPr lang="en-US" sz="1200" b="1">
                <a:solidFill>
                  <a:srgbClr val="FF0000"/>
                </a:solidFill>
              </a:rPr>
              <a:t>Summer 2008 – Stuefer smoke forecast</a:t>
            </a:r>
          </a:p>
        </p:txBody>
      </p:sp>
      <p:sp>
        <p:nvSpPr>
          <p:cNvPr id="22" name="Oval 21"/>
          <p:cNvSpPr/>
          <p:nvPr/>
        </p:nvSpPr>
        <p:spPr bwMode="auto">
          <a:xfrm>
            <a:off x="3352800" y="2743200"/>
            <a:ext cx="1752600" cy="12954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3" name="TextBox 22"/>
          <p:cNvSpPr txBox="1"/>
          <p:nvPr/>
        </p:nvSpPr>
        <p:spPr>
          <a:xfrm>
            <a:off x="1752600" y="3886200"/>
            <a:ext cx="2425664" cy="461665"/>
          </a:xfrm>
          <a:prstGeom prst="rect">
            <a:avLst/>
          </a:prstGeom>
          <a:noFill/>
        </p:spPr>
        <p:txBody>
          <a:bodyPr wrap="none" rtlCol="0">
            <a:spAutoFit/>
          </a:bodyPr>
          <a:lstStyle/>
          <a:p>
            <a:r>
              <a:rPr lang="en-US" dirty="0" smtClean="0">
                <a:solidFill>
                  <a:srgbClr val="FF0000"/>
                </a:solidFill>
              </a:rPr>
              <a:t>First, pre-Alaska</a:t>
            </a:r>
            <a:endParaRPr lang="en-US" dirty="0">
              <a:solidFill>
                <a:srgbClr val="FF0000"/>
              </a:solidFill>
            </a:endParaRPr>
          </a:p>
        </p:txBody>
      </p:sp>
    </p:spTree>
    <p:extLst>
      <p:ext uri="{BB962C8B-B14F-4D97-AF65-F5344CB8AC3E}">
        <p14:creationId xmlns="" xmlns:p14="http://schemas.microsoft.com/office/powerpoint/2010/main" val="27122595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PANT 2m T (</a:t>
            </a:r>
            <a:r>
              <a:rPr lang="en-US" dirty="0" err="1" smtClean="0"/>
              <a:t>deg</a:t>
            </a:r>
            <a:r>
              <a:rPr lang="en-US" dirty="0" smtClean="0"/>
              <a:t> C)</a:t>
            </a:r>
            <a:endParaRPr lang="en-US" dirty="0"/>
          </a:p>
        </p:txBody>
      </p:sp>
      <p:pic>
        <p:nvPicPr>
          <p:cNvPr id="3" name="Picture 2"/>
          <p:cNvPicPr>
            <a:picLocks noChangeAspect="1"/>
          </p:cNvPicPr>
          <p:nvPr/>
        </p:nvPicPr>
        <p:blipFill>
          <a:blip r:embed="rId3"/>
          <a:stretch>
            <a:fillRect/>
          </a:stretch>
        </p:blipFill>
        <p:spPr>
          <a:xfrm>
            <a:off x="0" y="1600200"/>
            <a:ext cx="4584700" cy="2743200"/>
          </a:xfrm>
          <a:prstGeom prst="rect">
            <a:avLst/>
          </a:prstGeom>
        </p:spPr>
      </p:pic>
      <p:pic>
        <p:nvPicPr>
          <p:cNvPr id="4" name="Picture 3"/>
          <p:cNvPicPr>
            <a:picLocks noChangeAspect="1"/>
          </p:cNvPicPr>
          <p:nvPr/>
        </p:nvPicPr>
        <p:blipFill>
          <a:blip r:embed="rId4"/>
          <a:stretch>
            <a:fillRect/>
          </a:stretch>
        </p:blipFill>
        <p:spPr>
          <a:xfrm>
            <a:off x="4533900" y="3581400"/>
            <a:ext cx="4584700" cy="2743200"/>
          </a:xfrm>
          <a:prstGeom prst="rect">
            <a:avLst/>
          </a:prstGeom>
        </p:spPr>
      </p:pic>
    </p:spTree>
    <p:extLst>
      <p:ext uri="{BB962C8B-B14F-4D97-AF65-F5344CB8AC3E}">
        <p14:creationId xmlns:p14="http://schemas.microsoft.com/office/powerpoint/2010/main" xmlns="" val="40335215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Skagway 2m T (</a:t>
            </a:r>
            <a:r>
              <a:rPr lang="en-US" dirty="0" err="1" smtClean="0"/>
              <a:t>deg</a:t>
            </a:r>
            <a:r>
              <a:rPr lang="en-US" dirty="0" smtClean="0"/>
              <a:t> C)</a:t>
            </a:r>
            <a:endParaRPr lang="en-US" dirty="0"/>
          </a:p>
        </p:txBody>
      </p:sp>
      <p:pic>
        <p:nvPicPr>
          <p:cNvPr id="3" name="Picture 2"/>
          <p:cNvPicPr>
            <a:picLocks noChangeAspect="1"/>
          </p:cNvPicPr>
          <p:nvPr/>
        </p:nvPicPr>
        <p:blipFill>
          <a:blip r:embed="rId3"/>
          <a:stretch>
            <a:fillRect/>
          </a:stretch>
        </p:blipFill>
        <p:spPr>
          <a:xfrm>
            <a:off x="0" y="1676400"/>
            <a:ext cx="4584700" cy="2743200"/>
          </a:xfrm>
          <a:prstGeom prst="rect">
            <a:avLst/>
          </a:prstGeom>
        </p:spPr>
      </p:pic>
      <p:pic>
        <p:nvPicPr>
          <p:cNvPr id="4" name="Picture 3"/>
          <p:cNvPicPr>
            <a:picLocks noChangeAspect="1"/>
          </p:cNvPicPr>
          <p:nvPr/>
        </p:nvPicPr>
        <p:blipFill>
          <a:blip r:embed="rId4"/>
          <a:stretch>
            <a:fillRect/>
          </a:stretch>
        </p:blipFill>
        <p:spPr>
          <a:xfrm>
            <a:off x="4546600" y="3581400"/>
            <a:ext cx="4584700" cy="2743200"/>
          </a:xfrm>
          <a:prstGeom prst="rect">
            <a:avLst/>
          </a:prstGeom>
        </p:spPr>
      </p:pic>
    </p:spTree>
    <p:extLst>
      <p:ext uri="{BB962C8B-B14F-4D97-AF65-F5344CB8AC3E}">
        <p14:creationId xmlns:p14="http://schemas.microsoft.com/office/powerpoint/2010/main" xmlns="" val="5707487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0"/>
            <a:ext cx="4114800" cy="1143000"/>
          </a:xfrm>
        </p:spPr>
        <p:txBody>
          <a:bodyPr/>
          <a:lstStyle/>
          <a:p>
            <a:r>
              <a:rPr lang="en-US" dirty="0" smtClean="0"/>
              <a:t>AIRS coverage</a:t>
            </a:r>
            <a:endParaRPr lang="en-US" dirty="0"/>
          </a:p>
        </p:txBody>
      </p:sp>
      <p:pic>
        <p:nvPicPr>
          <p:cNvPr id="54274" name="Picture 2" descr="https://docs.google.com/a/alaska.edu/present/File?id=ddjh28pw_379f55xcstk_b"/>
          <p:cNvPicPr>
            <a:picLocks noChangeAspect="1" noChangeArrowheads="1"/>
          </p:cNvPicPr>
          <p:nvPr/>
        </p:nvPicPr>
        <p:blipFill>
          <a:blip r:embed="rId2"/>
          <a:srcRect/>
          <a:stretch>
            <a:fillRect/>
          </a:stretch>
        </p:blipFill>
        <p:spPr bwMode="auto">
          <a:xfrm>
            <a:off x="4724400" y="914400"/>
            <a:ext cx="3962400" cy="5127812"/>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s://docs.google.com/a/alaska.edu/present/File?id=ddjh28pw_391cx74j5gg_b"/>
          <p:cNvPicPr>
            <a:picLocks noChangeAspect="1" noChangeArrowheads="1"/>
          </p:cNvPicPr>
          <p:nvPr/>
        </p:nvPicPr>
        <p:blipFill>
          <a:blip r:embed="rId2"/>
          <a:srcRect/>
          <a:stretch>
            <a:fillRect/>
          </a:stretch>
        </p:blipFill>
        <p:spPr bwMode="auto">
          <a:xfrm>
            <a:off x="1066800" y="1447800"/>
            <a:ext cx="7610475" cy="4791076"/>
          </a:xfrm>
          <a:prstGeom prst="rect">
            <a:avLst/>
          </a:prstGeom>
          <a:noFill/>
        </p:spPr>
      </p:pic>
      <p:sp>
        <p:nvSpPr>
          <p:cNvPr id="2" name="Title 1"/>
          <p:cNvSpPr>
            <a:spLocks noGrp="1"/>
          </p:cNvSpPr>
          <p:nvPr>
            <p:ph type="title"/>
          </p:nvPr>
        </p:nvSpPr>
        <p:spPr/>
        <p:txBody>
          <a:bodyPr/>
          <a:lstStyle/>
          <a:p>
            <a:r>
              <a:rPr lang="en-US" dirty="0" smtClean="0"/>
              <a:t>Case Study – 24 hr </a:t>
            </a:r>
            <a:r>
              <a:rPr lang="en-US" dirty="0" err="1" smtClean="0"/>
              <a:t>fcst</a:t>
            </a:r>
            <a:r>
              <a:rPr lang="en-US" dirty="0" smtClean="0"/>
              <a:t> starting at 2011-08-20_00Z</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222885" y="274320"/>
            <a:ext cx="8698230" cy="822960"/>
          </a:xfrm>
        </p:spPr>
        <p:txBody>
          <a:bodyPr lIns="0" tIns="0" rIns="0" bIns="0" anchor="t"/>
          <a:lstStyle/>
          <a:p>
            <a:pPr algn="l">
              <a:lnSpc>
                <a:spcPct val="95000"/>
              </a:lnSpc>
            </a:pPr>
            <a:endParaRPr lang="en-US" sz="3900" dirty="0">
              <a:solidFill>
                <a:srgbClr val="000000"/>
              </a:solidFill>
              <a:latin typeface="Arial" pitchFamily="34" charset="0"/>
            </a:endParaRPr>
          </a:p>
        </p:txBody>
      </p:sp>
      <p:sp>
        <p:nvSpPr>
          <p:cNvPr id="4098" name="Rectangle 2"/>
          <p:cNvSpPr>
            <a:spLocks noGrp="1" noChangeArrowheads="1"/>
          </p:cNvSpPr>
          <p:nvPr>
            <p:ph type="body" idx="1"/>
          </p:nvPr>
        </p:nvSpPr>
        <p:spPr>
          <a:xfrm>
            <a:off x="222885" y="1645920"/>
            <a:ext cx="8698230" cy="4937760"/>
          </a:xfrm>
        </p:spPr>
        <p:txBody>
          <a:bodyPr lIns="0" tIns="0" rIns="0" bIns="0"/>
          <a:lstStyle/>
          <a:p>
            <a:pPr marL="411480" lvl="1" indent="-308610">
              <a:lnSpc>
                <a:spcPct val="95000"/>
              </a:lnSpc>
              <a:spcBef>
                <a:spcPct val="0"/>
              </a:spcBef>
              <a:buClr>
                <a:srgbClr val="000000"/>
              </a:buClr>
              <a:buFontTx/>
              <a:buChar char="•"/>
            </a:pPr>
            <a:r>
              <a:rPr lang="en-US" sz="2400" dirty="0">
                <a:solidFill>
                  <a:srgbClr val="000000"/>
                </a:solidFill>
                <a:latin typeface="Arial" pitchFamily="34" charset="0"/>
              </a:rPr>
              <a:t>Temperature at lowest model level </a:t>
            </a:r>
            <a:r>
              <a:rPr lang="en-US" sz="2400" dirty="0" smtClean="0">
                <a:solidFill>
                  <a:srgbClr val="000000"/>
                </a:solidFill>
                <a:latin typeface="Arial" pitchFamily="34" charset="0"/>
              </a:rPr>
              <a:t>(approx 7 </a:t>
            </a:r>
            <a:r>
              <a:rPr lang="en-US" sz="2400" dirty="0">
                <a:solidFill>
                  <a:srgbClr val="000000"/>
                </a:solidFill>
                <a:latin typeface="Arial" pitchFamily="34" charset="0"/>
              </a:rPr>
              <a:t>meters) </a:t>
            </a:r>
            <a:endParaRPr lang="en-US" dirty="0"/>
          </a:p>
          <a:p>
            <a:pPr marL="771525" lvl="2" indent="-257175">
              <a:lnSpc>
                <a:spcPct val="95000"/>
              </a:lnSpc>
              <a:spcBef>
                <a:spcPct val="0"/>
              </a:spcBef>
              <a:buClr>
                <a:srgbClr val="000000"/>
              </a:buClr>
              <a:buSzPct val="80000"/>
              <a:buFont typeface="Courier New" pitchFamily="49" charset="0"/>
              <a:buChar char="o"/>
            </a:pPr>
            <a:r>
              <a:rPr lang="en-US" dirty="0">
                <a:solidFill>
                  <a:srgbClr val="000000"/>
                </a:solidFill>
                <a:latin typeface="Arial" pitchFamily="34" charset="0"/>
              </a:rPr>
              <a:t>Control versus GDAS </a:t>
            </a:r>
            <a:r>
              <a:rPr lang="en-US" dirty="0" err="1">
                <a:solidFill>
                  <a:srgbClr val="000000"/>
                </a:solidFill>
                <a:latin typeface="Arial" pitchFamily="34" charset="0"/>
              </a:rPr>
              <a:t>prepbufr</a:t>
            </a:r>
            <a:endParaRPr lang="en-US" dirty="0"/>
          </a:p>
          <a:p>
            <a:pPr marL="771525" lvl="2" indent="-257175">
              <a:lnSpc>
                <a:spcPct val="95000"/>
              </a:lnSpc>
              <a:spcBef>
                <a:spcPct val="0"/>
              </a:spcBef>
              <a:buClr>
                <a:srgbClr val="000000"/>
              </a:buClr>
              <a:buSzPct val="80000"/>
              <a:buFont typeface="Courier New" pitchFamily="49" charset="0"/>
              <a:buChar char="o"/>
            </a:pPr>
            <a:r>
              <a:rPr lang="en-US" dirty="0">
                <a:solidFill>
                  <a:srgbClr val="000000"/>
                </a:solidFill>
                <a:latin typeface="Arial" pitchFamily="34" charset="0"/>
              </a:rPr>
              <a:t>Control versus GDAS+AIRS profile </a:t>
            </a:r>
            <a:r>
              <a:rPr lang="en-US" dirty="0" err="1">
                <a:solidFill>
                  <a:srgbClr val="000000"/>
                </a:solidFill>
                <a:latin typeface="Arial" pitchFamily="34" charset="0"/>
              </a:rPr>
              <a:t>prepbufr</a:t>
            </a:r>
            <a:endParaRPr lang="en-US" dirty="0"/>
          </a:p>
          <a:p>
            <a:pPr marL="771525" lvl="2" indent="-257175">
              <a:lnSpc>
                <a:spcPct val="95000"/>
              </a:lnSpc>
              <a:spcBef>
                <a:spcPct val="0"/>
              </a:spcBef>
              <a:buClr>
                <a:srgbClr val="000000"/>
              </a:buClr>
              <a:buSzPct val="80000"/>
              <a:buFont typeface="Courier New" pitchFamily="49" charset="0"/>
              <a:buChar char="o"/>
            </a:pPr>
            <a:r>
              <a:rPr lang="en-US" dirty="0">
                <a:solidFill>
                  <a:srgbClr val="000000"/>
                </a:solidFill>
                <a:latin typeface="Arial" pitchFamily="34" charset="0"/>
              </a:rPr>
              <a:t>Control versus GDAS </a:t>
            </a:r>
            <a:r>
              <a:rPr lang="en-US" dirty="0" err="1">
                <a:solidFill>
                  <a:srgbClr val="000000"/>
                </a:solidFill>
                <a:latin typeface="Arial" pitchFamily="34" charset="0"/>
              </a:rPr>
              <a:t>prepbufr+AIRS</a:t>
            </a:r>
            <a:r>
              <a:rPr lang="en-US" dirty="0">
                <a:solidFill>
                  <a:srgbClr val="000000"/>
                </a:solidFill>
                <a:latin typeface="Arial" pitchFamily="34" charset="0"/>
              </a:rPr>
              <a:t> radiances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srcRect/>
          <a:stretch>
            <a:fillRect/>
          </a:stretch>
        </p:blipFill>
        <p:spPr bwMode="auto">
          <a:xfrm>
            <a:off x="91440" y="-10001"/>
            <a:ext cx="3148965" cy="3591878"/>
          </a:xfrm>
          <a:prstGeom prst="rect">
            <a:avLst/>
          </a:prstGeom>
          <a:noFill/>
        </p:spPr>
      </p:pic>
      <p:pic>
        <p:nvPicPr>
          <p:cNvPr id="5125" name="Picture 5"/>
          <p:cNvPicPr>
            <a:picLocks noChangeAspect="1" noChangeArrowheads="1"/>
          </p:cNvPicPr>
          <p:nvPr/>
        </p:nvPicPr>
        <p:blipFill>
          <a:blip r:embed="rId3"/>
          <a:srcRect/>
          <a:stretch>
            <a:fillRect/>
          </a:stretch>
        </p:blipFill>
        <p:spPr bwMode="auto">
          <a:xfrm>
            <a:off x="3108960" y="0"/>
            <a:ext cx="2976087" cy="3581877"/>
          </a:xfrm>
          <a:prstGeom prst="rect">
            <a:avLst/>
          </a:prstGeom>
          <a:noFill/>
        </p:spPr>
      </p:pic>
      <p:pic>
        <p:nvPicPr>
          <p:cNvPr id="5126" name="Picture 6"/>
          <p:cNvPicPr>
            <a:picLocks noChangeAspect="1" noChangeArrowheads="1"/>
          </p:cNvPicPr>
          <p:nvPr/>
        </p:nvPicPr>
        <p:blipFill>
          <a:blip r:embed="rId4"/>
          <a:srcRect/>
          <a:stretch>
            <a:fillRect/>
          </a:stretch>
        </p:blipFill>
        <p:spPr bwMode="auto">
          <a:xfrm>
            <a:off x="6135053" y="-10001"/>
            <a:ext cx="2857500" cy="3594736"/>
          </a:xfrm>
          <a:prstGeom prst="rect">
            <a:avLst/>
          </a:prstGeom>
          <a:noFill/>
        </p:spPr>
      </p:pic>
      <p:pic>
        <p:nvPicPr>
          <p:cNvPr id="5127" name="Picture 7"/>
          <p:cNvPicPr>
            <a:picLocks noChangeAspect="1" noChangeArrowheads="1"/>
          </p:cNvPicPr>
          <p:nvPr/>
        </p:nvPicPr>
        <p:blipFill>
          <a:blip r:embed="rId5"/>
          <a:srcRect/>
          <a:stretch>
            <a:fillRect/>
          </a:stretch>
        </p:blipFill>
        <p:spPr bwMode="auto">
          <a:xfrm>
            <a:off x="91440" y="2926080"/>
            <a:ext cx="3158967" cy="3408998"/>
          </a:xfrm>
          <a:prstGeom prst="rect">
            <a:avLst/>
          </a:prstGeom>
          <a:noFill/>
        </p:spPr>
      </p:pic>
      <p:pic>
        <p:nvPicPr>
          <p:cNvPr id="5128" name="Picture 8"/>
          <p:cNvPicPr>
            <a:picLocks noChangeAspect="1" noChangeArrowheads="1"/>
          </p:cNvPicPr>
          <p:nvPr/>
        </p:nvPicPr>
        <p:blipFill>
          <a:blip r:embed="rId6"/>
          <a:srcRect/>
          <a:stretch>
            <a:fillRect/>
          </a:stretch>
        </p:blipFill>
        <p:spPr bwMode="auto">
          <a:xfrm>
            <a:off x="3200400" y="3017520"/>
            <a:ext cx="2870359" cy="3310414"/>
          </a:xfrm>
          <a:prstGeom prst="rect">
            <a:avLst/>
          </a:prstGeom>
          <a:noFill/>
        </p:spPr>
      </p:pic>
      <p:pic>
        <p:nvPicPr>
          <p:cNvPr id="5129" name="Picture 9"/>
          <p:cNvPicPr>
            <a:picLocks noChangeAspect="1" noChangeArrowheads="1"/>
          </p:cNvPicPr>
          <p:nvPr/>
        </p:nvPicPr>
        <p:blipFill>
          <a:blip r:embed="rId7"/>
          <a:srcRect/>
          <a:stretch>
            <a:fillRect/>
          </a:stretch>
        </p:blipFill>
        <p:spPr bwMode="auto">
          <a:xfrm>
            <a:off x="6126480" y="2743200"/>
            <a:ext cx="2820353" cy="3567589"/>
          </a:xfrm>
          <a:prstGeom prst="rect">
            <a:avLst/>
          </a:prstGeom>
          <a:noFill/>
        </p:spPr>
      </p:pic>
      <p:sp>
        <p:nvSpPr>
          <p:cNvPr id="5121" name="Rectangle 1"/>
          <p:cNvSpPr>
            <a:spLocks noGrp="1" noChangeArrowheads="1"/>
          </p:cNvSpPr>
          <p:nvPr>
            <p:ph type="ctrTitle"/>
          </p:nvPr>
        </p:nvSpPr>
        <p:spPr>
          <a:xfrm>
            <a:off x="461486" y="5867400"/>
            <a:ext cx="8682514" cy="395764"/>
          </a:xfrm>
        </p:spPr>
        <p:txBody>
          <a:bodyPr lIns="0" tIns="0" rIns="0" bIns="0" anchor="t"/>
          <a:lstStyle/>
          <a:p>
            <a:pPr>
              <a:lnSpc>
                <a:spcPct val="95000"/>
              </a:lnSpc>
            </a:pPr>
            <a:r>
              <a:rPr lang="en-US" sz="1700" dirty="0">
                <a:solidFill>
                  <a:srgbClr val="000000"/>
                </a:solidFill>
                <a:latin typeface="Arial" pitchFamily="34" charset="0"/>
              </a:rPr>
              <a:t>T (lowest level) -- Control (top) / GDAS </a:t>
            </a:r>
            <a:r>
              <a:rPr lang="en-US" sz="1700" dirty="0" err="1">
                <a:solidFill>
                  <a:srgbClr val="000000"/>
                </a:solidFill>
                <a:latin typeface="Arial" pitchFamily="34" charset="0"/>
              </a:rPr>
              <a:t>Prepbufr</a:t>
            </a:r>
            <a:r>
              <a:rPr lang="en-US" sz="1700" dirty="0">
                <a:solidFill>
                  <a:srgbClr val="000000"/>
                </a:solidFill>
                <a:latin typeface="Arial" pitchFamily="34" charset="0"/>
              </a:rPr>
              <a:t> (bottom)</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srcRect/>
          <a:stretch>
            <a:fillRect/>
          </a:stretch>
        </p:blipFill>
        <p:spPr bwMode="auto">
          <a:xfrm>
            <a:off x="91440" y="-10001"/>
            <a:ext cx="3148965" cy="3591878"/>
          </a:xfrm>
          <a:prstGeom prst="rect">
            <a:avLst/>
          </a:prstGeom>
          <a:noFill/>
        </p:spPr>
      </p:pic>
      <p:pic>
        <p:nvPicPr>
          <p:cNvPr id="6149" name="Picture 5"/>
          <p:cNvPicPr>
            <a:picLocks noChangeAspect="1" noChangeArrowheads="1"/>
          </p:cNvPicPr>
          <p:nvPr/>
        </p:nvPicPr>
        <p:blipFill>
          <a:blip r:embed="rId3"/>
          <a:srcRect/>
          <a:stretch>
            <a:fillRect/>
          </a:stretch>
        </p:blipFill>
        <p:spPr bwMode="auto">
          <a:xfrm>
            <a:off x="3121080" y="-1"/>
            <a:ext cx="2898719" cy="3490437"/>
          </a:xfrm>
          <a:prstGeom prst="rect">
            <a:avLst/>
          </a:prstGeom>
          <a:noFill/>
        </p:spPr>
      </p:pic>
      <p:pic>
        <p:nvPicPr>
          <p:cNvPr id="6150" name="Picture 6"/>
          <p:cNvPicPr>
            <a:picLocks noChangeAspect="1" noChangeArrowheads="1"/>
          </p:cNvPicPr>
          <p:nvPr/>
        </p:nvPicPr>
        <p:blipFill>
          <a:blip r:embed="rId4"/>
          <a:srcRect/>
          <a:stretch>
            <a:fillRect/>
          </a:stretch>
        </p:blipFill>
        <p:spPr bwMode="auto">
          <a:xfrm>
            <a:off x="6135053" y="-10001"/>
            <a:ext cx="2857500" cy="3594736"/>
          </a:xfrm>
          <a:prstGeom prst="rect">
            <a:avLst/>
          </a:prstGeom>
          <a:noFill/>
        </p:spPr>
      </p:pic>
      <p:pic>
        <p:nvPicPr>
          <p:cNvPr id="6151" name="Picture 7"/>
          <p:cNvPicPr>
            <a:picLocks noChangeAspect="1" noChangeArrowheads="1"/>
          </p:cNvPicPr>
          <p:nvPr/>
        </p:nvPicPr>
        <p:blipFill>
          <a:blip r:embed="rId5"/>
          <a:srcRect/>
          <a:stretch>
            <a:fillRect/>
          </a:stretch>
        </p:blipFill>
        <p:spPr bwMode="auto">
          <a:xfrm>
            <a:off x="91440" y="3017520"/>
            <a:ext cx="3181827" cy="3479007"/>
          </a:xfrm>
          <a:prstGeom prst="rect">
            <a:avLst/>
          </a:prstGeom>
          <a:noFill/>
        </p:spPr>
      </p:pic>
      <p:pic>
        <p:nvPicPr>
          <p:cNvPr id="6152" name="Picture 8"/>
          <p:cNvPicPr>
            <a:picLocks noChangeAspect="1" noChangeArrowheads="1"/>
          </p:cNvPicPr>
          <p:nvPr/>
        </p:nvPicPr>
        <p:blipFill>
          <a:blip r:embed="rId6"/>
          <a:srcRect/>
          <a:stretch>
            <a:fillRect/>
          </a:stretch>
        </p:blipFill>
        <p:spPr bwMode="auto">
          <a:xfrm>
            <a:off x="3108960" y="2834640"/>
            <a:ext cx="3084672" cy="3670459"/>
          </a:xfrm>
          <a:prstGeom prst="rect">
            <a:avLst/>
          </a:prstGeom>
          <a:noFill/>
        </p:spPr>
      </p:pic>
      <p:pic>
        <p:nvPicPr>
          <p:cNvPr id="6153" name="Picture 9"/>
          <p:cNvPicPr>
            <a:picLocks noChangeAspect="1" noChangeArrowheads="1"/>
          </p:cNvPicPr>
          <p:nvPr/>
        </p:nvPicPr>
        <p:blipFill>
          <a:blip r:embed="rId7"/>
          <a:srcRect/>
          <a:stretch>
            <a:fillRect/>
          </a:stretch>
        </p:blipFill>
        <p:spPr bwMode="auto">
          <a:xfrm>
            <a:off x="6035040" y="2810352"/>
            <a:ext cx="2921794" cy="3629025"/>
          </a:xfrm>
          <a:prstGeom prst="rect">
            <a:avLst/>
          </a:prstGeom>
          <a:noFill/>
        </p:spPr>
      </p:pic>
      <p:sp>
        <p:nvSpPr>
          <p:cNvPr id="6145" name="Rectangle 1"/>
          <p:cNvSpPr>
            <a:spLocks noGrp="1" noChangeArrowheads="1"/>
          </p:cNvSpPr>
          <p:nvPr>
            <p:ph type="ctrTitle"/>
          </p:nvPr>
        </p:nvSpPr>
        <p:spPr>
          <a:xfrm>
            <a:off x="461486" y="6019800"/>
            <a:ext cx="8682514" cy="395764"/>
          </a:xfrm>
        </p:spPr>
        <p:txBody>
          <a:bodyPr lIns="0" tIns="0" rIns="0" bIns="0" anchor="t"/>
          <a:lstStyle/>
          <a:p>
            <a:pPr>
              <a:lnSpc>
                <a:spcPct val="95000"/>
              </a:lnSpc>
            </a:pPr>
            <a:r>
              <a:rPr lang="en-US" sz="1700" dirty="0">
                <a:solidFill>
                  <a:srgbClr val="000000"/>
                </a:solidFill>
                <a:latin typeface="Arial" pitchFamily="34" charset="0"/>
              </a:rPr>
              <a:t>T (lowest level) -- Control (top) / GDAS </a:t>
            </a:r>
            <a:r>
              <a:rPr lang="en-US" sz="1700" dirty="0" err="1">
                <a:solidFill>
                  <a:srgbClr val="000000"/>
                </a:solidFill>
                <a:latin typeface="Arial" pitchFamily="34" charset="0"/>
              </a:rPr>
              <a:t>Prepbufr</a:t>
            </a:r>
            <a:r>
              <a:rPr lang="en-US" sz="1700" dirty="0">
                <a:solidFill>
                  <a:srgbClr val="000000"/>
                </a:solidFill>
                <a:latin typeface="Arial" pitchFamily="34" charset="0"/>
              </a:rPr>
              <a:t> + AIRS profiles  (bottom)</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srcRect/>
          <a:stretch>
            <a:fillRect/>
          </a:stretch>
        </p:blipFill>
        <p:spPr bwMode="auto">
          <a:xfrm>
            <a:off x="91440" y="-10001"/>
            <a:ext cx="3148965" cy="3591878"/>
          </a:xfrm>
          <a:prstGeom prst="rect">
            <a:avLst/>
          </a:prstGeom>
          <a:noFill/>
        </p:spPr>
      </p:pic>
      <p:pic>
        <p:nvPicPr>
          <p:cNvPr id="7173" name="Picture 5"/>
          <p:cNvPicPr>
            <a:picLocks noChangeAspect="1" noChangeArrowheads="1"/>
          </p:cNvPicPr>
          <p:nvPr/>
        </p:nvPicPr>
        <p:blipFill>
          <a:blip r:embed="rId3"/>
          <a:srcRect/>
          <a:stretch>
            <a:fillRect/>
          </a:stretch>
        </p:blipFill>
        <p:spPr bwMode="auto">
          <a:xfrm>
            <a:off x="3108960" y="0"/>
            <a:ext cx="2976087" cy="3581877"/>
          </a:xfrm>
          <a:prstGeom prst="rect">
            <a:avLst/>
          </a:prstGeom>
          <a:noFill/>
        </p:spPr>
      </p:pic>
      <p:pic>
        <p:nvPicPr>
          <p:cNvPr id="7174" name="Picture 6"/>
          <p:cNvPicPr>
            <a:picLocks noChangeAspect="1" noChangeArrowheads="1"/>
          </p:cNvPicPr>
          <p:nvPr/>
        </p:nvPicPr>
        <p:blipFill>
          <a:blip r:embed="rId4"/>
          <a:srcRect/>
          <a:stretch>
            <a:fillRect/>
          </a:stretch>
        </p:blipFill>
        <p:spPr bwMode="auto">
          <a:xfrm>
            <a:off x="6135053" y="-10001"/>
            <a:ext cx="2857500" cy="3594736"/>
          </a:xfrm>
          <a:prstGeom prst="rect">
            <a:avLst/>
          </a:prstGeom>
          <a:noFill/>
        </p:spPr>
      </p:pic>
      <p:pic>
        <p:nvPicPr>
          <p:cNvPr id="7175" name="Picture 7"/>
          <p:cNvPicPr>
            <a:picLocks noChangeAspect="1" noChangeArrowheads="1"/>
          </p:cNvPicPr>
          <p:nvPr/>
        </p:nvPicPr>
        <p:blipFill>
          <a:blip r:embed="rId5"/>
          <a:srcRect/>
          <a:stretch>
            <a:fillRect/>
          </a:stretch>
        </p:blipFill>
        <p:spPr bwMode="auto">
          <a:xfrm>
            <a:off x="274320" y="3017520"/>
            <a:ext cx="2961799" cy="3584734"/>
          </a:xfrm>
          <a:prstGeom prst="rect">
            <a:avLst/>
          </a:prstGeom>
          <a:noFill/>
        </p:spPr>
      </p:pic>
      <p:pic>
        <p:nvPicPr>
          <p:cNvPr id="7176" name="Picture 8"/>
          <p:cNvPicPr>
            <a:picLocks noChangeAspect="1" noChangeArrowheads="1"/>
          </p:cNvPicPr>
          <p:nvPr/>
        </p:nvPicPr>
        <p:blipFill>
          <a:blip r:embed="rId6"/>
          <a:srcRect/>
          <a:stretch>
            <a:fillRect/>
          </a:stretch>
        </p:blipFill>
        <p:spPr bwMode="auto">
          <a:xfrm>
            <a:off x="3200400" y="3017520"/>
            <a:ext cx="2901792" cy="3479007"/>
          </a:xfrm>
          <a:prstGeom prst="rect">
            <a:avLst/>
          </a:prstGeom>
          <a:noFill/>
        </p:spPr>
      </p:pic>
      <p:pic>
        <p:nvPicPr>
          <p:cNvPr id="7177" name="Picture 9"/>
          <p:cNvPicPr>
            <a:picLocks noChangeAspect="1" noChangeArrowheads="1"/>
          </p:cNvPicPr>
          <p:nvPr/>
        </p:nvPicPr>
        <p:blipFill>
          <a:blip r:embed="rId7"/>
          <a:srcRect/>
          <a:stretch>
            <a:fillRect/>
          </a:stretch>
        </p:blipFill>
        <p:spPr bwMode="auto">
          <a:xfrm>
            <a:off x="5943600" y="3006090"/>
            <a:ext cx="3073242" cy="3486150"/>
          </a:xfrm>
          <a:prstGeom prst="rect">
            <a:avLst/>
          </a:prstGeom>
          <a:noFill/>
        </p:spPr>
      </p:pic>
      <p:sp>
        <p:nvSpPr>
          <p:cNvPr id="7169" name="Rectangle 1"/>
          <p:cNvSpPr>
            <a:spLocks noGrp="1" noChangeArrowheads="1"/>
          </p:cNvSpPr>
          <p:nvPr>
            <p:ph type="ctrTitle"/>
          </p:nvPr>
        </p:nvSpPr>
        <p:spPr>
          <a:xfrm>
            <a:off x="461486" y="6019800"/>
            <a:ext cx="8682514" cy="395764"/>
          </a:xfrm>
        </p:spPr>
        <p:txBody>
          <a:bodyPr lIns="0" tIns="0" rIns="0" bIns="0" anchor="t"/>
          <a:lstStyle/>
          <a:p>
            <a:pPr>
              <a:lnSpc>
                <a:spcPct val="95000"/>
              </a:lnSpc>
            </a:pPr>
            <a:r>
              <a:rPr lang="en-US" sz="1700" dirty="0">
                <a:solidFill>
                  <a:srgbClr val="000000"/>
                </a:solidFill>
                <a:latin typeface="Arial" pitchFamily="34" charset="0"/>
              </a:rPr>
              <a:t>T (lowest level) -- Control (top) / GDAS </a:t>
            </a:r>
            <a:r>
              <a:rPr lang="en-US" sz="1700" dirty="0" err="1">
                <a:solidFill>
                  <a:srgbClr val="000000"/>
                </a:solidFill>
                <a:latin typeface="Arial" pitchFamily="34" charset="0"/>
              </a:rPr>
              <a:t>Prepbufr</a:t>
            </a:r>
            <a:r>
              <a:rPr lang="en-US" sz="1700" dirty="0">
                <a:solidFill>
                  <a:srgbClr val="000000"/>
                </a:solidFill>
                <a:latin typeface="Arial" pitchFamily="34" charset="0"/>
              </a:rPr>
              <a:t> + AIRS radiances  (bottom)</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srcRect/>
          <a:stretch>
            <a:fillRect/>
          </a:stretch>
        </p:blipFill>
        <p:spPr bwMode="auto">
          <a:xfrm>
            <a:off x="2011680" y="84297"/>
            <a:ext cx="2031683" cy="2217420"/>
          </a:xfrm>
          <a:prstGeom prst="rect">
            <a:avLst/>
          </a:prstGeom>
          <a:noFill/>
        </p:spPr>
      </p:pic>
      <p:pic>
        <p:nvPicPr>
          <p:cNvPr id="9221" name="Picture 5"/>
          <p:cNvPicPr>
            <a:picLocks noChangeAspect="1" noChangeArrowheads="1"/>
          </p:cNvPicPr>
          <p:nvPr/>
        </p:nvPicPr>
        <p:blipFill>
          <a:blip r:embed="rId3"/>
          <a:srcRect/>
          <a:stretch>
            <a:fillRect/>
          </a:stretch>
        </p:blipFill>
        <p:spPr bwMode="auto">
          <a:xfrm>
            <a:off x="4297680" y="91440"/>
            <a:ext cx="1970247" cy="2228850"/>
          </a:xfrm>
          <a:prstGeom prst="rect">
            <a:avLst/>
          </a:prstGeom>
          <a:noFill/>
        </p:spPr>
      </p:pic>
      <p:pic>
        <p:nvPicPr>
          <p:cNvPr id="9222" name="Picture 6"/>
          <p:cNvPicPr>
            <a:picLocks noChangeAspect="1" noChangeArrowheads="1"/>
          </p:cNvPicPr>
          <p:nvPr/>
        </p:nvPicPr>
        <p:blipFill>
          <a:blip r:embed="rId4"/>
          <a:srcRect/>
          <a:stretch>
            <a:fillRect/>
          </a:stretch>
        </p:blipFill>
        <p:spPr bwMode="auto">
          <a:xfrm>
            <a:off x="6583680" y="90012"/>
            <a:ext cx="2133124" cy="2217420"/>
          </a:xfrm>
          <a:prstGeom prst="rect">
            <a:avLst/>
          </a:prstGeom>
          <a:noFill/>
        </p:spPr>
      </p:pic>
      <p:pic>
        <p:nvPicPr>
          <p:cNvPr id="9223" name="Picture 7"/>
          <p:cNvPicPr>
            <a:picLocks noChangeAspect="1" noChangeArrowheads="1"/>
          </p:cNvPicPr>
          <p:nvPr/>
        </p:nvPicPr>
        <p:blipFill>
          <a:blip r:embed="rId5"/>
          <a:srcRect/>
          <a:stretch>
            <a:fillRect/>
          </a:stretch>
        </p:blipFill>
        <p:spPr bwMode="auto">
          <a:xfrm>
            <a:off x="1920240" y="2377440"/>
            <a:ext cx="2317433" cy="2411730"/>
          </a:xfrm>
          <a:prstGeom prst="rect">
            <a:avLst/>
          </a:prstGeom>
          <a:noFill/>
        </p:spPr>
      </p:pic>
      <p:pic>
        <p:nvPicPr>
          <p:cNvPr id="9224" name="Picture 8"/>
          <p:cNvPicPr>
            <a:picLocks noChangeAspect="1" noChangeArrowheads="1"/>
          </p:cNvPicPr>
          <p:nvPr/>
        </p:nvPicPr>
        <p:blipFill>
          <a:blip r:embed="rId6"/>
          <a:srcRect/>
          <a:stretch>
            <a:fillRect/>
          </a:stretch>
        </p:blipFill>
        <p:spPr bwMode="auto">
          <a:xfrm>
            <a:off x="4206240" y="2377440"/>
            <a:ext cx="2366010" cy="2443163"/>
          </a:xfrm>
          <a:prstGeom prst="rect">
            <a:avLst/>
          </a:prstGeom>
          <a:noFill/>
        </p:spPr>
      </p:pic>
      <p:pic>
        <p:nvPicPr>
          <p:cNvPr id="9225" name="Picture 9"/>
          <p:cNvPicPr>
            <a:picLocks noChangeAspect="1" noChangeArrowheads="1"/>
          </p:cNvPicPr>
          <p:nvPr/>
        </p:nvPicPr>
        <p:blipFill>
          <a:blip r:embed="rId7"/>
          <a:srcRect/>
          <a:stretch>
            <a:fillRect/>
          </a:stretch>
        </p:blipFill>
        <p:spPr bwMode="auto">
          <a:xfrm>
            <a:off x="6492240" y="2377440"/>
            <a:ext cx="2323148" cy="2477453"/>
          </a:xfrm>
          <a:prstGeom prst="rect">
            <a:avLst/>
          </a:prstGeom>
          <a:noFill/>
        </p:spPr>
      </p:pic>
      <p:pic>
        <p:nvPicPr>
          <p:cNvPr id="9226" name="Picture 10"/>
          <p:cNvPicPr>
            <a:picLocks noChangeAspect="1" noChangeArrowheads="1"/>
          </p:cNvPicPr>
          <p:nvPr/>
        </p:nvPicPr>
        <p:blipFill>
          <a:blip r:embed="rId8"/>
          <a:srcRect/>
          <a:stretch>
            <a:fillRect/>
          </a:stretch>
        </p:blipFill>
        <p:spPr bwMode="auto">
          <a:xfrm>
            <a:off x="1908810" y="4663440"/>
            <a:ext cx="2357438" cy="2007394"/>
          </a:xfrm>
          <a:prstGeom prst="rect">
            <a:avLst/>
          </a:prstGeom>
          <a:noFill/>
        </p:spPr>
      </p:pic>
      <p:pic>
        <p:nvPicPr>
          <p:cNvPr id="9227" name="Picture 11"/>
          <p:cNvPicPr>
            <a:picLocks noChangeAspect="1" noChangeArrowheads="1"/>
          </p:cNvPicPr>
          <p:nvPr/>
        </p:nvPicPr>
        <p:blipFill>
          <a:blip r:embed="rId9"/>
          <a:srcRect/>
          <a:stretch>
            <a:fillRect/>
          </a:stretch>
        </p:blipFill>
        <p:spPr bwMode="auto">
          <a:xfrm>
            <a:off x="4206240" y="4566285"/>
            <a:ext cx="2407444" cy="2115979"/>
          </a:xfrm>
          <a:prstGeom prst="rect">
            <a:avLst/>
          </a:prstGeom>
          <a:noFill/>
        </p:spPr>
      </p:pic>
      <p:pic>
        <p:nvPicPr>
          <p:cNvPr id="9228" name="Picture 12"/>
          <p:cNvPicPr>
            <a:picLocks noChangeAspect="1" noChangeArrowheads="1"/>
          </p:cNvPicPr>
          <p:nvPr/>
        </p:nvPicPr>
        <p:blipFill>
          <a:blip r:embed="rId10"/>
          <a:srcRect/>
          <a:stretch>
            <a:fillRect/>
          </a:stretch>
        </p:blipFill>
        <p:spPr bwMode="auto">
          <a:xfrm>
            <a:off x="6400800" y="4572000"/>
            <a:ext cx="2257425" cy="2093119"/>
          </a:xfrm>
          <a:prstGeom prst="rect">
            <a:avLst/>
          </a:prstGeom>
          <a:noFill/>
        </p:spPr>
      </p:pic>
      <p:sp>
        <p:nvSpPr>
          <p:cNvPr id="9229" name="Text Box 13"/>
          <p:cNvSpPr txBox="1">
            <a:spLocks noChangeArrowheads="1"/>
          </p:cNvSpPr>
          <p:nvPr/>
        </p:nvSpPr>
        <p:spPr bwMode="auto">
          <a:xfrm>
            <a:off x="0" y="1066800"/>
            <a:ext cx="1737360" cy="555537"/>
          </a:xfrm>
          <a:prstGeom prst="rect">
            <a:avLst/>
          </a:prstGeom>
          <a:noFill/>
          <a:ln w="9525">
            <a:noFill/>
            <a:miter lim="800000"/>
            <a:headEnd/>
            <a:tailEnd/>
          </a:ln>
          <a:effectLst/>
        </p:spPr>
        <p:txBody>
          <a:bodyPr lIns="0" tIns="0" rIns="0" bIns="0">
            <a:spAutoFit/>
          </a:bodyPr>
          <a:lstStyle/>
          <a:p>
            <a:pPr>
              <a:lnSpc>
                <a:spcPct val="95000"/>
              </a:lnSpc>
            </a:pPr>
            <a:r>
              <a:rPr lang="en-US" sz="1900" dirty="0">
                <a:solidFill>
                  <a:srgbClr val="000000"/>
                </a:solidFill>
                <a:latin typeface="Arial" pitchFamily="34" charset="0"/>
              </a:rPr>
              <a:t>Control minus GDAS surface</a:t>
            </a:r>
          </a:p>
        </p:txBody>
      </p:sp>
      <p:sp>
        <p:nvSpPr>
          <p:cNvPr id="9230" name="Text Box 14"/>
          <p:cNvSpPr txBox="1">
            <a:spLocks noChangeArrowheads="1"/>
          </p:cNvSpPr>
          <p:nvPr/>
        </p:nvSpPr>
        <p:spPr bwMode="auto">
          <a:xfrm>
            <a:off x="222885" y="2651760"/>
            <a:ext cx="1737360" cy="1111073"/>
          </a:xfrm>
          <a:prstGeom prst="rect">
            <a:avLst/>
          </a:prstGeom>
          <a:noFill/>
          <a:ln w="9525">
            <a:noFill/>
            <a:miter lim="800000"/>
            <a:headEnd/>
            <a:tailEnd/>
          </a:ln>
          <a:effectLst/>
        </p:spPr>
        <p:txBody>
          <a:bodyPr lIns="0" tIns="0" rIns="0" bIns="0">
            <a:spAutoFit/>
          </a:bodyPr>
          <a:lstStyle/>
          <a:p>
            <a:pPr>
              <a:lnSpc>
                <a:spcPct val="95000"/>
              </a:lnSpc>
            </a:pPr>
            <a:r>
              <a:rPr lang="en-US" sz="1900" dirty="0">
                <a:solidFill>
                  <a:srgbClr val="000000"/>
                </a:solidFill>
                <a:latin typeface="Arial" pitchFamily="34" charset="0"/>
              </a:rPr>
              <a:t>Control minus GDAS surface and AIRS profiles</a:t>
            </a:r>
          </a:p>
        </p:txBody>
      </p:sp>
      <p:sp>
        <p:nvSpPr>
          <p:cNvPr id="9231" name="Text Box 15"/>
          <p:cNvSpPr txBox="1">
            <a:spLocks noChangeArrowheads="1"/>
          </p:cNvSpPr>
          <p:nvPr/>
        </p:nvSpPr>
        <p:spPr bwMode="auto">
          <a:xfrm>
            <a:off x="131445" y="4846320"/>
            <a:ext cx="1737360" cy="1111073"/>
          </a:xfrm>
          <a:prstGeom prst="rect">
            <a:avLst/>
          </a:prstGeom>
          <a:noFill/>
          <a:ln w="9525">
            <a:noFill/>
            <a:miter lim="800000"/>
            <a:headEnd/>
            <a:tailEnd/>
          </a:ln>
          <a:effectLst/>
        </p:spPr>
        <p:txBody>
          <a:bodyPr lIns="0" tIns="0" rIns="0" bIns="0">
            <a:spAutoFit/>
          </a:bodyPr>
          <a:lstStyle/>
          <a:p>
            <a:pPr>
              <a:lnSpc>
                <a:spcPct val="95000"/>
              </a:lnSpc>
            </a:pPr>
            <a:r>
              <a:rPr lang="en-US" sz="1900" dirty="0">
                <a:solidFill>
                  <a:srgbClr val="000000"/>
                </a:solidFill>
                <a:latin typeface="Arial" pitchFamily="34" charset="0"/>
              </a:rPr>
              <a:t>Control minus GDAS surface and AIRS radiances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222885" y="274320"/>
            <a:ext cx="8698230" cy="822960"/>
          </a:xfrm>
        </p:spPr>
        <p:txBody>
          <a:bodyPr lIns="0" tIns="0" rIns="0" bIns="0" anchor="t"/>
          <a:lstStyle/>
          <a:p>
            <a:pPr algn="l">
              <a:lnSpc>
                <a:spcPct val="95000"/>
              </a:lnSpc>
            </a:pPr>
            <a:endParaRPr lang="en-US" sz="3900" dirty="0">
              <a:solidFill>
                <a:srgbClr val="000000"/>
              </a:solidFill>
              <a:latin typeface="Arial" pitchFamily="34" charset="0"/>
            </a:endParaRPr>
          </a:p>
        </p:txBody>
      </p:sp>
      <p:sp>
        <p:nvSpPr>
          <p:cNvPr id="10242" name="Rectangle 2"/>
          <p:cNvSpPr>
            <a:spLocks noGrp="1" noChangeArrowheads="1"/>
          </p:cNvSpPr>
          <p:nvPr>
            <p:ph type="body" idx="1"/>
          </p:nvPr>
        </p:nvSpPr>
        <p:spPr>
          <a:xfrm>
            <a:off x="222885" y="1645920"/>
            <a:ext cx="8698230" cy="4937760"/>
          </a:xfrm>
        </p:spPr>
        <p:txBody>
          <a:bodyPr lIns="0" tIns="0" rIns="0" bIns="0"/>
          <a:lstStyle/>
          <a:p>
            <a:pPr marL="411480" lvl="1" indent="-308610">
              <a:lnSpc>
                <a:spcPct val="95000"/>
              </a:lnSpc>
              <a:spcBef>
                <a:spcPct val="0"/>
              </a:spcBef>
              <a:buClr>
                <a:srgbClr val="000000"/>
              </a:buClr>
              <a:buFontTx/>
              <a:buChar char="•"/>
            </a:pPr>
            <a:r>
              <a:rPr lang="en-US" sz="2400" dirty="0">
                <a:solidFill>
                  <a:srgbClr val="000000"/>
                </a:solidFill>
                <a:latin typeface="Arial" pitchFamily="34" charset="0"/>
              </a:rPr>
              <a:t>Wind at lowest model level </a:t>
            </a:r>
            <a:r>
              <a:rPr lang="en-US" sz="2400" dirty="0" smtClean="0">
                <a:solidFill>
                  <a:srgbClr val="000000"/>
                </a:solidFill>
                <a:latin typeface="Arial" pitchFamily="34" charset="0"/>
              </a:rPr>
              <a:t>(approx. 7 </a:t>
            </a:r>
            <a:r>
              <a:rPr lang="en-US" sz="2400" dirty="0">
                <a:solidFill>
                  <a:srgbClr val="000000"/>
                </a:solidFill>
                <a:latin typeface="Arial" pitchFamily="34" charset="0"/>
              </a:rPr>
              <a:t>meters) </a:t>
            </a:r>
            <a:endParaRPr lang="en-US" dirty="0"/>
          </a:p>
          <a:p>
            <a:pPr marL="771525" lvl="2" indent="-257175">
              <a:lnSpc>
                <a:spcPct val="95000"/>
              </a:lnSpc>
              <a:spcBef>
                <a:spcPct val="0"/>
              </a:spcBef>
              <a:buClr>
                <a:srgbClr val="000000"/>
              </a:buClr>
              <a:buSzPct val="80000"/>
              <a:buFont typeface="Courier New" pitchFamily="49" charset="0"/>
              <a:buChar char="o"/>
            </a:pPr>
            <a:r>
              <a:rPr lang="en-US" dirty="0">
                <a:solidFill>
                  <a:srgbClr val="000000"/>
                </a:solidFill>
                <a:latin typeface="Arial" pitchFamily="34" charset="0"/>
              </a:rPr>
              <a:t>Control versus GDAS </a:t>
            </a:r>
            <a:r>
              <a:rPr lang="en-US" dirty="0" err="1">
                <a:solidFill>
                  <a:srgbClr val="000000"/>
                </a:solidFill>
                <a:latin typeface="Arial" pitchFamily="34" charset="0"/>
              </a:rPr>
              <a:t>prepbufr</a:t>
            </a:r>
            <a:endParaRPr lang="en-US" dirty="0"/>
          </a:p>
          <a:p>
            <a:pPr marL="771525" lvl="2" indent="-257175">
              <a:lnSpc>
                <a:spcPct val="95000"/>
              </a:lnSpc>
              <a:spcBef>
                <a:spcPct val="0"/>
              </a:spcBef>
              <a:buClr>
                <a:srgbClr val="000000"/>
              </a:buClr>
              <a:buSzPct val="80000"/>
              <a:buFont typeface="Courier New" pitchFamily="49" charset="0"/>
              <a:buChar char="o"/>
            </a:pPr>
            <a:r>
              <a:rPr lang="en-US" dirty="0">
                <a:solidFill>
                  <a:srgbClr val="000000"/>
                </a:solidFill>
                <a:latin typeface="Arial" pitchFamily="34" charset="0"/>
              </a:rPr>
              <a:t>Control versus GDAS+AIRS profile </a:t>
            </a:r>
            <a:r>
              <a:rPr lang="en-US" dirty="0" err="1">
                <a:solidFill>
                  <a:srgbClr val="000000"/>
                </a:solidFill>
                <a:latin typeface="Arial" pitchFamily="34" charset="0"/>
              </a:rPr>
              <a:t>prepbufr</a:t>
            </a:r>
            <a:endParaRPr lang="en-US" dirty="0"/>
          </a:p>
          <a:p>
            <a:pPr marL="771525" lvl="2" indent="-257175">
              <a:lnSpc>
                <a:spcPct val="95000"/>
              </a:lnSpc>
              <a:spcBef>
                <a:spcPct val="0"/>
              </a:spcBef>
              <a:buClr>
                <a:srgbClr val="000000"/>
              </a:buClr>
              <a:buSzPct val="80000"/>
              <a:buFont typeface="Courier New" pitchFamily="49" charset="0"/>
              <a:buChar char="o"/>
            </a:pPr>
            <a:r>
              <a:rPr lang="en-US" dirty="0">
                <a:solidFill>
                  <a:srgbClr val="000000"/>
                </a:solidFill>
                <a:latin typeface="Arial" pitchFamily="34" charset="0"/>
              </a:rPr>
              <a:t>Control versus GDAS </a:t>
            </a:r>
            <a:r>
              <a:rPr lang="en-US" dirty="0" err="1">
                <a:solidFill>
                  <a:srgbClr val="000000"/>
                </a:solidFill>
                <a:latin typeface="Arial" pitchFamily="34" charset="0"/>
              </a:rPr>
              <a:t>prepbufr+AIRS</a:t>
            </a:r>
            <a:r>
              <a:rPr lang="en-US" dirty="0">
                <a:solidFill>
                  <a:srgbClr val="000000"/>
                </a:solidFill>
                <a:latin typeface="Arial" pitchFamily="34" charset="0"/>
              </a:rPr>
              <a:t> radiances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Rot="1" noChangeArrowheads="1"/>
          </p:cNvSpPr>
          <p:nvPr>
            <p:ph type="title"/>
          </p:nvPr>
        </p:nvSpPr>
        <p:spPr>
          <a:xfrm>
            <a:off x="0" y="457200"/>
            <a:ext cx="8510588" cy="1325563"/>
          </a:xfrm>
        </p:spPr>
        <p:txBody>
          <a:bodyPr/>
          <a:lstStyle/>
          <a:p>
            <a:pPr eaLnBrk="1" hangingPunct="1">
              <a:defRPr/>
            </a:pPr>
            <a:r>
              <a:rPr lang="en-US" dirty="0" smtClean="0"/>
              <a:t>Northern Rockies </a:t>
            </a:r>
            <a:r>
              <a:rPr lang="en-US" dirty="0" err="1" smtClean="0"/>
              <a:t>Mesoscale</a:t>
            </a:r>
            <a:r>
              <a:rPr lang="en-US" dirty="0" smtClean="0"/>
              <a:t> Model (NRMM)</a:t>
            </a:r>
            <a:endParaRPr lang="en-US" dirty="0" smtClean="0"/>
          </a:p>
        </p:txBody>
      </p:sp>
      <p:sp>
        <p:nvSpPr>
          <p:cNvPr id="464899" name="Rectangle 3"/>
          <p:cNvSpPr>
            <a:spLocks noGrp="1" noRot="1" noChangeArrowheads="1"/>
          </p:cNvSpPr>
          <p:nvPr>
            <p:ph type="body" idx="1"/>
          </p:nvPr>
        </p:nvSpPr>
        <p:spPr>
          <a:xfrm>
            <a:off x="0" y="1752600"/>
            <a:ext cx="8540750" cy="1447800"/>
          </a:xfrm>
        </p:spPr>
        <p:txBody>
          <a:bodyPr/>
          <a:lstStyle/>
          <a:p>
            <a:pPr eaLnBrk="1" hangingPunct="1">
              <a:lnSpc>
                <a:spcPct val="90000"/>
              </a:lnSpc>
              <a:defRPr/>
            </a:pPr>
            <a:r>
              <a:rPr lang="en-US" sz="2400" dirty="0" smtClean="0"/>
              <a:t>Nested 36km / 12km / 4km</a:t>
            </a:r>
          </a:p>
          <a:p>
            <a:pPr eaLnBrk="1" hangingPunct="1">
              <a:lnSpc>
                <a:spcPct val="90000"/>
              </a:lnSpc>
              <a:defRPr/>
            </a:pPr>
            <a:r>
              <a:rPr lang="en-US" sz="2400" dirty="0" smtClean="0"/>
              <a:t>Initialized and driven by NAM 212 (40km)</a:t>
            </a:r>
          </a:p>
          <a:p>
            <a:pPr eaLnBrk="1" hangingPunct="1">
              <a:lnSpc>
                <a:spcPct val="90000"/>
              </a:lnSpc>
              <a:defRPr/>
            </a:pPr>
            <a:r>
              <a:rPr lang="en-US" sz="2400" dirty="0" smtClean="0"/>
              <a:t>hours</a:t>
            </a:r>
            <a:endParaRPr lang="en-US" sz="2400" dirty="0" smtClean="0"/>
          </a:p>
        </p:txBody>
      </p:sp>
      <p:pic>
        <p:nvPicPr>
          <p:cNvPr id="4100" name="Picture 7" descr="MSOCWA6Nests"/>
          <p:cNvPicPr>
            <a:picLocks noChangeAspect="1" noChangeArrowheads="1"/>
          </p:cNvPicPr>
          <p:nvPr/>
        </p:nvPicPr>
        <p:blipFill>
          <a:blip r:embed="rId2"/>
          <a:srcRect l="3125" t="8942" r="3125" b="28850"/>
          <a:stretch>
            <a:fillRect/>
          </a:stretch>
        </p:blipFill>
        <p:spPr bwMode="auto">
          <a:xfrm>
            <a:off x="152400" y="3733800"/>
            <a:ext cx="3276600" cy="2730500"/>
          </a:xfrm>
          <a:prstGeom prst="rect">
            <a:avLst/>
          </a:prstGeom>
          <a:noFill/>
          <a:ln w="9525">
            <a:noFill/>
            <a:miter lim="800000"/>
            <a:headEnd/>
            <a:tailEnd/>
          </a:ln>
        </p:spPr>
      </p:pic>
      <p:pic>
        <p:nvPicPr>
          <p:cNvPr id="4101" name="Picture 9" descr="Precip3hr-d01Small.gif"/>
          <p:cNvPicPr>
            <a:picLocks noChangeAspect="1"/>
          </p:cNvPicPr>
          <p:nvPr/>
        </p:nvPicPr>
        <p:blipFill>
          <a:blip r:embed="rId3"/>
          <a:srcRect/>
          <a:stretch>
            <a:fillRect/>
          </a:stretch>
        </p:blipFill>
        <p:spPr bwMode="auto">
          <a:xfrm>
            <a:off x="3657600" y="2895600"/>
            <a:ext cx="1438275" cy="1905000"/>
          </a:xfrm>
          <a:prstGeom prst="rect">
            <a:avLst/>
          </a:prstGeom>
          <a:noFill/>
          <a:ln w="9525">
            <a:noFill/>
            <a:miter lim="800000"/>
            <a:headEnd/>
            <a:tailEnd/>
          </a:ln>
        </p:spPr>
      </p:pic>
      <p:pic>
        <p:nvPicPr>
          <p:cNvPr id="4102" name="Picture 10" descr="T2m-d01Small.gif"/>
          <p:cNvPicPr>
            <a:picLocks noChangeAspect="1"/>
          </p:cNvPicPr>
          <p:nvPr/>
        </p:nvPicPr>
        <p:blipFill>
          <a:blip r:embed="rId4"/>
          <a:srcRect/>
          <a:stretch>
            <a:fillRect/>
          </a:stretch>
        </p:blipFill>
        <p:spPr bwMode="auto">
          <a:xfrm>
            <a:off x="5181600" y="2895600"/>
            <a:ext cx="1428750" cy="1905000"/>
          </a:xfrm>
          <a:prstGeom prst="rect">
            <a:avLst/>
          </a:prstGeom>
          <a:noFill/>
          <a:ln w="9525">
            <a:noFill/>
            <a:miter lim="800000"/>
            <a:headEnd/>
            <a:tailEnd/>
          </a:ln>
        </p:spPr>
      </p:pic>
      <p:pic>
        <p:nvPicPr>
          <p:cNvPr id="4103" name="Picture 11" descr="Wind10m-d01Small.gif"/>
          <p:cNvPicPr>
            <a:picLocks noChangeAspect="1"/>
          </p:cNvPicPr>
          <p:nvPr/>
        </p:nvPicPr>
        <p:blipFill>
          <a:blip r:embed="rId5"/>
          <a:srcRect/>
          <a:stretch>
            <a:fillRect/>
          </a:stretch>
        </p:blipFill>
        <p:spPr bwMode="auto">
          <a:xfrm>
            <a:off x="6705600" y="2895600"/>
            <a:ext cx="1428750" cy="1905000"/>
          </a:xfrm>
          <a:prstGeom prst="rect">
            <a:avLst/>
          </a:prstGeom>
          <a:noFill/>
          <a:ln w="9525">
            <a:noFill/>
            <a:miter lim="800000"/>
            <a:headEnd/>
            <a:tailEnd/>
          </a:ln>
        </p:spPr>
      </p:pic>
      <p:pic>
        <p:nvPicPr>
          <p:cNvPr id="4104" name="Picture 12" descr="Precip3hr-d03Small.gif"/>
          <p:cNvPicPr>
            <a:picLocks noChangeAspect="1"/>
          </p:cNvPicPr>
          <p:nvPr/>
        </p:nvPicPr>
        <p:blipFill>
          <a:blip r:embed="rId6"/>
          <a:srcRect/>
          <a:stretch>
            <a:fillRect/>
          </a:stretch>
        </p:blipFill>
        <p:spPr bwMode="auto">
          <a:xfrm>
            <a:off x="3810000" y="4953000"/>
            <a:ext cx="1190625" cy="1905000"/>
          </a:xfrm>
          <a:prstGeom prst="rect">
            <a:avLst/>
          </a:prstGeom>
          <a:noFill/>
          <a:ln w="9525">
            <a:noFill/>
            <a:miter lim="800000"/>
            <a:headEnd/>
            <a:tailEnd/>
          </a:ln>
        </p:spPr>
      </p:pic>
      <p:pic>
        <p:nvPicPr>
          <p:cNvPr id="4105" name="Picture 13" descr="T2m-d03Small.gif"/>
          <p:cNvPicPr>
            <a:picLocks noChangeAspect="1"/>
          </p:cNvPicPr>
          <p:nvPr/>
        </p:nvPicPr>
        <p:blipFill>
          <a:blip r:embed="rId7"/>
          <a:srcRect/>
          <a:stretch>
            <a:fillRect/>
          </a:stretch>
        </p:blipFill>
        <p:spPr bwMode="auto">
          <a:xfrm>
            <a:off x="5334000" y="4953000"/>
            <a:ext cx="1190625" cy="1905000"/>
          </a:xfrm>
          <a:prstGeom prst="rect">
            <a:avLst/>
          </a:prstGeom>
          <a:noFill/>
          <a:ln w="9525">
            <a:noFill/>
            <a:miter lim="800000"/>
            <a:headEnd/>
            <a:tailEnd/>
          </a:ln>
        </p:spPr>
      </p:pic>
      <p:pic>
        <p:nvPicPr>
          <p:cNvPr id="4106" name="Picture 14" descr="Wind10m-d03Small.gif"/>
          <p:cNvPicPr>
            <a:picLocks noChangeAspect="1"/>
          </p:cNvPicPr>
          <p:nvPr/>
        </p:nvPicPr>
        <p:blipFill>
          <a:blip r:embed="rId8"/>
          <a:srcRect/>
          <a:stretch>
            <a:fillRect/>
          </a:stretch>
        </p:blipFill>
        <p:spPr bwMode="auto">
          <a:xfrm>
            <a:off x="6858000" y="4953000"/>
            <a:ext cx="1181100"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srcRect/>
          <a:stretch>
            <a:fillRect/>
          </a:stretch>
        </p:blipFill>
        <p:spPr bwMode="auto">
          <a:xfrm>
            <a:off x="365760" y="91440"/>
            <a:ext cx="2864644" cy="3373279"/>
          </a:xfrm>
          <a:prstGeom prst="rect">
            <a:avLst/>
          </a:prstGeom>
          <a:noFill/>
        </p:spPr>
      </p:pic>
      <p:pic>
        <p:nvPicPr>
          <p:cNvPr id="11269" name="Picture 5"/>
          <p:cNvPicPr>
            <a:picLocks noChangeAspect="1" noChangeArrowheads="1"/>
          </p:cNvPicPr>
          <p:nvPr/>
        </p:nvPicPr>
        <p:blipFill>
          <a:blip r:embed="rId3"/>
          <a:srcRect/>
          <a:stretch>
            <a:fillRect/>
          </a:stretch>
        </p:blipFill>
        <p:spPr bwMode="auto">
          <a:xfrm>
            <a:off x="3194685" y="91440"/>
            <a:ext cx="3120390" cy="3457575"/>
          </a:xfrm>
          <a:prstGeom prst="rect">
            <a:avLst/>
          </a:prstGeom>
          <a:noFill/>
        </p:spPr>
      </p:pic>
      <p:pic>
        <p:nvPicPr>
          <p:cNvPr id="11270" name="Picture 6"/>
          <p:cNvPicPr>
            <a:picLocks noChangeAspect="1" noChangeArrowheads="1"/>
          </p:cNvPicPr>
          <p:nvPr/>
        </p:nvPicPr>
        <p:blipFill>
          <a:blip r:embed="rId4"/>
          <a:srcRect/>
          <a:stretch>
            <a:fillRect/>
          </a:stretch>
        </p:blipFill>
        <p:spPr bwMode="auto">
          <a:xfrm>
            <a:off x="6126480" y="84297"/>
            <a:ext cx="2978944" cy="3506153"/>
          </a:xfrm>
          <a:prstGeom prst="rect">
            <a:avLst/>
          </a:prstGeom>
          <a:noFill/>
        </p:spPr>
      </p:pic>
      <p:pic>
        <p:nvPicPr>
          <p:cNvPr id="11271" name="Picture 7"/>
          <p:cNvPicPr>
            <a:picLocks noChangeAspect="1" noChangeArrowheads="1"/>
          </p:cNvPicPr>
          <p:nvPr/>
        </p:nvPicPr>
        <p:blipFill>
          <a:blip r:embed="rId5"/>
          <a:srcRect/>
          <a:stretch>
            <a:fillRect/>
          </a:stretch>
        </p:blipFill>
        <p:spPr bwMode="auto">
          <a:xfrm>
            <a:off x="3108960" y="3383280"/>
            <a:ext cx="3207544" cy="2744629"/>
          </a:xfrm>
          <a:prstGeom prst="rect">
            <a:avLst/>
          </a:prstGeom>
          <a:noFill/>
        </p:spPr>
      </p:pic>
      <p:pic>
        <p:nvPicPr>
          <p:cNvPr id="11272" name="Picture 8"/>
          <p:cNvPicPr>
            <a:picLocks noChangeAspect="1" noChangeArrowheads="1"/>
          </p:cNvPicPr>
          <p:nvPr/>
        </p:nvPicPr>
        <p:blipFill>
          <a:blip r:embed="rId6"/>
          <a:srcRect/>
          <a:stretch>
            <a:fillRect/>
          </a:stretch>
        </p:blipFill>
        <p:spPr bwMode="auto">
          <a:xfrm>
            <a:off x="6035040" y="3373279"/>
            <a:ext cx="2988945" cy="2748915"/>
          </a:xfrm>
          <a:prstGeom prst="rect">
            <a:avLst/>
          </a:prstGeom>
          <a:noFill/>
        </p:spPr>
      </p:pic>
      <p:sp>
        <p:nvSpPr>
          <p:cNvPr id="11265" name="Rectangle 1"/>
          <p:cNvSpPr>
            <a:spLocks noGrp="1" noChangeArrowheads="1"/>
          </p:cNvSpPr>
          <p:nvPr>
            <p:ph type="ctrTitle"/>
          </p:nvPr>
        </p:nvSpPr>
        <p:spPr>
          <a:xfrm>
            <a:off x="461486" y="5791200"/>
            <a:ext cx="8682514" cy="395764"/>
          </a:xfrm>
        </p:spPr>
        <p:txBody>
          <a:bodyPr lIns="0" tIns="0" rIns="0" bIns="0" anchor="t"/>
          <a:lstStyle/>
          <a:p>
            <a:pPr>
              <a:lnSpc>
                <a:spcPct val="95000"/>
              </a:lnSpc>
            </a:pPr>
            <a:r>
              <a:rPr lang="en-US" sz="1700" dirty="0">
                <a:solidFill>
                  <a:srgbClr val="000000"/>
                </a:solidFill>
                <a:latin typeface="Arial" pitchFamily="34" charset="0"/>
              </a:rPr>
              <a:t>Wind (lowest level) -- Control (top) / GDAS </a:t>
            </a:r>
            <a:r>
              <a:rPr lang="en-US" sz="1700" dirty="0" err="1">
                <a:solidFill>
                  <a:srgbClr val="000000"/>
                </a:solidFill>
                <a:latin typeface="Arial" pitchFamily="34" charset="0"/>
              </a:rPr>
              <a:t>Prepbufr</a:t>
            </a:r>
            <a:r>
              <a:rPr lang="en-US" sz="1700" dirty="0">
                <a:solidFill>
                  <a:srgbClr val="000000"/>
                </a:solidFill>
                <a:latin typeface="Arial" pitchFamily="34" charset="0"/>
              </a:rPr>
              <a:t> (bottom)</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a:srcRect/>
          <a:stretch>
            <a:fillRect/>
          </a:stretch>
        </p:blipFill>
        <p:spPr bwMode="auto">
          <a:xfrm>
            <a:off x="365760" y="91440"/>
            <a:ext cx="2864644" cy="3373279"/>
          </a:xfrm>
          <a:prstGeom prst="rect">
            <a:avLst/>
          </a:prstGeom>
          <a:noFill/>
        </p:spPr>
      </p:pic>
      <p:pic>
        <p:nvPicPr>
          <p:cNvPr id="12293" name="Picture 5"/>
          <p:cNvPicPr>
            <a:picLocks noChangeAspect="1" noChangeArrowheads="1"/>
          </p:cNvPicPr>
          <p:nvPr/>
        </p:nvPicPr>
        <p:blipFill>
          <a:blip r:embed="rId3"/>
          <a:srcRect/>
          <a:stretch>
            <a:fillRect/>
          </a:stretch>
        </p:blipFill>
        <p:spPr bwMode="auto">
          <a:xfrm>
            <a:off x="3194685" y="91440"/>
            <a:ext cx="3120390" cy="3457575"/>
          </a:xfrm>
          <a:prstGeom prst="rect">
            <a:avLst/>
          </a:prstGeom>
          <a:noFill/>
        </p:spPr>
      </p:pic>
      <p:pic>
        <p:nvPicPr>
          <p:cNvPr id="12294" name="Picture 6"/>
          <p:cNvPicPr>
            <a:picLocks noChangeAspect="1" noChangeArrowheads="1"/>
          </p:cNvPicPr>
          <p:nvPr/>
        </p:nvPicPr>
        <p:blipFill>
          <a:blip r:embed="rId4"/>
          <a:srcRect/>
          <a:stretch>
            <a:fillRect/>
          </a:stretch>
        </p:blipFill>
        <p:spPr bwMode="auto">
          <a:xfrm>
            <a:off x="6126480" y="84297"/>
            <a:ext cx="2978944" cy="3506153"/>
          </a:xfrm>
          <a:prstGeom prst="rect">
            <a:avLst/>
          </a:prstGeom>
          <a:noFill/>
        </p:spPr>
      </p:pic>
      <p:pic>
        <p:nvPicPr>
          <p:cNvPr id="12295" name="Picture 7"/>
          <p:cNvPicPr>
            <a:picLocks noChangeAspect="1" noChangeArrowheads="1"/>
          </p:cNvPicPr>
          <p:nvPr/>
        </p:nvPicPr>
        <p:blipFill>
          <a:blip r:embed="rId5"/>
          <a:srcRect/>
          <a:stretch>
            <a:fillRect/>
          </a:stretch>
        </p:blipFill>
        <p:spPr bwMode="auto">
          <a:xfrm>
            <a:off x="348615" y="3200400"/>
            <a:ext cx="2918937" cy="3101817"/>
          </a:xfrm>
          <a:prstGeom prst="rect">
            <a:avLst/>
          </a:prstGeom>
          <a:noFill/>
        </p:spPr>
      </p:pic>
      <p:pic>
        <p:nvPicPr>
          <p:cNvPr id="12296" name="Picture 8"/>
          <p:cNvPicPr>
            <a:picLocks noChangeAspect="1" noChangeArrowheads="1"/>
          </p:cNvPicPr>
          <p:nvPr/>
        </p:nvPicPr>
        <p:blipFill>
          <a:blip r:embed="rId6"/>
          <a:srcRect/>
          <a:stretch>
            <a:fillRect/>
          </a:stretch>
        </p:blipFill>
        <p:spPr bwMode="auto">
          <a:xfrm>
            <a:off x="3200400" y="3200400"/>
            <a:ext cx="3206115" cy="3108960"/>
          </a:xfrm>
          <a:prstGeom prst="rect">
            <a:avLst/>
          </a:prstGeom>
          <a:noFill/>
        </p:spPr>
      </p:pic>
      <p:pic>
        <p:nvPicPr>
          <p:cNvPr id="12297" name="Picture 9"/>
          <p:cNvPicPr>
            <a:picLocks noChangeAspect="1" noChangeArrowheads="1"/>
          </p:cNvPicPr>
          <p:nvPr/>
        </p:nvPicPr>
        <p:blipFill>
          <a:blip r:embed="rId7"/>
          <a:srcRect/>
          <a:stretch>
            <a:fillRect/>
          </a:stretch>
        </p:blipFill>
        <p:spPr bwMode="auto">
          <a:xfrm>
            <a:off x="6035040" y="3200400"/>
            <a:ext cx="3046095" cy="3090387"/>
          </a:xfrm>
          <a:prstGeom prst="rect">
            <a:avLst/>
          </a:prstGeom>
          <a:noFill/>
        </p:spPr>
      </p:pic>
      <p:sp>
        <p:nvSpPr>
          <p:cNvPr id="12289" name="Rectangle 1"/>
          <p:cNvSpPr>
            <a:spLocks noGrp="1" noChangeArrowheads="1"/>
          </p:cNvSpPr>
          <p:nvPr>
            <p:ph type="ctrTitle"/>
          </p:nvPr>
        </p:nvSpPr>
        <p:spPr>
          <a:xfrm>
            <a:off x="461486" y="5867400"/>
            <a:ext cx="8682514" cy="395764"/>
          </a:xfrm>
        </p:spPr>
        <p:txBody>
          <a:bodyPr lIns="0" tIns="0" rIns="0" bIns="0" anchor="t"/>
          <a:lstStyle/>
          <a:p>
            <a:pPr>
              <a:lnSpc>
                <a:spcPct val="95000"/>
              </a:lnSpc>
            </a:pPr>
            <a:r>
              <a:rPr lang="en-US" sz="1700" dirty="0">
                <a:solidFill>
                  <a:srgbClr val="000000"/>
                </a:solidFill>
                <a:latin typeface="Arial" pitchFamily="34" charset="0"/>
              </a:rPr>
              <a:t>Wind (lowest level) -- Control (top) / GDAS </a:t>
            </a:r>
            <a:r>
              <a:rPr lang="en-US" sz="1700" dirty="0" err="1">
                <a:solidFill>
                  <a:srgbClr val="000000"/>
                </a:solidFill>
                <a:latin typeface="Arial" pitchFamily="34" charset="0"/>
              </a:rPr>
              <a:t>Prepbufr</a:t>
            </a:r>
            <a:r>
              <a:rPr lang="en-US" sz="1700" dirty="0">
                <a:solidFill>
                  <a:srgbClr val="000000"/>
                </a:solidFill>
                <a:latin typeface="Arial" pitchFamily="34" charset="0"/>
              </a:rPr>
              <a:t> + AIRS profiles  (bottom)</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srcRect/>
          <a:stretch>
            <a:fillRect/>
          </a:stretch>
        </p:blipFill>
        <p:spPr bwMode="auto">
          <a:xfrm>
            <a:off x="365760" y="91440"/>
            <a:ext cx="2864644" cy="3373279"/>
          </a:xfrm>
          <a:prstGeom prst="rect">
            <a:avLst/>
          </a:prstGeom>
          <a:noFill/>
        </p:spPr>
      </p:pic>
      <p:pic>
        <p:nvPicPr>
          <p:cNvPr id="13317" name="Picture 5"/>
          <p:cNvPicPr>
            <a:picLocks noChangeAspect="1" noChangeArrowheads="1"/>
          </p:cNvPicPr>
          <p:nvPr/>
        </p:nvPicPr>
        <p:blipFill>
          <a:blip r:embed="rId3"/>
          <a:srcRect/>
          <a:stretch>
            <a:fillRect/>
          </a:stretch>
        </p:blipFill>
        <p:spPr bwMode="auto">
          <a:xfrm>
            <a:off x="3017520" y="91440"/>
            <a:ext cx="3118962" cy="3457575"/>
          </a:xfrm>
          <a:prstGeom prst="rect">
            <a:avLst/>
          </a:prstGeom>
          <a:noFill/>
        </p:spPr>
      </p:pic>
      <p:pic>
        <p:nvPicPr>
          <p:cNvPr id="13318" name="Picture 6"/>
          <p:cNvPicPr>
            <a:picLocks noChangeAspect="1" noChangeArrowheads="1"/>
          </p:cNvPicPr>
          <p:nvPr/>
        </p:nvPicPr>
        <p:blipFill>
          <a:blip r:embed="rId4"/>
          <a:srcRect/>
          <a:stretch>
            <a:fillRect/>
          </a:stretch>
        </p:blipFill>
        <p:spPr bwMode="auto">
          <a:xfrm>
            <a:off x="6126480" y="84297"/>
            <a:ext cx="2978944" cy="3506153"/>
          </a:xfrm>
          <a:prstGeom prst="rect">
            <a:avLst/>
          </a:prstGeom>
          <a:noFill/>
        </p:spPr>
      </p:pic>
      <p:pic>
        <p:nvPicPr>
          <p:cNvPr id="13319" name="Picture 7"/>
          <p:cNvPicPr>
            <a:picLocks noChangeAspect="1" noChangeArrowheads="1"/>
          </p:cNvPicPr>
          <p:nvPr/>
        </p:nvPicPr>
        <p:blipFill>
          <a:blip r:embed="rId5"/>
          <a:srcRect/>
          <a:stretch>
            <a:fillRect/>
          </a:stretch>
        </p:blipFill>
        <p:spPr bwMode="auto">
          <a:xfrm>
            <a:off x="262890" y="3291840"/>
            <a:ext cx="3087529" cy="3016092"/>
          </a:xfrm>
          <a:prstGeom prst="rect">
            <a:avLst/>
          </a:prstGeom>
          <a:noFill/>
        </p:spPr>
      </p:pic>
      <p:pic>
        <p:nvPicPr>
          <p:cNvPr id="13320" name="Picture 8"/>
          <p:cNvPicPr>
            <a:picLocks noChangeAspect="1" noChangeArrowheads="1"/>
          </p:cNvPicPr>
          <p:nvPr/>
        </p:nvPicPr>
        <p:blipFill>
          <a:blip r:embed="rId6"/>
          <a:srcRect/>
          <a:stretch>
            <a:fillRect/>
          </a:stretch>
        </p:blipFill>
        <p:spPr bwMode="auto">
          <a:xfrm>
            <a:off x="3108960" y="3291840"/>
            <a:ext cx="3258979" cy="3023235"/>
          </a:xfrm>
          <a:prstGeom prst="rect">
            <a:avLst/>
          </a:prstGeom>
          <a:noFill/>
        </p:spPr>
      </p:pic>
      <p:pic>
        <p:nvPicPr>
          <p:cNvPr id="13321" name="Picture 9"/>
          <p:cNvPicPr>
            <a:picLocks noChangeAspect="1" noChangeArrowheads="1"/>
          </p:cNvPicPr>
          <p:nvPr/>
        </p:nvPicPr>
        <p:blipFill>
          <a:blip r:embed="rId7"/>
          <a:srcRect/>
          <a:stretch>
            <a:fillRect/>
          </a:stretch>
        </p:blipFill>
        <p:spPr bwMode="auto">
          <a:xfrm>
            <a:off x="6035040" y="3291840"/>
            <a:ext cx="3136107" cy="3093244"/>
          </a:xfrm>
          <a:prstGeom prst="rect">
            <a:avLst/>
          </a:prstGeom>
          <a:noFill/>
        </p:spPr>
      </p:pic>
      <p:sp>
        <p:nvSpPr>
          <p:cNvPr id="13313" name="Rectangle 1"/>
          <p:cNvSpPr>
            <a:spLocks noGrp="1" noChangeArrowheads="1"/>
          </p:cNvSpPr>
          <p:nvPr>
            <p:ph type="ctrTitle"/>
          </p:nvPr>
        </p:nvSpPr>
        <p:spPr>
          <a:xfrm>
            <a:off x="0" y="5867400"/>
            <a:ext cx="8682514" cy="395764"/>
          </a:xfrm>
        </p:spPr>
        <p:txBody>
          <a:bodyPr lIns="0" tIns="0" rIns="0" bIns="0" anchor="t"/>
          <a:lstStyle/>
          <a:p>
            <a:pPr>
              <a:lnSpc>
                <a:spcPct val="95000"/>
              </a:lnSpc>
            </a:pPr>
            <a:r>
              <a:rPr lang="en-US" sz="1700" dirty="0">
                <a:solidFill>
                  <a:srgbClr val="000000"/>
                </a:solidFill>
                <a:latin typeface="Arial" pitchFamily="34" charset="0"/>
              </a:rPr>
              <a:t>Wind (lowest level) -- Control (top) / GDAS </a:t>
            </a:r>
            <a:r>
              <a:rPr lang="en-US" sz="1700" dirty="0" err="1">
                <a:solidFill>
                  <a:srgbClr val="000000"/>
                </a:solidFill>
                <a:latin typeface="Arial" pitchFamily="34" charset="0"/>
              </a:rPr>
              <a:t>Prepbufr</a:t>
            </a:r>
            <a:r>
              <a:rPr lang="en-US" sz="1700" dirty="0">
                <a:solidFill>
                  <a:srgbClr val="000000"/>
                </a:solidFill>
                <a:latin typeface="Arial" pitchFamily="34" charset="0"/>
              </a:rPr>
              <a:t> + AIRS radiances  (bottom)</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4"/>
          <p:cNvSpPr txBox="1">
            <a:spLocks noChangeArrowheads="1"/>
          </p:cNvSpPr>
          <p:nvPr/>
        </p:nvSpPr>
        <p:spPr bwMode="auto">
          <a:xfrm>
            <a:off x="40005" y="274320"/>
            <a:ext cx="1737360" cy="555537"/>
          </a:xfrm>
          <a:prstGeom prst="rect">
            <a:avLst/>
          </a:prstGeom>
          <a:noFill/>
          <a:ln w="9525">
            <a:noFill/>
            <a:miter lim="800000"/>
            <a:headEnd/>
            <a:tailEnd/>
          </a:ln>
          <a:effectLst/>
        </p:spPr>
        <p:txBody>
          <a:bodyPr lIns="0" tIns="0" rIns="0" bIns="0">
            <a:spAutoFit/>
          </a:bodyPr>
          <a:lstStyle/>
          <a:p>
            <a:pPr>
              <a:lnSpc>
                <a:spcPct val="95000"/>
              </a:lnSpc>
            </a:pPr>
            <a:r>
              <a:rPr lang="en-US" sz="1900" dirty="0">
                <a:solidFill>
                  <a:srgbClr val="000000"/>
                </a:solidFill>
                <a:latin typeface="Arial" pitchFamily="34" charset="0"/>
              </a:rPr>
              <a:t>Control minus GDAS surface</a:t>
            </a:r>
          </a:p>
        </p:txBody>
      </p:sp>
      <p:sp>
        <p:nvSpPr>
          <p:cNvPr id="14341" name="Text Box 5"/>
          <p:cNvSpPr txBox="1">
            <a:spLocks noChangeArrowheads="1"/>
          </p:cNvSpPr>
          <p:nvPr/>
        </p:nvSpPr>
        <p:spPr bwMode="auto">
          <a:xfrm>
            <a:off x="222885" y="2651760"/>
            <a:ext cx="1737360" cy="1111073"/>
          </a:xfrm>
          <a:prstGeom prst="rect">
            <a:avLst/>
          </a:prstGeom>
          <a:noFill/>
          <a:ln w="9525">
            <a:noFill/>
            <a:miter lim="800000"/>
            <a:headEnd/>
            <a:tailEnd/>
          </a:ln>
          <a:effectLst/>
        </p:spPr>
        <p:txBody>
          <a:bodyPr lIns="0" tIns="0" rIns="0" bIns="0">
            <a:spAutoFit/>
          </a:bodyPr>
          <a:lstStyle/>
          <a:p>
            <a:pPr>
              <a:lnSpc>
                <a:spcPct val="95000"/>
              </a:lnSpc>
            </a:pPr>
            <a:r>
              <a:rPr lang="en-US" sz="1900" dirty="0">
                <a:solidFill>
                  <a:srgbClr val="000000"/>
                </a:solidFill>
                <a:latin typeface="Arial" pitchFamily="34" charset="0"/>
              </a:rPr>
              <a:t>Control minus GDAS surface and AIRS profiles</a:t>
            </a:r>
          </a:p>
        </p:txBody>
      </p:sp>
      <p:sp>
        <p:nvSpPr>
          <p:cNvPr id="14342" name="Text Box 6"/>
          <p:cNvSpPr txBox="1">
            <a:spLocks noChangeArrowheads="1"/>
          </p:cNvSpPr>
          <p:nvPr/>
        </p:nvSpPr>
        <p:spPr bwMode="auto">
          <a:xfrm>
            <a:off x="131445" y="4846320"/>
            <a:ext cx="1737360" cy="1111073"/>
          </a:xfrm>
          <a:prstGeom prst="rect">
            <a:avLst/>
          </a:prstGeom>
          <a:noFill/>
          <a:ln w="9525">
            <a:noFill/>
            <a:miter lim="800000"/>
            <a:headEnd/>
            <a:tailEnd/>
          </a:ln>
          <a:effectLst/>
        </p:spPr>
        <p:txBody>
          <a:bodyPr lIns="0" tIns="0" rIns="0" bIns="0">
            <a:spAutoFit/>
          </a:bodyPr>
          <a:lstStyle/>
          <a:p>
            <a:pPr>
              <a:lnSpc>
                <a:spcPct val="95000"/>
              </a:lnSpc>
            </a:pPr>
            <a:r>
              <a:rPr lang="en-US" sz="1900" dirty="0">
                <a:solidFill>
                  <a:srgbClr val="000000"/>
                </a:solidFill>
                <a:latin typeface="Arial" pitchFamily="34" charset="0"/>
              </a:rPr>
              <a:t>Control minus GDAS surface and AIRS radiances</a:t>
            </a:r>
          </a:p>
        </p:txBody>
      </p:sp>
      <p:pic>
        <p:nvPicPr>
          <p:cNvPr id="14343" name="Picture 7"/>
          <p:cNvPicPr>
            <a:picLocks noChangeAspect="1" noChangeArrowheads="1"/>
          </p:cNvPicPr>
          <p:nvPr/>
        </p:nvPicPr>
        <p:blipFill>
          <a:blip r:embed="rId2"/>
          <a:srcRect/>
          <a:stretch>
            <a:fillRect/>
          </a:stretch>
        </p:blipFill>
        <p:spPr bwMode="auto">
          <a:xfrm>
            <a:off x="2011680" y="2194560"/>
            <a:ext cx="2498884" cy="2484597"/>
          </a:xfrm>
          <a:prstGeom prst="rect">
            <a:avLst/>
          </a:prstGeom>
          <a:noFill/>
        </p:spPr>
      </p:pic>
      <p:pic>
        <p:nvPicPr>
          <p:cNvPr id="14344" name="Picture 8"/>
          <p:cNvPicPr>
            <a:picLocks noChangeAspect="1" noChangeArrowheads="1"/>
          </p:cNvPicPr>
          <p:nvPr/>
        </p:nvPicPr>
        <p:blipFill>
          <a:blip r:embed="rId3"/>
          <a:srcRect/>
          <a:stretch>
            <a:fillRect/>
          </a:stretch>
        </p:blipFill>
        <p:spPr bwMode="auto">
          <a:xfrm>
            <a:off x="4297680" y="2193132"/>
            <a:ext cx="2448878" cy="2484596"/>
          </a:xfrm>
          <a:prstGeom prst="rect">
            <a:avLst/>
          </a:prstGeom>
          <a:noFill/>
        </p:spPr>
      </p:pic>
      <p:pic>
        <p:nvPicPr>
          <p:cNvPr id="14345" name="Picture 9"/>
          <p:cNvPicPr>
            <a:picLocks noChangeAspect="1" noChangeArrowheads="1"/>
          </p:cNvPicPr>
          <p:nvPr/>
        </p:nvPicPr>
        <p:blipFill>
          <a:blip r:embed="rId4"/>
          <a:srcRect/>
          <a:stretch>
            <a:fillRect/>
          </a:stretch>
        </p:blipFill>
        <p:spPr bwMode="auto">
          <a:xfrm>
            <a:off x="6400800" y="2194560"/>
            <a:ext cx="2538889" cy="2556034"/>
          </a:xfrm>
          <a:prstGeom prst="rect">
            <a:avLst/>
          </a:prstGeom>
          <a:noFill/>
        </p:spPr>
      </p:pic>
      <p:pic>
        <p:nvPicPr>
          <p:cNvPr id="14346" name="Picture 10"/>
          <p:cNvPicPr>
            <a:picLocks noChangeAspect="1" noChangeArrowheads="1"/>
          </p:cNvPicPr>
          <p:nvPr/>
        </p:nvPicPr>
        <p:blipFill>
          <a:blip r:embed="rId5"/>
          <a:srcRect/>
          <a:stretch>
            <a:fillRect/>
          </a:stretch>
        </p:blipFill>
        <p:spPr bwMode="auto">
          <a:xfrm>
            <a:off x="1920240" y="4297680"/>
            <a:ext cx="2600325" cy="2380298"/>
          </a:xfrm>
          <a:prstGeom prst="rect">
            <a:avLst/>
          </a:prstGeom>
          <a:noFill/>
        </p:spPr>
      </p:pic>
      <p:pic>
        <p:nvPicPr>
          <p:cNvPr id="14347" name="Picture 11"/>
          <p:cNvPicPr>
            <a:picLocks noChangeAspect="1" noChangeArrowheads="1"/>
          </p:cNvPicPr>
          <p:nvPr/>
        </p:nvPicPr>
        <p:blipFill>
          <a:blip r:embed="rId6"/>
          <a:srcRect/>
          <a:stretch>
            <a:fillRect/>
          </a:stretch>
        </p:blipFill>
        <p:spPr bwMode="auto">
          <a:xfrm>
            <a:off x="4206240" y="4297680"/>
            <a:ext cx="2441734" cy="2453164"/>
          </a:xfrm>
          <a:prstGeom prst="rect">
            <a:avLst/>
          </a:prstGeom>
          <a:noFill/>
        </p:spPr>
      </p:pic>
      <p:pic>
        <p:nvPicPr>
          <p:cNvPr id="14348" name="Picture 12"/>
          <p:cNvPicPr>
            <a:picLocks noChangeAspect="1" noChangeArrowheads="1"/>
          </p:cNvPicPr>
          <p:nvPr/>
        </p:nvPicPr>
        <p:blipFill>
          <a:blip r:embed="rId7"/>
          <a:srcRect/>
          <a:stretch>
            <a:fillRect/>
          </a:stretch>
        </p:blipFill>
        <p:spPr bwMode="auto">
          <a:xfrm>
            <a:off x="6583680" y="4206240"/>
            <a:ext cx="2448878" cy="2470309"/>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Initial - Compare against Control FH00</a:t>
            </a:r>
          </a:p>
        </p:txBody>
      </p:sp>
      <p:pic>
        <p:nvPicPr>
          <p:cNvPr id="16388" name="Picture 4"/>
          <p:cNvPicPr>
            <a:picLocks noChangeAspect="1" noChangeArrowheads="1"/>
          </p:cNvPicPr>
          <p:nvPr/>
        </p:nvPicPr>
        <p:blipFill>
          <a:blip r:embed="rId2"/>
          <a:srcRect/>
          <a:stretch>
            <a:fillRect/>
          </a:stretch>
        </p:blipFill>
        <p:spPr bwMode="auto">
          <a:xfrm>
            <a:off x="982980" y="800100"/>
            <a:ext cx="7178040" cy="52578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FH24 - Compare against control</a:t>
            </a:r>
          </a:p>
        </p:txBody>
      </p:sp>
      <p:pic>
        <p:nvPicPr>
          <p:cNvPr id="17412" name="Picture 4"/>
          <p:cNvPicPr>
            <a:picLocks noChangeAspect="1" noChangeArrowheads="1"/>
          </p:cNvPicPr>
          <p:nvPr/>
        </p:nvPicPr>
        <p:blipFill>
          <a:blip r:embed="rId2"/>
          <a:srcRect/>
          <a:stretch>
            <a:fillRect/>
          </a:stretch>
        </p:blipFill>
        <p:spPr bwMode="auto">
          <a:xfrm>
            <a:off x="982980" y="800100"/>
            <a:ext cx="7178040" cy="52578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FH00 - compare against AIRS profile + Surface</a:t>
            </a:r>
          </a:p>
        </p:txBody>
      </p:sp>
      <p:pic>
        <p:nvPicPr>
          <p:cNvPr id="18436" name="Picture 4"/>
          <p:cNvPicPr>
            <a:picLocks noChangeAspect="1" noChangeArrowheads="1"/>
          </p:cNvPicPr>
          <p:nvPr/>
        </p:nvPicPr>
        <p:blipFill>
          <a:blip r:embed="rId2"/>
          <a:srcRect/>
          <a:stretch>
            <a:fillRect/>
          </a:stretch>
        </p:blipFill>
        <p:spPr bwMode="auto">
          <a:xfrm>
            <a:off x="982980" y="800100"/>
            <a:ext cx="7178040" cy="52578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FH24 - Compare against AIRS profile + surface</a:t>
            </a:r>
          </a:p>
        </p:txBody>
      </p:sp>
      <p:pic>
        <p:nvPicPr>
          <p:cNvPr id="19460" name="Picture 4"/>
          <p:cNvPicPr>
            <a:picLocks noChangeAspect="1" noChangeArrowheads="1"/>
          </p:cNvPicPr>
          <p:nvPr/>
        </p:nvPicPr>
        <p:blipFill>
          <a:blip r:embed="rId2"/>
          <a:srcRect/>
          <a:stretch>
            <a:fillRect/>
          </a:stretch>
        </p:blipFill>
        <p:spPr bwMode="auto">
          <a:xfrm>
            <a:off x="982980" y="800100"/>
            <a:ext cx="7178040" cy="525780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FH00 - Compare against Control</a:t>
            </a:r>
          </a:p>
        </p:txBody>
      </p:sp>
      <p:pic>
        <p:nvPicPr>
          <p:cNvPr id="20484" name="Picture 4"/>
          <p:cNvPicPr>
            <a:picLocks noChangeAspect="1" noChangeArrowheads="1"/>
          </p:cNvPicPr>
          <p:nvPr/>
        </p:nvPicPr>
        <p:blipFill>
          <a:blip r:embed="rId2"/>
          <a:srcRect/>
          <a:stretch>
            <a:fillRect/>
          </a:stretch>
        </p:blipFill>
        <p:spPr bwMode="auto">
          <a:xfrm>
            <a:off x="982980" y="800100"/>
            <a:ext cx="7178040" cy="52578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FH24 - Compare against Control</a:t>
            </a:r>
          </a:p>
        </p:txBody>
      </p:sp>
      <p:pic>
        <p:nvPicPr>
          <p:cNvPr id="21508" name="Picture 4"/>
          <p:cNvPicPr>
            <a:picLocks noChangeAspect="1" noChangeArrowheads="1"/>
          </p:cNvPicPr>
          <p:nvPr/>
        </p:nvPicPr>
        <p:blipFill>
          <a:blip r:embed="rId2"/>
          <a:srcRect/>
          <a:stretch>
            <a:fillRect/>
          </a:stretch>
        </p:blipFill>
        <p:spPr bwMode="auto">
          <a:xfrm>
            <a:off x="982980" y="800100"/>
            <a:ext cx="7178040" cy="52578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Rot="1" noChangeArrowheads="1"/>
          </p:cNvSpPr>
          <p:nvPr>
            <p:ph type="title"/>
          </p:nvPr>
        </p:nvSpPr>
        <p:spPr/>
        <p:txBody>
          <a:bodyPr/>
          <a:lstStyle/>
          <a:p>
            <a:pPr eaLnBrk="1" hangingPunct="1">
              <a:defRPr/>
            </a:pPr>
            <a:r>
              <a:rPr lang="en-US" sz="4000" dirty="0" smtClean="0"/>
              <a:t>Operational WRF – Missoula NRMM</a:t>
            </a:r>
          </a:p>
        </p:txBody>
      </p:sp>
      <p:pic>
        <p:nvPicPr>
          <p:cNvPr id="5123" name="Picture 4" descr="nrmm_21z_rh_20070517"/>
          <p:cNvPicPr>
            <a:picLocks noChangeAspect="1" noChangeArrowheads="1"/>
          </p:cNvPicPr>
          <p:nvPr/>
        </p:nvPicPr>
        <p:blipFill>
          <a:blip r:embed="rId3"/>
          <a:srcRect/>
          <a:stretch>
            <a:fillRect/>
          </a:stretch>
        </p:blipFill>
        <p:spPr bwMode="auto">
          <a:xfrm>
            <a:off x="685800" y="2057400"/>
            <a:ext cx="3404586" cy="3652838"/>
          </a:xfrm>
          <a:prstGeom prst="rect">
            <a:avLst/>
          </a:prstGeom>
          <a:noFill/>
          <a:ln w="9525">
            <a:noFill/>
            <a:miter lim="800000"/>
            <a:headEnd/>
            <a:tailEnd/>
          </a:ln>
        </p:spPr>
      </p:pic>
      <p:pic>
        <p:nvPicPr>
          <p:cNvPr id="5124" name="Picture 5" descr="sat_21z_20070517"/>
          <p:cNvPicPr>
            <a:picLocks noChangeAspect="1" noChangeArrowheads="1"/>
          </p:cNvPicPr>
          <p:nvPr/>
        </p:nvPicPr>
        <p:blipFill>
          <a:blip r:embed="rId4"/>
          <a:srcRect/>
          <a:stretch>
            <a:fillRect/>
          </a:stretch>
        </p:blipFill>
        <p:spPr bwMode="auto">
          <a:xfrm>
            <a:off x="5105400" y="1981200"/>
            <a:ext cx="3603708" cy="3733800"/>
          </a:xfrm>
          <a:prstGeom prst="rect">
            <a:avLst/>
          </a:prstGeom>
          <a:noFill/>
          <a:ln w="9525">
            <a:noFill/>
            <a:miter lim="800000"/>
            <a:headEnd/>
            <a:tailEnd/>
          </a:ln>
        </p:spPr>
      </p:pic>
      <p:sp>
        <p:nvSpPr>
          <p:cNvPr id="5125" name="Text Box 6"/>
          <p:cNvSpPr txBox="1">
            <a:spLocks noChangeArrowheads="1"/>
          </p:cNvSpPr>
          <p:nvPr/>
        </p:nvSpPr>
        <p:spPr bwMode="auto">
          <a:xfrm>
            <a:off x="533400" y="5715000"/>
            <a:ext cx="3962400" cy="369332"/>
          </a:xfrm>
          <a:prstGeom prst="rect">
            <a:avLst/>
          </a:prstGeom>
          <a:noFill/>
          <a:ln w="9525">
            <a:noFill/>
            <a:miter lim="800000"/>
            <a:headEnd/>
            <a:tailEnd/>
          </a:ln>
        </p:spPr>
        <p:txBody>
          <a:bodyPr wrap="square">
            <a:spAutoFit/>
          </a:bodyPr>
          <a:lstStyle/>
          <a:p>
            <a:r>
              <a:rPr lang="en-US" sz="1800" b="1" dirty="0"/>
              <a:t>500 </a:t>
            </a:r>
            <a:r>
              <a:rPr lang="en-US" sz="1800" b="1" dirty="0" err="1"/>
              <a:t>mb</a:t>
            </a:r>
            <a:r>
              <a:rPr lang="en-US" sz="1800" b="1" dirty="0"/>
              <a:t> RH from NRMM, FH 15</a:t>
            </a:r>
          </a:p>
        </p:txBody>
      </p:sp>
      <p:sp>
        <p:nvSpPr>
          <p:cNvPr id="5126" name="Text Box 7"/>
          <p:cNvSpPr txBox="1">
            <a:spLocks noChangeArrowheads="1"/>
          </p:cNvSpPr>
          <p:nvPr/>
        </p:nvSpPr>
        <p:spPr bwMode="auto">
          <a:xfrm>
            <a:off x="4650462" y="5715000"/>
            <a:ext cx="4493538" cy="369332"/>
          </a:xfrm>
          <a:prstGeom prst="rect">
            <a:avLst/>
          </a:prstGeom>
          <a:noFill/>
          <a:ln w="9525">
            <a:noFill/>
            <a:miter lim="800000"/>
            <a:headEnd/>
            <a:tailEnd/>
          </a:ln>
        </p:spPr>
        <p:txBody>
          <a:bodyPr wrap="none">
            <a:spAutoFit/>
          </a:bodyPr>
          <a:lstStyle/>
          <a:p>
            <a:r>
              <a:rPr lang="en-US" sz="1800" b="1" dirty="0"/>
              <a:t>Satellite view of cumulus for same time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FH00 - Compare against AIRS profile + surface</a:t>
            </a:r>
          </a:p>
        </p:txBody>
      </p:sp>
      <p:pic>
        <p:nvPicPr>
          <p:cNvPr id="22532" name="Picture 4"/>
          <p:cNvPicPr>
            <a:picLocks noChangeAspect="1" noChangeArrowheads="1"/>
          </p:cNvPicPr>
          <p:nvPr/>
        </p:nvPicPr>
        <p:blipFill>
          <a:blip r:embed="rId2"/>
          <a:srcRect/>
          <a:stretch>
            <a:fillRect/>
          </a:stretch>
        </p:blipFill>
        <p:spPr bwMode="auto">
          <a:xfrm>
            <a:off x="982980" y="800100"/>
            <a:ext cx="7178040" cy="525780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FH24 - Compare against AIRS profile + surface</a:t>
            </a:r>
          </a:p>
        </p:txBody>
      </p:sp>
      <p:pic>
        <p:nvPicPr>
          <p:cNvPr id="23556" name="Picture 4"/>
          <p:cNvPicPr>
            <a:picLocks noChangeAspect="1" noChangeArrowheads="1"/>
          </p:cNvPicPr>
          <p:nvPr/>
        </p:nvPicPr>
        <p:blipFill>
          <a:blip r:embed="rId2"/>
          <a:srcRect/>
          <a:stretch>
            <a:fillRect/>
          </a:stretch>
        </p:blipFill>
        <p:spPr bwMode="auto">
          <a:xfrm>
            <a:off x="982980" y="800100"/>
            <a:ext cx="7178040" cy="52578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p:cNvPicPr>
            <a:picLocks noChangeAspect="1" noChangeArrowheads="1"/>
          </p:cNvPicPr>
          <p:nvPr/>
        </p:nvPicPr>
        <p:blipFill>
          <a:blip r:embed="rId2"/>
          <a:srcRect/>
          <a:stretch>
            <a:fillRect/>
          </a:stretch>
        </p:blipFill>
        <p:spPr bwMode="auto">
          <a:xfrm>
            <a:off x="91440" y="365760"/>
            <a:ext cx="2040255" cy="2547462"/>
          </a:xfrm>
          <a:prstGeom prst="rect">
            <a:avLst/>
          </a:prstGeom>
          <a:noFill/>
        </p:spPr>
      </p:pic>
      <p:pic>
        <p:nvPicPr>
          <p:cNvPr id="26629" name="Picture 5"/>
          <p:cNvPicPr>
            <a:picLocks noChangeAspect="1" noChangeArrowheads="1"/>
          </p:cNvPicPr>
          <p:nvPr/>
        </p:nvPicPr>
        <p:blipFill>
          <a:blip r:embed="rId3"/>
          <a:srcRect/>
          <a:stretch>
            <a:fillRect/>
          </a:stretch>
        </p:blipFill>
        <p:spPr bwMode="auto">
          <a:xfrm>
            <a:off x="2286000" y="365760"/>
            <a:ext cx="2150269" cy="2511743"/>
          </a:xfrm>
          <a:prstGeom prst="rect">
            <a:avLst/>
          </a:prstGeom>
          <a:noFill/>
        </p:spPr>
      </p:pic>
      <p:pic>
        <p:nvPicPr>
          <p:cNvPr id="26630" name="Picture 6"/>
          <p:cNvPicPr>
            <a:picLocks noChangeAspect="1" noChangeArrowheads="1"/>
          </p:cNvPicPr>
          <p:nvPr/>
        </p:nvPicPr>
        <p:blipFill>
          <a:blip r:embed="rId4"/>
          <a:srcRect/>
          <a:stretch>
            <a:fillRect/>
          </a:stretch>
        </p:blipFill>
        <p:spPr bwMode="auto">
          <a:xfrm>
            <a:off x="4572000" y="365760"/>
            <a:ext cx="2238852" cy="2501742"/>
          </a:xfrm>
          <a:prstGeom prst="rect">
            <a:avLst/>
          </a:prstGeom>
          <a:noFill/>
        </p:spPr>
      </p:pic>
      <p:pic>
        <p:nvPicPr>
          <p:cNvPr id="26631" name="Picture 7"/>
          <p:cNvPicPr>
            <a:picLocks noChangeAspect="1" noChangeArrowheads="1"/>
          </p:cNvPicPr>
          <p:nvPr/>
        </p:nvPicPr>
        <p:blipFill>
          <a:blip r:embed="rId5"/>
          <a:srcRect/>
          <a:stretch>
            <a:fillRect/>
          </a:stretch>
        </p:blipFill>
        <p:spPr bwMode="auto">
          <a:xfrm>
            <a:off x="6858000" y="367189"/>
            <a:ext cx="2234565" cy="2500313"/>
          </a:xfrm>
          <a:prstGeom prst="rect">
            <a:avLst/>
          </a:prstGeom>
          <a:noFill/>
        </p:spPr>
      </p:pic>
      <p:sp>
        <p:nvSpPr>
          <p:cNvPr id="26632" name="Text Box 8"/>
          <p:cNvSpPr txBox="1">
            <a:spLocks noChangeArrowheads="1"/>
          </p:cNvSpPr>
          <p:nvPr/>
        </p:nvSpPr>
        <p:spPr bwMode="auto">
          <a:xfrm>
            <a:off x="588645" y="91440"/>
            <a:ext cx="1260158" cy="204671"/>
          </a:xfrm>
          <a:prstGeom prst="rect">
            <a:avLst/>
          </a:prstGeom>
          <a:noFill/>
          <a:ln w="9525">
            <a:noFill/>
            <a:miter lim="800000"/>
            <a:headEnd/>
            <a:tailEnd/>
          </a:ln>
          <a:effectLst/>
        </p:spPr>
        <p:txBody>
          <a:bodyPr lIns="0" tIns="0" rIns="0" bIns="0">
            <a:spAutoFit/>
          </a:bodyPr>
          <a:lstStyle/>
          <a:p>
            <a:pPr>
              <a:lnSpc>
                <a:spcPct val="95000"/>
              </a:lnSpc>
            </a:pPr>
            <a:r>
              <a:rPr lang="en-US" sz="1400" b="1" dirty="0">
                <a:solidFill>
                  <a:srgbClr val="000000"/>
                </a:solidFill>
                <a:latin typeface="Arial" pitchFamily="34" charset="0"/>
              </a:rPr>
              <a:t>Control</a:t>
            </a:r>
          </a:p>
        </p:txBody>
      </p:sp>
      <p:sp>
        <p:nvSpPr>
          <p:cNvPr id="26633" name="Text Box 9"/>
          <p:cNvSpPr txBox="1">
            <a:spLocks noChangeArrowheads="1"/>
          </p:cNvSpPr>
          <p:nvPr/>
        </p:nvSpPr>
        <p:spPr bwMode="auto">
          <a:xfrm>
            <a:off x="2600325" y="91440"/>
            <a:ext cx="1631633" cy="204671"/>
          </a:xfrm>
          <a:prstGeom prst="rect">
            <a:avLst/>
          </a:prstGeom>
          <a:noFill/>
          <a:ln w="9525">
            <a:noFill/>
            <a:miter lim="800000"/>
            <a:headEnd/>
            <a:tailEnd/>
          </a:ln>
          <a:effectLst/>
        </p:spPr>
        <p:txBody>
          <a:bodyPr lIns="0" tIns="0" rIns="0" bIns="0">
            <a:spAutoFit/>
          </a:bodyPr>
          <a:lstStyle/>
          <a:p>
            <a:pPr>
              <a:lnSpc>
                <a:spcPct val="95000"/>
              </a:lnSpc>
            </a:pPr>
            <a:r>
              <a:rPr lang="en-US" sz="1400" b="1" dirty="0">
                <a:solidFill>
                  <a:srgbClr val="000000"/>
                </a:solidFill>
                <a:latin typeface="Arial" pitchFamily="34" charset="0"/>
              </a:rPr>
              <a:t>GDAS </a:t>
            </a:r>
            <a:r>
              <a:rPr lang="en-US" sz="1400" b="1" dirty="0" err="1">
                <a:solidFill>
                  <a:srgbClr val="000000"/>
                </a:solidFill>
                <a:latin typeface="Arial" pitchFamily="34" charset="0"/>
              </a:rPr>
              <a:t>Prepbufr</a:t>
            </a:r>
            <a:endParaRPr lang="en-US" sz="1400" b="1" dirty="0">
              <a:solidFill>
                <a:srgbClr val="000000"/>
              </a:solidFill>
              <a:latin typeface="Arial" pitchFamily="34" charset="0"/>
            </a:endParaRPr>
          </a:p>
        </p:txBody>
      </p:sp>
      <p:sp>
        <p:nvSpPr>
          <p:cNvPr id="26634" name="Text Box 10"/>
          <p:cNvSpPr txBox="1">
            <a:spLocks noChangeArrowheads="1"/>
          </p:cNvSpPr>
          <p:nvPr/>
        </p:nvSpPr>
        <p:spPr bwMode="auto">
          <a:xfrm>
            <a:off x="4521995" y="1429"/>
            <a:ext cx="2247423" cy="409343"/>
          </a:xfrm>
          <a:prstGeom prst="rect">
            <a:avLst/>
          </a:prstGeom>
          <a:noFill/>
          <a:ln w="9525">
            <a:noFill/>
            <a:miter lim="800000"/>
            <a:headEnd/>
            <a:tailEnd/>
          </a:ln>
          <a:effectLst/>
        </p:spPr>
        <p:txBody>
          <a:bodyPr lIns="0" tIns="0" rIns="0" bIns="0">
            <a:spAutoFit/>
          </a:bodyPr>
          <a:lstStyle/>
          <a:p>
            <a:pPr>
              <a:lnSpc>
                <a:spcPct val="95000"/>
              </a:lnSpc>
            </a:pPr>
            <a:r>
              <a:rPr lang="en-US" sz="1400" b="1" dirty="0">
                <a:solidFill>
                  <a:srgbClr val="000000"/>
                </a:solidFill>
                <a:latin typeface="Arial" pitchFamily="34" charset="0"/>
              </a:rPr>
              <a:t>AIRS profile +GDAS </a:t>
            </a:r>
            <a:r>
              <a:rPr lang="en-US" sz="1400" b="1" dirty="0" err="1">
                <a:solidFill>
                  <a:srgbClr val="000000"/>
                </a:solidFill>
                <a:latin typeface="Arial" pitchFamily="34" charset="0"/>
              </a:rPr>
              <a:t>Prepbufr</a:t>
            </a:r>
            <a:endParaRPr lang="en-US" sz="1400" b="1" dirty="0">
              <a:solidFill>
                <a:srgbClr val="000000"/>
              </a:solidFill>
              <a:latin typeface="Arial" pitchFamily="34" charset="0"/>
            </a:endParaRPr>
          </a:p>
        </p:txBody>
      </p:sp>
      <p:sp>
        <p:nvSpPr>
          <p:cNvPr id="26635" name="Text Box 11"/>
          <p:cNvSpPr txBox="1">
            <a:spLocks noChangeArrowheads="1"/>
          </p:cNvSpPr>
          <p:nvPr/>
        </p:nvSpPr>
        <p:spPr bwMode="auto">
          <a:xfrm>
            <a:off x="6806565" y="0"/>
            <a:ext cx="2247424" cy="409343"/>
          </a:xfrm>
          <a:prstGeom prst="rect">
            <a:avLst/>
          </a:prstGeom>
          <a:noFill/>
          <a:ln w="9525">
            <a:noFill/>
            <a:miter lim="800000"/>
            <a:headEnd/>
            <a:tailEnd/>
          </a:ln>
          <a:effectLst/>
        </p:spPr>
        <p:txBody>
          <a:bodyPr lIns="0" tIns="0" rIns="0" bIns="0">
            <a:spAutoFit/>
          </a:bodyPr>
          <a:lstStyle/>
          <a:p>
            <a:pPr>
              <a:lnSpc>
                <a:spcPct val="95000"/>
              </a:lnSpc>
            </a:pPr>
            <a:r>
              <a:rPr lang="en-US" sz="1400" b="1" dirty="0">
                <a:solidFill>
                  <a:srgbClr val="000000"/>
                </a:solidFill>
                <a:latin typeface="Arial" pitchFamily="34" charset="0"/>
              </a:rPr>
              <a:t>AIRS radiances +GDAS </a:t>
            </a:r>
            <a:r>
              <a:rPr lang="en-US" sz="1400" b="1" dirty="0" err="1">
                <a:solidFill>
                  <a:srgbClr val="000000"/>
                </a:solidFill>
                <a:latin typeface="Arial" pitchFamily="34" charset="0"/>
              </a:rPr>
              <a:t>Prepbufr</a:t>
            </a:r>
            <a:endParaRPr lang="en-US" sz="1400" b="1" dirty="0">
              <a:solidFill>
                <a:srgbClr val="000000"/>
              </a:solidFill>
              <a:latin typeface="Arial" pitchFamily="34" charset="0"/>
            </a:endParaRPr>
          </a:p>
        </p:txBody>
      </p:sp>
      <p:pic>
        <p:nvPicPr>
          <p:cNvPr id="26636" name="Picture 12"/>
          <p:cNvPicPr>
            <a:picLocks noChangeAspect="1" noChangeArrowheads="1"/>
          </p:cNvPicPr>
          <p:nvPr/>
        </p:nvPicPr>
        <p:blipFill>
          <a:blip r:embed="rId6"/>
          <a:srcRect/>
          <a:stretch>
            <a:fillRect/>
          </a:stretch>
        </p:blipFill>
        <p:spPr bwMode="auto">
          <a:xfrm>
            <a:off x="91440" y="2743200"/>
            <a:ext cx="2050257" cy="2133124"/>
          </a:xfrm>
          <a:prstGeom prst="rect">
            <a:avLst/>
          </a:prstGeom>
          <a:noFill/>
        </p:spPr>
      </p:pic>
      <p:pic>
        <p:nvPicPr>
          <p:cNvPr id="26637" name="Picture 13"/>
          <p:cNvPicPr>
            <a:picLocks noChangeAspect="1" noChangeArrowheads="1"/>
          </p:cNvPicPr>
          <p:nvPr/>
        </p:nvPicPr>
        <p:blipFill>
          <a:blip r:embed="rId7"/>
          <a:srcRect/>
          <a:stretch>
            <a:fillRect/>
          </a:stretch>
        </p:blipFill>
        <p:spPr bwMode="auto">
          <a:xfrm>
            <a:off x="2187417" y="2831783"/>
            <a:ext cx="2260283" cy="2043113"/>
          </a:xfrm>
          <a:prstGeom prst="rect">
            <a:avLst/>
          </a:prstGeom>
          <a:noFill/>
        </p:spPr>
      </p:pic>
      <p:pic>
        <p:nvPicPr>
          <p:cNvPr id="26638" name="Picture 14"/>
          <p:cNvPicPr>
            <a:picLocks noChangeAspect="1" noChangeArrowheads="1"/>
          </p:cNvPicPr>
          <p:nvPr/>
        </p:nvPicPr>
        <p:blipFill>
          <a:blip r:embed="rId8"/>
          <a:srcRect/>
          <a:stretch>
            <a:fillRect/>
          </a:stretch>
        </p:blipFill>
        <p:spPr bwMode="auto">
          <a:xfrm>
            <a:off x="4466273" y="2834640"/>
            <a:ext cx="2377440" cy="2033112"/>
          </a:xfrm>
          <a:prstGeom prst="rect">
            <a:avLst/>
          </a:prstGeom>
          <a:noFill/>
        </p:spPr>
      </p:pic>
      <p:pic>
        <p:nvPicPr>
          <p:cNvPr id="26639" name="Picture 15"/>
          <p:cNvPicPr>
            <a:picLocks noChangeAspect="1" noChangeArrowheads="1"/>
          </p:cNvPicPr>
          <p:nvPr/>
        </p:nvPicPr>
        <p:blipFill>
          <a:blip r:embed="rId9"/>
          <a:srcRect/>
          <a:stretch>
            <a:fillRect/>
          </a:stretch>
        </p:blipFill>
        <p:spPr bwMode="auto">
          <a:xfrm>
            <a:off x="6858000" y="2814638"/>
            <a:ext cx="2120265" cy="2088833"/>
          </a:xfrm>
          <a:prstGeom prst="rect">
            <a:avLst/>
          </a:prstGeom>
          <a:noFill/>
        </p:spPr>
      </p:pic>
      <p:pic>
        <p:nvPicPr>
          <p:cNvPr id="26640" name="Picture 16"/>
          <p:cNvPicPr>
            <a:picLocks noChangeAspect="1" noChangeArrowheads="1"/>
          </p:cNvPicPr>
          <p:nvPr/>
        </p:nvPicPr>
        <p:blipFill>
          <a:blip r:embed="rId10"/>
          <a:srcRect/>
          <a:stretch>
            <a:fillRect/>
          </a:stretch>
        </p:blipFill>
        <p:spPr bwMode="auto">
          <a:xfrm>
            <a:off x="81439" y="4846320"/>
            <a:ext cx="2050256" cy="1927384"/>
          </a:xfrm>
          <a:prstGeom prst="rect">
            <a:avLst/>
          </a:prstGeom>
          <a:noFill/>
        </p:spPr>
      </p:pic>
      <p:pic>
        <p:nvPicPr>
          <p:cNvPr id="26641" name="Picture 17"/>
          <p:cNvPicPr>
            <a:picLocks noChangeAspect="1" noChangeArrowheads="1"/>
          </p:cNvPicPr>
          <p:nvPr/>
        </p:nvPicPr>
        <p:blipFill>
          <a:blip r:embed="rId11"/>
          <a:srcRect/>
          <a:stretch>
            <a:fillRect/>
          </a:stretch>
        </p:blipFill>
        <p:spPr bwMode="auto">
          <a:xfrm>
            <a:off x="2178844" y="4846320"/>
            <a:ext cx="2268855" cy="1903095"/>
          </a:xfrm>
          <a:prstGeom prst="rect">
            <a:avLst/>
          </a:prstGeom>
          <a:noFill/>
        </p:spPr>
      </p:pic>
      <p:pic>
        <p:nvPicPr>
          <p:cNvPr id="26642" name="Picture 18"/>
          <p:cNvPicPr>
            <a:picLocks noChangeAspect="1" noChangeArrowheads="1"/>
          </p:cNvPicPr>
          <p:nvPr/>
        </p:nvPicPr>
        <p:blipFill>
          <a:blip r:embed="rId12"/>
          <a:srcRect/>
          <a:stretch>
            <a:fillRect/>
          </a:stretch>
        </p:blipFill>
        <p:spPr bwMode="auto">
          <a:xfrm>
            <a:off x="4466273" y="4572000"/>
            <a:ext cx="2350294" cy="2214563"/>
          </a:xfrm>
          <a:prstGeom prst="rect">
            <a:avLst/>
          </a:prstGeom>
          <a:noFill/>
        </p:spPr>
      </p:pic>
      <p:pic>
        <p:nvPicPr>
          <p:cNvPr id="26643" name="Picture 19"/>
          <p:cNvPicPr>
            <a:picLocks noChangeAspect="1" noChangeArrowheads="1"/>
          </p:cNvPicPr>
          <p:nvPr/>
        </p:nvPicPr>
        <p:blipFill>
          <a:blip r:embed="rId13"/>
          <a:srcRect/>
          <a:stretch>
            <a:fillRect/>
          </a:stretch>
        </p:blipFill>
        <p:spPr bwMode="auto">
          <a:xfrm>
            <a:off x="6858000" y="4572000"/>
            <a:ext cx="2245995" cy="2185988"/>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222885" y="274320"/>
            <a:ext cx="8698230" cy="822960"/>
          </a:xfrm>
        </p:spPr>
        <p:txBody>
          <a:bodyPr lIns="0" tIns="0" rIns="0" bIns="0" anchor="t"/>
          <a:lstStyle/>
          <a:p>
            <a:pPr algn="l">
              <a:lnSpc>
                <a:spcPct val="95000"/>
              </a:lnSpc>
            </a:pPr>
            <a:r>
              <a:rPr lang="en-US" sz="3900" dirty="0">
                <a:solidFill>
                  <a:srgbClr val="000000"/>
                </a:solidFill>
                <a:latin typeface="Arial" pitchFamily="34" charset="0"/>
              </a:rPr>
              <a:t>Next slides</a:t>
            </a:r>
          </a:p>
        </p:txBody>
      </p:sp>
      <p:sp>
        <p:nvSpPr>
          <p:cNvPr id="24578" name="Rectangle 2"/>
          <p:cNvSpPr>
            <a:spLocks noGrp="1" noChangeArrowheads="1"/>
          </p:cNvSpPr>
          <p:nvPr>
            <p:ph type="body" idx="1"/>
          </p:nvPr>
        </p:nvSpPr>
        <p:spPr>
          <a:xfrm>
            <a:off x="222885" y="1645920"/>
            <a:ext cx="8698230" cy="4937760"/>
          </a:xfrm>
        </p:spPr>
        <p:txBody>
          <a:bodyPr lIns="0" tIns="0" rIns="0" bIns="0"/>
          <a:lstStyle/>
          <a:p>
            <a:pPr marL="0" indent="0">
              <a:lnSpc>
                <a:spcPct val="95000"/>
              </a:lnSpc>
              <a:spcBef>
                <a:spcPct val="0"/>
              </a:spcBef>
              <a:buNone/>
            </a:pPr>
            <a:r>
              <a:rPr lang="en-US" sz="2400" dirty="0" err="1">
                <a:solidFill>
                  <a:srgbClr val="000000"/>
                </a:solidFill>
                <a:latin typeface="Arial" pitchFamily="34" charset="0"/>
              </a:rPr>
              <a:t>Boxplots</a:t>
            </a:r>
            <a:r>
              <a:rPr lang="en-US" sz="2400" dirty="0">
                <a:solidFill>
                  <a:srgbClr val="000000"/>
                </a:solidFill>
                <a:latin typeface="Arial" pitchFamily="34" charset="0"/>
              </a:rPr>
              <a:t> of GDAS surface </a:t>
            </a:r>
            <a:r>
              <a:rPr lang="en-US" sz="2400" dirty="0" err="1">
                <a:solidFill>
                  <a:srgbClr val="000000"/>
                </a:solidFill>
                <a:latin typeface="Arial" pitchFamily="34" charset="0"/>
              </a:rPr>
              <a:t>obs</a:t>
            </a:r>
            <a:r>
              <a:rPr lang="en-US" sz="2400" dirty="0">
                <a:solidFill>
                  <a:srgbClr val="000000"/>
                </a:solidFill>
                <a:latin typeface="Arial" pitchFamily="34" charset="0"/>
              </a:rPr>
              <a:t> in various HRRRAK forecasts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Control run</a:t>
            </a:r>
          </a:p>
        </p:txBody>
      </p:sp>
      <p:pic>
        <p:nvPicPr>
          <p:cNvPr id="25604" name="Picture 4"/>
          <p:cNvPicPr>
            <a:picLocks noChangeAspect="1" noChangeArrowheads="1"/>
          </p:cNvPicPr>
          <p:nvPr/>
        </p:nvPicPr>
        <p:blipFill>
          <a:blip r:embed="rId2"/>
          <a:srcRect/>
          <a:stretch>
            <a:fillRect/>
          </a:stretch>
        </p:blipFill>
        <p:spPr bwMode="auto">
          <a:xfrm>
            <a:off x="1737360" y="0"/>
            <a:ext cx="5760720" cy="576072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GDAS </a:t>
            </a:r>
            <a:r>
              <a:rPr lang="en-US" sz="2900" dirty="0" err="1">
                <a:solidFill>
                  <a:srgbClr val="000000"/>
                </a:solidFill>
                <a:latin typeface="Arial" pitchFamily="34" charset="0"/>
              </a:rPr>
              <a:t>Prepbufr</a:t>
            </a:r>
            <a:endParaRPr lang="en-US" sz="2900" dirty="0">
              <a:solidFill>
                <a:srgbClr val="000000"/>
              </a:solidFill>
              <a:latin typeface="Arial" pitchFamily="34" charset="0"/>
            </a:endParaRPr>
          </a:p>
        </p:txBody>
      </p:sp>
      <p:pic>
        <p:nvPicPr>
          <p:cNvPr id="27652" name="Picture 4"/>
          <p:cNvPicPr>
            <a:picLocks noChangeAspect="1" noChangeArrowheads="1"/>
          </p:cNvPicPr>
          <p:nvPr/>
        </p:nvPicPr>
        <p:blipFill>
          <a:blip r:embed="rId2"/>
          <a:srcRect/>
          <a:stretch>
            <a:fillRect/>
          </a:stretch>
        </p:blipFill>
        <p:spPr bwMode="auto">
          <a:xfrm>
            <a:off x="1737360" y="0"/>
            <a:ext cx="5760720" cy="576072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AIRS profile + GDAS surface</a:t>
            </a:r>
          </a:p>
        </p:txBody>
      </p:sp>
      <p:pic>
        <p:nvPicPr>
          <p:cNvPr id="28676" name="Picture 4"/>
          <p:cNvPicPr>
            <a:picLocks noChangeAspect="1" noChangeArrowheads="1"/>
          </p:cNvPicPr>
          <p:nvPr/>
        </p:nvPicPr>
        <p:blipFill>
          <a:blip r:embed="rId2"/>
          <a:srcRect/>
          <a:stretch>
            <a:fillRect/>
          </a:stretch>
        </p:blipFill>
        <p:spPr bwMode="auto">
          <a:xfrm>
            <a:off x="1737360" y="0"/>
            <a:ext cx="5760720" cy="576072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222885" y="274320"/>
            <a:ext cx="8698230" cy="822960"/>
          </a:xfrm>
        </p:spPr>
        <p:txBody>
          <a:bodyPr lIns="0" tIns="0" rIns="0" bIns="0" anchor="t"/>
          <a:lstStyle/>
          <a:p>
            <a:pPr algn="l">
              <a:lnSpc>
                <a:spcPct val="95000"/>
              </a:lnSpc>
            </a:pPr>
            <a:r>
              <a:rPr lang="en-US" sz="3900" dirty="0">
                <a:solidFill>
                  <a:srgbClr val="000000"/>
                </a:solidFill>
                <a:latin typeface="Arial" pitchFamily="34" charset="0"/>
              </a:rPr>
              <a:t>Next slides</a:t>
            </a:r>
          </a:p>
        </p:txBody>
      </p:sp>
      <p:sp>
        <p:nvSpPr>
          <p:cNvPr id="30722" name="Rectangle 2"/>
          <p:cNvSpPr>
            <a:spLocks noGrp="1" noChangeArrowheads="1"/>
          </p:cNvSpPr>
          <p:nvPr>
            <p:ph type="body" idx="1"/>
          </p:nvPr>
        </p:nvSpPr>
        <p:spPr>
          <a:xfrm>
            <a:off x="222885" y="1645920"/>
            <a:ext cx="8698230" cy="4937760"/>
          </a:xfrm>
        </p:spPr>
        <p:txBody>
          <a:bodyPr lIns="0" tIns="0" rIns="0" bIns="0"/>
          <a:lstStyle/>
          <a:p>
            <a:pPr marL="0" indent="0">
              <a:lnSpc>
                <a:spcPct val="95000"/>
              </a:lnSpc>
              <a:spcBef>
                <a:spcPct val="0"/>
              </a:spcBef>
              <a:buNone/>
            </a:pPr>
            <a:r>
              <a:rPr lang="en-US" sz="2400" dirty="0">
                <a:solidFill>
                  <a:srgbClr val="000000"/>
                </a:solidFill>
                <a:latin typeface="Arial" pitchFamily="34" charset="0"/>
              </a:rPr>
              <a:t>Scatter plots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2m T and Td - Control, FH00</a:t>
            </a:r>
          </a:p>
        </p:txBody>
      </p:sp>
      <p:pic>
        <p:nvPicPr>
          <p:cNvPr id="31748" name="Picture 4"/>
          <p:cNvPicPr>
            <a:picLocks noChangeAspect="1" noChangeArrowheads="1"/>
          </p:cNvPicPr>
          <p:nvPr/>
        </p:nvPicPr>
        <p:blipFill>
          <a:blip r:embed="rId2"/>
          <a:srcRect/>
          <a:stretch>
            <a:fillRect/>
          </a:stretch>
        </p:blipFill>
        <p:spPr bwMode="auto">
          <a:xfrm>
            <a:off x="91440" y="1371600"/>
            <a:ext cx="4271963" cy="4184809"/>
          </a:xfrm>
          <a:prstGeom prst="rect">
            <a:avLst/>
          </a:prstGeom>
          <a:noFill/>
        </p:spPr>
      </p:pic>
      <p:pic>
        <p:nvPicPr>
          <p:cNvPr id="31749" name="Picture 5"/>
          <p:cNvPicPr>
            <a:picLocks noChangeAspect="1" noChangeArrowheads="1"/>
          </p:cNvPicPr>
          <p:nvPr/>
        </p:nvPicPr>
        <p:blipFill>
          <a:blip r:embed="rId3"/>
          <a:srcRect/>
          <a:stretch>
            <a:fillRect/>
          </a:stretch>
        </p:blipFill>
        <p:spPr bwMode="auto">
          <a:xfrm>
            <a:off x="4480560" y="1371600"/>
            <a:ext cx="4531995" cy="4177665"/>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2m T and Td, Control, FH24</a:t>
            </a:r>
          </a:p>
        </p:txBody>
      </p:sp>
      <p:pic>
        <p:nvPicPr>
          <p:cNvPr id="32772" name="Picture 4"/>
          <p:cNvPicPr>
            <a:picLocks noChangeAspect="1" noChangeArrowheads="1"/>
          </p:cNvPicPr>
          <p:nvPr/>
        </p:nvPicPr>
        <p:blipFill>
          <a:blip r:embed="rId2"/>
          <a:srcRect/>
          <a:stretch>
            <a:fillRect/>
          </a:stretch>
        </p:blipFill>
        <p:spPr bwMode="auto">
          <a:xfrm>
            <a:off x="182880" y="1463040"/>
            <a:ext cx="4167664" cy="4286250"/>
          </a:xfrm>
          <a:prstGeom prst="rect">
            <a:avLst/>
          </a:prstGeom>
          <a:noFill/>
        </p:spPr>
      </p:pic>
      <p:pic>
        <p:nvPicPr>
          <p:cNvPr id="32773" name="Picture 5"/>
          <p:cNvPicPr>
            <a:picLocks noChangeAspect="1" noChangeArrowheads="1"/>
          </p:cNvPicPr>
          <p:nvPr/>
        </p:nvPicPr>
        <p:blipFill>
          <a:blip r:embed="rId3"/>
          <a:srcRect/>
          <a:stretch>
            <a:fillRect/>
          </a:stretch>
        </p:blipFill>
        <p:spPr bwMode="auto">
          <a:xfrm>
            <a:off x="4480560" y="1828800"/>
            <a:ext cx="3619024" cy="346329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Rot="1" noChangeArrowheads="1"/>
          </p:cNvSpPr>
          <p:nvPr>
            <p:ph type="title"/>
          </p:nvPr>
        </p:nvSpPr>
        <p:spPr/>
        <p:txBody>
          <a:bodyPr/>
          <a:lstStyle/>
          <a:p>
            <a:pPr eaLnBrk="1" hangingPunct="1">
              <a:defRPr/>
            </a:pPr>
            <a:r>
              <a:rPr lang="en-US" sz="4000" smtClean="0"/>
              <a:t>Operational WRF – Missoula NRMM</a:t>
            </a:r>
          </a:p>
        </p:txBody>
      </p:sp>
      <p:pic>
        <p:nvPicPr>
          <p:cNvPr id="5123" name="Picture 4" descr="nrmm_21z_rh_20070517"/>
          <p:cNvPicPr>
            <a:picLocks noChangeAspect="1" noChangeArrowheads="1"/>
          </p:cNvPicPr>
          <p:nvPr/>
        </p:nvPicPr>
        <p:blipFill>
          <a:blip r:embed="rId3"/>
          <a:srcRect/>
          <a:stretch>
            <a:fillRect/>
          </a:stretch>
        </p:blipFill>
        <p:spPr bwMode="auto">
          <a:xfrm>
            <a:off x="685800" y="2057400"/>
            <a:ext cx="3404586" cy="3652838"/>
          </a:xfrm>
          <a:prstGeom prst="rect">
            <a:avLst/>
          </a:prstGeom>
          <a:noFill/>
          <a:ln w="9525">
            <a:noFill/>
            <a:miter lim="800000"/>
            <a:headEnd/>
            <a:tailEnd/>
          </a:ln>
        </p:spPr>
      </p:pic>
      <p:pic>
        <p:nvPicPr>
          <p:cNvPr id="5124" name="Picture 5" descr="sat_21z_20070517"/>
          <p:cNvPicPr>
            <a:picLocks noChangeAspect="1" noChangeArrowheads="1"/>
          </p:cNvPicPr>
          <p:nvPr/>
        </p:nvPicPr>
        <p:blipFill>
          <a:blip r:embed="rId4"/>
          <a:srcRect/>
          <a:stretch>
            <a:fillRect/>
          </a:stretch>
        </p:blipFill>
        <p:spPr bwMode="auto">
          <a:xfrm>
            <a:off x="5105400" y="1981200"/>
            <a:ext cx="3603708" cy="3733800"/>
          </a:xfrm>
          <a:prstGeom prst="rect">
            <a:avLst/>
          </a:prstGeom>
          <a:noFill/>
          <a:ln w="9525">
            <a:noFill/>
            <a:miter lim="800000"/>
            <a:headEnd/>
            <a:tailEnd/>
          </a:ln>
        </p:spPr>
      </p:pic>
      <p:sp>
        <p:nvSpPr>
          <p:cNvPr id="5125" name="Text Box 6"/>
          <p:cNvSpPr txBox="1">
            <a:spLocks noChangeArrowheads="1"/>
          </p:cNvSpPr>
          <p:nvPr/>
        </p:nvSpPr>
        <p:spPr bwMode="auto">
          <a:xfrm>
            <a:off x="533400" y="5715000"/>
            <a:ext cx="3962400" cy="369332"/>
          </a:xfrm>
          <a:prstGeom prst="rect">
            <a:avLst/>
          </a:prstGeom>
          <a:noFill/>
          <a:ln w="9525">
            <a:noFill/>
            <a:miter lim="800000"/>
            <a:headEnd/>
            <a:tailEnd/>
          </a:ln>
        </p:spPr>
        <p:txBody>
          <a:bodyPr wrap="square">
            <a:spAutoFit/>
          </a:bodyPr>
          <a:lstStyle/>
          <a:p>
            <a:r>
              <a:rPr lang="en-US" sz="1800" b="1" dirty="0"/>
              <a:t>500 </a:t>
            </a:r>
            <a:r>
              <a:rPr lang="en-US" sz="1800" b="1" dirty="0" err="1"/>
              <a:t>mb</a:t>
            </a:r>
            <a:r>
              <a:rPr lang="en-US" sz="1800" b="1" dirty="0"/>
              <a:t> RH from NRMM, FH 15</a:t>
            </a:r>
          </a:p>
        </p:txBody>
      </p:sp>
      <p:sp>
        <p:nvSpPr>
          <p:cNvPr id="5126" name="Text Box 7"/>
          <p:cNvSpPr txBox="1">
            <a:spLocks noChangeArrowheads="1"/>
          </p:cNvSpPr>
          <p:nvPr/>
        </p:nvSpPr>
        <p:spPr bwMode="auto">
          <a:xfrm>
            <a:off x="4650462" y="5715000"/>
            <a:ext cx="4493538" cy="369332"/>
          </a:xfrm>
          <a:prstGeom prst="rect">
            <a:avLst/>
          </a:prstGeom>
          <a:noFill/>
          <a:ln w="9525">
            <a:noFill/>
            <a:miter lim="800000"/>
            <a:headEnd/>
            <a:tailEnd/>
          </a:ln>
        </p:spPr>
        <p:txBody>
          <a:bodyPr wrap="none">
            <a:spAutoFit/>
          </a:bodyPr>
          <a:lstStyle/>
          <a:p>
            <a:r>
              <a:rPr lang="en-US" sz="1800" b="1" dirty="0"/>
              <a:t>Satellite view of cumulus for same time</a:t>
            </a:r>
          </a:p>
        </p:txBody>
      </p:sp>
      <p:sp>
        <p:nvSpPr>
          <p:cNvPr id="7" name="Rectangle 6"/>
          <p:cNvSpPr/>
          <p:nvPr/>
        </p:nvSpPr>
        <p:spPr bwMode="auto">
          <a:xfrm>
            <a:off x="3429000" y="3048000"/>
            <a:ext cx="4724400" cy="2514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charset="0"/>
              </a:rPr>
              <a:t>On a consistent basis, NRMM captured summer convective activity “patterns” favorably,</a:t>
            </a:r>
            <a:r>
              <a:rPr kumimoji="0" lang="en-US" sz="2400" b="0" i="0" u="none" strike="noStrike" cap="none" normalizeH="0" dirty="0" smtClean="0">
                <a:ln>
                  <a:noFill/>
                </a:ln>
                <a:solidFill>
                  <a:schemeClr val="tx1"/>
                </a:solidFill>
                <a:effectLst/>
                <a:latin typeface="Times" charset="0"/>
              </a:rPr>
              <a:t> to the point that forecasters came to rely on this model</a:t>
            </a:r>
            <a:endParaRPr kumimoji="0" lang="en-US" sz="2400" b="0" i="0" u="none" strike="noStrike" cap="none" normalizeH="0" baseline="0" dirty="0">
              <a:ln>
                <a:noFill/>
              </a:ln>
              <a:solidFill>
                <a:schemeClr val="tx1"/>
              </a:solidFill>
              <a:effectLst/>
              <a:latin typeface="Times"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2m T and Td, GDAS </a:t>
            </a:r>
            <a:r>
              <a:rPr lang="en-US" sz="2900" dirty="0" err="1">
                <a:solidFill>
                  <a:srgbClr val="000000"/>
                </a:solidFill>
                <a:latin typeface="Arial" pitchFamily="34" charset="0"/>
              </a:rPr>
              <a:t>prepbufr</a:t>
            </a:r>
            <a:r>
              <a:rPr lang="en-US" sz="2900" dirty="0">
                <a:solidFill>
                  <a:srgbClr val="000000"/>
                </a:solidFill>
                <a:latin typeface="Arial" pitchFamily="34" charset="0"/>
              </a:rPr>
              <a:t>, FH00</a:t>
            </a:r>
          </a:p>
        </p:txBody>
      </p:sp>
      <p:pic>
        <p:nvPicPr>
          <p:cNvPr id="33796" name="Picture 4"/>
          <p:cNvPicPr>
            <a:picLocks noChangeAspect="1" noChangeArrowheads="1"/>
          </p:cNvPicPr>
          <p:nvPr/>
        </p:nvPicPr>
        <p:blipFill>
          <a:blip r:embed="rId2"/>
          <a:srcRect/>
          <a:stretch>
            <a:fillRect/>
          </a:stretch>
        </p:blipFill>
        <p:spPr bwMode="auto">
          <a:xfrm>
            <a:off x="537210" y="1554480"/>
            <a:ext cx="3447574" cy="3817620"/>
          </a:xfrm>
          <a:prstGeom prst="rect">
            <a:avLst/>
          </a:prstGeom>
          <a:noFill/>
        </p:spPr>
      </p:pic>
      <p:pic>
        <p:nvPicPr>
          <p:cNvPr id="33797" name="Picture 5"/>
          <p:cNvPicPr>
            <a:picLocks noChangeAspect="1" noChangeArrowheads="1"/>
          </p:cNvPicPr>
          <p:nvPr/>
        </p:nvPicPr>
        <p:blipFill>
          <a:blip r:embed="rId3"/>
          <a:srcRect/>
          <a:stretch>
            <a:fillRect/>
          </a:stretch>
        </p:blipFill>
        <p:spPr bwMode="auto">
          <a:xfrm>
            <a:off x="4389120" y="1371600"/>
            <a:ext cx="3801904" cy="410337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2m T and Td, AIRS Profile + </a:t>
            </a:r>
            <a:r>
              <a:rPr lang="en-US" sz="2900" dirty="0" err="1">
                <a:solidFill>
                  <a:srgbClr val="000000"/>
                </a:solidFill>
                <a:latin typeface="Arial" pitchFamily="34" charset="0"/>
              </a:rPr>
              <a:t>prepbufr</a:t>
            </a:r>
            <a:r>
              <a:rPr lang="en-US" sz="2900" dirty="0">
                <a:solidFill>
                  <a:srgbClr val="000000"/>
                </a:solidFill>
                <a:latin typeface="Arial" pitchFamily="34" charset="0"/>
              </a:rPr>
              <a:t>, FH00</a:t>
            </a:r>
          </a:p>
        </p:txBody>
      </p:sp>
      <p:pic>
        <p:nvPicPr>
          <p:cNvPr id="34820" name="Picture 4"/>
          <p:cNvPicPr>
            <a:picLocks noChangeAspect="1" noChangeArrowheads="1"/>
          </p:cNvPicPr>
          <p:nvPr/>
        </p:nvPicPr>
        <p:blipFill>
          <a:blip r:embed="rId2"/>
          <a:srcRect/>
          <a:stretch>
            <a:fillRect/>
          </a:stretch>
        </p:blipFill>
        <p:spPr bwMode="auto">
          <a:xfrm>
            <a:off x="274320" y="1280160"/>
            <a:ext cx="4123373" cy="3646170"/>
          </a:xfrm>
          <a:prstGeom prst="rect">
            <a:avLst/>
          </a:prstGeom>
          <a:noFill/>
        </p:spPr>
      </p:pic>
      <p:pic>
        <p:nvPicPr>
          <p:cNvPr id="34821" name="Picture 5"/>
          <p:cNvPicPr>
            <a:picLocks noChangeAspect="1" noChangeArrowheads="1"/>
          </p:cNvPicPr>
          <p:nvPr/>
        </p:nvPicPr>
        <p:blipFill>
          <a:blip r:embed="rId3"/>
          <a:srcRect/>
          <a:stretch>
            <a:fillRect/>
          </a:stretch>
        </p:blipFill>
        <p:spPr bwMode="auto">
          <a:xfrm>
            <a:off x="4846320" y="1463040"/>
            <a:ext cx="3527584" cy="337185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2m T and Td, AIRS profile + </a:t>
            </a:r>
            <a:r>
              <a:rPr lang="en-US" sz="2900" dirty="0" err="1">
                <a:solidFill>
                  <a:srgbClr val="000000"/>
                </a:solidFill>
                <a:latin typeface="Arial" pitchFamily="34" charset="0"/>
              </a:rPr>
              <a:t>prepbufr</a:t>
            </a:r>
            <a:r>
              <a:rPr lang="en-US" sz="2900" dirty="0">
                <a:solidFill>
                  <a:srgbClr val="000000"/>
                </a:solidFill>
                <a:latin typeface="Arial" pitchFamily="34" charset="0"/>
              </a:rPr>
              <a:t> FH24</a:t>
            </a:r>
          </a:p>
        </p:txBody>
      </p:sp>
      <p:pic>
        <p:nvPicPr>
          <p:cNvPr id="35844" name="Picture 4"/>
          <p:cNvPicPr>
            <a:picLocks noChangeAspect="1" noChangeArrowheads="1"/>
          </p:cNvPicPr>
          <p:nvPr/>
        </p:nvPicPr>
        <p:blipFill>
          <a:blip r:embed="rId2"/>
          <a:srcRect/>
          <a:stretch>
            <a:fillRect/>
          </a:stretch>
        </p:blipFill>
        <p:spPr bwMode="auto">
          <a:xfrm>
            <a:off x="274320" y="1737360"/>
            <a:ext cx="4076224" cy="4103370"/>
          </a:xfrm>
          <a:prstGeom prst="rect">
            <a:avLst/>
          </a:prstGeom>
          <a:noFill/>
        </p:spPr>
      </p:pic>
      <p:pic>
        <p:nvPicPr>
          <p:cNvPr id="35845" name="Picture 5"/>
          <p:cNvPicPr>
            <a:picLocks noChangeAspect="1" noChangeArrowheads="1"/>
          </p:cNvPicPr>
          <p:nvPr/>
        </p:nvPicPr>
        <p:blipFill>
          <a:blip r:embed="rId3"/>
          <a:srcRect/>
          <a:stretch>
            <a:fillRect/>
          </a:stretch>
        </p:blipFill>
        <p:spPr bwMode="auto">
          <a:xfrm>
            <a:off x="4846320" y="2103120"/>
            <a:ext cx="3161824" cy="328041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222885" y="274320"/>
            <a:ext cx="8698230" cy="822960"/>
          </a:xfrm>
        </p:spPr>
        <p:txBody>
          <a:bodyPr lIns="0" tIns="0" rIns="0" bIns="0" anchor="t"/>
          <a:lstStyle/>
          <a:p>
            <a:pPr algn="l">
              <a:lnSpc>
                <a:spcPct val="95000"/>
              </a:lnSpc>
            </a:pPr>
            <a:r>
              <a:rPr lang="en-US" sz="3900" dirty="0">
                <a:solidFill>
                  <a:srgbClr val="000000"/>
                </a:solidFill>
                <a:latin typeface="Arial" pitchFamily="34" charset="0"/>
              </a:rPr>
              <a:t>Next slides </a:t>
            </a:r>
          </a:p>
        </p:txBody>
      </p:sp>
      <p:sp>
        <p:nvSpPr>
          <p:cNvPr id="36866" name="Rectangle 2"/>
          <p:cNvSpPr>
            <a:spLocks noGrp="1" noChangeArrowheads="1"/>
          </p:cNvSpPr>
          <p:nvPr>
            <p:ph type="body" idx="1"/>
          </p:nvPr>
        </p:nvSpPr>
        <p:spPr>
          <a:xfrm>
            <a:off x="222885" y="1645920"/>
            <a:ext cx="8698230" cy="4937760"/>
          </a:xfrm>
        </p:spPr>
        <p:txBody>
          <a:bodyPr lIns="0" tIns="0" rIns="0" bIns="0"/>
          <a:lstStyle/>
          <a:p>
            <a:pPr marL="0" indent="0">
              <a:lnSpc>
                <a:spcPct val="95000"/>
              </a:lnSpc>
              <a:spcBef>
                <a:spcPct val="0"/>
              </a:spcBef>
              <a:buNone/>
            </a:pPr>
            <a:r>
              <a:rPr lang="en-US" sz="2400" dirty="0" err="1">
                <a:solidFill>
                  <a:srgbClr val="000000"/>
                </a:solidFill>
                <a:latin typeface="Arial" pitchFamily="34" charset="0"/>
              </a:rPr>
              <a:t>Raobs</a:t>
            </a:r>
            <a:r>
              <a:rPr lang="en-US" sz="2400" dirty="0">
                <a:solidFill>
                  <a:srgbClr val="000000"/>
                </a:solidFill>
                <a:latin typeface="Arial" pitchFamily="34" charset="0"/>
              </a:rPr>
              <a:t> </a:t>
            </a:r>
            <a:r>
              <a:rPr lang="en-US" sz="2400" dirty="0" err="1">
                <a:solidFill>
                  <a:srgbClr val="000000"/>
                </a:solidFill>
                <a:latin typeface="Arial" pitchFamily="34" charset="0"/>
              </a:rPr>
              <a:t>vs</a:t>
            </a:r>
            <a:r>
              <a:rPr lang="en-US" sz="2400" dirty="0">
                <a:solidFill>
                  <a:srgbClr val="000000"/>
                </a:solidFill>
                <a:latin typeface="Arial" pitchFamily="34" charset="0"/>
              </a:rPr>
              <a:t> forecast soundings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PABR FH12</a:t>
            </a:r>
          </a:p>
        </p:txBody>
      </p:sp>
      <p:pic>
        <p:nvPicPr>
          <p:cNvPr id="37892" name="Picture 4"/>
          <p:cNvPicPr>
            <a:picLocks noChangeAspect="1" noChangeArrowheads="1"/>
          </p:cNvPicPr>
          <p:nvPr/>
        </p:nvPicPr>
        <p:blipFill>
          <a:blip r:embed="rId2"/>
          <a:srcRect/>
          <a:stretch>
            <a:fillRect/>
          </a:stretch>
        </p:blipFill>
        <p:spPr bwMode="auto">
          <a:xfrm>
            <a:off x="91440" y="91440"/>
            <a:ext cx="3240405" cy="3034665"/>
          </a:xfrm>
          <a:prstGeom prst="rect">
            <a:avLst/>
          </a:prstGeom>
          <a:noFill/>
        </p:spPr>
      </p:pic>
      <p:pic>
        <p:nvPicPr>
          <p:cNvPr id="37893" name="Picture 5"/>
          <p:cNvPicPr>
            <a:picLocks noChangeAspect="1" noChangeArrowheads="1"/>
          </p:cNvPicPr>
          <p:nvPr/>
        </p:nvPicPr>
        <p:blipFill>
          <a:blip r:embed="rId3"/>
          <a:srcRect/>
          <a:stretch>
            <a:fillRect/>
          </a:stretch>
        </p:blipFill>
        <p:spPr bwMode="auto">
          <a:xfrm>
            <a:off x="5120640" y="167164"/>
            <a:ext cx="2864644" cy="2928938"/>
          </a:xfrm>
          <a:prstGeom prst="rect">
            <a:avLst/>
          </a:prstGeom>
          <a:noFill/>
        </p:spPr>
      </p:pic>
      <p:sp>
        <p:nvSpPr>
          <p:cNvPr id="37894" name="Text Box 6"/>
          <p:cNvSpPr txBox="1">
            <a:spLocks noChangeArrowheads="1"/>
          </p:cNvSpPr>
          <p:nvPr/>
        </p:nvSpPr>
        <p:spPr bwMode="auto">
          <a:xfrm>
            <a:off x="1045845" y="3108960"/>
            <a:ext cx="867252"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Control</a:t>
            </a:r>
          </a:p>
        </p:txBody>
      </p:sp>
      <p:sp>
        <p:nvSpPr>
          <p:cNvPr id="37895" name="Text Box 7"/>
          <p:cNvSpPr txBox="1">
            <a:spLocks noChangeArrowheads="1"/>
          </p:cNvSpPr>
          <p:nvPr/>
        </p:nvSpPr>
        <p:spPr bwMode="auto">
          <a:xfrm>
            <a:off x="6085047" y="3118962"/>
            <a:ext cx="1377315"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GDAS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pic>
        <p:nvPicPr>
          <p:cNvPr id="37896" name="Picture 8"/>
          <p:cNvPicPr>
            <a:picLocks noChangeAspect="1" noChangeArrowheads="1"/>
          </p:cNvPicPr>
          <p:nvPr/>
        </p:nvPicPr>
        <p:blipFill>
          <a:blip r:embed="rId4"/>
          <a:srcRect/>
          <a:stretch>
            <a:fillRect/>
          </a:stretch>
        </p:blipFill>
        <p:spPr bwMode="auto">
          <a:xfrm>
            <a:off x="91440" y="3383280"/>
            <a:ext cx="3127534" cy="2826068"/>
          </a:xfrm>
          <a:prstGeom prst="rect">
            <a:avLst/>
          </a:prstGeom>
          <a:noFill/>
        </p:spPr>
      </p:pic>
      <p:sp>
        <p:nvSpPr>
          <p:cNvPr id="37897" name="Text Box 9"/>
          <p:cNvSpPr txBox="1">
            <a:spLocks noChangeArrowheads="1"/>
          </p:cNvSpPr>
          <p:nvPr/>
        </p:nvSpPr>
        <p:spPr bwMode="auto">
          <a:xfrm>
            <a:off x="862965" y="6217920"/>
            <a:ext cx="1375887"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Profile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pic>
        <p:nvPicPr>
          <p:cNvPr id="37898" name="Picture 10"/>
          <p:cNvPicPr>
            <a:picLocks noChangeAspect="1" noChangeArrowheads="1"/>
          </p:cNvPicPr>
          <p:nvPr/>
        </p:nvPicPr>
        <p:blipFill>
          <a:blip r:embed="rId5"/>
          <a:srcRect/>
          <a:stretch>
            <a:fillRect/>
          </a:stretch>
        </p:blipFill>
        <p:spPr bwMode="auto">
          <a:xfrm>
            <a:off x="5669280" y="3383280"/>
            <a:ext cx="2883218" cy="2838927"/>
          </a:xfrm>
          <a:prstGeom prst="rect">
            <a:avLst/>
          </a:prstGeom>
          <a:noFill/>
        </p:spPr>
      </p:pic>
      <p:sp>
        <p:nvSpPr>
          <p:cNvPr id="37899" name="Text Box 11"/>
          <p:cNvSpPr txBox="1">
            <a:spLocks noChangeArrowheads="1"/>
          </p:cNvSpPr>
          <p:nvPr/>
        </p:nvSpPr>
        <p:spPr bwMode="auto">
          <a:xfrm>
            <a:off x="6166485" y="6217920"/>
            <a:ext cx="1375887"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Radiance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PABR FH24</a:t>
            </a:r>
          </a:p>
        </p:txBody>
      </p:sp>
      <p:pic>
        <p:nvPicPr>
          <p:cNvPr id="38916" name="Picture 4"/>
          <p:cNvPicPr>
            <a:picLocks noChangeAspect="1" noChangeArrowheads="1"/>
          </p:cNvPicPr>
          <p:nvPr/>
        </p:nvPicPr>
        <p:blipFill>
          <a:blip r:embed="rId2"/>
          <a:srcRect/>
          <a:stretch>
            <a:fillRect/>
          </a:stretch>
        </p:blipFill>
        <p:spPr bwMode="auto">
          <a:xfrm>
            <a:off x="274320" y="91440"/>
            <a:ext cx="3236119" cy="3027522"/>
          </a:xfrm>
          <a:prstGeom prst="rect">
            <a:avLst/>
          </a:prstGeom>
          <a:noFill/>
        </p:spPr>
      </p:pic>
      <p:sp>
        <p:nvSpPr>
          <p:cNvPr id="38917" name="Text Box 5"/>
          <p:cNvSpPr txBox="1">
            <a:spLocks noChangeArrowheads="1"/>
          </p:cNvSpPr>
          <p:nvPr/>
        </p:nvSpPr>
        <p:spPr bwMode="auto">
          <a:xfrm>
            <a:off x="1228725" y="3246120"/>
            <a:ext cx="867252"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Control</a:t>
            </a:r>
          </a:p>
        </p:txBody>
      </p:sp>
      <p:pic>
        <p:nvPicPr>
          <p:cNvPr id="38918" name="Picture 6"/>
          <p:cNvPicPr>
            <a:picLocks noChangeAspect="1" noChangeArrowheads="1"/>
          </p:cNvPicPr>
          <p:nvPr/>
        </p:nvPicPr>
        <p:blipFill>
          <a:blip r:embed="rId3"/>
          <a:srcRect/>
          <a:stretch>
            <a:fillRect/>
          </a:stretch>
        </p:blipFill>
        <p:spPr bwMode="auto">
          <a:xfrm>
            <a:off x="5043488" y="182880"/>
            <a:ext cx="2868930" cy="2844642"/>
          </a:xfrm>
          <a:prstGeom prst="rect">
            <a:avLst/>
          </a:prstGeom>
          <a:noFill/>
        </p:spPr>
      </p:pic>
      <p:sp>
        <p:nvSpPr>
          <p:cNvPr id="38919" name="Text Box 7"/>
          <p:cNvSpPr txBox="1">
            <a:spLocks noChangeArrowheads="1"/>
          </p:cNvSpPr>
          <p:nvPr/>
        </p:nvSpPr>
        <p:spPr bwMode="auto">
          <a:xfrm>
            <a:off x="5722144" y="2933225"/>
            <a:ext cx="1825943"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GDAS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38920" name="Text Box 8"/>
          <p:cNvSpPr txBox="1">
            <a:spLocks noChangeArrowheads="1"/>
          </p:cNvSpPr>
          <p:nvPr/>
        </p:nvSpPr>
        <p:spPr bwMode="auto">
          <a:xfrm>
            <a:off x="772954" y="623363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Profile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38921" name="Text Box 9"/>
          <p:cNvSpPr txBox="1">
            <a:spLocks noChangeArrowheads="1"/>
          </p:cNvSpPr>
          <p:nvPr/>
        </p:nvSpPr>
        <p:spPr bwMode="auto">
          <a:xfrm>
            <a:off x="6642259" y="614219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Radiance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pic>
        <p:nvPicPr>
          <p:cNvPr id="38922" name="Picture 10"/>
          <p:cNvPicPr>
            <a:picLocks noChangeAspect="1" noChangeArrowheads="1"/>
          </p:cNvPicPr>
          <p:nvPr/>
        </p:nvPicPr>
        <p:blipFill>
          <a:blip r:embed="rId4"/>
          <a:srcRect/>
          <a:stretch>
            <a:fillRect/>
          </a:stretch>
        </p:blipFill>
        <p:spPr bwMode="auto">
          <a:xfrm>
            <a:off x="445770" y="3483293"/>
            <a:ext cx="2788920" cy="2747487"/>
          </a:xfrm>
          <a:prstGeom prst="rect">
            <a:avLst/>
          </a:prstGeom>
          <a:noFill/>
        </p:spPr>
      </p:pic>
      <p:pic>
        <p:nvPicPr>
          <p:cNvPr id="38923" name="Picture 11"/>
          <p:cNvPicPr>
            <a:picLocks noChangeAspect="1" noChangeArrowheads="1"/>
          </p:cNvPicPr>
          <p:nvPr/>
        </p:nvPicPr>
        <p:blipFill>
          <a:blip r:embed="rId5"/>
          <a:srcRect/>
          <a:stretch>
            <a:fillRect/>
          </a:stretch>
        </p:blipFill>
        <p:spPr bwMode="auto">
          <a:xfrm>
            <a:off x="5226368" y="3207544"/>
            <a:ext cx="2420303" cy="2648903"/>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PANT FH24</a:t>
            </a:r>
          </a:p>
        </p:txBody>
      </p:sp>
      <p:sp>
        <p:nvSpPr>
          <p:cNvPr id="39940" name="Text Box 4"/>
          <p:cNvSpPr txBox="1">
            <a:spLocks noChangeArrowheads="1"/>
          </p:cNvSpPr>
          <p:nvPr/>
        </p:nvSpPr>
        <p:spPr bwMode="auto">
          <a:xfrm>
            <a:off x="1228725" y="3246120"/>
            <a:ext cx="867252"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Control</a:t>
            </a:r>
          </a:p>
        </p:txBody>
      </p:sp>
      <p:sp>
        <p:nvSpPr>
          <p:cNvPr id="39941" name="Text Box 5"/>
          <p:cNvSpPr txBox="1">
            <a:spLocks noChangeArrowheads="1"/>
          </p:cNvSpPr>
          <p:nvPr/>
        </p:nvSpPr>
        <p:spPr bwMode="auto">
          <a:xfrm>
            <a:off x="5722144" y="2933225"/>
            <a:ext cx="1825943"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GDAS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39942" name="Text Box 6"/>
          <p:cNvSpPr txBox="1">
            <a:spLocks noChangeArrowheads="1"/>
          </p:cNvSpPr>
          <p:nvPr/>
        </p:nvSpPr>
        <p:spPr bwMode="auto">
          <a:xfrm>
            <a:off x="772954" y="623363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Profile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39943" name="Text Box 7"/>
          <p:cNvSpPr txBox="1">
            <a:spLocks noChangeArrowheads="1"/>
          </p:cNvSpPr>
          <p:nvPr/>
        </p:nvSpPr>
        <p:spPr bwMode="auto">
          <a:xfrm>
            <a:off x="6642259" y="614219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Radiance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pic>
        <p:nvPicPr>
          <p:cNvPr id="39944" name="Picture 8"/>
          <p:cNvPicPr>
            <a:picLocks noChangeAspect="1" noChangeArrowheads="1"/>
          </p:cNvPicPr>
          <p:nvPr/>
        </p:nvPicPr>
        <p:blipFill>
          <a:blip r:embed="rId2"/>
          <a:srcRect/>
          <a:stretch>
            <a:fillRect/>
          </a:stretch>
        </p:blipFill>
        <p:spPr bwMode="auto">
          <a:xfrm>
            <a:off x="365760" y="91440"/>
            <a:ext cx="3118962" cy="3010377"/>
          </a:xfrm>
          <a:prstGeom prst="rect">
            <a:avLst/>
          </a:prstGeom>
          <a:noFill/>
        </p:spPr>
      </p:pic>
      <p:pic>
        <p:nvPicPr>
          <p:cNvPr id="39945" name="Picture 9"/>
          <p:cNvPicPr>
            <a:picLocks noChangeAspect="1" noChangeArrowheads="1"/>
          </p:cNvPicPr>
          <p:nvPr/>
        </p:nvPicPr>
        <p:blipFill>
          <a:blip r:embed="rId3"/>
          <a:srcRect/>
          <a:stretch>
            <a:fillRect/>
          </a:stretch>
        </p:blipFill>
        <p:spPr bwMode="auto">
          <a:xfrm>
            <a:off x="5309235" y="91440"/>
            <a:ext cx="2787492" cy="2836069"/>
          </a:xfrm>
          <a:prstGeom prst="rect">
            <a:avLst/>
          </a:prstGeom>
          <a:noFill/>
        </p:spPr>
      </p:pic>
      <p:pic>
        <p:nvPicPr>
          <p:cNvPr id="39946" name="Picture 10"/>
          <p:cNvPicPr>
            <a:picLocks noChangeAspect="1" noChangeArrowheads="1"/>
          </p:cNvPicPr>
          <p:nvPr/>
        </p:nvPicPr>
        <p:blipFill>
          <a:blip r:embed="rId4"/>
          <a:srcRect/>
          <a:stretch>
            <a:fillRect/>
          </a:stretch>
        </p:blipFill>
        <p:spPr bwMode="auto">
          <a:xfrm>
            <a:off x="445770" y="3483293"/>
            <a:ext cx="2973229" cy="2656047"/>
          </a:xfrm>
          <a:prstGeom prst="rect">
            <a:avLst/>
          </a:prstGeom>
          <a:noFill/>
        </p:spPr>
      </p:pic>
      <p:pic>
        <p:nvPicPr>
          <p:cNvPr id="39947" name="Picture 11"/>
          <p:cNvPicPr>
            <a:picLocks noChangeAspect="1" noChangeArrowheads="1"/>
          </p:cNvPicPr>
          <p:nvPr/>
        </p:nvPicPr>
        <p:blipFill>
          <a:blip r:embed="rId5"/>
          <a:srcRect/>
          <a:stretch>
            <a:fillRect/>
          </a:stretch>
        </p:blipFill>
        <p:spPr bwMode="auto">
          <a:xfrm>
            <a:off x="5319237" y="3483293"/>
            <a:ext cx="2777490" cy="2477453"/>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PANC FH24</a:t>
            </a:r>
          </a:p>
        </p:txBody>
      </p:sp>
      <p:sp>
        <p:nvSpPr>
          <p:cNvPr id="40964" name="Text Box 4"/>
          <p:cNvSpPr txBox="1">
            <a:spLocks noChangeArrowheads="1"/>
          </p:cNvSpPr>
          <p:nvPr/>
        </p:nvSpPr>
        <p:spPr bwMode="auto">
          <a:xfrm>
            <a:off x="1228725" y="3246120"/>
            <a:ext cx="867252"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Control</a:t>
            </a:r>
          </a:p>
        </p:txBody>
      </p:sp>
      <p:sp>
        <p:nvSpPr>
          <p:cNvPr id="40965" name="Text Box 5"/>
          <p:cNvSpPr txBox="1">
            <a:spLocks noChangeArrowheads="1"/>
          </p:cNvSpPr>
          <p:nvPr/>
        </p:nvSpPr>
        <p:spPr bwMode="auto">
          <a:xfrm>
            <a:off x="5722144" y="2933225"/>
            <a:ext cx="1825943"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GDAS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40966" name="Text Box 6"/>
          <p:cNvSpPr txBox="1">
            <a:spLocks noChangeArrowheads="1"/>
          </p:cNvSpPr>
          <p:nvPr/>
        </p:nvSpPr>
        <p:spPr bwMode="auto">
          <a:xfrm>
            <a:off x="772954" y="623363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Profile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40967" name="Text Box 7"/>
          <p:cNvSpPr txBox="1">
            <a:spLocks noChangeArrowheads="1"/>
          </p:cNvSpPr>
          <p:nvPr/>
        </p:nvSpPr>
        <p:spPr bwMode="auto">
          <a:xfrm>
            <a:off x="6642259" y="614219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Radiance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pic>
        <p:nvPicPr>
          <p:cNvPr id="40968" name="Picture 8"/>
          <p:cNvPicPr>
            <a:picLocks noChangeAspect="1" noChangeArrowheads="1"/>
          </p:cNvPicPr>
          <p:nvPr/>
        </p:nvPicPr>
        <p:blipFill>
          <a:blip r:embed="rId2"/>
          <a:srcRect/>
          <a:stretch>
            <a:fillRect/>
          </a:stretch>
        </p:blipFill>
        <p:spPr bwMode="auto">
          <a:xfrm>
            <a:off x="457200" y="457200"/>
            <a:ext cx="2686050" cy="2570322"/>
          </a:xfrm>
          <a:prstGeom prst="rect">
            <a:avLst/>
          </a:prstGeom>
          <a:noFill/>
        </p:spPr>
      </p:pic>
      <p:pic>
        <p:nvPicPr>
          <p:cNvPr id="40969" name="Picture 9"/>
          <p:cNvPicPr>
            <a:picLocks noChangeAspect="1" noChangeArrowheads="1"/>
          </p:cNvPicPr>
          <p:nvPr/>
        </p:nvPicPr>
        <p:blipFill>
          <a:blip r:embed="rId3"/>
          <a:srcRect/>
          <a:stretch>
            <a:fillRect/>
          </a:stretch>
        </p:blipFill>
        <p:spPr bwMode="auto">
          <a:xfrm>
            <a:off x="5134928" y="91440"/>
            <a:ext cx="2694623" cy="2834640"/>
          </a:xfrm>
          <a:prstGeom prst="rect">
            <a:avLst/>
          </a:prstGeom>
          <a:noFill/>
        </p:spPr>
      </p:pic>
      <p:pic>
        <p:nvPicPr>
          <p:cNvPr id="40970" name="Picture 10"/>
          <p:cNvPicPr>
            <a:picLocks noChangeAspect="1" noChangeArrowheads="1"/>
          </p:cNvPicPr>
          <p:nvPr/>
        </p:nvPicPr>
        <p:blipFill>
          <a:blip r:embed="rId4"/>
          <a:srcRect/>
          <a:stretch>
            <a:fillRect/>
          </a:stretch>
        </p:blipFill>
        <p:spPr bwMode="auto">
          <a:xfrm>
            <a:off x="457200" y="3574733"/>
            <a:ext cx="2697480" cy="2564607"/>
          </a:xfrm>
          <a:prstGeom prst="rect">
            <a:avLst/>
          </a:prstGeom>
          <a:noFill/>
        </p:spPr>
      </p:pic>
      <p:pic>
        <p:nvPicPr>
          <p:cNvPr id="40971" name="Picture 11"/>
          <p:cNvPicPr>
            <a:picLocks noChangeAspect="1" noChangeArrowheads="1"/>
          </p:cNvPicPr>
          <p:nvPr/>
        </p:nvPicPr>
        <p:blipFill>
          <a:blip r:embed="rId5"/>
          <a:srcRect/>
          <a:stretch>
            <a:fillRect/>
          </a:stretch>
        </p:blipFill>
        <p:spPr bwMode="auto">
          <a:xfrm>
            <a:off x="5410677" y="3391853"/>
            <a:ext cx="2501741" cy="2753202"/>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PAFA FH00</a:t>
            </a:r>
          </a:p>
        </p:txBody>
      </p:sp>
      <p:sp>
        <p:nvSpPr>
          <p:cNvPr id="41988" name="Text Box 4"/>
          <p:cNvSpPr txBox="1">
            <a:spLocks noChangeArrowheads="1"/>
          </p:cNvSpPr>
          <p:nvPr/>
        </p:nvSpPr>
        <p:spPr bwMode="auto">
          <a:xfrm>
            <a:off x="1228725" y="3246120"/>
            <a:ext cx="867252"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Control</a:t>
            </a:r>
          </a:p>
        </p:txBody>
      </p:sp>
      <p:sp>
        <p:nvSpPr>
          <p:cNvPr id="41989" name="Text Box 5"/>
          <p:cNvSpPr txBox="1">
            <a:spLocks noChangeArrowheads="1"/>
          </p:cNvSpPr>
          <p:nvPr/>
        </p:nvSpPr>
        <p:spPr bwMode="auto">
          <a:xfrm>
            <a:off x="5722144" y="2933225"/>
            <a:ext cx="1825943"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GDAS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41990" name="Text Box 6"/>
          <p:cNvSpPr txBox="1">
            <a:spLocks noChangeArrowheads="1"/>
          </p:cNvSpPr>
          <p:nvPr/>
        </p:nvSpPr>
        <p:spPr bwMode="auto">
          <a:xfrm>
            <a:off x="772954" y="623363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Profile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41991" name="Text Box 7"/>
          <p:cNvSpPr txBox="1">
            <a:spLocks noChangeArrowheads="1"/>
          </p:cNvSpPr>
          <p:nvPr/>
        </p:nvSpPr>
        <p:spPr bwMode="auto">
          <a:xfrm>
            <a:off x="6642259" y="614219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Radiance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pic>
        <p:nvPicPr>
          <p:cNvPr id="41992" name="Picture 8"/>
          <p:cNvPicPr>
            <a:picLocks noChangeAspect="1" noChangeArrowheads="1"/>
          </p:cNvPicPr>
          <p:nvPr/>
        </p:nvPicPr>
        <p:blipFill>
          <a:blip r:embed="rId2"/>
          <a:srcRect/>
          <a:stretch>
            <a:fillRect/>
          </a:stretch>
        </p:blipFill>
        <p:spPr bwMode="auto">
          <a:xfrm>
            <a:off x="548640" y="0"/>
            <a:ext cx="3234690" cy="3218974"/>
          </a:xfrm>
          <a:prstGeom prst="rect">
            <a:avLst/>
          </a:prstGeom>
          <a:noFill/>
        </p:spPr>
      </p:pic>
      <p:pic>
        <p:nvPicPr>
          <p:cNvPr id="41993" name="Picture 9"/>
          <p:cNvPicPr>
            <a:picLocks noChangeAspect="1" noChangeArrowheads="1"/>
          </p:cNvPicPr>
          <p:nvPr/>
        </p:nvPicPr>
        <p:blipFill>
          <a:blip r:embed="rId3"/>
          <a:srcRect/>
          <a:stretch>
            <a:fillRect/>
          </a:stretch>
        </p:blipFill>
        <p:spPr bwMode="auto">
          <a:xfrm>
            <a:off x="4937760" y="182880"/>
            <a:ext cx="2960370" cy="2671763"/>
          </a:xfrm>
          <a:prstGeom prst="rect">
            <a:avLst/>
          </a:prstGeom>
          <a:noFill/>
        </p:spPr>
      </p:pic>
      <p:pic>
        <p:nvPicPr>
          <p:cNvPr id="41994" name="Picture 10"/>
          <p:cNvPicPr>
            <a:picLocks noChangeAspect="1" noChangeArrowheads="1"/>
          </p:cNvPicPr>
          <p:nvPr/>
        </p:nvPicPr>
        <p:blipFill>
          <a:blip r:embed="rId4"/>
          <a:srcRect/>
          <a:stretch>
            <a:fillRect/>
          </a:stretch>
        </p:blipFill>
        <p:spPr bwMode="auto">
          <a:xfrm>
            <a:off x="725805" y="3383280"/>
            <a:ext cx="2874645" cy="2840355"/>
          </a:xfrm>
          <a:prstGeom prst="rect">
            <a:avLst/>
          </a:prstGeom>
          <a:noFill/>
        </p:spPr>
      </p:pic>
      <p:pic>
        <p:nvPicPr>
          <p:cNvPr id="41995" name="Picture 11"/>
          <p:cNvPicPr>
            <a:picLocks noChangeAspect="1" noChangeArrowheads="1"/>
          </p:cNvPicPr>
          <p:nvPr/>
        </p:nvPicPr>
        <p:blipFill>
          <a:blip r:embed="rId5"/>
          <a:srcRect/>
          <a:stretch>
            <a:fillRect/>
          </a:stretch>
        </p:blipFill>
        <p:spPr bwMode="auto">
          <a:xfrm>
            <a:off x="5212080" y="3291840"/>
            <a:ext cx="2503170" cy="2761774"/>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PAFA FH12</a:t>
            </a:r>
          </a:p>
        </p:txBody>
      </p:sp>
      <p:sp>
        <p:nvSpPr>
          <p:cNvPr id="43012" name="Text Box 4"/>
          <p:cNvSpPr txBox="1">
            <a:spLocks noChangeArrowheads="1"/>
          </p:cNvSpPr>
          <p:nvPr/>
        </p:nvSpPr>
        <p:spPr bwMode="auto">
          <a:xfrm>
            <a:off x="1228725" y="3246120"/>
            <a:ext cx="867252"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Control</a:t>
            </a:r>
          </a:p>
        </p:txBody>
      </p:sp>
      <p:sp>
        <p:nvSpPr>
          <p:cNvPr id="43013" name="Text Box 5"/>
          <p:cNvSpPr txBox="1">
            <a:spLocks noChangeArrowheads="1"/>
          </p:cNvSpPr>
          <p:nvPr/>
        </p:nvSpPr>
        <p:spPr bwMode="auto">
          <a:xfrm>
            <a:off x="5722144" y="2933225"/>
            <a:ext cx="1825943"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GDAS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43014" name="Text Box 6"/>
          <p:cNvSpPr txBox="1">
            <a:spLocks noChangeArrowheads="1"/>
          </p:cNvSpPr>
          <p:nvPr/>
        </p:nvSpPr>
        <p:spPr bwMode="auto">
          <a:xfrm>
            <a:off x="772954" y="623363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Profile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43015" name="Text Box 7"/>
          <p:cNvSpPr txBox="1">
            <a:spLocks noChangeArrowheads="1"/>
          </p:cNvSpPr>
          <p:nvPr/>
        </p:nvSpPr>
        <p:spPr bwMode="auto">
          <a:xfrm>
            <a:off x="6642259" y="614219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Radiance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pic>
        <p:nvPicPr>
          <p:cNvPr id="43016" name="Picture 8"/>
          <p:cNvPicPr>
            <a:picLocks noChangeAspect="1" noChangeArrowheads="1"/>
          </p:cNvPicPr>
          <p:nvPr/>
        </p:nvPicPr>
        <p:blipFill>
          <a:blip r:embed="rId2"/>
          <a:srcRect/>
          <a:stretch>
            <a:fillRect/>
          </a:stretch>
        </p:blipFill>
        <p:spPr bwMode="auto">
          <a:xfrm>
            <a:off x="640080" y="91440"/>
            <a:ext cx="3154680" cy="2934653"/>
          </a:xfrm>
          <a:prstGeom prst="rect">
            <a:avLst/>
          </a:prstGeom>
          <a:noFill/>
        </p:spPr>
      </p:pic>
      <p:pic>
        <p:nvPicPr>
          <p:cNvPr id="43017" name="Picture 9"/>
          <p:cNvPicPr>
            <a:picLocks noChangeAspect="1" noChangeArrowheads="1"/>
          </p:cNvPicPr>
          <p:nvPr/>
        </p:nvPicPr>
        <p:blipFill>
          <a:blip r:embed="rId3"/>
          <a:srcRect/>
          <a:stretch>
            <a:fillRect/>
          </a:stretch>
        </p:blipFill>
        <p:spPr bwMode="auto">
          <a:xfrm>
            <a:off x="4937760" y="0"/>
            <a:ext cx="3058954" cy="2936082"/>
          </a:xfrm>
          <a:prstGeom prst="rect">
            <a:avLst/>
          </a:prstGeom>
          <a:noFill/>
        </p:spPr>
      </p:pic>
      <p:pic>
        <p:nvPicPr>
          <p:cNvPr id="43018" name="Picture 10"/>
          <p:cNvPicPr>
            <a:picLocks noChangeAspect="1" noChangeArrowheads="1"/>
          </p:cNvPicPr>
          <p:nvPr/>
        </p:nvPicPr>
        <p:blipFill>
          <a:blip r:embed="rId4"/>
          <a:srcRect/>
          <a:stretch>
            <a:fillRect/>
          </a:stretch>
        </p:blipFill>
        <p:spPr bwMode="auto">
          <a:xfrm>
            <a:off x="731520" y="3474720"/>
            <a:ext cx="2411730" cy="2671763"/>
          </a:xfrm>
          <a:prstGeom prst="rect">
            <a:avLst/>
          </a:prstGeom>
          <a:noFill/>
        </p:spPr>
      </p:pic>
      <p:pic>
        <p:nvPicPr>
          <p:cNvPr id="43019" name="Picture 11"/>
          <p:cNvPicPr>
            <a:picLocks noChangeAspect="1" noChangeArrowheads="1"/>
          </p:cNvPicPr>
          <p:nvPr/>
        </p:nvPicPr>
        <p:blipFill>
          <a:blip r:embed="rId5"/>
          <a:srcRect/>
          <a:stretch>
            <a:fillRect/>
          </a:stretch>
        </p:blipFill>
        <p:spPr bwMode="auto">
          <a:xfrm>
            <a:off x="4937760" y="3200400"/>
            <a:ext cx="2868930" cy="276177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Rot="1" noChangeArrowheads="1"/>
          </p:cNvSpPr>
          <p:nvPr>
            <p:ph type="title"/>
          </p:nvPr>
        </p:nvSpPr>
        <p:spPr/>
        <p:txBody>
          <a:bodyPr/>
          <a:lstStyle/>
          <a:p>
            <a:pPr eaLnBrk="1" hangingPunct="1">
              <a:defRPr/>
            </a:pPr>
            <a:r>
              <a:rPr lang="en-US" sz="4000" smtClean="0"/>
              <a:t>Operational WRF – Missoula NRMM</a:t>
            </a:r>
          </a:p>
        </p:txBody>
      </p:sp>
      <p:pic>
        <p:nvPicPr>
          <p:cNvPr id="6147" name="Picture 4" descr="nrmm_21Z_20070518"/>
          <p:cNvPicPr>
            <a:picLocks noChangeAspect="1" noChangeArrowheads="1"/>
          </p:cNvPicPr>
          <p:nvPr/>
        </p:nvPicPr>
        <p:blipFill>
          <a:blip r:embed="rId3"/>
          <a:srcRect/>
          <a:stretch>
            <a:fillRect/>
          </a:stretch>
        </p:blipFill>
        <p:spPr bwMode="auto">
          <a:xfrm>
            <a:off x="2971800" y="1828800"/>
            <a:ext cx="3382698" cy="4191000"/>
          </a:xfrm>
          <a:prstGeom prst="rect">
            <a:avLst/>
          </a:prstGeom>
          <a:noFill/>
          <a:ln w="9525">
            <a:noFill/>
            <a:miter lim="800000"/>
            <a:headEnd/>
            <a:tailEnd/>
          </a:ln>
        </p:spPr>
      </p:pic>
      <p:sp>
        <p:nvSpPr>
          <p:cNvPr id="6148" name="Text Box 5"/>
          <p:cNvSpPr txBox="1">
            <a:spLocks noChangeArrowheads="1"/>
          </p:cNvSpPr>
          <p:nvPr/>
        </p:nvSpPr>
        <p:spPr bwMode="auto">
          <a:xfrm>
            <a:off x="533400" y="5943600"/>
            <a:ext cx="7962436" cy="400110"/>
          </a:xfrm>
          <a:prstGeom prst="rect">
            <a:avLst/>
          </a:prstGeom>
          <a:noFill/>
          <a:ln w="9525">
            <a:noFill/>
            <a:miter lim="800000"/>
            <a:headEnd/>
            <a:tailEnd/>
          </a:ln>
        </p:spPr>
        <p:txBody>
          <a:bodyPr wrap="none">
            <a:spAutoFit/>
          </a:bodyPr>
          <a:lstStyle/>
          <a:p>
            <a:r>
              <a:rPr lang="en-US" sz="2000" b="1" dirty="0"/>
              <a:t>NRMM FH 15 3hr </a:t>
            </a:r>
            <a:r>
              <a:rPr lang="en-US" sz="2000" b="1" dirty="0" err="1"/>
              <a:t>precip</a:t>
            </a:r>
            <a:r>
              <a:rPr lang="en-US" sz="2000" b="1" dirty="0"/>
              <a:t> contours superimposed on actual radar</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PAFA FH24</a:t>
            </a:r>
          </a:p>
        </p:txBody>
      </p:sp>
      <p:sp>
        <p:nvSpPr>
          <p:cNvPr id="44036" name="Text Box 4"/>
          <p:cNvSpPr txBox="1">
            <a:spLocks noChangeArrowheads="1"/>
          </p:cNvSpPr>
          <p:nvPr/>
        </p:nvSpPr>
        <p:spPr bwMode="auto">
          <a:xfrm>
            <a:off x="1228725" y="3246120"/>
            <a:ext cx="867252"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Control</a:t>
            </a:r>
          </a:p>
        </p:txBody>
      </p:sp>
      <p:sp>
        <p:nvSpPr>
          <p:cNvPr id="44037" name="Text Box 5"/>
          <p:cNvSpPr txBox="1">
            <a:spLocks noChangeArrowheads="1"/>
          </p:cNvSpPr>
          <p:nvPr/>
        </p:nvSpPr>
        <p:spPr bwMode="auto">
          <a:xfrm>
            <a:off x="5722144" y="2933225"/>
            <a:ext cx="1825943"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GDAS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44038" name="Text Box 6"/>
          <p:cNvSpPr txBox="1">
            <a:spLocks noChangeArrowheads="1"/>
          </p:cNvSpPr>
          <p:nvPr/>
        </p:nvSpPr>
        <p:spPr bwMode="auto">
          <a:xfrm>
            <a:off x="772954" y="623363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Profile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44039" name="Text Box 7"/>
          <p:cNvSpPr txBox="1">
            <a:spLocks noChangeArrowheads="1"/>
          </p:cNvSpPr>
          <p:nvPr/>
        </p:nvSpPr>
        <p:spPr bwMode="auto">
          <a:xfrm>
            <a:off x="6642259" y="614219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Radiance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pic>
        <p:nvPicPr>
          <p:cNvPr id="44040" name="Picture 8"/>
          <p:cNvPicPr>
            <a:picLocks noChangeAspect="1" noChangeArrowheads="1"/>
          </p:cNvPicPr>
          <p:nvPr/>
        </p:nvPicPr>
        <p:blipFill>
          <a:blip r:embed="rId2"/>
          <a:srcRect/>
          <a:stretch>
            <a:fillRect/>
          </a:stretch>
        </p:blipFill>
        <p:spPr bwMode="auto">
          <a:xfrm>
            <a:off x="365760" y="91440"/>
            <a:ext cx="2960370" cy="3036094"/>
          </a:xfrm>
          <a:prstGeom prst="rect">
            <a:avLst/>
          </a:prstGeom>
          <a:noFill/>
        </p:spPr>
      </p:pic>
      <p:pic>
        <p:nvPicPr>
          <p:cNvPr id="44041" name="Picture 9"/>
          <p:cNvPicPr>
            <a:picLocks noChangeAspect="1" noChangeArrowheads="1"/>
          </p:cNvPicPr>
          <p:nvPr/>
        </p:nvPicPr>
        <p:blipFill>
          <a:blip r:embed="rId3"/>
          <a:srcRect/>
          <a:stretch>
            <a:fillRect/>
          </a:stretch>
        </p:blipFill>
        <p:spPr bwMode="auto">
          <a:xfrm>
            <a:off x="5029200" y="182880"/>
            <a:ext cx="2960370" cy="2761774"/>
          </a:xfrm>
          <a:prstGeom prst="rect">
            <a:avLst/>
          </a:prstGeom>
          <a:noFill/>
        </p:spPr>
      </p:pic>
      <p:pic>
        <p:nvPicPr>
          <p:cNvPr id="44042" name="Picture 10"/>
          <p:cNvPicPr>
            <a:picLocks noChangeAspect="1" noChangeArrowheads="1"/>
          </p:cNvPicPr>
          <p:nvPr/>
        </p:nvPicPr>
        <p:blipFill>
          <a:blip r:embed="rId4"/>
          <a:srcRect/>
          <a:stretch>
            <a:fillRect/>
          </a:stretch>
        </p:blipFill>
        <p:spPr bwMode="auto">
          <a:xfrm>
            <a:off x="548640" y="3474720"/>
            <a:ext cx="2686050" cy="2671763"/>
          </a:xfrm>
          <a:prstGeom prst="rect">
            <a:avLst/>
          </a:prstGeom>
          <a:noFill/>
        </p:spPr>
      </p:pic>
      <p:pic>
        <p:nvPicPr>
          <p:cNvPr id="44043" name="Picture 11"/>
          <p:cNvPicPr>
            <a:picLocks noChangeAspect="1" noChangeArrowheads="1"/>
          </p:cNvPicPr>
          <p:nvPr/>
        </p:nvPicPr>
        <p:blipFill>
          <a:blip r:embed="rId5"/>
          <a:srcRect/>
          <a:stretch>
            <a:fillRect/>
          </a:stretch>
        </p:blipFill>
        <p:spPr bwMode="auto">
          <a:xfrm>
            <a:off x="4937760" y="3200400"/>
            <a:ext cx="2777490" cy="2944654"/>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a:xfrm>
            <a:off x="222885" y="274320"/>
            <a:ext cx="8698230" cy="822960"/>
          </a:xfrm>
        </p:spPr>
        <p:txBody>
          <a:bodyPr lIns="0" tIns="0" rIns="0" bIns="0" anchor="t"/>
          <a:lstStyle/>
          <a:p>
            <a:pPr algn="l">
              <a:lnSpc>
                <a:spcPct val="95000"/>
              </a:lnSpc>
            </a:pPr>
            <a:r>
              <a:rPr lang="en-US" sz="3900" dirty="0">
                <a:solidFill>
                  <a:srgbClr val="000000"/>
                </a:solidFill>
                <a:latin typeface="Arial" pitchFamily="34" charset="0"/>
              </a:rPr>
              <a:t>Next plots   </a:t>
            </a:r>
          </a:p>
        </p:txBody>
      </p:sp>
      <p:sp>
        <p:nvSpPr>
          <p:cNvPr id="45058" name="Rectangle 2"/>
          <p:cNvSpPr>
            <a:spLocks noGrp="1" noChangeArrowheads="1"/>
          </p:cNvSpPr>
          <p:nvPr>
            <p:ph type="body" idx="1"/>
          </p:nvPr>
        </p:nvSpPr>
        <p:spPr>
          <a:xfrm>
            <a:off x="222885" y="1645920"/>
            <a:ext cx="8698230" cy="4937760"/>
          </a:xfrm>
        </p:spPr>
        <p:txBody>
          <a:bodyPr lIns="0" tIns="0" rIns="0" bIns="0"/>
          <a:lstStyle/>
          <a:p>
            <a:pPr marL="0" indent="0">
              <a:lnSpc>
                <a:spcPct val="95000"/>
              </a:lnSpc>
              <a:spcBef>
                <a:spcPct val="0"/>
              </a:spcBef>
              <a:buNone/>
            </a:pPr>
            <a:r>
              <a:rPr lang="en-US" sz="2400" dirty="0">
                <a:solidFill>
                  <a:srgbClr val="000000"/>
                </a:solidFill>
                <a:latin typeface="Arial" pitchFamily="34" charset="0"/>
              </a:rPr>
              <a:t>Station time series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PAJN - SLP</a:t>
            </a:r>
          </a:p>
        </p:txBody>
      </p:sp>
      <p:sp>
        <p:nvSpPr>
          <p:cNvPr id="46084" name="Text Box 4"/>
          <p:cNvSpPr txBox="1">
            <a:spLocks noChangeArrowheads="1"/>
          </p:cNvSpPr>
          <p:nvPr/>
        </p:nvSpPr>
        <p:spPr bwMode="auto">
          <a:xfrm>
            <a:off x="1411605" y="3383280"/>
            <a:ext cx="867252"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Control</a:t>
            </a:r>
          </a:p>
        </p:txBody>
      </p:sp>
      <p:sp>
        <p:nvSpPr>
          <p:cNvPr id="46085" name="Text Box 5"/>
          <p:cNvSpPr txBox="1">
            <a:spLocks noChangeArrowheads="1"/>
          </p:cNvSpPr>
          <p:nvPr/>
        </p:nvSpPr>
        <p:spPr bwMode="auto">
          <a:xfrm>
            <a:off x="5905024" y="3070385"/>
            <a:ext cx="1825943"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GDAS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46086" name="Text Box 6"/>
          <p:cNvSpPr txBox="1">
            <a:spLocks noChangeArrowheads="1"/>
          </p:cNvSpPr>
          <p:nvPr/>
        </p:nvSpPr>
        <p:spPr bwMode="auto">
          <a:xfrm>
            <a:off x="955834" y="637079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Profile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46087" name="Text Box 7"/>
          <p:cNvSpPr txBox="1">
            <a:spLocks noChangeArrowheads="1"/>
          </p:cNvSpPr>
          <p:nvPr/>
        </p:nvSpPr>
        <p:spPr bwMode="auto">
          <a:xfrm>
            <a:off x="6825139" y="627935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Radiance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pic>
        <p:nvPicPr>
          <p:cNvPr id="46088" name="Picture 8"/>
          <p:cNvPicPr>
            <a:picLocks noChangeAspect="1" noChangeArrowheads="1"/>
          </p:cNvPicPr>
          <p:nvPr/>
        </p:nvPicPr>
        <p:blipFill>
          <a:blip r:embed="rId2"/>
          <a:srcRect/>
          <a:stretch>
            <a:fillRect/>
          </a:stretch>
        </p:blipFill>
        <p:spPr bwMode="auto">
          <a:xfrm>
            <a:off x="548640" y="274320"/>
            <a:ext cx="2798922" cy="2821782"/>
          </a:xfrm>
          <a:prstGeom prst="rect">
            <a:avLst/>
          </a:prstGeom>
          <a:noFill/>
        </p:spPr>
      </p:pic>
      <p:pic>
        <p:nvPicPr>
          <p:cNvPr id="46089" name="Picture 9"/>
          <p:cNvPicPr>
            <a:picLocks noChangeAspect="1" noChangeArrowheads="1"/>
          </p:cNvPicPr>
          <p:nvPr/>
        </p:nvPicPr>
        <p:blipFill>
          <a:blip r:embed="rId3"/>
          <a:srcRect/>
          <a:stretch>
            <a:fillRect/>
          </a:stretch>
        </p:blipFill>
        <p:spPr bwMode="auto">
          <a:xfrm>
            <a:off x="5394960" y="182880"/>
            <a:ext cx="2810352" cy="2811780"/>
          </a:xfrm>
          <a:prstGeom prst="rect">
            <a:avLst/>
          </a:prstGeom>
          <a:noFill/>
        </p:spPr>
      </p:pic>
      <p:pic>
        <p:nvPicPr>
          <p:cNvPr id="46090" name="Picture 10"/>
          <p:cNvPicPr>
            <a:picLocks noChangeAspect="1" noChangeArrowheads="1"/>
          </p:cNvPicPr>
          <p:nvPr/>
        </p:nvPicPr>
        <p:blipFill>
          <a:blip r:embed="rId4"/>
          <a:srcRect/>
          <a:stretch>
            <a:fillRect/>
          </a:stretch>
        </p:blipFill>
        <p:spPr bwMode="auto">
          <a:xfrm>
            <a:off x="634365" y="3749040"/>
            <a:ext cx="2606040" cy="2441734"/>
          </a:xfrm>
          <a:prstGeom prst="rect">
            <a:avLst/>
          </a:prstGeom>
          <a:noFill/>
        </p:spPr>
      </p:pic>
      <p:pic>
        <p:nvPicPr>
          <p:cNvPr id="46091" name="Picture 11"/>
          <p:cNvPicPr>
            <a:picLocks noChangeAspect="1" noChangeArrowheads="1"/>
          </p:cNvPicPr>
          <p:nvPr/>
        </p:nvPicPr>
        <p:blipFill>
          <a:blip r:embed="rId5"/>
          <a:srcRect/>
          <a:stretch>
            <a:fillRect/>
          </a:stretch>
        </p:blipFill>
        <p:spPr bwMode="auto">
          <a:xfrm>
            <a:off x="5394960" y="3749040"/>
            <a:ext cx="2433162" cy="2273142"/>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PAJN -2m T</a:t>
            </a:r>
          </a:p>
        </p:txBody>
      </p:sp>
      <p:sp>
        <p:nvSpPr>
          <p:cNvPr id="47108" name="Text Box 4"/>
          <p:cNvSpPr txBox="1">
            <a:spLocks noChangeArrowheads="1"/>
          </p:cNvSpPr>
          <p:nvPr/>
        </p:nvSpPr>
        <p:spPr bwMode="auto">
          <a:xfrm>
            <a:off x="1411605" y="3383280"/>
            <a:ext cx="867252"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Control</a:t>
            </a:r>
          </a:p>
        </p:txBody>
      </p:sp>
      <p:sp>
        <p:nvSpPr>
          <p:cNvPr id="47109" name="Text Box 5"/>
          <p:cNvSpPr txBox="1">
            <a:spLocks noChangeArrowheads="1"/>
          </p:cNvSpPr>
          <p:nvPr/>
        </p:nvSpPr>
        <p:spPr bwMode="auto">
          <a:xfrm>
            <a:off x="5905024" y="3070385"/>
            <a:ext cx="1825943"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GDAS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47110" name="Text Box 6"/>
          <p:cNvSpPr txBox="1">
            <a:spLocks noChangeArrowheads="1"/>
          </p:cNvSpPr>
          <p:nvPr/>
        </p:nvSpPr>
        <p:spPr bwMode="auto">
          <a:xfrm>
            <a:off x="955834" y="637079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Profile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47111" name="Text Box 7"/>
          <p:cNvSpPr txBox="1">
            <a:spLocks noChangeArrowheads="1"/>
          </p:cNvSpPr>
          <p:nvPr/>
        </p:nvSpPr>
        <p:spPr bwMode="auto">
          <a:xfrm>
            <a:off x="6825139" y="627935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Radiance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pic>
        <p:nvPicPr>
          <p:cNvPr id="47112" name="Picture 8"/>
          <p:cNvPicPr>
            <a:picLocks noChangeAspect="1" noChangeArrowheads="1"/>
          </p:cNvPicPr>
          <p:nvPr/>
        </p:nvPicPr>
        <p:blipFill>
          <a:blip r:embed="rId2"/>
          <a:srcRect/>
          <a:stretch>
            <a:fillRect/>
          </a:stretch>
        </p:blipFill>
        <p:spPr bwMode="auto">
          <a:xfrm>
            <a:off x="548640" y="91440"/>
            <a:ext cx="3166110" cy="3004662"/>
          </a:xfrm>
          <a:prstGeom prst="rect">
            <a:avLst/>
          </a:prstGeom>
          <a:noFill/>
        </p:spPr>
      </p:pic>
      <p:pic>
        <p:nvPicPr>
          <p:cNvPr id="47113" name="Picture 9"/>
          <p:cNvPicPr>
            <a:picLocks noChangeAspect="1" noChangeArrowheads="1"/>
          </p:cNvPicPr>
          <p:nvPr/>
        </p:nvPicPr>
        <p:blipFill>
          <a:blip r:embed="rId3"/>
          <a:srcRect/>
          <a:stretch>
            <a:fillRect/>
          </a:stretch>
        </p:blipFill>
        <p:spPr bwMode="auto">
          <a:xfrm>
            <a:off x="4937760" y="91440"/>
            <a:ext cx="3074670" cy="3004662"/>
          </a:xfrm>
          <a:prstGeom prst="rect">
            <a:avLst/>
          </a:prstGeom>
          <a:noFill/>
        </p:spPr>
      </p:pic>
      <p:pic>
        <p:nvPicPr>
          <p:cNvPr id="47114" name="Picture 10"/>
          <p:cNvPicPr>
            <a:picLocks noChangeAspect="1" noChangeArrowheads="1"/>
          </p:cNvPicPr>
          <p:nvPr/>
        </p:nvPicPr>
        <p:blipFill>
          <a:blip r:embed="rId4"/>
          <a:srcRect/>
          <a:stretch>
            <a:fillRect/>
          </a:stretch>
        </p:blipFill>
        <p:spPr bwMode="auto">
          <a:xfrm>
            <a:off x="731520" y="3749040"/>
            <a:ext cx="2616042" cy="2638902"/>
          </a:xfrm>
          <a:prstGeom prst="rect">
            <a:avLst/>
          </a:prstGeom>
          <a:noFill/>
        </p:spPr>
      </p:pic>
      <p:pic>
        <p:nvPicPr>
          <p:cNvPr id="47115" name="Picture 11"/>
          <p:cNvPicPr>
            <a:picLocks noChangeAspect="1" noChangeArrowheads="1"/>
          </p:cNvPicPr>
          <p:nvPr/>
        </p:nvPicPr>
        <p:blipFill>
          <a:blip r:embed="rId5"/>
          <a:srcRect/>
          <a:stretch>
            <a:fillRect/>
          </a:stretch>
        </p:blipFill>
        <p:spPr bwMode="auto">
          <a:xfrm>
            <a:off x="5394960" y="3657600"/>
            <a:ext cx="2627472" cy="2461737"/>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PAFA -SLP </a:t>
            </a:r>
          </a:p>
        </p:txBody>
      </p:sp>
      <p:sp>
        <p:nvSpPr>
          <p:cNvPr id="48132" name="Text Box 4"/>
          <p:cNvSpPr txBox="1">
            <a:spLocks noChangeArrowheads="1"/>
          </p:cNvSpPr>
          <p:nvPr/>
        </p:nvSpPr>
        <p:spPr bwMode="auto">
          <a:xfrm>
            <a:off x="1411605" y="3383280"/>
            <a:ext cx="867252"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Control</a:t>
            </a:r>
          </a:p>
        </p:txBody>
      </p:sp>
      <p:sp>
        <p:nvSpPr>
          <p:cNvPr id="48133" name="Text Box 5"/>
          <p:cNvSpPr txBox="1">
            <a:spLocks noChangeArrowheads="1"/>
          </p:cNvSpPr>
          <p:nvPr/>
        </p:nvSpPr>
        <p:spPr bwMode="auto">
          <a:xfrm>
            <a:off x="5905024" y="3070385"/>
            <a:ext cx="1825943"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GDAS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48134" name="Text Box 6"/>
          <p:cNvSpPr txBox="1">
            <a:spLocks noChangeArrowheads="1"/>
          </p:cNvSpPr>
          <p:nvPr/>
        </p:nvSpPr>
        <p:spPr bwMode="auto">
          <a:xfrm>
            <a:off x="955834" y="637079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Profile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48135" name="Text Box 7"/>
          <p:cNvSpPr txBox="1">
            <a:spLocks noChangeArrowheads="1"/>
          </p:cNvSpPr>
          <p:nvPr/>
        </p:nvSpPr>
        <p:spPr bwMode="auto">
          <a:xfrm>
            <a:off x="6825139" y="627935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Radiance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pic>
        <p:nvPicPr>
          <p:cNvPr id="48136" name="Picture 8"/>
          <p:cNvPicPr>
            <a:picLocks noChangeAspect="1" noChangeArrowheads="1"/>
          </p:cNvPicPr>
          <p:nvPr/>
        </p:nvPicPr>
        <p:blipFill>
          <a:blip r:embed="rId2"/>
          <a:srcRect/>
          <a:stretch>
            <a:fillRect/>
          </a:stretch>
        </p:blipFill>
        <p:spPr bwMode="auto">
          <a:xfrm>
            <a:off x="822960" y="91440"/>
            <a:ext cx="3257550" cy="3096102"/>
          </a:xfrm>
          <a:prstGeom prst="rect">
            <a:avLst/>
          </a:prstGeom>
          <a:noFill/>
        </p:spPr>
      </p:pic>
      <p:pic>
        <p:nvPicPr>
          <p:cNvPr id="48137" name="Picture 9"/>
          <p:cNvPicPr>
            <a:picLocks noChangeAspect="1" noChangeArrowheads="1"/>
          </p:cNvPicPr>
          <p:nvPr/>
        </p:nvPicPr>
        <p:blipFill>
          <a:blip r:embed="rId3"/>
          <a:srcRect/>
          <a:stretch>
            <a:fillRect/>
          </a:stretch>
        </p:blipFill>
        <p:spPr bwMode="auto">
          <a:xfrm>
            <a:off x="5120640" y="91440"/>
            <a:ext cx="2981802" cy="2821782"/>
          </a:xfrm>
          <a:prstGeom prst="rect">
            <a:avLst/>
          </a:prstGeom>
          <a:noFill/>
        </p:spPr>
      </p:pic>
      <p:pic>
        <p:nvPicPr>
          <p:cNvPr id="48138" name="Picture 10"/>
          <p:cNvPicPr>
            <a:picLocks noChangeAspect="1" noChangeArrowheads="1"/>
          </p:cNvPicPr>
          <p:nvPr/>
        </p:nvPicPr>
        <p:blipFill>
          <a:blip r:embed="rId4"/>
          <a:srcRect/>
          <a:stretch>
            <a:fillRect/>
          </a:stretch>
        </p:blipFill>
        <p:spPr bwMode="auto">
          <a:xfrm>
            <a:off x="1280160" y="3657600"/>
            <a:ext cx="2408873" cy="2360295"/>
          </a:xfrm>
          <a:prstGeom prst="rect">
            <a:avLst/>
          </a:prstGeom>
          <a:noFill/>
        </p:spPr>
      </p:pic>
      <p:pic>
        <p:nvPicPr>
          <p:cNvPr id="48139" name="Picture 11"/>
          <p:cNvPicPr>
            <a:picLocks noChangeAspect="1" noChangeArrowheads="1"/>
          </p:cNvPicPr>
          <p:nvPr/>
        </p:nvPicPr>
        <p:blipFill>
          <a:blip r:embed="rId5"/>
          <a:srcRect/>
          <a:stretch>
            <a:fillRect/>
          </a:stretch>
        </p:blipFill>
        <p:spPr bwMode="auto">
          <a:xfrm>
            <a:off x="5486400" y="3383280"/>
            <a:ext cx="2707482" cy="2730342"/>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ctrTitle"/>
          </p:nvPr>
        </p:nvSpPr>
        <p:spPr>
          <a:xfrm>
            <a:off x="222885" y="6035040"/>
            <a:ext cx="8698230" cy="548640"/>
          </a:xfrm>
        </p:spPr>
        <p:txBody>
          <a:bodyPr lIns="0" tIns="0" rIns="0" bIns="0" anchor="t"/>
          <a:lstStyle/>
          <a:p>
            <a:pPr>
              <a:lnSpc>
                <a:spcPct val="95000"/>
              </a:lnSpc>
            </a:pPr>
            <a:r>
              <a:rPr lang="en-US" sz="2900" dirty="0">
                <a:solidFill>
                  <a:srgbClr val="000000"/>
                </a:solidFill>
                <a:latin typeface="Arial" pitchFamily="34" charset="0"/>
              </a:rPr>
              <a:t>PAFA -2m T</a:t>
            </a:r>
          </a:p>
        </p:txBody>
      </p:sp>
      <p:sp>
        <p:nvSpPr>
          <p:cNvPr id="49156" name="Text Box 4"/>
          <p:cNvSpPr txBox="1">
            <a:spLocks noChangeArrowheads="1"/>
          </p:cNvSpPr>
          <p:nvPr/>
        </p:nvSpPr>
        <p:spPr bwMode="auto">
          <a:xfrm>
            <a:off x="1411605" y="3383280"/>
            <a:ext cx="867252"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Control</a:t>
            </a:r>
          </a:p>
        </p:txBody>
      </p:sp>
      <p:sp>
        <p:nvSpPr>
          <p:cNvPr id="49157" name="Text Box 5"/>
          <p:cNvSpPr txBox="1">
            <a:spLocks noChangeArrowheads="1"/>
          </p:cNvSpPr>
          <p:nvPr/>
        </p:nvSpPr>
        <p:spPr bwMode="auto">
          <a:xfrm>
            <a:off x="5905024" y="3070385"/>
            <a:ext cx="1825943" cy="204671"/>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GDAS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49158" name="Text Box 6"/>
          <p:cNvSpPr txBox="1">
            <a:spLocks noChangeArrowheads="1"/>
          </p:cNvSpPr>
          <p:nvPr/>
        </p:nvSpPr>
        <p:spPr bwMode="auto">
          <a:xfrm>
            <a:off x="955834" y="637079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Profile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sp>
        <p:nvSpPr>
          <p:cNvPr id="49159" name="Text Box 7"/>
          <p:cNvSpPr txBox="1">
            <a:spLocks noChangeArrowheads="1"/>
          </p:cNvSpPr>
          <p:nvPr/>
        </p:nvSpPr>
        <p:spPr bwMode="auto">
          <a:xfrm>
            <a:off x="6825139" y="6279357"/>
            <a:ext cx="1377315" cy="409343"/>
          </a:xfrm>
          <a:prstGeom prst="rect">
            <a:avLst/>
          </a:prstGeom>
          <a:noFill/>
          <a:ln w="9525">
            <a:noFill/>
            <a:miter lim="800000"/>
            <a:headEnd/>
            <a:tailEnd/>
          </a:ln>
          <a:effectLst/>
        </p:spPr>
        <p:txBody>
          <a:bodyPr lIns="0" tIns="0" rIns="0" bIns="0">
            <a:spAutoFit/>
          </a:bodyPr>
          <a:lstStyle/>
          <a:p>
            <a:pPr>
              <a:lnSpc>
                <a:spcPct val="95000"/>
              </a:lnSpc>
            </a:pPr>
            <a:r>
              <a:rPr lang="en-US" sz="1400" dirty="0">
                <a:solidFill>
                  <a:srgbClr val="000000"/>
                </a:solidFill>
                <a:latin typeface="Arial" pitchFamily="34" charset="0"/>
              </a:rPr>
              <a:t>AIRS Radiance + </a:t>
            </a:r>
            <a:r>
              <a:rPr lang="en-US" sz="1400" dirty="0" err="1">
                <a:solidFill>
                  <a:srgbClr val="000000"/>
                </a:solidFill>
                <a:latin typeface="Arial" pitchFamily="34" charset="0"/>
              </a:rPr>
              <a:t>Prepbufr</a:t>
            </a:r>
            <a:endParaRPr lang="en-US" sz="1400" dirty="0">
              <a:solidFill>
                <a:srgbClr val="000000"/>
              </a:solidFill>
              <a:latin typeface="Arial" pitchFamily="34" charset="0"/>
            </a:endParaRPr>
          </a:p>
        </p:txBody>
      </p:sp>
      <p:pic>
        <p:nvPicPr>
          <p:cNvPr id="49160" name="Picture 8"/>
          <p:cNvPicPr>
            <a:picLocks noChangeAspect="1" noChangeArrowheads="1"/>
          </p:cNvPicPr>
          <p:nvPr/>
        </p:nvPicPr>
        <p:blipFill>
          <a:blip r:embed="rId2"/>
          <a:srcRect/>
          <a:stretch>
            <a:fillRect/>
          </a:stretch>
        </p:blipFill>
        <p:spPr bwMode="auto">
          <a:xfrm>
            <a:off x="640080" y="91440"/>
            <a:ext cx="3348990" cy="3187542"/>
          </a:xfrm>
          <a:prstGeom prst="rect">
            <a:avLst/>
          </a:prstGeom>
          <a:noFill/>
        </p:spPr>
      </p:pic>
      <p:pic>
        <p:nvPicPr>
          <p:cNvPr id="49161" name="Picture 9"/>
          <p:cNvPicPr>
            <a:picLocks noChangeAspect="1" noChangeArrowheads="1"/>
          </p:cNvPicPr>
          <p:nvPr/>
        </p:nvPicPr>
        <p:blipFill>
          <a:blip r:embed="rId3"/>
          <a:srcRect/>
          <a:stretch>
            <a:fillRect/>
          </a:stretch>
        </p:blipFill>
        <p:spPr bwMode="auto">
          <a:xfrm>
            <a:off x="5394960" y="182880"/>
            <a:ext cx="2716054" cy="2811780"/>
          </a:xfrm>
          <a:prstGeom prst="rect">
            <a:avLst/>
          </a:prstGeom>
          <a:noFill/>
        </p:spPr>
      </p:pic>
      <p:pic>
        <p:nvPicPr>
          <p:cNvPr id="49162" name="Picture 10"/>
          <p:cNvPicPr>
            <a:picLocks noChangeAspect="1" noChangeArrowheads="1"/>
          </p:cNvPicPr>
          <p:nvPr/>
        </p:nvPicPr>
        <p:blipFill>
          <a:blip r:embed="rId4"/>
          <a:srcRect/>
          <a:stretch>
            <a:fillRect/>
          </a:stretch>
        </p:blipFill>
        <p:spPr bwMode="auto">
          <a:xfrm>
            <a:off x="640080" y="3657600"/>
            <a:ext cx="2433162" cy="2730342"/>
          </a:xfrm>
          <a:prstGeom prst="rect">
            <a:avLst/>
          </a:prstGeom>
          <a:noFill/>
        </p:spPr>
      </p:pic>
      <p:pic>
        <p:nvPicPr>
          <p:cNvPr id="49163" name="Picture 11"/>
          <p:cNvPicPr>
            <a:picLocks noChangeAspect="1" noChangeArrowheads="1"/>
          </p:cNvPicPr>
          <p:nvPr/>
        </p:nvPicPr>
        <p:blipFill>
          <a:blip r:embed="rId5"/>
          <a:srcRect/>
          <a:stretch>
            <a:fillRect/>
          </a:stretch>
        </p:blipFill>
        <p:spPr bwMode="auto">
          <a:xfrm>
            <a:off x="5577840" y="3474720"/>
            <a:ext cx="2890362" cy="2638902"/>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Setbacks</a:t>
            </a:r>
            <a:endParaRPr lang="en-US" dirty="0"/>
          </a:p>
        </p:txBody>
      </p:sp>
      <p:sp>
        <p:nvSpPr>
          <p:cNvPr id="3" name="Content Placeholder 2"/>
          <p:cNvSpPr>
            <a:spLocks noGrp="1"/>
          </p:cNvSpPr>
          <p:nvPr>
            <p:ph idx="1"/>
          </p:nvPr>
        </p:nvSpPr>
        <p:spPr>
          <a:xfrm>
            <a:off x="609600" y="1600200"/>
            <a:ext cx="7772400" cy="4114800"/>
          </a:xfrm>
        </p:spPr>
        <p:txBody>
          <a:bodyPr/>
          <a:lstStyle/>
          <a:p>
            <a:r>
              <a:rPr lang="en-US" dirty="0" smtClean="0"/>
              <a:t>ARSC funding – originally had multiple supercomputing systems with opportunity to run cases in parallel.  </a:t>
            </a:r>
          </a:p>
          <a:p>
            <a:r>
              <a:rPr lang="en-US" dirty="0" smtClean="0"/>
              <a:t>The new reality has us fighting for time on a single system,  spending time moving things around</a:t>
            </a:r>
          </a:p>
          <a:p>
            <a:r>
              <a:rPr lang="en-US" dirty="0" smtClean="0"/>
              <a:t>Harder to justify unfunded efforts to keep HRRRAK running</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0"/>
            <a:ext cx="7772400" cy="762000"/>
          </a:xfrm>
        </p:spPr>
        <p:txBody>
          <a:bodyPr/>
          <a:lstStyle/>
          <a:p>
            <a:r>
              <a:rPr lang="en-US" dirty="0" smtClean="0"/>
              <a:t>Future</a:t>
            </a:r>
            <a:endParaRPr lang="en-US" dirty="0"/>
          </a:p>
        </p:txBody>
      </p:sp>
      <p:sp>
        <p:nvSpPr>
          <p:cNvPr id="3" name="Content Placeholder 2"/>
          <p:cNvSpPr>
            <a:spLocks noGrp="1"/>
          </p:cNvSpPr>
          <p:nvPr>
            <p:ph idx="1"/>
          </p:nvPr>
        </p:nvSpPr>
        <p:spPr>
          <a:xfrm>
            <a:off x="685800" y="1371600"/>
            <a:ext cx="7772400" cy="4114800"/>
          </a:xfrm>
        </p:spPr>
        <p:txBody>
          <a:bodyPr/>
          <a:lstStyle/>
          <a:p>
            <a:r>
              <a:rPr lang="en-US" sz="2800" dirty="0" smtClean="0"/>
              <a:t>Explore DA more rigorously – good data “should” give better initial conditions</a:t>
            </a:r>
          </a:p>
          <a:p>
            <a:r>
              <a:rPr lang="en-US" sz="2800" dirty="0" smtClean="0"/>
              <a:t>Parallel operational runs of assimilated </a:t>
            </a:r>
            <a:r>
              <a:rPr lang="en-US" sz="2800" dirty="0" err="1" smtClean="0"/>
              <a:t>vs</a:t>
            </a:r>
            <a:r>
              <a:rPr lang="en-US" sz="2800" dirty="0" smtClean="0"/>
              <a:t> non-assimilated runs</a:t>
            </a:r>
          </a:p>
          <a:p>
            <a:r>
              <a:rPr lang="en-US" sz="2800" dirty="0" smtClean="0"/>
              <a:t>Data mining of all the data we’ve amassed with MET, investigating different regimes, etc.</a:t>
            </a:r>
          </a:p>
          <a:p>
            <a:r>
              <a:rPr lang="en-US" sz="2800" dirty="0" smtClean="0"/>
              <a:t>Continued changes in model configuration</a:t>
            </a:r>
            <a:endParaRPr lang="en-US" sz="2800"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p:cNvGraphicFramePr>
          <p:nvPr/>
        </p:nvGraphicFramePr>
        <p:xfrm>
          <a:off x="1524000" y="1397000"/>
          <a:ext cx="6096000" cy="4064000"/>
        </p:xfrm>
        <a:graphic>
          <a:graphicData uri="http://schemas.openxmlformats.org/presentationml/2006/ole">
            <p:oleObj spid="_x0000_s67586" name="Acrobat Document" r:id="rId3" imgW="0" imgH="0" progId="AcroExch.Document.7">
              <p:embed/>
            </p:oleObj>
          </a:graphicData>
        </a:graphic>
      </p:graphicFrame>
      <p:graphicFrame>
        <p:nvGraphicFramePr>
          <p:cNvPr id="4" name="Object 3"/>
          <p:cNvGraphicFramePr>
            <a:graphicFrameLocks noChangeAspect="1"/>
          </p:cNvGraphicFramePr>
          <p:nvPr/>
        </p:nvGraphicFramePr>
        <p:xfrm>
          <a:off x="4572000" y="685800"/>
          <a:ext cx="4343400" cy="5621177"/>
        </p:xfrm>
        <a:graphic>
          <a:graphicData uri="http://schemas.openxmlformats.org/presentationml/2006/ole">
            <p:oleObj spid="_x0000_s67588" name="Acrobat Document" r:id="rId4" imgW="5830114" imgH="7542857" progId="AcroExch.Document.7">
              <p:embed/>
            </p:oleObj>
          </a:graphicData>
        </a:graphic>
      </p:graphicFrame>
      <p:sp>
        <p:nvSpPr>
          <p:cNvPr id="5" name="TextBox 4"/>
          <p:cNvSpPr txBox="1"/>
          <p:nvPr/>
        </p:nvSpPr>
        <p:spPr>
          <a:xfrm>
            <a:off x="0" y="1981200"/>
            <a:ext cx="4437625" cy="461665"/>
          </a:xfrm>
          <a:prstGeom prst="rect">
            <a:avLst/>
          </a:prstGeom>
          <a:noFill/>
        </p:spPr>
        <p:txBody>
          <a:bodyPr wrap="none" rtlCol="0">
            <a:spAutoFit/>
          </a:bodyPr>
          <a:lstStyle/>
          <a:p>
            <a:r>
              <a:rPr lang="en-US" sz="1800" b="1" dirty="0" smtClean="0"/>
              <a:t>http://weather.arsc.edu/Events/AWS11</a:t>
            </a:r>
            <a:r>
              <a:rPr lang="en-US" dirty="0" smtClean="0"/>
              <a:t>/</a:t>
            </a:r>
            <a:endParaRPr lang="en-US" dirty="0"/>
          </a:p>
        </p:txBody>
      </p:sp>
    </p:spTree>
  </p:cSld>
  <p:clrMapOvr>
    <a:masterClrMapping/>
  </p:clrMapOvr>
</p:sld>
</file>

<file path=ppt/theme/theme1.xml><?xml version="1.0" encoding="utf-8"?>
<a:theme xmlns:a="http://schemas.openxmlformats.org/drawingml/2006/main" name="ARSC_PPT_Template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ARSC_PPT_Template1.pot</Template>
  <TotalTime>1298</TotalTime>
  <Words>4489</Words>
  <Application>Microsoft Macintosh PowerPoint</Application>
  <PresentationFormat>On-screen Show (4:3)</PresentationFormat>
  <Paragraphs>543</Paragraphs>
  <Slides>98</Slides>
  <Notes>27</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98</vt:i4>
      </vt:variant>
    </vt:vector>
  </HeadingPairs>
  <TitlesOfParts>
    <vt:vector size="101" baseType="lpstr">
      <vt:lpstr>ARSC_PPT_Template1</vt:lpstr>
      <vt:lpstr>???</vt:lpstr>
      <vt:lpstr>Adobe Acrobat Document</vt:lpstr>
      <vt:lpstr>Weather Modeling Activities at Alaska’s Arctic Region Supercomputing Center</vt:lpstr>
      <vt:lpstr>Perspective</vt:lpstr>
      <vt:lpstr>Perspective</vt:lpstr>
      <vt:lpstr>A Brief History of UAF/ARSC Real-time WRF</vt:lpstr>
      <vt:lpstr>A Brief History of UAF/ARSC Real-time WRF</vt:lpstr>
      <vt:lpstr>Northern Rockies Mesoscale Model (NRMM)</vt:lpstr>
      <vt:lpstr>Operational WRF – Missoula NRMM</vt:lpstr>
      <vt:lpstr>Operational WRF – Missoula NRMM</vt:lpstr>
      <vt:lpstr>Operational WRF – Missoula NRMM</vt:lpstr>
      <vt:lpstr>An interesting exception</vt:lpstr>
      <vt:lpstr>KMSO (2m T) – 3 month period</vt:lpstr>
      <vt:lpstr>KMSO (2m T) – 3 month period</vt:lpstr>
      <vt:lpstr>KMSO (2m Dewpoint) – 3 month period</vt:lpstr>
      <vt:lpstr>KMSO (2m Dewpoint) – 3 month period</vt:lpstr>
      <vt:lpstr>KMSO (2m Dewpoint) – 3 month period</vt:lpstr>
      <vt:lpstr>A Brief History of UAF/ARSC Real-time WRF</vt:lpstr>
      <vt:lpstr>Slide 17</vt:lpstr>
      <vt:lpstr>Case Studies – Isabelle Pass</vt:lpstr>
      <vt:lpstr>Major Snow Event – 16-17 January 2008</vt:lpstr>
      <vt:lpstr>Slide 20</vt:lpstr>
      <vt:lpstr>ARSC Weather Forecasts </vt:lpstr>
      <vt:lpstr>Mt. McKinley Forecasts</vt:lpstr>
      <vt:lpstr>Atmospheric Correction of InSAR Data Using Numerical Weather Prediction Models</vt:lpstr>
      <vt:lpstr>High Resolution Climate/Weather  Modeling</vt:lpstr>
      <vt:lpstr>Juneau Wind Shear Study</vt:lpstr>
      <vt:lpstr>Slide 26</vt:lpstr>
      <vt:lpstr>Benchmarking</vt:lpstr>
      <vt:lpstr>High-Res Climate/Weather  Modeling</vt:lpstr>
      <vt:lpstr>Overview of HRRRAK</vt:lpstr>
      <vt:lpstr>Original Namelist Options</vt:lpstr>
      <vt:lpstr>HRRR-AK Process Flow (00Z Forecast)</vt:lpstr>
      <vt:lpstr>HRRRAK Distribution</vt:lpstr>
      <vt:lpstr>Recent Efforts</vt:lpstr>
      <vt:lpstr>Project Components</vt:lpstr>
      <vt:lpstr>Verification Post Processing</vt:lpstr>
      <vt:lpstr>“Verification” Products</vt:lpstr>
      <vt:lpstr>“Verification” Products</vt:lpstr>
      <vt:lpstr>28-day “Verifications”</vt:lpstr>
      <vt:lpstr>2D Sounding verifications</vt:lpstr>
      <vt:lpstr>Raobs vs WRF Soundings</vt:lpstr>
      <vt:lpstr>Preliminary Assessment of MET for “verification”</vt:lpstr>
      <vt:lpstr>Namelist Options</vt:lpstr>
      <vt:lpstr>Project components</vt:lpstr>
      <vt:lpstr>A quick study in GSI / cold / warm cycling</vt:lpstr>
      <vt:lpstr>Slide 45</vt:lpstr>
      <vt:lpstr>Arbitrary 24 hour forecast</vt:lpstr>
      <vt:lpstr>GDAS Prepbufr Observations</vt:lpstr>
      <vt:lpstr>FH24, 18Z Warm Start Sample 2D areal diff analysis</vt:lpstr>
      <vt:lpstr>PABR 2m T (degC)</vt:lpstr>
      <vt:lpstr>PANT 2m T (deg C)</vt:lpstr>
      <vt:lpstr>Skagway 2m T (deg C)</vt:lpstr>
      <vt:lpstr>AIRS coverage</vt:lpstr>
      <vt:lpstr>Case Study – 24 hr fcst starting at 2011-08-20_00Z</vt:lpstr>
      <vt:lpstr>Slide 54</vt:lpstr>
      <vt:lpstr>T (lowest level) -- Control (top) / GDAS Prepbufr (bottom)</vt:lpstr>
      <vt:lpstr>T (lowest level) -- Control (top) / GDAS Prepbufr + AIRS profiles  (bottom)</vt:lpstr>
      <vt:lpstr>T (lowest level) -- Control (top) / GDAS Prepbufr + AIRS radiances  (bottom)</vt:lpstr>
      <vt:lpstr>Slide 58</vt:lpstr>
      <vt:lpstr>Slide 59</vt:lpstr>
      <vt:lpstr>Wind (lowest level) -- Control (top) / GDAS Prepbufr (bottom)</vt:lpstr>
      <vt:lpstr>Wind (lowest level) -- Control (top) / GDAS Prepbufr + AIRS profiles  (bottom)</vt:lpstr>
      <vt:lpstr>Wind (lowest level) -- Control (top) / GDAS Prepbufr + AIRS radiances  (bottom)</vt:lpstr>
      <vt:lpstr>Slide 63</vt:lpstr>
      <vt:lpstr>Initial - Compare against Control FH00</vt:lpstr>
      <vt:lpstr>FH24 - Compare against control</vt:lpstr>
      <vt:lpstr>FH00 - compare against AIRS profile + Surface</vt:lpstr>
      <vt:lpstr>FH24 - Compare against AIRS profile + surface</vt:lpstr>
      <vt:lpstr>FH00 - Compare against Control</vt:lpstr>
      <vt:lpstr>FH24 - Compare against Control</vt:lpstr>
      <vt:lpstr>FH00 - Compare against AIRS profile + surface</vt:lpstr>
      <vt:lpstr>FH24 - Compare against AIRS profile + surface</vt:lpstr>
      <vt:lpstr>Slide 72</vt:lpstr>
      <vt:lpstr>Next slides</vt:lpstr>
      <vt:lpstr>Control run</vt:lpstr>
      <vt:lpstr>GDAS Prepbufr</vt:lpstr>
      <vt:lpstr>AIRS profile + GDAS surface</vt:lpstr>
      <vt:lpstr>Next slides</vt:lpstr>
      <vt:lpstr>2m T and Td - Control, FH00</vt:lpstr>
      <vt:lpstr>2m T and Td, Control, FH24</vt:lpstr>
      <vt:lpstr>2m T and Td, GDAS prepbufr, FH00</vt:lpstr>
      <vt:lpstr>2m T and Td, AIRS Profile + prepbufr, FH00</vt:lpstr>
      <vt:lpstr>2m T and Td, AIRS profile + prepbufr FH24</vt:lpstr>
      <vt:lpstr>Next slides </vt:lpstr>
      <vt:lpstr>PABR FH12</vt:lpstr>
      <vt:lpstr>PABR FH24</vt:lpstr>
      <vt:lpstr>PANT FH24</vt:lpstr>
      <vt:lpstr>PANC FH24</vt:lpstr>
      <vt:lpstr>PAFA FH00</vt:lpstr>
      <vt:lpstr>PAFA FH12</vt:lpstr>
      <vt:lpstr>PAFA FH24</vt:lpstr>
      <vt:lpstr>Next plots   </vt:lpstr>
      <vt:lpstr>PAJN - SLP</vt:lpstr>
      <vt:lpstr>PAJN -2m T</vt:lpstr>
      <vt:lpstr>PAFA -SLP </vt:lpstr>
      <vt:lpstr>PAFA -2m T</vt:lpstr>
      <vt:lpstr>Setbacks</vt:lpstr>
      <vt:lpstr>Future</vt:lpstr>
      <vt:lpstr>Slide 98</vt:lpstr>
    </vt:vector>
  </TitlesOfParts>
  <Company>UAF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Leone Thierman</dc:creator>
  <cp:lastModifiedBy>morton</cp:lastModifiedBy>
  <cp:revision>132</cp:revision>
  <cp:lastPrinted>2009-04-02T23:49:48Z</cp:lastPrinted>
  <dcterms:created xsi:type="dcterms:W3CDTF">2009-04-09T22:38:19Z</dcterms:created>
  <dcterms:modified xsi:type="dcterms:W3CDTF">2011-10-19T02:01:16Z</dcterms:modified>
</cp:coreProperties>
</file>