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85" r:id="rId2"/>
    <p:sldId id="290" r:id="rId3"/>
    <p:sldId id="291" r:id="rId4"/>
    <p:sldId id="296" r:id="rId5"/>
    <p:sldId id="297" r:id="rId6"/>
    <p:sldId id="298" r:id="rId7"/>
    <p:sldId id="273" r:id="rId8"/>
    <p:sldId id="274" r:id="rId9"/>
    <p:sldId id="272" r:id="rId10"/>
    <p:sldId id="299" r:id="rId11"/>
    <p:sldId id="258" r:id="rId12"/>
    <p:sldId id="259" r:id="rId13"/>
    <p:sldId id="276" r:id="rId14"/>
    <p:sldId id="277" r:id="rId15"/>
    <p:sldId id="278" r:id="rId16"/>
    <p:sldId id="300" r:id="rId17"/>
    <p:sldId id="280" r:id="rId18"/>
    <p:sldId id="268" r:id="rId19"/>
    <p:sldId id="281" r:id="rId20"/>
    <p:sldId id="282" r:id="rId21"/>
    <p:sldId id="270" r:id="rId22"/>
    <p:sldId id="284" r:id="rId23"/>
    <p:sldId id="283" r:id="rId24"/>
    <p:sldId id="264" r:id="rId25"/>
    <p:sldId id="30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FBFBFB"/>
    <a:srgbClr val="FAFAFA"/>
    <a:srgbClr val="FCFCFC"/>
    <a:srgbClr val="CC0000"/>
    <a:srgbClr val="A50021"/>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varScale="1">
        <p:scale>
          <a:sx n="70" d="100"/>
          <a:sy n="70" d="100"/>
        </p:scale>
        <p:origin x="-18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66403-0595-4FED-9867-2B4119965798}" type="doc">
      <dgm:prSet loTypeId="urn:microsoft.com/office/officeart/2005/8/layout/cycle5" loCatId="cycle" qsTypeId="urn:microsoft.com/office/officeart/2005/8/quickstyle/simple1#2" qsCatId="simple" csTypeId="urn:microsoft.com/office/officeart/2005/8/colors/accent1_2#2" csCatId="accent1" phldr="1"/>
      <dgm:spPr/>
      <dgm:t>
        <a:bodyPr/>
        <a:lstStyle/>
        <a:p>
          <a:endParaRPr lang="en-US"/>
        </a:p>
      </dgm:t>
    </dgm:pt>
    <dgm:pt modelId="{4CEBDFFC-A7BA-4976-B5E4-05AA9BEF7A65}">
      <dgm:prSet phldrT="[Text]"/>
      <dgm:spPr>
        <a:ln w="28575">
          <a:solidFill>
            <a:schemeClr val="tx2">
              <a:lumMod val="50000"/>
            </a:schemeClr>
          </a:solidFill>
        </a:ln>
      </dgm:spPr>
      <dgm:t>
        <a:bodyPr/>
        <a:lstStyle/>
        <a:p>
          <a:r>
            <a:rPr lang="en-US" dirty="0" smtClean="0"/>
            <a:t>Determine Forecast Issue</a:t>
          </a:r>
          <a:endParaRPr lang="en-US" dirty="0"/>
        </a:p>
      </dgm:t>
    </dgm:pt>
    <dgm:pt modelId="{8129B918-B2A0-4E9A-95AD-D02C6E9821B3}" type="parTrans" cxnId="{BAF8F082-6637-4CB9-8D5F-978BD1240A73}">
      <dgm:prSet/>
      <dgm:spPr/>
      <dgm:t>
        <a:bodyPr/>
        <a:lstStyle/>
        <a:p>
          <a:endParaRPr lang="en-US"/>
        </a:p>
      </dgm:t>
    </dgm:pt>
    <dgm:pt modelId="{DC12C42E-4E57-4531-93A6-2613187A0AAC}" type="sibTrans" cxnId="{BAF8F082-6637-4CB9-8D5F-978BD1240A73}">
      <dgm:prSet/>
      <dgm:spPr>
        <a:ln w="25400"/>
      </dgm:spPr>
      <dgm:t>
        <a:bodyPr/>
        <a:lstStyle/>
        <a:p>
          <a:endParaRPr lang="en-US"/>
        </a:p>
      </dgm:t>
    </dgm:pt>
    <dgm:pt modelId="{A3E818E0-D373-4AD8-8E69-C45BDF41FFA3}">
      <dgm:prSet phldrT="[Text]"/>
      <dgm:spPr>
        <a:ln w="28575">
          <a:solidFill>
            <a:schemeClr val="tx2">
              <a:lumMod val="50000"/>
            </a:schemeClr>
          </a:solidFill>
        </a:ln>
      </dgm:spPr>
      <dgm:t>
        <a:bodyPr/>
        <a:lstStyle/>
        <a:p>
          <a:r>
            <a:rPr lang="en-US" dirty="0" smtClean="0"/>
            <a:t>Match Forecast Issue to Product</a:t>
          </a:r>
          <a:endParaRPr lang="en-US" dirty="0"/>
        </a:p>
      </dgm:t>
    </dgm:pt>
    <dgm:pt modelId="{E6A51CD1-470E-4F81-A53B-F116791673D9}" type="parTrans" cxnId="{D1CADA93-D73C-4D6F-87F5-CC8586E4FEBA}">
      <dgm:prSet/>
      <dgm:spPr/>
      <dgm:t>
        <a:bodyPr/>
        <a:lstStyle/>
        <a:p>
          <a:endParaRPr lang="en-US"/>
        </a:p>
      </dgm:t>
    </dgm:pt>
    <dgm:pt modelId="{0221478A-59FD-4932-B1B3-36D53276EA0E}" type="sibTrans" cxnId="{D1CADA93-D73C-4D6F-87F5-CC8586E4FEBA}">
      <dgm:prSet/>
      <dgm:spPr>
        <a:ln w="25400"/>
      </dgm:spPr>
      <dgm:t>
        <a:bodyPr/>
        <a:lstStyle/>
        <a:p>
          <a:endParaRPr lang="en-US"/>
        </a:p>
      </dgm:t>
    </dgm:pt>
    <dgm:pt modelId="{8F2CAABC-CB18-41C8-8298-FD7CB9929AFC}">
      <dgm:prSet phldrT="[Text]"/>
      <dgm:spPr>
        <a:ln w="28575">
          <a:solidFill>
            <a:schemeClr val="tx2">
              <a:lumMod val="50000"/>
            </a:schemeClr>
          </a:solidFill>
        </a:ln>
      </dgm:spPr>
      <dgm:t>
        <a:bodyPr/>
        <a:lstStyle/>
        <a:p>
          <a:r>
            <a:rPr lang="en-US" dirty="0" smtClean="0"/>
            <a:t>Determine Training Needs</a:t>
          </a:r>
          <a:endParaRPr lang="en-US" dirty="0"/>
        </a:p>
      </dgm:t>
    </dgm:pt>
    <dgm:pt modelId="{DA5A6405-7E84-4757-BA30-6C5805DDB2D6}" type="parTrans" cxnId="{03269894-807D-4E46-B1E7-86231AAE14F7}">
      <dgm:prSet/>
      <dgm:spPr/>
      <dgm:t>
        <a:bodyPr/>
        <a:lstStyle/>
        <a:p>
          <a:endParaRPr lang="en-US"/>
        </a:p>
      </dgm:t>
    </dgm:pt>
    <dgm:pt modelId="{2747D175-BCD7-44B0-8D81-7A0037B464D1}" type="sibTrans" cxnId="{03269894-807D-4E46-B1E7-86231AAE14F7}">
      <dgm:prSet/>
      <dgm:spPr>
        <a:ln w="25400"/>
      </dgm:spPr>
      <dgm:t>
        <a:bodyPr/>
        <a:lstStyle/>
        <a:p>
          <a:endParaRPr lang="en-US"/>
        </a:p>
      </dgm:t>
    </dgm:pt>
    <dgm:pt modelId="{51A95B4E-DACE-476C-A01F-74BC0D27D244}">
      <dgm:prSet phldrT="[Text]"/>
      <dgm:spPr>
        <a:ln w="28575">
          <a:solidFill>
            <a:schemeClr val="tx2">
              <a:lumMod val="50000"/>
            </a:schemeClr>
          </a:solidFill>
        </a:ln>
      </dgm:spPr>
      <dgm:t>
        <a:bodyPr/>
        <a:lstStyle/>
        <a:p>
          <a:r>
            <a:rPr lang="en-US" dirty="0" smtClean="0"/>
            <a:t>Evaluate Product Impact</a:t>
          </a:r>
          <a:endParaRPr lang="en-US" dirty="0"/>
        </a:p>
      </dgm:t>
    </dgm:pt>
    <dgm:pt modelId="{28704D19-241D-465F-B7F0-2D22C0E6D579}" type="parTrans" cxnId="{F03C6016-74C2-4123-A2B9-316D4DEAAAA4}">
      <dgm:prSet/>
      <dgm:spPr/>
      <dgm:t>
        <a:bodyPr/>
        <a:lstStyle/>
        <a:p>
          <a:endParaRPr lang="en-US"/>
        </a:p>
      </dgm:t>
    </dgm:pt>
    <dgm:pt modelId="{ADD4F872-BA67-4F74-918A-974A786CD1C0}" type="sibTrans" cxnId="{F03C6016-74C2-4123-A2B9-316D4DEAAAA4}">
      <dgm:prSet/>
      <dgm:spPr>
        <a:ln w="25400"/>
      </dgm:spPr>
      <dgm:t>
        <a:bodyPr/>
        <a:lstStyle/>
        <a:p>
          <a:endParaRPr lang="en-US"/>
        </a:p>
      </dgm:t>
    </dgm:pt>
    <dgm:pt modelId="{F6BB54B0-B468-4A65-860C-388ECBE087F2}">
      <dgm:prSet phldrT="[Text]"/>
      <dgm:spPr>
        <a:ln w="28575">
          <a:solidFill>
            <a:schemeClr val="tx2">
              <a:lumMod val="50000"/>
            </a:schemeClr>
          </a:solidFill>
        </a:ln>
      </dgm:spPr>
      <dgm:t>
        <a:bodyPr/>
        <a:lstStyle/>
        <a:p>
          <a:r>
            <a:rPr lang="en-US" dirty="0" smtClean="0"/>
            <a:t>Enhance the Product</a:t>
          </a:r>
          <a:endParaRPr lang="en-US" dirty="0"/>
        </a:p>
      </dgm:t>
    </dgm:pt>
    <dgm:pt modelId="{82220FAD-9A10-4131-8F0D-F6F50B8D6B68}" type="parTrans" cxnId="{99C782EE-0764-4432-B56D-E89688136BB3}">
      <dgm:prSet/>
      <dgm:spPr/>
      <dgm:t>
        <a:bodyPr/>
        <a:lstStyle/>
        <a:p>
          <a:endParaRPr lang="en-US"/>
        </a:p>
      </dgm:t>
    </dgm:pt>
    <dgm:pt modelId="{A941A88F-8AB9-42D4-9BA2-6D5EC79A58B6}" type="sibTrans" cxnId="{99C782EE-0764-4432-B56D-E89688136BB3}">
      <dgm:prSet/>
      <dgm:spPr>
        <a:ln w="25400"/>
      </dgm:spPr>
      <dgm:t>
        <a:bodyPr/>
        <a:lstStyle/>
        <a:p>
          <a:endParaRPr lang="en-US"/>
        </a:p>
      </dgm:t>
    </dgm:pt>
    <dgm:pt modelId="{3DFA8D81-F374-40B9-B761-B2163DDCDB21}">
      <dgm:prSet/>
      <dgm:spPr>
        <a:ln>
          <a:solidFill>
            <a:schemeClr val="tx2">
              <a:lumMod val="50000"/>
            </a:schemeClr>
          </a:solidFill>
        </a:ln>
      </dgm:spPr>
      <dgm:t>
        <a:bodyPr/>
        <a:lstStyle/>
        <a:p>
          <a:r>
            <a:rPr lang="en-US" dirty="0" smtClean="0"/>
            <a:t>Has forecast issue been addressed?</a:t>
          </a:r>
          <a:endParaRPr lang="en-US" dirty="0"/>
        </a:p>
      </dgm:t>
    </dgm:pt>
    <dgm:pt modelId="{81AB02F5-4E71-49A3-967C-0EB9A49AD504}" type="parTrans" cxnId="{CC8B4668-CB17-4AA6-A482-C6ED7198732F}">
      <dgm:prSet/>
      <dgm:spPr/>
      <dgm:t>
        <a:bodyPr/>
        <a:lstStyle/>
        <a:p>
          <a:endParaRPr lang="en-US"/>
        </a:p>
      </dgm:t>
    </dgm:pt>
    <dgm:pt modelId="{81FA8DDF-AE4A-49D7-BA38-5887D90979A1}" type="sibTrans" cxnId="{CC8B4668-CB17-4AA6-A482-C6ED7198732F}">
      <dgm:prSet/>
      <dgm:spPr>
        <a:ln w="19050">
          <a:solidFill>
            <a:schemeClr val="tx1"/>
          </a:solidFill>
        </a:ln>
      </dgm:spPr>
      <dgm:t>
        <a:bodyPr/>
        <a:lstStyle/>
        <a:p>
          <a:endParaRPr lang="en-US"/>
        </a:p>
      </dgm:t>
    </dgm:pt>
    <dgm:pt modelId="{7673BEB2-40A7-4C08-9CCB-39B99CB0AA2D}" type="pres">
      <dgm:prSet presAssocID="{80E66403-0595-4FED-9867-2B4119965798}" presName="cycle" presStyleCnt="0">
        <dgm:presLayoutVars>
          <dgm:dir/>
          <dgm:resizeHandles val="exact"/>
        </dgm:presLayoutVars>
      </dgm:prSet>
      <dgm:spPr/>
      <dgm:t>
        <a:bodyPr/>
        <a:lstStyle/>
        <a:p>
          <a:endParaRPr lang="en-US"/>
        </a:p>
      </dgm:t>
    </dgm:pt>
    <dgm:pt modelId="{DE8CA9B0-2713-4DB5-9145-AC82B1040B5F}" type="pres">
      <dgm:prSet presAssocID="{4CEBDFFC-A7BA-4976-B5E4-05AA9BEF7A65}" presName="node" presStyleLbl="node1" presStyleIdx="0" presStyleCnt="6">
        <dgm:presLayoutVars>
          <dgm:bulletEnabled val="1"/>
        </dgm:presLayoutVars>
      </dgm:prSet>
      <dgm:spPr/>
      <dgm:t>
        <a:bodyPr/>
        <a:lstStyle/>
        <a:p>
          <a:endParaRPr lang="en-US"/>
        </a:p>
      </dgm:t>
    </dgm:pt>
    <dgm:pt modelId="{BF16753B-8B32-48E7-B266-3346C4B66192}" type="pres">
      <dgm:prSet presAssocID="{4CEBDFFC-A7BA-4976-B5E4-05AA9BEF7A65}" presName="spNode" presStyleCnt="0"/>
      <dgm:spPr/>
    </dgm:pt>
    <dgm:pt modelId="{0755E452-D298-4406-AD8F-8C1C41BB5641}" type="pres">
      <dgm:prSet presAssocID="{DC12C42E-4E57-4531-93A6-2613187A0AAC}" presName="sibTrans" presStyleLbl="sibTrans1D1" presStyleIdx="0" presStyleCnt="6"/>
      <dgm:spPr/>
      <dgm:t>
        <a:bodyPr/>
        <a:lstStyle/>
        <a:p>
          <a:endParaRPr lang="en-US"/>
        </a:p>
      </dgm:t>
    </dgm:pt>
    <dgm:pt modelId="{1038F75E-F908-47D3-96C4-D589F5F68B57}" type="pres">
      <dgm:prSet presAssocID="{A3E818E0-D373-4AD8-8E69-C45BDF41FFA3}" presName="node" presStyleLbl="node1" presStyleIdx="1" presStyleCnt="6">
        <dgm:presLayoutVars>
          <dgm:bulletEnabled val="1"/>
        </dgm:presLayoutVars>
      </dgm:prSet>
      <dgm:spPr/>
      <dgm:t>
        <a:bodyPr/>
        <a:lstStyle/>
        <a:p>
          <a:endParaRPr lang="en-US"/>
        </a:p>
      </dgm:t>
    </dgm:pt>
    <dgm:pt modelId="{CF71B899-D808-4780-83EE-9CCDE0F93AD2}" type="pres">
      <dgm:prSet presAssocID="{A3E818E0-D373-4AD8-8E69-C45BDF41FFA3}" presName="spNode" presStyleCnt="0"/>
      <dgm:spPr/>
    </dgm:pt>
    <dgm:pt modelId="{450747A6-79BB-4AC7-A1F7-7C7DFF5C10B2}" type="pres">
      <dgm:prSet presAssocID="{0221478A-59FD-4932-B1B3-36D53276EA0E}" presName="sibTrans" presStyleLbl="sibTrans1D1" presStyleIdx="1" presStyleCnt="6"/>
      <dgm:spPr/>
      <dgm:t>
        <a:bodyPr/>
        <a:lstStyle/>
        <a:p>
          <a:endParaRPr lang="en-US"/>
        </a:p>
      </dgm:t>
    </dgm:pt>
    <dgm:pt modelId="{ED835519-AFF5-41C5-B58A-BBA476615D97}" type="pres">
      <dgm:prSet presAssocID="{8F2CAABC-CB18-41C8-8298-FD7CB9929AFC}" presName="node" presStyleLbl="node1" presStyleIdx="2" presStyleCnt="6">
        <dgm:presLayoutVars>
          <dgm:bulletEnabled val="1"/>
        </dgm:presLayoutVars>
      </dgm:prSet>
      <dgm:spPr/>
      <dgm:t>
        <a:bodyPr/>
        <a:lstStyle/>
        <a:p>
          <a:endParaRPr lang="en-US"/>
        </a:p>
      </dgm:t>
    </dgm:pt>
    <dgm:pt modelId="{89EF0938-3BB3-4A51-B365-1C50712B9ECD}" type="pres">
      <dgm:prSet presAssocID="{8F2CAABC-CB18-41C8-8298-FD7CB9929AFC}" presName="spNode" presStyleCnt="0"/>
      <dgm:spPr/>
    </dgm:pt>
    <dgm:pt modelId="{89AB028A-666F-4987-8205-E140D6093598}" type="pres">
      <dgm:prSet presAssocID="{2747D175-BCD7-44B0-8D81-7A0037B464D1}" presName="sibTrans" presStyleLbl="sibTrans1D1" presStyleIdx="2" presStyleCnt="6"/>
      <dgm:spPr/>
      <dgm:t>
        <a:bodyPr/>
        <a:lstStyle/>
        <a:p>
          <a:endParaRPr lang="en-US"/>
        </a:p>
      </dgm:t>
    </dgm:pt>
    <dgm:pt modelId="{BB560FFA-76B5-45A8-AE40-C17F5F7CE763}" type="pres">
      <dgm:prSet presAssocID="{51A95B4E-DACE-476C-A01F-74BC0D27D244}" presName="node" presStyleLbl="node1" presStyleIdx="3" presStyleCnt="6">
        <dgm:presLayoutVars>
          <dgm:bulletEnabled val="1"/>
        </dgm:presLayoutVars>
      </dgm:prSet>
      <dgm:spPr/>
      <dgm:t>
        <a:bodyPr/>
        <a:lstStyle/>
        <a:p>
          <a:endParaRPr lang="en-US"/>
        </a:p>
      </dgm:t>
    </dgm:pt>
    <dgm:pt modelId="{C604055E-157B-42C7-816C-2C5A7C0F9259}" type="pres">
      <dgm:prSet presAssocID="{51A95B4E-DACE-476C-A01F-74BC0D27D244}" presName="spNode" presStyleCnt="0"/>
      <dgm:spPr/>
    </dgm:pt>
    <dgm:pt modelId="{48B2E95F-2170-4244-AA32-E5300780B615}" type="pres">
      <dgm:prSet presAssocID="{ADD4F872-BA67-4F74-918A-974A786CD1C0}" presName="sibTrans" presStyleLbl="sibTrans1D1" presStyleIdx="3" presStyleCnt="6"/>
      <dgm:spPr/>
      <dgm:t>
        <a:bodyPr/>
        <a:lstStyle/>
        <a:p>
          <a:endParaRPr lang="en-US"/>
        </a:p>
      </dgm:t>
    </dgm:pt>
    <dgm:pt modelId="{CBD689FA-6B15-418F-9438-1E93E57E8D6B}" type="pres">
      <dgm:prSet presAssocID="{F6BB54B0-B468-4A65-860C-388ECBE087F2}" presName="node" presStyleLbl="node1" presStyleIdx="4" presStyleCnt="6">
        <dgm:presLayoutVars>
          <dgm:bulletEnabled val="1"/>
        </dgm:presLayoutVars>
      </dgm:prSet>
      <dgm:spPr/>
      <dgm:t>
        <a:bodyPr/>
        <a:lstStyle/>
        <a:p>
          <a:endParaRPr lang="en-US"/>
        </a:p>
      </dgm:t>
    </dgm:pt>
    <dgm:pt modelId="{A59136B1-A823-44F3-860E-DDB7165DA15B}" type="pres">
      <dgm:prSet presAssocID="{F6BB54B0-B468-4A65-860C-388ECBE087F2}" presName="spNode" presStyleCnt="0"/>
      <dgm:spPr/>
    </dgm:pt>
    <dgm:pt modelId="{21C7B597-65B4-4F16-BE77-2CCD54327236}" type="pres">
      <dgm:prSet presAssocID="{A941A88F-8AB9-42D4-9BA2-6D5EC79A58B6}" presName="sibTrans" presStyleLbl="sibTrans1D1" presStyleIdx="4" presStyleCnt="6"/>
      <dgm:spPr/>
      <dgm:t>
        <a:bodyPr/>
        <a:lstStyle/>
        <a:p>
          <a:endParaRPr lang="en-US"/>
        </a:p>
      </dgm:t>
    </dgm:pt>
    <dgm:pt modelId="{21E4A2D0-D37F-4B21-A26A-0DDF54C7A8AF}" type="pres">
      <dgm:prSet presAssocID="{3DFA8D81-F374-40B9-B761-B2163DDCDB21}" presName="node" presStyleLbl="node1" presStyleIdx="5" presStyleCnt="6">
        <dgm:presLayoutVars>
          <dgm:bulletEnabled val="1"/>
        </dgm:presLayoutVars>
      </dgm:prSet>
      <dgm:spPr/>
      <dgm:t>
        <a:bodyPr/>
        <a:lstStyle/>
        <a:p>
          <a:endParaRPr lang="en-US"/>
        </a:p>
      </dgm:t>
    </dgm:pt>
    <dgm:pt modelId="{7E0A176F-6B51-46D0-8DD5-9F3CD79095C3}" type="pres">
      <dgm:prSet presAssocID="{3DFA8D81-F374-40B9-B761-B2163DDCDB21}" presName="spNode" presStyleCnt="0"/>
      <dgm:spPr/>
    </dgm:pt>
    <dgm:pt modelId="{4D95F82D-BD05-403D-A7F3-6916D7D10F6F}" type="pres">
      <dgm:prSet presAssocID="{81FA8DDF-AE4A-49D7-BA38-5887D90979A1}" presName="sibTrans" presStyleLbl="sibTrans1D1" presStyleIdx="5" presStyleCnt="6"/>
      <dgm:spPr/>
      <dgm:t>
        <a:bodyPr/>
        <a:lstStyle/>
        <a:p>
          <a:endParaRPr lang="en-US"/>
        </a:p>
      </dgm:t>
    </dgm:pt>
  </dgm:ptLst>
  <dgm:cxnLst>
    <dgm:cxn modelId="{D1CADA93-D73C-4D6F-87F5-CC8586E4FEBA}" srcId="{80E66403-0595-4FED-9867-2B4119965798}" destId="{A3E818E0-D373-4AD8-8E69-C45BDF41FFA3}" srcOrd="1" destOrd="0" parTransId="{E6A51CD1-470E-4F81-A53B-F116791673D9}" sibTransId="{0221478A-59FD-4932-B1B3-36D53276EA0E}"/>
    <dgm:cxn modelId="{18D18192-8FFA-40E1-9AF7-C227F555963B}" type="presOf" srcId="{F6BB54B0-B468-4A65-860C-388ECBE087F2}" destId="{CBD689FA-6B15-418F-9438-1E93E57E8D6B}" srcOrd="0" destOrd="0" presId="urn:microsoft.com/office/officeart/2005/8/layout/cycle5"/>
    <dgm:cxn modelId="{A22539C4-6234-4DB4-904A-1D06ADF96148}" type="presOf" srcId="{2747D175-BCD7-44B0-8D81-7A0037B464D1}" destId="{89AB028A-666F-4987-8205-E140D6093598}" srcOrd="0" destOrd="0" presId="urn:microsoft.com/office/officeart/2005/8/layout/cycle5"/>
    <dgm:cxn modelId="{BAF8F082-6637-4CB9-8D5F-978BD1240A73}" srcId="{80E66403-0595-4FED-9867-2B4119965798}" destId="{4CEBDFFC-A7BA-4976-B5E4-05AA9BEF7A65}" srcOrd="0" destOrd="0" parTransId="{8129B918-B2A0-4E9A-95AD-D02C6E9821B3}" sibTransId="{DC12C42E-4E57-4531-93A6-2613187A0AAC}"/>
    <dgm:cxn modelId="{3BDD10FF-5686-424F-A2AE-99836564D599}" type="presOf" srcId="{51A95B4E-DACE-476C-A01F-74BC0D27D244}" destId="{BB560FFA-76B5-45A8-AE40-C17F5F7CE763}" srcOrd="0" destOrd="0" presId="urn:microsoft.com/office/officeart/2005/8/layout/cycle5"/>
    <dgm:cxn modelId="{EA352E11-8D19-4DAB-9A69-5401D0A2BA66}" type="presOf" srcId="{0221478A-59FD-4932-B1B3-36D53276EA0E}" destId="{450747A6-79BB-4AC7-A1F7-7C7DFF5C10B2}" srcOrd="0" destOrd="0" presId="urn:microsoft.com/office/officeart/2005/8/layout/cycle5"/>
    <dgm:cxn modelId="{61CC4E4A-04C8-4BC3-87B2-77726B5FFBEC}" type="presOf" srcId="{80E66403-0595-4FED-9867-2B4119965798}" destId="{7673BEB2-40A7-4C08-9CCB-39B99CB0AA2D}" srcOrd="0" destOrd="0" presId="urn:microsoft.com/office/officeart/2005/8/layout/cycle5"/>
    <dgm:cxn modelId="{CC8B4668-CB17-4AA6-A482-C6ED7198732F}" srcId="{80E66403-0595-4FED-9867-2B4119965798}" destId="{3DFA8D81-F374-40B9-B761-B2163DDCDB21}" srcOrd="5" destOrd="0" parTransId="{81AB02F5-4E71-49A3-967C-0EB9A49AD504}" sibTransId="{81FA8DDF-AE4A-49D7-BA38-5887D90979A1}"/>
    <dgm:cxn modelId="{4ACF0EFB-9491-455B-B467-16E77EAF51B0}" type="presOf" srcId="{4CEBDFFC-A7BA-4976-B5E4-05AA9BEF7A65}" destId="{DE8CA9B0-2713-4DB5-9145-AC82B1040B5F}" srcOrd="0" destOrd="0" presId="urn:microsoft.com/office/officeart/2005/8/layout/cycle5"/>
    <dgm:cxn modelId="{39C40B61-CFE4-4798-91C5-D4A76CBE444E}" type="presOf" srcId="{81FA8DDF-AE4A-49D7-BA38-5887D90979A1}" destId="{4D95F82D-BD05-403D-A7F3-6916D7D10F6F}" srcOrd="0" destOrd="0" presId="urn:microsoft.com/office/officeart/2005/8/layout/cycle5"/>
    <dgm:cxn modelId="{0F6B253D-D21F-4E44-A7EC-FFBC6040E065}" type="presOf" srcId="{A3E818E0-D373-4AD8-8E69-C45BDF41FFA3}" destId="{1038F75E-F908-47D3-96C4-D589F5F68B57}" srcOrd="0" destOrd="0" presId="urn:microsoft.com/office/officeart/2005/8/layout/cycle5"/>
    <dgm:cxn modelId="{3A663A4D-E7F7-4FA5-8BC1-2204F21BBE1C}" type="presOf" srcId="{ADD4F872-BA67-4F74-918A-974A786CD1C0}" destId="{48B2E95F-2170-4244-AA32-E5300780B615}" srcOrd="0" destOrd="0" presId="urn:microsoft.com/office/officeart/2005/8/layout/cycle5"/>
    <dgm:cxn modelId="{FF9BDCD8-9D5A-4340-989C-6F15D45C7F40}" type="presOf" srcId="{8F2CAABC-CB18-41C8-8298-FD7CB9929AFC}" destId="{ED835519-AFF5-41C5-B58A-BBA476615D97}" srcOrd="0" destOrd="0" presId="urn:microsoft.com/office/officeart/2005/8/layout/cycle5"/>
    <dgm:cxn modelId="{03269894-807D-4E46-B1E7-86231AAE14F7}" srcId="{80E66403-0595-4FED-9867-2B4119965798}" destId="{8F2CAABC-CB18-41C8-8298-FD7CB9929AFC}" srcOrd="2" destOrd="0" parTransId="{DA5A6405-7E84-4757-BA30-6C5805DDB2D6}" sibTransId="{2747D175-BCD7-44B0-8D81-7A0037B464D1}"/>
    <dgm:cxn modelId="{99C782EE-0764-4432-B56D-E89688136BB3}" srcId="{80E66403-0595-4FED-9867-2B4119965798}" destId="{F6BB54B0-B468-4A65-860C-388ECBE087F2}" srcOrd="4" destOrd="0" parTransId="{82220FAD-9A10-4131-8F0D-F6F50B8D6B68}" sibTransId="{A941A88F-8AB9-42D4-9BA2-6D5EC79A58B6}"/>
    <dgm:cxn modelId="{18CBF780-1815-49F8-A340-8271E095B253}" type="presOf" srcId="{DC12C42E-4E57-4531-93A6-2613187A0AAC}" destId="{0755E452-D298-4406-AD8F-8C1C41BB5641}" srcOrd="0" destOrd="0" presId="urn:microsoft.com/office/officeart/2005/8/layout/cycle5"/>
    <dgm:cxn modelId="{C5876B6B-0D9D-4AD6-BDA5-C64C97D27CA8}" type="presOf" srcId="{A941A88F-8AB9-42D4-9BA2-6D5EC79A58B6}" destId="{21C7B597-65B4-4F16-BE77-2CCD54327236}" srcOrd="0" destOrd="0" presId="urn:microsoft.com/office/officeart/2005/8/layout/cycle5"/>
    <dgm:cxn modelId="{D93ADC56-B1A0-4D85-B17B-89D39E499D01}" type="presOf" srcId="{3DFA8D81-F374-40B9-B761-B2163DDCDB21}" destId="{21E4A2D0-D37F-4B21-A26A-0DDF54C7A8AF}" srcOrd="0" destOrd="0" presId="urn:microsoft.com/office/officeart/2005/8/layout/cycle5"/>
    <dgm:cxn modelId="{F03C6016-74C2-4123-A2B9-316D4DEAAAA4}" srcId="{80E66403-0595-4FED-9867-2B4119965798}" destId="{51A95B4E-DACE-476C-A01F-74BC0D27D244}" srcOrd="3" destOrd="0" parTransId="{28704D19-241D-465F-B7F0-2D22C0E6D579}" sibTransId="{ADD4F872-BA67-4F74-918A-974A786CD1C0}"/>
    <dgm:cxn modelId="{176052E2-3A78-420D-AC11-525EA5ECFF98}" type="presParOf" srcId="{7673BEB2-40A7-4C08-9CCB-39B99CB0AA2D}" destId="{DE8CA9B0-2713-4DB5-9145-AC82B1040B5F}" srcOrd="0" destOrd="0" presId="urn:microsoft.com/office/officeart/2005/8/layout/cycle5"/>
    <dgm:cxn modelId="{467963CD-86E3-43AA-9D91-53FB06B8D8BE}" type="presParOf" srcId="{7673BEB2-40A7-4C08-9CCB-39B99CB0AA2D}" destId="{BF16753B-8B32-48E7-B266-3346C4B66192}" srcOrd="1" destOrd="0" presId="urn:microsoft.com/office/officeart/2005/8/layout/cycle5"/>
    <dgm:cxn modelId="{F0819B79-4A74-4447-9E9A-20FDD223733F}" type="presParOf" srcId="{7673BEB2-40A7-4C08-9CCB-39B99CB0AA2D}" destId="{0755E452-D298-4406-AD8F-8C1C41BB5641}" srcOrd="2" destOrd="0" presId="urn:microsoft.com/office/officeart/2005/8/layout/cycle5"/>
    <dgm:cxn modelId="{CBA5DEEB-BB25-4BC8-BB2E-167D6F72E0FE}" type="presParOf" srcId="{7673BEB2-40A7-4C08-9CCB-39B99CB0AA2D}" destId="{1038F75E-F908-47D3-96C4-D589F5F68B57}" srcOrd="3" destOrd="0" presId="urn:microsoft.com/office/officeart/2005/8/layout/cycle5"/>
    <dgm:cxn modelId="{ABCF0AE1-6647-45B7-A5C8-DDED0DB48412}" type="presParOf" srcId="{7673BEB2-40A7-4C08-9CCB-39B99CB0AA2D}" destId="{CF71B899-D808-4780-83EE-9CCDE0F93AD2}" srcOrd="4" destOrd="0" presId="urn:microsoft.com/office/officeart/2005/8/layout/cycle5"/>
    <dgm:cxn modelId="{539431A4-77FC-481E-AFD0-58AC90A3A56C}" type="presParOf" srcId="{7673BEB2-40A7-4C08-9CCB-39B99CB0AA2D}" destId="{450747A6-79BB-4AC7-A1F7-7C7DFF5C10B2}" srcOrd="5" destOrd="0" presId="urn:microsoft.com/office/officeart/2005/8/layout/cycle5"/>
    <dgm:cxn modelId="{1ADFFFBF-923B-461E-B831-370EDD896638}" type="presParOf" srcId="{7673BEB2-40A7-4C08-9CCB-39B99CB0AA2D}" destId="{ED835519-AFF5-41C5-B58A-BBA476615D97}" srcOrd="6" destOrd="0" presId="urn:microsoft.com/office/officeart/2005/8/layout/cycle5"/>
    <dgm:cxn modelId="{E295712C-6E71-4713-A1EA-FE4A780DF2FC}" type="presParOf" srcId="{7673BEB2-40A7-4C08-9CCB-39B99CB0AA2D}" destId="{89EF0938-3BB3-4A51-B365-1C50712B9ECD}" srcOrd="7" destOrd="0" presId="urn:microsoft.com/office/officeart/2005/8/layout/cycle5"/>
    <dgm:cxn modelId="{BD7511BE-920E-43E7-8EB0-9C200CAB66C7}" type="presParOf" srcId="{7673BEB2-40A7-4C08-9CCB-39B99CB0AA2D}" destId="{89AB028A-666F-4987-8205-E140D6093598}" srcOrd="8" destOrd="0" presId="urn:microsoft.com/office/officeart/2005/8/layout/cycle5"/>
    <dgm:cxn modelId="{8846A362-DDF9-40AE-A878-CC05BBE3E2D2}" type="presParOf" srcId="{7673BEB2-40A7-4C08-9CCB-39B99CB0AA2D}" destId="{BB560FFA-76B5-45A8-AE40-C17F5F7CE763}" srcOrd="9" destOrd="0" presId="urn:microsoft.com/office/officeart/2005/8/layout/cycle5"/>
    <dgm:cxn modelId="{69AF6EA9-4CC5-4667-9890-55087D888F41}" type="presParOf" srcId="{7673BEB2-40A7-4C08-9CCB-39B99CB0AA2D}" destId="{C604055E-157B-42C7-816C-2C5A7C0F9259}" srcOrd="10" destOrd="0" presId="urn:microsoft.com/office/officeart/2005/8/layout/cycle5"/>
    <dgm:cxn modelId="{BE6B4781-000E-40BD-9D93-1611800D34A9}" type="presParOf" srcId="{7673BEB2-40A7-4C08-9CCB-39B99CB0AA2D}" destId="{48B2E95F-2170-4244-AA32-E5300780B615}" srcOrd="11" destOrd="0" presId="urn:microsoft.com/office/officeart/2005/8/layout/cycle5"/>
    <dgm:cxn modelId="{A09E34A4-9E09-4877-BBA2-32FDA1CC1A46}" type="presParOf" srcId="{7673BEB2-40A7-4C08-9CCB-39B99CB0AA2D}" destId="{CBD689FA-6B15-418F-9438-1E93E57E8D6B}" srcOrd="12" destOrd="0" presId="urn:microsoft.com/office/officeart/2005/8/layout/cycle5"/>
    <dgm:cxn modelId="{2A959FA1-A8A0-433F-9B17-F3B672E2E619}" type="presParOf" srcId="{7673BEB2-40A7-4C08-9CCB-39B99CB0AA2D}" destId="{A59136B1-A823-44F3-860E-DDB7165DA15B}" srcOrd="13" destOrd="0" presId="urn:microsoft.com/office/officeart/2005/8/layout/cycle5"/>
    <dgm:cxn modelId="{F660AA23-EE06-4629-8A6C-AE629E067B75}" type="presParOf" srcId="{7673BEB2-40A7-4C08-9CCB-39B99CB0AA2D}" destId="{21C7B597-65B4-4F16-BE77-2CCD54327236}" srcOrd="14" destOrd="0" presId="urn:microsoft.com/office/officeart/2005/8/layout/cycle5"/>
    <dgm:cxn modelId="{79E150AC-8721-4FD9-8670-5ADC3459FFAA}" type="presParOf" srcId="{7673BEB2-40A7-4C08-9CCB-39B99CB0AA2D}" destId="{21E4A2D0-D37F-4B21-A26A-0DDF54C7A8AF}" srcOrd="15" destOrd="0" presId="urn:microsoft.com/office/officeart/2005/8/layout/cycle5"/>
    <dgm:cxn modelId="{289C16C4-42B0-4027-801C-3B04ED1E95F4}" type="presParOf" srcId="{7673BEB2-40A7-4C08-9CCB-39B99CB0AA2D}" destId="{7E0A176F-6B51-46D0-8DD5-9F3CD79095C3}" srcOrd="16" destOrd="0" presId="urn:microsoft.com/office/officeart/2005/8/layout/cycle5"/>
    <dgm:cxn modelId="{0345C346-7751-43AA-8E97-DDAA2225A27D}" type="presParOf" srcId="{7673BEB2-40A7-4C08-9CCB-39B99CB0AA2D}" destId="{4D95F82D-BD05-403D-A7F3-6916D7D10F6F}"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A43FBE5-A123-426C-95FB-13D76534BB68}" type="datetimeFigureOut">
              <a:rPr lang="en-US"/>
              <a:pPr>
                <a:defRPr/>
              </a:pPr>
              <a:t>2/27/2012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07899F4-30CB-4FF9-8A68-3917B829B98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D0B3540-2438-443A-B049-FCB5DA171FF1}"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40EB37-A70A-4605-AFAF-CD756D4D7449}"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CDDE3C-120A-4C60-B55F-A21C8CCCF75D}"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D81D5-8F62-4BA1-97CF-0028F3A0CA56}"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E30EE-5123-4C70-9E5E-2BEC070D75F8}"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C55080-43EA-458B-9865-C575A0E638BF}"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32EEAF7-9153-43F3-990C-52C8EB3E5771}" type="slidenum">
              <a:rPr lang="en-US" sz="1200"/>
              <a:pPr algn="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B5FF10-4FD1-4131-9835-2110FCBA2694}" type="slidenum">
              <a:rPr lang="en-US" sz="1200"/>
              <a:pPr algn="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FTE = Full-Time Equivalent</a:t>
            </a:r>
          </a:p>
          <a:p>
            <a:pPr eaLnBrk="1" hangingPunct="1">
              <a:spcBef>
                <a:spcPct val="0"/>
              </a:spcBef>
            </a:pPr>
            <a:r>
              <a:rPr lang="en-US" smtClean="0"/>
              <a:t>WYE – Work-Year Equivalent</a:t>
            </a:r>
          </a:p>
        </p:txBody>
      </p:sp>
      <p:sp>
        <p:nvSpPr>
          <p:cNvPr id="215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8C0F4A7-0375-45AA-8EAB-26771F63D678}" type="slidenum">
              <a:rPr lang="en-US" sz="1200"/>
              <a:pPr algn="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AD1D77D-1822-440E-98D2-3F9FF0092179}" type="slidenum">
              <a:rPr lang="en-US" sz="1200"/>
              <a:pPr algn="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0F56E7-93AA-4E9A-AC70-743F4106AB3C}" type="slidenum">
              <a:rPr lang="en-US" sz="1200"/>
              <a:pPr algn="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7E10C1-6E9D-4AC0-AB37-78641DC474B1}" type="slidenum">
              <a:rPr lang="en-US" smtClean="0"/>
              <a:pPr/>
              <a:t>8</a:t>
            </a:fld>
            <a:endParaRPr lang="en-US" smtClean="0"/>
          </a:p>
        </p:txBody>
      </p:sp>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AF34866-88CA-4B7F-8670-4C333D5D8723}" type="slidenum">
              <a:rPr lang="en-US" sz="1200"/>
              <a:pPr algn="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736E5F-BCA6-4B5D-B8BE-9D227541BAD4}"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200179-194B-49FB-8801-95257ED23F82}"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0" y="6143625"/>
            <a:ext cx="9086850" cy="714375"/>
            <a:chOff x="0" y="6143625"/>
            <a:chExt cx="9086850" cy="714375"/>
          </a:xfrm>
        </p:grpSpPr>
        <p:pic>
          <p:nvPicPr>
            <p:cNvPr id="5" name="Picture 4" descr="sportredblue.gif"/>
            <p:cNvPicPr>
              <a:picLocks noChangeAspect="1"/>
            </p:cNvPicPr>
            <p:nvPr/>
          </p:nvPicPr>
          <p:blipFill>
            <a:blip r:embed="rId2"/>
            <a:srcRect/>
            <a:stretch>
              <a:fillRect/>
            </a:stretch>
          </p:blipFill>
          <p:spPr bwMode="auto">
            <a:xfrm>
              <a:off x="0" y="6209772"/>
              <a:ext cx="2286000" cy="648228"/>
            </a:xfrm>
            <a:prstGeom prst="rect">
              <a:avLst/>
            </a:prstGeom>
            <a:noFill/>
            <a:ln w="9525">
              <a:noFill/>
              <a:miter lim="800000"/>
              <a:headEnd/>
              <a:tailEnd/>
            </a:ln>
          </p:spPr>
        </p:pic>
        <p:pic>
          <p:nvPicPr>
            <p:cNvPr id="6" name="Picture 6" descr="nasa.gif"/>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7" name="Group 11"/>
            <p:cNvGrpSpPr>
              <a:grpSpLocks/>
            </p:cNvGrpSpPr>
            <p:nvPr/>
          </p:nvGrpSpPr>
          <p:grpSpPr bwMode="auto">
            <a:xfrm>
              <a:off x="2286000" y="6525768"/>
              <a:ext cx="5784521" cy="179832"/>
              <a:chOff x="2514600" y="5916168"/>
              <a:chExt cx="5784521" cy="179832"/>
            </a:xfrm>
          </p:grpSpPr>
          <p:sp>
            <p:nvSpPr>
              <p:cNvPr id="9" name="Line 13"/>
              <p:cNvSpPr>
                <a:spLocks noChangeShapeType="1"/>
              </p:cNvSpPr>
              <p:nvPr/>
            </p:nvSpPr>
            <p:spPr bwMode="auto">
              <a:xfrm>
                <a:off x="2697163" y="5916613"/>
                <a:ext cx="5602287" cy="0"/>
              </a:xfrm>
              <a:prstGeom prst="line">
                <a:avLst/>
              </a:prstGeom>
              <a:noFill/>
              <a:ln w="38100">
                <a:solidFill>
                  <a:srgbClr val="CC0000"/>
                </a:solidFill>
                <a:round/>
                <a:headEnd/>
                <a:tailEnd/>
              </a:ln>
            </p:spPr>
            <p:txBody>
              <a:bodyPr/>
              <a:lstStyle/>
              <a:p>
                <a:pPr algn="ctr">
                  <a:defRPr/>
                </a:pPr>
                <a:endParaRPr lang="en-US" dirty="0"/>
              </a:p>
            </p:txBody>
          </p:sp>
          <p:sp>
            <p:nvSpPr>
              <p:cNvPr id="10" name="Line 14"/>
              <p:cNvSpPr>
                <a:spLocks noChangeShapeType="1"/>
              </p:cNvSpPr>
              <p:nvPr/>
            </p:nvSpPr>
            <p:spPr bwMode="auto">
              <a:xfrm>
                <a:off x="2603500" y="6007100"/>
                <a:ext cx="5603875" cy="0"/>
              </a:xfrm>
              <a:prstGeom prst="line">
                <a:avLst/>
              </a:prstGeom>
              <a:noFill/>
              <a:ln w="38100">
                <a:solidFill>
                  <a:srgbClr val="CC0000"/>
                </a:solidFill>
                <a:round/>
                <a:headEnd/>
                <a:tailEnd/>
              </a:ln>
            </p:spPr>
            <p:txBody>
              <a:bodyPr/>
              <a:lstStyle/>
              <a:p>
                <a:pPr algn="ctr">
                  <a:defRPr/>
                </a:pPr>
                <a:endParaRPr lang="en-US" dirty="0"/>
              </a:p>
            </p:txBody>
          </p:sp>
          <p:sp>
            <p:nvSpPr>
              <p:cNvPr id="11" name="Line 15"/>
              <p:cNvSpPr>
                <a:spLocks noChangeShapeType="1"/>
              </p:cNvSpPr>
              <p:nvPr/>
            </p:nvSpPr>
            <p:spPr bwMode="auto">
              <a:xfrm>
                <a:off x="2514600" y="6096000"/>
                <a:ext cx="5602288" cy="0"/>
              </a:xfrm>
              <a:prstGeom prst="line">
                <a:avLst/>
              </a:prstGeom>
              <a:noFill/>
              <a:ln w="38100">
                <a:solidFill>
                  <a:srgbClr val="CC0000"/>
                </a:solidFill>
                <a:round/>
                <a:headEnd/>
                <a:tailEnd/>
              </a:ln>
            </p:spPr>
            <p:txBody>
              <a:bodyPr/>
              <a:lstStyle/>
              <a:p>
                <a:pPr algn="ctr">
                  <a:defRPr/>
                </a:pPr>
                <a:endParaRPr lang="en-US" dirty="0"/>
              </a:p>
            </p:txBody>
          </p:sp>
        </p:grpSp>
        <p:sp>
          <p:nvSpPr>
            <p:cNvPr id="8" name="Text Box 16"/>
            <p:cNvSpPr txBox="1">
              <a:spLocks noChangeArrowheads="1"/>
            </p:cNvSpPr>
            <p:nvPr/>
          </p:nvSpPr>
          <p:spPr bwMode="auto">
            <a:xfrm>
              <a:off x="2514600" y="6245225"/>
              <a:ext cx="5083175" cy="292100"/>
            </a:xfrm>
            <a:prstGeom prst="rect">
              <a:avLst/>
            </a:prstGeom>
            <a:noFill/>
            <a:ln w="9525">
              <a:noFill/>
              <a:miter lim="800000"/>
              <a:headEnd/>
              <a:tailEnd/>
            </a:ln>
            <a:effectLst/>
          </p:spPr>
          <p:txBody>
            <a:bodyPr wrap="none">
              <a:spAutoFit/>
            </a:bodyPr>
            <a:lstStyle/>
            <a:p>
              <a:pPr>
                <a:defRPr/>
              </a:pPr>
              <a:r>
                <a:rPr lang="en-US" sz="1300" b="1" dirty="0">
                  <a:solidFill>
                    <a:srgbClr val="7F7F7F"/>
                  </a:solidFill>
                </a:rPr>
                <a:t>        transitioning research data to the operational weather community</a:t>
              </a: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p:txBody>
          <a:bodyPr/>
          <a:lstStyle>
            <a:lvl1pPr>
              <a:defRPr/>
            </a:lvl1pPr>
          </a:lstStyle>
          <a:p>
            <a:pPr>
              <a:defRPr/>
            </a:pPr>
            <a:fld id="{020F2149-870B-4137-BE35-69671B42DE28}" type="datetimeFigureOut">
              <a:rPr lang="en-US"/>
              <a:pPr>
                <a:defRPr/>
              </a:pPr>
              <a:t>2/27/2012</a:t>
            </a:fld>
            <a:endParaRPr lang="en-US" dirty="0"/>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49DC35EB-A19D-467E-9126-5372FF94080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673F51-9258-4DED-B467-7DA74CC19D8F}" type="datetimeFigureOut">
              <a:rPr lang="en-US"/>
              <a:pPr>
                <a:defRPr/>
              </a:pPr>
              <a:t>2/27/2012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79F60-3B6E-410D-AAB7-AAD302EA5CF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D3CE9-02B1-4721-9787-C596CBA1EBEF}" type="datetimeFigureOut">
              <a:rPr lang="en-US"/>
              <a:pPr>
                <a:defRPr/>
              </a:pPr>
              <a:t>2/27/2012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3C5B05-B577-49FB-9226-A197C15EB8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0" y="6143625"/>
            <a:ext cx="9086850" cy="714375"/>
            <a:chOff x="0" y="6143625"/>
            <a:chExt cx="9086850" cy="714375"/>
          </a:xfrm>
        </p:grpSpPr>
        <p:pic>
          <p:nvPicPr>
            <p:cNvPr id="5" name="Picture 4" descr="sportredblue.gif"/>
            <p:cNvPicPr>
              <a:picLocks noChangeAspect="1"/>
            </p:cNvPicPr>
            <p:nvPr/>
          </p:nvPicPr>
          <p:blipFill>
            <a:blip r:embed="rId2"/>
            <a:srcRect/>
            <a:stretch>
              <a:fillRect/>
            </a:stretch>
          </p:blipFill>
          <p:spPr bwMode="auto">
            <a:xfrm>
              <a:off x="0" y="6209772"/>
              <a:ext cx="2286000" cy="648228"/>
            </a:xfrm>
            <a:prstGeom prst="rect">
              <a:avLst/>
            </a:prstGeom>
            <a:noFill/>
            <a:ln w="9525">
              <a:noFill/>
              <a:miter lim="800000"/>
              <a:headEnd/>
              <a:tailEnd/>
            </a:ln>
          </p:spPr>
        </p:pic>
        <p:pic>
          <p:nvPicPr>
            <p:cNvPr id="6" name="Picture 6" descr="nasa.gif"/>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7" name="Group 11"/>
            <p:cNvGrpSpPr>
              <a:grpSpLocks/>
            </p:cNvGrpSpPr>
            <p:nvPr/>
          </p:nvGrpSpPr>
          <p:grpSpPr bwMode="auto">
            <a:xfrm>
              <a:off x="2286000" y="6525768"/>
              <a:ext cx="5784521" cy="179832"/>
              <a:chOff x="2514600" y="5916168"/>
              <a:chExt cx="5784521" cy="179832"/>
            </a:xfrm>
          </p:grpSpPr>
          <p:sp>
            <p:nvSpPr>
              <p:cNvPr id="9" name="Line 13"/>
              <p:cNvSpPr>
                <a:spLocks noChangeShapeType="1"/>
              </p:cNvSpPr>
              <p:nvPr/>
            </p:nvSpPr>
            <p:spPr bwMode="auto">
              <a:xfrm>
                <a:off x="2697163" y="5916613"/>
                <a:ext cx="5602287" cy="0"/>
              </a:xfrm>
              <a:prstGeom prst="line">
                <a:avLst/>
              </a:prstGeom>
              <a:noFill/>
              <a:ln w="38100">
                <a:solidFill>
                  <a:srgbClr val="CC0000"/>
                </a:solidFill>
                <a:round/>
                <a:headEnd/>
                <a:tailEnd/>
              </a:ln>
            </p:spPr>
            <p:txBody>
              <a:bodyPr/>
              <a:lstStyle/>
              <a:p>
                <a:pPr algn="ctr">
                  <a:defRPr/>
                </a:pPr>
                <a:endParaRPr lang="en-US" dirty="0"/>
              </a:p>
            </p:txBody>
          </p:sp>
          <p:sp>
            <p:nvSpPr>
              <p:cNvPr id="10" name="Line 14"/>
              <p:cNvSpPr>
                <a:spLocks noChangeShapeType="1"/>
              </p:cNvSpPr>
              <p:nvPr/>
            </p:nvSpPr>
            <p:spPr bwMode="auto">
              <a:xfrm>
                <a:off x="2603500" y="6007100"/>
                <a:ext cx="5603875" cy="0"/>
              </a:xfrm>
              <a:prstGeom prst="line">
                <a:avLst/>
              </a:prstGeom>
              <a:noFill/>
              <a:ln w="38100">
                <a:solidFill>
                  <a:srgbClr val="CC0000"/>
                </a:solidFill>
                <a:round/>
                <a:headEnd/>
                <a:tailEnd/>
              </a:ln>
            </p:spPr>
            <p:txBody>
              <a:bodyPr/>
              <a:lstStyle/>
              <a:p>
                <a:pPr algn="ctr">
                  <a:defRPr/>
                </a:pPr>
                <a:endParaRPr lang="en-US" dirty="0"/>
              </a:p>
            </p:txBody>
          </p:sp>
          <p:sp>
            <p:nvSpPr>
              <p:cNvPr id="11" name="Line 15"/>
              <p:cNvSpPr>
                <a:spLocks noChangeShapeType="1"/>
              </p:cNvSpPr>
              <p:nvPr/>
            </p:nvSpPr>
            <p:spPr bwMode="auto">
              <a:xfrm>
                <a:off x="2514600" y="6096000"/>
                <a:ext cx="5602288" cy="0"/>
              </a:xfrm>
              <a:prstGeom prst="line">
                <a:avLst/>
              </a:prstGeom>
              <a:noFill/>
              <a:ln w="38100">
                <a:solidFill>
                  <a:srgbClr val="CC0000"/>
                </a:solidFill>
                <a:round/>
                <a:headEnd/>
                <a:tailEnd/>
              </a:ln>
            </p:spPr>
            <p:txBody>
              <a:bodyPr/>
              <a:lstStyle/>
              <a:p>
                <a:pPr algn="ctr">
                  <a:defRPr/>
                </a:pPr>
                <a:endParaRPr lang="en-US" dirty="0"/>
              </a:p>
            </p:txBody>
          </p:sp>
        </p:grpSp>
        <p:sp>
          <p:nvSpPr>
            <p:cNvPr id="8" name="Text Box 16"/>
            <p:cNvSpPr txBox="1">
              <a:spLocks noChangeArrowheads="1"/>
            </p:cNvSpPr>
            <p:nvPr/>
          </p:nvSpPr>
          <p:spPr bwMode="auto">
            <a:xfrm>
              <a:off x="2514600" y="6245225"/>
              <a:ext cx="5083175" cy="292100"/>
            </a:xfrm>
            <a:prstGeom prst="rect">
              <a:avLst/>
            </a:prstGeom>
            <a:noFill/>
            <a:ln w="9525">
              <a:noFill/>
              <a:miter lim="800000"/>
              <a:headEnd/>
              <a:tailEnd/>
            </a:ln>
            <a:effectLst/>
          </p:spPr>
          <p:txBody>
            <a:bodyPr wrap="none">
              <a:spAutoFit/>
            </a:bodyPr>
            <a:lstStyle/>
            <a:p>
              <a:pPr>
                <a:defRPr/>
              </a:pPr>
              <a:r>
                <a:rPr lang="en-US" sz="1300" b="1" dirty="0">
                  <a:solidFill>
                    <a:srgbClr val="7F7F7F"/>
                  </a:solidFill>
                </a:rPr>
                <a:t>        transitioning research data to the operational weather community</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FCF635EE-0D0E-4227-A781-8F7EF460AF27}" type="datetimeFigureOut">
              <a:rPr lang="en-US"/>
              <a:pPr>
                <a:defRPr/>
              </a:pPr>
              <a:t>2/27/2012</a:t>
            </a:fld>
            <a:endParaRPr lang="en-US" dirty="0"/>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F8DE7259-CCA0-4D5A-99C2-4050F503689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47B567-A371-4184-B3BD-6CE3E07B4B2B}" type="datetimeFigureOut">
              <a:rPr lang="en-US"/>
              <a:pPr>
                <a:defRPr/>
              </a:pPr>
              <a:t>2/27/2012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2AB63-45C3-45D9-A6EA-F7F17F559AC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51B13B-8905-484B-AAFA-DDA357F29DC7}" type="datetimeFigureOut">
              <a:rPr lang="en-US"/>
              <a:pPr>
                <a:defRPr/>
              </a:pPr>
              <a:t>2/27/2012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C453B4-4F91-4ADE-BBD8-0016744ADBC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6856C6-9589-4322-B410-38FB9B02F482}" type="datetimeFigureOut">
              <a:rPr lang="en-US"/>
              <a:pPr>
                <a:defRPr/>
              </a:pPr>
              <a:t>2/27/2012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121FED-CD4C-45BA-9211-E98F8652E79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2D791C-CE12-4511-B90D-43BA92A869AF}" type="datetimeFigureOut">
              <a:rPr lang="en-US"/>
              <a:pPr>
                <a:defRPr/>
              </a:pPr>
              <a:t>2/27/2012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DADA8D-A6B7-42D7-BF2C-6EEDC1166DC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3"/>
          <p:cNvGrpSpPr>
            <a:grpSpLocks/>
          </p:cNvGrpSpPr>
          <p:nvPr userDrawn="1"/>
        </p:nvGrpSpPr>
        <p:grpSpPr bwMode="auto">
          <a:xfrm>
            <a:off x="0" y="6143625"/>
            <a:ext cx="9086850" cy="714375"/>
            <a:chOff x="0" y="6143625"/>
            <a:chExt cx="9086850" cy="714375"/>
          </a:xfrm>
        </p:grpSpPr>
        <p:pic>
          <p:nvPicPr>
            <p:cNvPr id="3" name="Picture 4" descr="sportredblue.gif"/>
            <p:cNvPicPr>
              <a:picLocks noChangeAspect="1"/>
            </p:cNvPicPr>
            <p:nvPr/>
          </p:nvPicPr>
          <p:blipFill>
            <a:blip r:embed="rId2"/>
            <a:srcRect/>
            <a:stretch>
              <a:fillRect/>
            </a:stretch>
          </p:blipFill>
          <p:spPr bwMode="auto">
            <a:xfrm>
              <a:off x="0" y="6209772"/>
              <a:ext cx="2286000" cy="648228"/>
            </a:xfrm>
            <a:prstGeom prst="rect">
              <a:avLst/>
            </a:prstGeom>
            <a:noFill/>
            <a:ln w="9525">
              <a:noFill/>
              <a:miter lim="800000"/>
              <a:headEnd/>
              <a:tailEnd/>
            </a:ln>
          </p:spPr>
        </p:pic>
        <p:pic>
          <p:nvPicPr>
            <p:cNvPr id="4" name="Picture 6" descr="nasa.gif"/>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5" name="Group 11"/>
            <p:cNvGrpSpPr>
              <a:grpSpLocks/>
            </p:cNvGrpSpPr>
            <p:nvPr/>
          </p:nvGrpSpPr>
          <p:grpSpPr bwMode="auto">
            <a:xfrm>
              <a:off x="2286000" y="6525768"/>
              <a:ext cx="5784521" cy="179832"/>
              <a:chOff x="2514600" y="5916168"/>
              <a:chExt cx="5784521" cy="179832"/>
            </a:xfrm>
          </p:grpSpPr>
          <p:sp>
            <p:nvSpPr>
              <p:cNvPr id="7" name="Line 13"/>
              <p:cNvSpPr>
                <a:spLocks noChangeShapeType="1"/>
              </p:cNvSpPr>
              <p:nvPr/>
            </p:nvSpPr>
            <p:spPr bwMode="auto">
              <a:xfrm>
                <a:off x="2697163" y="5916613"/>
                <a:ext cx="5602287" cy="0"/>
              </a:xfrm>
              <a:prstGeom prst="line">
                <a:avLst/>
              </a:prstGeom>
              <a:noFill/>
              <a:ln w="38100">
                <a:solidFill>
                  <a:srgbClr val="CC0000"/>
                </a:solidFill>
                <a:round/>
                <a:headEnd/>
                <a:tailEnd/>
              </a:ln>
            </p:spPr>
            <p:txBody>
              <a:bodyPr/>
              <a:lstStyle/>
              <a:p>
                <a:pPr algn="ctr">
                  <a:defRPr/>
                </a:pPr>
                <a:endParaRPr lang="en-US" dirty="0"/>
              </a:p>
            </p:txBody>
          </p:sp>
          <p:sp>
            <p:nvSpPr>
              <p:cNvPr id="8" name="Line 14"/>
              <p:cNvSpPr>
                <a:spLocks noChangeShapeType="1"/>
              </p:cNvSpPr>
              <p:nvPr/>
            </p:nvSpPr>
            <p:spPr bwMode="auto">
              <a:xfrm>
                <a:off x="2603500" y="6007100"/>
                <a:ext cx="5603875" cy="0"/>
              </a:xfrm>
              <a:prstGeom prst="line">
                <a:avLst/>
              </a:prstGeom>
              <a:noFill/>
              <a:ln w="38100">
                <a:solidFill>
                  <a:srgbClr val="CC0000"/>
                </a:solidFill>
                <a:round/>
                <a:headEnd/>
                <a:tailEnd/>
              </a:ln>
            </p:spPr>
            <p:txBody>
              <a:bodyPr/>
              <a:lstStyle/>
              <a:p>
                <a:pPr algn="ctr">
                  <a:defRPr/>
                </a:pPr>
                <a:endParaRPr lang="en-US" dirty="0"/>
              </a:p>
            </p:txBody>
          </p:sp>
          <p:sp>
            <p:nvSpPr>
              <p:cNvPr id="9" name="Line 15"/>
              <p:cNvSpPr>
                <a:spLocks noChangeShapeType="1"/>
              </p:cNvSpPr>
              <p:nvPr/>
            </p:nvSpPr>
            <p:spPr bwMode="auto">
              <a:xfrm>
                <a:off x="2514600" y="6096000"/>
                <a:ext cx="5602288" cy="0"/>
              </a:xfrm>
              <a:prstGeom prst="line">
                <a:avLst/>
              </a:prstGeom>
              <a:noFill/>
              <a:ln w="38100">
                <a:solidFill>
                  <a:srgbClr val="CC0000"/>
                </a:solidFill>
                <a:round/>
                <a:headEnd/>
                <a:tailEnd/>
              </a:ln>
            </p:spPr>
            <p:txBody>
              <a:bodyPr/>
              <a:lstStyle/>
              <a:p>
                <a:pPr algn="ctr">
                  <a:defRPr/>
                </a:pPr>
                <a:endParaRPr lang="en-US" dirty="0"/>
              </a:p>
            </p:txBody>
          </p:sp>
        </p:grpSp>
        <p:sp>
          <p:nvSpPr>
            <p:cNvPr id="6" name="Text Box 16"/>
            <p:cNvSpPr txBox="1">
              <a:spLocks noChangeArrowheads="1"/>
            </p:cNvSpPr>
            <p:nvPr/>
          </p:nvSpPr>
          <p:spPr bwMode="auto">
            <a:xfrm>
              <a:off x="2514600" y="6245225"/>
              <a:ext cx="5083175" cy="292100"/>
            </a:xfrm>
            <a:prstGeom prst="rect">
              <a:avLst/>
            </a:prstGeom>
            <a:noFill/>
            <a:ln w="9525">
              <a:noFill/>
              <a:miter lim="800000"/>
              <a:headEnd/>
              <a:tailEnd/>
            </a:ln>
            <a:effectLst/>
          </p:spPr>
          <p:txBody>
            <a:bodyPr wrap="none">
              <a:spAutoFit/>
            </a:bodyPr>
            <a:lstStyle/>
            <a:p>
              <a:pPr>
                <a:defRPr/>
              </a:pPr>
              <a:r>
                <a:rPr lang="en-US" sz="1300" b="1" dirty="0">
                  <a:solidFill>
                    <a:srgbClr val="7F7F7F"/>
                  </a:solidFill>
                </a:rPr>
                <a:t>        transitioning research data to the operational weather community</a:t>
              </a:r>
            </a:p>
          </p:txBody>
        </p:sp>
      </p:grpSp>
      <p:sp>
        <p:nvSpPr>
          <p:cNvPr id="10" name="Date Placeholder 3"/>
          <p:cNvSpPr>
            <a:spLocks noGrp="1"/>
          </p:cNvSpPr>
          <p:nvPr>
            <p:ph type="dt" sz="half" idx="10"/>
          </p:nvPr>
        </p:nvSpPr>
        <p:spPr/>
        <p:txBody>
          <a:bodyPr/>
          <a:lstStyle>
            <a:lvl1pPr>
              <a:defRPr/>
            </a:lvl1pPr>
          </a:lstStyle>
          <a:p>
            <a:pPr>
              <a:defRPr/>
            </a:pPr>
            <a:fld id="{6DA04F50-DD79-4162-9424-1D5F8A0C9AF6}" type="datetimeFigureOut">
              <a:rPr lang="en-US"/>
              <a:pPr>
                <a:defRPr/>
              </a:pPr>
              <a:t>2/27/2012</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9799D203-26ED-4475-97FE-098D7083F8F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5F403B-0E99-46F1-91ED-72634E9118C1}" type="datetimeFigureOut">
              <a:rPr lang="en-US"/>
              <a:pPr>
                <a:defRPr/>
              </a:pPr>
              <a:t>2/27/2012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7B8A64-48DE-432E-A93B-C4B40E04DCE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A0D73C-F398-4596-A6A9-0B5184D573AA}" type="datetimeFigureOut">
              <a:rPr lang="en-US"/>
              <a:pPr>
                <a:defRPr/>
              </a:pPr>
              <a:t>2/27/2012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A0FD74-C5DB-4B2F-ABA4-EE162832B19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9F0729-125C-44D0-9BE3-8B7156F561C5}" type="datetimeFigureOut">
              <a:rPr lang="en-US"/>
              <a:pPr>
                <a:defRPr/>
              </a:pPr>
              <a:t>2/27/2012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2E1149-C8DB-479C-A9ED-629E0CE45C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6" r:id="rId3"/>
    <p:sldLayoutId id="2147483677" r:id="rId4"/>
    <p:sldLayoutId id="2147483678" r:id="rId5"/>
    <p:sldLayoutId id="2147483679" r:id="rId6"/>
    <p:sldLayoutId id="2147483686"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globe.jpg"/>
          <p:cNvPicPr>
            <a:picLocks noChangeAspect="1"/>
          </p:cNvPicPr>
          <p:nvPr/>
        </p:nvPicPr>
        <p:blipFill>
          <a:blip r:embed="rId3"/>
          <a:srcRect/>
          <a:stretch>
            <a:fillRect/>
          </a:stretch>
        </p:blipFill>
        <p:spPr bwMode="auto">
          <a:xfrm>
            <a:off x="0" y="0"/>
            <a:ext cx="9144000" cy="6069013"/>
          </a:xfrm>
          <a:prstGeom prst="rect">
            <a:avLst/>
          </a:prstGeom>
          <a:noFill/>
          <a:ln w="9525">
            <a:noFill/>
            <a:miter lim="800000"/>
            <a:headEnd/>
            <a:tailEnd/>
          </a:ln>
        </p:spPr>
      </p:pic>
      <p:sp>
        <p:nvSpPr>
          <p:cNvPr id="14338" name="Title 1"/>
          <p:cNvSpPr>
            <a:spLocks noGrp="1"/>
          </p:cNvSpPr>
          <p:nvPr>
            <p:ph type="ctrTitle" idx="4294967295"/>
          </p:nvPr>
        </p:nvSpPr>
        <p:spPr>
          <a:xfrm>
            <a:off x="762000" y="1981200"/>
            <a:ext cx="7391400" cy="993775"/>
          </a:xfrm>
        </p:spPr>
        <p:txBody>
          <a:bodyPr/>
          <a:lstStyle/>
          <a:p>
            <a:pPr eaLnBrk="1" hangingPunct="1">
              <a:defRPr/>
            </a:pPr>
            <a:r>
              <a:rPr lang="en-US" sz="2800" dirty="0" smtClean="0">
                <a:latin typeface="+mn-lt"/>
              </a:rPr>
              <a:t>Session 1: Beginnings</a:t>
            </a:r>
          </a:p>
        </p:txBody>
      </p:sp>
      <p:sp>
        <p:nvSpPr>
          <p:cNvPr id="3" name="Subtitle 2"/>
          <p:cNvSpPr>
            <a:spLocks noGrp="1"/>
          </p:cNvSpPr>
          <p:nvPr>
            <p:ph type="subTitle" idx="4294967295"/>
          </p:nvPr>
        </p:nvSpPr>
        <p:spPr>
          <a:xfrm>
            <a:off x="457200" y="533400"/>
            <a:ext cx="8305800" cy="1143000"/>
          </a:xfrm>
        </p:spPr>
        <p:txBody>
          <a:bodyPr rtlCol="0">
            <a:noAutofit/>
          </a:bodyPr>
          <a:lstStyle/>
          <a:p>
            <a:pPr marL="0" indent="0" algn="ctr" eaLnBrk="1" fontAlgn="auto" hangingPunct="1">
              <a:lnSpc>
                <a:spcPct val="85000"/>
              </a:lnSpc>
              <a:spcBef>
                <a:spcPts val="0"/>
              </a:spcBef>
              <a:spcAft>
                <a:spcPts val="0"/>
              </a:spcAft>
              <a:buFont typeface="Arial" charset="0"/>
              <a:buNone/>
              <a:defRPr/>
            </a:pPr>
            <a:r>
              <a:rPr lang="en-US" sz="4000" b="1" dirty="0" smtClean="0">
                <a:solidFill>
                  <a:schemeClr val="tx1">
                    <a:lumMod val="75000"/>
                    <a:lumOff val="25000"/>
                  </a:schemeClr>
                </a:solidFill>
                <a:latin typeface="+mj-lt"/>
              </a:rPr>
              <a:t>Sixth Meeting of the SPoRT</a:t>
            </a:r>
          </a:p>
          <a:p>
            <a:pPr marL="0" indent="0" algn="ctr" eaLnBrk="1" fontAlgn="auto" hangingPunct="1">
              <a:lnSpc>
                <a:spcPct val="85000"/>
              </a:lnSpc>
              <a:spcBef>
                <a:spcPts val="0"/>
              </a:spcBef>
              <a:spcAft>
                <a:spcPts val="0"/>
              </a:spcAft>
              <a:buFont typeface="Arial" charset="0"/>
              <a:buNone/>
              <a:defRPr/>
            </a:pPr>
            <a:r>
              <a:rPr lang="en-US" sz="4000" b="1" dirty="0" smtClean="0">
                <a:solidFill>
                  <a:schemeClr val="tx1">
                    <a:lumMod val="75000"/>
                    <a:lumOff val="25000"/>
                  </a:schemeClr>
                </a:solidFill>
                <a:latin typeface="+mj-lt"/>
              </a:rPr>
              <a:t>Science Advisory Committee</a:t>
            </a:r>
          </a:p>
        </p:txBody>
      </p:sp>
      <p:sp>
        <p:nvSpPr>
          <p:cNvPr id="14340" name="TextBox 5"/>
          <p:cNvSpPr txBox="1">
            <a:spLocks noChangeArrowheads="1"/>
          </p:cNvSpPr>
          <p:nvPr/>
        </p:nvSpPr>
        <p:spPr bwMode="auto">
          <a:xfrm>
            <a:off x="1219200" y="3505200"/>
            <a:ext cx="7010400" cy="1938338"/>
          </a:xfrm>
          <a:prstGeom prst="rect">
            <a:avLst/>
          </a:prstGeom>
          <a:noFill/>
          <a:ln w="9525">
            <a:noFill/>
            <a:miter lim="800000"/>
            <a:headEnd/>
            <a:tailEnd/>
          </a:ln>
        </p:spPr>
        <p:txBody>
          <a:bodyPr>
            <a:spAutoFit/>
          </a:bodyPr>
          <a:lstStyle/>
          <a:p>
            <a:pPr marL="227013" indent="-227013">
              <a:buFontTx/>
              <a:buChar char="•"/>
            </a:pPr>
            <a:r>
              <a:rPr lang="en-US" sz="2400">
                <a:latin typeface="Calibri" pitchFamily="34" charset="0"/>
              </a:rPr>
              <a:t>Meeting expectations</a:t>
            </a:r>
          </a:p>
          <a:p>
            <a:pPr marL="227013" indent="-227013">
              <a:buFontTx/>
              <a:buChar char="•"/>
            </a:pPr>
            <a:r>
              <a:rPr lang="en-US" sz="2400">
                <a:latin typeface="Calibri" pitchFamily="34" charset="0"/>
              </a:rPr>
              <a:t>SPoRT organization and partnerships</a:t>
            </a:r>
          </a:p>
          <a:p>
            <a:pPr marL="227013" indent="-227013">
              <a:buFontTx/>
              <a:buChar char="•"/>
            </a:pPr>
            <a:r>
              <a:rPr lang="en-US" sz="2400">
                <a:latin typeface="Calibri" pitchFamily="34" charset="0"/>
              </a:rPr>
              <a:t>SPoRT paradigm</a:t>
            </a:r>
          </a:p>
          <a:p>
            <a:pPr marL="227013" indent="-227013">
              <a:buFontTx/>
              <a:buChar char="•"/>
            </a:pPr>
            <a:r>
              <a:rPr lang="en-US" sz="2400">
                <a:latin typeface="Calibri" pitchFamily="34" charset="0"/>
              </a:rPr>
              <a:t>Review of SAC09 recommendations</a:t>
            </a:r>
          </a:p>
          <a:p>
            <a:pPr marL="227013" indent="-227013"/>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txBox="1">
            <a:spLocks/>
          </p:cNvSpPr>
          <p:nvPr/>
        </p:nvSpPr>
        <p:spPr bwMode="auto">
          <a:xfrm>
            <a:off x="533400" y="2819400"/>
            <a:ext cx="8153400" cy="762000"/>
          </a:xfrm>
          <a:prstGeom prst="rect">
            <a:avLst/>
          </a:prstGeom>
          <a:noFill/>
          <a:ln w="9525">
            <a:noFill/>
            <a:miter lim="800000"/>
            <a:headEnd/>
            <a:tailEnd/>
          </a:ln>
        </p:spPr>
        <p:txBody>
          <a:bodyPr anchor="ctr"/>
          <a:lstStyle/>
          <a:p>
            <a:pPr algn="ctr"/>
            <a:r>
              <a:rPr lang="en-US" sz="4000">
                <a:latin typeface="Calibri" pitchFamily="34" charset="0"/>
              </a:rPr>
              <a:t>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31746" name="Title 1"/>
          <p:cNvSpPr>
            <a:spLocks noGrp="1"/>
          </p:cNvSpPr>
          <p:nvPr>
            <p:ph type="ctrTitle"/>
          </p:nvPr>
        </p:nvSpPr>
        <p:spPr>
          <a:xfrm>
            <a:off x="990600" y="2587625"/>
            <a:ext cx="7162800" cy="993775"/>
          </a:xfrm>
        </p:spPr>
        <p:txBody>
          <a:bodyPr/>
          <a:lstStyle/>
          <a:p>
            <a:pPr eaLnBrk="1" hangingPunct="1"/>
            <a:r>
              <a:rPr lang="en-US" sz="2800" smtClean="0"/>
              <a:t>Recommendations and SPoRT Response</a:t>
            </a:r>
          </a:p>
        </p:txBody>
      </p:sp>
      <p:sp>
        <p:nvSpPr>
          <p:cNvPr id="16" name="Subtitle 2"/>
          <p:cNvSpPr txBox="1">
            <a:spLocks/>
          </p:cNvSpPr>
          <p:nvPr/>
        </p:nvSpPr>
        <p:spPr bwMode="auto">
          <a:xfrm>
            <a:off x="457200" y="533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SAC Meeting – November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6"/>
          <p:cNvSpPr txBox="1">
            <a:spLocks/>
          </p:cNvSpPr>
          <p:nvPr/>
        </p:nvSpPr>
        <p:spPr bwMode="auto">
          <a:xfrm>
            <a:off x="457200" y="914400"/>
            <a:ext cx="8610600" cy="4525963"/>
          </a:xfrm>
          <a:prstGeom prst="rect">
            <a:avLst/>
          </a:prstGeom>
          <a:noFill/>
          <a:ln w="9525">
            <a:noFill/>
            <a:miter lim="800000"/>
            <a:headEnd/>
            <a:tailEnd/>
          </a:ln>
        </p:spPr>
        <p:txBody>
          <a:bodyPr/>
          <a:lstStyle/>
          <a:p>
            <a:pPr marL="112713" indent="-112713">
              <a:lnSpc>
                <a:spcPct val="85000"/>
              </a:lnSpc>
              <a:spcAft>
                <a:spcPts val="600"/>
              </a:spcAft>
              <a:tabLst>
                <a:tab pos="114300" algn="l"/>
              </a:tabLs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broaden its end users to include a nationwide subset of WFOs, N. Centers, RFCs - stay true to mission / vision, remain complementary not competitive with other NOAA entities</a:t>
            </a:r>
          </a:p>
          <a:p>
            <a:pPr marL="112713" indent="-112713">
              <a:lnSpc>
                <a:spcPct val="85000"/>
              </a:lnSpc>
              <a:spcAft>
                <a:spcPts val="600"/>
              </a:spcAft>
              <a:tabLst>
                <a:tab pos="114300" algn="l"/>
              </a:tabLst>
            </a:pPr>
            <a:r>
              <a:rPr lang="en-US" sz="2200" u="sng">
                <a:latin typeface="Calibri" pitchFamily="34" charset="0"/>
                <a:cs typeface="Arial" charset="0"/>
              </a:rPr>
              <a:t>Response/Action</a:t>
            </a:r>
            <a:r>
              <a:rPr lang="en-US" sz="2200">
                <a:latin typeface="Calibri" pitchFamily="34" charset="0"/>
                <a:cs typeface="Arial" charset="0"/>
              </a:rPr>
              <a:t>: </a:t>
            </a:r>
          </a:p>
          <a:p>
            <a:pPr marL="112713" indent="-112713">
              <a:lnSpc>
                <a:spcPct val="85000"/>
              </a:lnSpc>
              <a:spcAft>
                <a:spcPts val="600"/>
              </a:spcAft>
              <a:tabLst>
                <a:tab pos="114300" algn="l"/>
              </a:tabLst>
            </a:pPr>
            <a:r>
              <a:rPr lang="en-US" sz="2200">
                <a:latin typeface="Calibri" pitchFamily="34" charset="0"/>
                <a:cs typeface="Arial" charset="0"/>
              </a:rPr>
              <a:t>Hosted SSD chiefs  in March 2010</a:t>
            </a:r>
          </a:p>
          <a:p>
            <a:pPr marL="227013" lvl="1" indent="-114300">
              <a:lnSpc>
                <a:spcPct val="85000"/>
              </a:lnSpc>
              <a:spcAft>
                <a:spcPts val="300"/>
              </a:spcAft>
              <a:buFont typeface="Arial" charset="0"/>
              <a:buChar char="•"/>
              <a:tabLst>
                <a:tab pos="114300" algn="l"/>
              </a:tabLst>
            </a:pPr>
            <a:r>
              <a:rPr lang="en-US" i="1">
                <a:latin typeface="Calibri" pitchFamily="34" charset="0"/>
                <a:cs typeface="Arial" charset="0"/>
              </a:rPr>
              <a:t>reviewed SPoRT program, strategized on expansion</a:t>
            </a:r>
          </a:p>
          <a:p>
            <a:pPr marL="227013" lvl="1" indent="-114300">
              <a:lnSpc>
                <a:spcPct val="85000"/>
              </a:lnSpc>
              <a:spcAft>
                <a:spcPts val="300"/>
              </a:spcAft>
              <a:buFont typeface="Arial" charset="0"/>
              <a:buChar char="•"/>
              <a:tabLst>
                <a:tab pos="114300" algn="l"/>
              </a:tabLst>
            </a:pPr>
            <a:r>
              <a:rPr lang="en-US" i="1">
                <a:latin typeface="Calibri" pitchFamily="34" charset="0"/>
                <a:cs typeface="Arial" charset="0"/>
              </a:rPr>
              <a:t>SSD chiefs support strategic expansion – want to be kept in the loop</a:t>
            </a:r>
          </a:p>
          <a:p>
            <a:pPr marL="227013" lvl="1" indent="-114300">
              <a:lnSpc>
                <a:spcPct val="85000"/>
              </a:lnSpc>
              <a:spcAft>
                <a:spcPts val="300"/>
              </a:spcAft>
              <a:buFont typeface="Arial" charset="0"/>
              <a:buChar char="•"/>
              <a:tabLst>
                <a:tab pos="114300" algn="l"/>
              </a:tabLst>
            </a:pPr>
            <a:r>
              <a:rPr lang="en-US" i="1">
                <a:latin typeface="Calibri" pitchFamily="34" charset="0"/>
                <a:cs typeface="Arial" charset="0"/>
              </a:rPr>
              <a:t>SPoRT agreed to visit each Region – look for synergy</a:t>
            </a:r>
          </a:p>
          <a:p>
            <a:pPr marL="227013" lvl="1" indent="-114300">
              <a:lnSpc>
                <a:spcPct val="85000"/>
              </a:lnSpc>
              <a:buFont typeface="Arial" charset="0"/>
              <a:buChar char="•"/>
              <a:tabLst>
                <a:tab pos="114300" algn="l"/>
              </a:tabLst>
            </a:pPr>
            <a:r>
              <a:rPr lang="en-US" i="1">
                <a:latin typeface="Calibri" pitchFamily="34" charset="0"/>
                <a:cs typeface="Arial" charset="0"/>
              </a:rPr>
              <a:t>visited all but WR, also visited AWC, SPC, OPC, HPC, NHC, and SERFC, AAWC, ARFC,   </a:t>
            </a:r>
          </a:p>
          <a:p>
            <a:pPr marL="227013" lvl="1" indent="-114300">
              <a:lnSpc>
                <a:spcPct val="85000"/>
              </a:lnSpc>
              <a:spcAft>
                <a:spcPts val="300"/>
              </a:spcAft>
              <a:tabLst>
                <a:tab pos="114300" algn="l"/>
              </a:tabLst>
            </a:pPr>
            <a:r>
              <a:rPr lang="en-US" i="1">
                <a:latin typeface="Calibri" pitchFamily="34" charset="0"/>
                <a:cs typeface="Arial" charset="0"/>
              </a:rPr>
              <a:t>        Anchorage CWSU, and additional WFOs</a:t>
            </a:r>
          </a:p>
          <a:p>
            <a:pPr marL="227013" lvl="1" indent="-114300">
              <a:lnSpc>
                <a:spcPct val="85000"/>
              </a:lnSpc>
              <a:buFont typeface="Calibri" pitchFamily="34" charset="0"/>
              <a:buChar char="–"/>
              <a:tabLst>
                <a:tab pos="114300" algn="l"/>
              </a:tabLst>
            </a:pPr>
            <a:r>
              <a:rPr lang="en-US" sz="1600" i="1">
                <a:latin typeface="Calibri" pitchFamily="34" charset="0"/>
              </a:rPr>
              <a:t>ER / CR – Great Lakes modeling collaboration</a:t>
            </a:r>
          </a:p>
          <a:p>
            <a:pPr marL="227013" lvl="1" indent="-114300">
              <a:lnSpc>
                <a:spcPct val="85000"/>
              </a:lnSpc>
              <a:buFont typeface="Calibri" pitchFamily="34" charset="0"/>
              <a:buChar char="–"/>
              <a:tabLst>
                <a:tab pos="114300" algn="l"/>
              </a:tabLst>
            </a:pPr>
            <a:r>
              <a:rPr lang="en-US" sz="1600" i="1">
                <a:latin typeface="Calibri" pitchFamily="34" charset="0"/>
              </a:rPr>
              <a:t>AR (and UAF) – Terra/ Aqua data – SSTs, sea ice product, MODIS imagery (soon)</a:t>
            </a:r>
          </a:p>
          <a:p>
            <a:pPr marL="227013" lvl="1" indent="-114300">
              <a:lnSpc>
                <a:spcPct val="85000"/>
              </a:lnSpc>
              <a:buFont typeface="Calibri" pitchFamily="34" charset="0"/>
              <a:buChar char="–"/>
              <a:tabLst>
                <a:tab pos="114300" algn="l"/>
              </a:tabLst>
            </a:pPr>
            <a:r>
              <a:rPr lang="en-US" sz="1600" i="1">
                <a:latin typeface="Calibri" pitchFamily="34" charset="0"/>
              </a:rPr>
              <a:t>WR – ocean surface wind vectors from WindSat</a:t>
            </a:r>
            <a:endParaRPr lang="en-US" sz="2200" i="1">
              <a:latin typeface="Calibri" pitchFamily="34" charset="0"/>
              <a:cs typeface="Arial" charset="0"/>
            </a:endParaRPr>
          </a:p>
          <a:p>
            <a:pPr marL="227013" lvl="1" indent="-114300">
              <a:lnSpc>
                <a:spcPct val="85000"/>
              </a:lnSpc>
              <a:spcBef>
                <a:spcPts val="600"/>
              </a:spcBef>
              <a:spcAft>
                <a:spcPts val="600"/>
              </a:spcAft>
              <a:tabLst>
                <a:tab pos="114300" algn="l"/>
              </a:tabLst>
            </a:pPr>
            <a:r>
              <a:rPr lang="en-US" sz="2200">
                <a:latin typeface="Calibri" pitchFamily="34" charset="0"/>
                <a:cs typeface="Arial" charset="0"/>
              </a:rPr>
              <a:t>Expanded participation in the GOES-R / NPP Proving Ground</a:t>
            </a:r>
            <a:endParaRPr lang="en-US" sz="2200" i="1">
              <a:latin typeface="Calibri" pitchFamily="34" charset="0"/>
              <a:cs typeface="Arial" charset="0"/>
            </a:endParaRPr>
          </a:p>
          <a:p>
            <a:pPr marL="227013" lvl="1" indent="-114300">
              <a:lnSpc>
                <a:spcPct val="85000"/>
              </a:lnSpc>
              <a:spcAft>
                <a:spcPts val="300"/>
              </a:spcAft>
              <a:buFont typeface="Arial" charset="0"/>
              <a:buChar char="•"/>
              <a:tabLst>
                <a:tab pos="114300" algn="l"/>
              </a:tabLst>
            </a:pPr>
            <a:r>
              <a:rPr lang="en-US" i="1">
                <a:latin typeface="Calibri" pitchFamily="34" charset="0"/>
              </a:rPr>
              <a:t>several new WFOs, new agreements to evaluate proxy ABI and VIIRS data</a:t>
            </a:r>
          </a:p>
          <a:p>
            <a:pPr marL="227013" lvl="1" indent="-114300">
              <a:lnSpc>
                <a:spcPct val="85000"/>
              </a:lnSpc>
              <a:spcAft>
                <a:spcPts val="300"/>
              </a:spcAft>
              <a:buFont typeface="Arial" charset="0"/>
              <a:buChar char="•"/>
              <a:tabLst>
                <a:tab pos="114300" algn="l"/>
              </a:tabLst>
            </a:pPr>
            <a:r>
              <a:rPr lang="en-US" i="1">
                <a:latin typeface="Calibri" pitchFamily="34" charset="0"/>
              </a:rPr>
              <a:t>National Centers – suite of RGB products from GOES Sounder / SEVIRI (proxy for ABI)</a:t>
            </a:r>
          </a:p>
          <a:p>
            <a:pPr marL="227013" lvl="1" indent="-114300">
              <a:lnSpc>
                <a:spcPct val="85000"/>
              </a:lnSpc>
              <a:spcAft>
                <a:spcPts val="300"/>
              </a:spcAft>
              <a:buFont typeface="Arial" charset="0"/>
              <a:buChar char="•"/>
              <a:tabLst>
                <a:tab pos="114300" algn="l"/>
              </a:tabLst>
            </a:pPr>
            <a:r>
              <a:rPr lang="en-US" i="1">
                <a:latin typeface="Calibri" pitchFamily="34" charset="0"/>
              </a:rPr>
              <a:t>enhanced NESDIS and CIRA collaborations for access to data / products</a:t>
            </a:r>
          </a:p>
          <a:p>
            <a:pPr marL="227013" lvl="1" indent="-114300">
              <a:lnSpc>
                <a:spcPct val="85000"/>
              </a:lnSpc>
              <a:spcAft>
                <a:spcPts val="300"/>
              </a:spcAft>
              <a:buFont typeface="Arial" charset="0"/>
              <a:buChar char="•"/>
              <a:tabLst>
                <a:tab pos="114300" algn="l"/>
              </a:tabLst>
            </a:pPr>
            <a:r>
              <a:rPr lang="en-US" i="1">
                <a:latin typeface="Calibri" pitchFamily="34" charset="0"/>
              </a:rPr>
              <a:t>challenge to participate without being competitive with others (CIMSS, CIRA)</a:t>
            </a:r>
          </a:p>
        </p:txBody>
      </p:sp>
      <p:sp>
        <p:nvSpPr>
          <p:cNvPr id="16"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6"/>
          <p:cNvSpPr txBox="1">
            <a:spLocks/>
          </p:cNvSpPr>
          <p:nvPr/>
        </p:nvSpPr>
        <p:spPr bwMode="auto">
          <a:xfrm>
            <a:off x="457200" y="838200"/>
            <a:ext cx="8305800" cy="4525963"/>
          </a:xfrm>
          <a:prstGeom prst="rect">
            <a:avLst/>
          </a:prstGeom>
          <a:noFill/>
          <a:ln w="9525">
            <a:noFill/>
            <a:miter lim="800000"/>
            <a:headEnd/>
            <a:tailEnd/>
          </a:ln>
        </p:spPr>
        <p:txBody>
          <a:bodyPr/>
          <a:lstStyle/>
          <a:p>
            <a:pPr marL="227013" indent="-227013">
              <a:lnSpc>
                <a:spcPct val="85000"/>
              </a:lnSpc>
              <a:spcAft>
                <a:spcPts val="600"/>
              </a:spcAft>
              <a:tabLst>
                <a:tab pos="114300" algn="l"/>
              </a:tabLs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aggressively promote itself as the transition testbed for application of unique NASA data sets to improve situational awareness and short-term forecasting for NOAA/NWS.  </a:t>
            </a:r>
          </a:p>
          <a:p>
            <a:pPr marL="227013" indent="-227013">
              <a:lnSpc>
                <a:spcPct val="85000"/>
              </a:lnSpc>
              <a:spcAft>
                <a:spcPts val="600"/>
              </a:spcAft>
              <a:tabLst>
                <a:tab pos="114300" algn="l"/>
              </a:tabLst>
            </a:pPr>
            <a:r>
              <a:rPr lang="en-US" sz="2200">
                <a:solidFill>
                  <a:schemeClr val="hlink"/>
                </a:solidFill>
                <a:latin typeface="Calibri" pitchFamily="34" charset="0"/>
              </a:rPr>
              <a:t>SPoRT should provide information on the link of unique NASA data sets to future NOAA data sets from operational satellites (e.g. MODIS to VIIRS, AMSR-E to MIS)</a:t>
            </a:r>
          </a:p>
          <a:p>
            <a:pPr marL="227013" indent="-227013">
              <a:lnSpc>
                <a:spcPct val="85000"/>
              </a:lnSpc>
              <a:spcAft>
                <a:spcPts val="600"/>
              </a:spcAft>
              <a:tabLst>
                <a:tab pos="114300" algn="l"/>
              </a:tabLst>
            </a:pPr>
            <a:r>
              <a:rPr lang="en-US" sz="2200" u="sng">
                <a:latin typeface="Calibri" pitchFamily="34" charset="0"/>
                <a:cs typeface="Arial" charset="0"/>
              </a:rPr>
              <a:t>Response/Action</a:t>
            </a:r>
            <a:r>
              <a:rPr lang="en-US" sz="2200">
                <a:latin typeface="Calibri" pitchFamily="34" charset="0"/>
                <a:cs typeface="Arial" charset="0"/>
              </a:rPr>
              <a:t>:</a:t>
            </a:r>
          </a:p>
          <a:p>
            <a:pPr marL="227013" indent="-227013">
              <a:lnSpc>
                <a:spcPct val="85000"/>
              </a:lnSpc>
              <a:spcAft>
                <a:spcPts val="600"/>
              </a:spcAft>
              <a:tabLst>
                <a:tab pos="114300" algn="l"/>
              </a:tabLst>
            </a:pPr>
            <a:r>
              <a:rPr lang="en-US" sz="2200">
                <a:latin typeface="Calibri" pitchFamily="34" charset="0"/>
                <a:cs typeface="Arial" charset="0"/>
              </a:rPr>
              <a:t>Enhanced outreach activities</a:t>
            </a:r>
            <a:endParaRPr lang="en-US" sz="2000">
              <a:latin typeface="Calibri" pitchFamily="34" charset="0"/>
              <a:cs typeface="Arial" charset="0"/>
            </a:endParaRPr>
          </a:p>
          <a:p>
            <a:pPr marL="461963" lvl="1" indent="-234950">
              <a:lnSpc>
                <a:spcPct val="85000"/>
              </a:lnSpc>
              <a:buFont typeface="Arial" charset="0"/>
              <a:buChar char="•"/>
              <a:tabLst>
                <a:tab pos="114300" algn="l"/>
              </a:tabLst>
            </a:pPr>
            <a:r>
              <a:rPr lang="en-US" sz="2000" i="1">
                <a:latin typeface="Calibri" pitchFamily="34" charset="0"/>
                <a:cs typeface="Arial" charset="0"/>
              </a:rPr>
              <a:t>conference and workshop presence, publications, newsletters, blog</a:t>
            </a:r>
          </a:p>
          <a:p>
            <a:pPr marL="227013" indent="-227013">
              <a:lnSpc>
                <a:spcPct val="85000"/>
              </a:lnSpc>
              <a:spcBef>
                <a:spcPts val="600"/>
              </a:spcBef>
              <a:spcAft>
                <a:spcPts val="600"/>
              </a:spcAft>
              <a:tabLst>
                <a:tab pos="114300" algn="l"/>
              </a:tabLst>
            </a:pPr>
            <a:r>
              <a:rPr lang="en-US" sz="2200">
                <a:latin typeface="Calibri" pitchFamily="34" charset="0"/>
                <a:cs typeface="Arial" charset="0"/>
              </a:rPr>
              <a:t>Involvement in proving ground activities used to enhance linkages between research and operational satellite sensors</a:t>
            </a:r>
          </a:p>
          <a:p>
            <a:pPr marL="227013" indent="-227013">
              <a:lnSpc>
                <a:spcPct val="85000"/>
              </a:lnSpc>
              <a:spcBef>
                <a:spcPts val="600"/>
              </a:spcBef>
              <a:spcAft>
                <a:spcPts val="600"/>
              </a:spcAft>
              <a:tabLst>
                <a:tab pos="114300" algn="l"/>
              </a:tabLst>
            </a:pPr>
            <a:r>
              <a:rPr lang="en-US" sz="2200" u="sng">
                <a:solidFill>
                  <a:schemeClr val="hlink"/>
                </a:solidFill>
                <a:latin typeface="Calibri" pitchFamily="34" charset="0"/>
              </a:rPr>
              <a:t>Suggestion</a:t>
            </a:r>
            <a:r>
              <a:rPr lang="en-US" sz="2200">
                <a:solidFill>
                  <a:schemeClr val="hlink"/>
                </a:solidFill>
                <a:latin typeface="Calibri" pitchFamily="34" charset="0"/>
              </a:rPr>
              <a:t>:  Include more detail on key milestones and timelines, long-term project implementation plans, and explanation on the importance of the metrics and possible key values in revised Strategic Plan</a:t>
            </a:r>
          </a:p>
          <a:p>
            <a:pPr marL="227013" indent="-227013">
              <a:lnSpc>
                <a:spcPct val="85000"/>
              </a:lnSpc>
              <a:spcAft>
                <a:spcPts val="600"/>
              </a:spcAft>
              <a:tabLst>
                <a:tab pos="114300" algn="l"/>
              </a:tabLst>
            </a:pPr>
            <a:r>
              <a:rPr lang="en-US" sz="2200" u="sng">
                <a:latin typeface="Calibri" pitchFamily="34" charset="0"/>
              </a:rPr>
              <a:t>Response/Action</a:t>
            </a:r>
            <a:r>
              <a:rPr lang="en-US" sz="2200">
                <a:latin typeface="Calibri" pitchFamily="34" charset="0"/>
              </a:rPr>
              <a:t>: No update to Strategic Plan is planned at this time.</a:t>
            </a:r>
            <a:endParaRPr lang="en-US" sz="2200">
              <a:latin typeface="Calibri" pitchFamily="34" charset="0"/>
              <a:cs typeface="Arial" charset="0"/>
            </a:endParaRPr>
          </a:p>
          <a:p>
            <a:pPr marL="227013" indent="-227013">
              <a:lnSpc>
                <a:spcPct val="85000"/>
              </a:lnSpc>
              <a:spcAft>
                <a:spcPts val="600"/>
              </a:spcAft>
              <a:tabLst>
                <a:tab pos="114300" algn="l"/>
              </a:tabLst>
            </a:pPr>
            <a:endParaRPr lang="en-US" sz="2200">
              <a:latin typeface="Calibri" pitchFamily="34" charset="0"/>
            </a:endParaRPr>
          </a:p>
        </p:txBody>
      </p:sp>
      <p:sp>
        <p:nvSpPr>
          <p:cNvPr id="16"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j-lt"/>
              </a:rPr>
              <a:t>Recommendations</a:t>
            </a:r>
            <a:r>
              <a:rPr lang="en-US" sz="3600" dirty="0">
                <a:latin typeface="+mj-lt"/>
              </a:rPr>
              <a:t> / Response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6"/>
          <p:cNvSpPr txBox="1">
            <a:spLocks/>
          </p:cNvSpPr>
          <p:nvPr/>
        </p:nvSpPr>
        <p:spPr bwMode="auto">
          <a:xfrm>
            <a:off x="457200" y="1493838"/>
            <a:ext cx="8305800" cy="4525962"/>
          </a:xfrm>
          <a:prstGeom prst="rect">
            <a:avLst/>
          </a:prstGeom>
          <a:noFill/>
          <a:ln w="9525">
            <a:noFill/>
            <a:miter lim="800000"/>
            <a:headEnd/>
            <a:tailEnd/>
          </a:ln>
        </p:spPr>
        <p:txBody>
          <a:bodyPr/>
          <a:lstStyle/>
          <a:p>
            <a:pPr marL="227013" indent="-227013">
              <a:lnSpc>
                <a:spcPct val="85000"/>
              </a:lnSpc>
              <a:spcAft>
                <a:spcPts val="600"/>
              </a:spcAft>
              <a:tabLst>
                <a:tab pos="114300" algn="l"/>
              </a:tabLs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actively seek out partnerships and collaborative projects with other NOAA/NWS testbeds and use its ability to deliver experimental datasets to the field as a unique strength. </a:t>
            </a:r>
          </a:p>
          <a:p>
            <a:pPr marL="227013" indent="-227013">
              <a:lnSpc>
                <a:spcPct val="85000"/>
              </a:lnSpc>
              <a:spcAft>
                <a:spcPts val="600"/>
              </a:spcAft>
              <a:tabLst>
                <a:tab pos="114300" algn="l"/>
              </a:tabLs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SPoRT expanded collaboration with HWT, started a newly funded activity with JCSDA, and supports the JHT through the GOES-R PG.  Continue to look for synergy with HMT.</a:t>
            </a:r>
            <a:endParaRPr lang="en-US" sz="2400">
              <a:latin typeface="Calibri" pitchFamily="34" charset="0"/>
            </a:endParaRPr>
          </a:p>
          <a:p>
            <a:pPr marL="227013" indent="-227013">
              <a:lnSpc>
                <a:spcPct val="85000"/>
              </a:lnSpc>
              <a:spcBef>
                <a:spcPts val="1800"/>
              </a:spcBef>
              <a:spcAft>
                <a:spcPts val="600"/>
              </a:spcAft>
              <a:tabLst>
                <a:tab pos="114300" algn="l"/>
              </a:tabLst>
            </a:pPr>
            <a:r>
              <a:rPr lang="en-US" sz="2200" u="sng">
                <a:solidFill>
                  <a:schemeClr val="hlink"/>
                </a:solidFill>
                <a:latin typeface="Calibri" pitchFamily="34" charset="0"/>
              </a:rPr>
              <a:t>Recommendation</a:t>
            </a:r>
            <a:r>
              <a:rPr lang="en-US" sz="2200">
                <a:solidFill>
                  <a:schemeClr val="hlink"/>
                </a:solidFill>
                <a:latin typeface="Calibri" pitchFamily="34" charset="0"/>
              </a:rPr>
              <a:t>: SPoRT management should gain a high-level understanding of the various requirements and transition processes in NOAA/NWS. </a:t>
            </a:r>
          </a:p>
          <a:p>
            <a:pPr marL="227013" indent="-227013">
              <a:lnSpc>
                <a:spcPct val="85000"/>
              </a:lnSpc>
              <a:spcBef>
                <a:spcPts val="600"/>
              </a:spcBef>
              <a:spcAft>
                <a:spcPts val="600"/>
              </a:spcAft>
              <a:tabLst>
                <a:tab pos="114300" algn="l"/>
              </a:tabLs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Working to improve this understanding through coordination with NWS / OST.</a:t>
            </a:r>
          </a:p>
          <a:p>
            <a:pPr marL="227013" indent="-227013">
              <a:lnSpc>
                <a:spcPct val="85000"/>
              </a:lnSpc>
              <a:spcBef>
                <a:spcPts val="1800"/>
              </a:spcBef>
              <a:spcAft>
                <a:spcPts val="600"/>
              </a:spcAft>
              <a:tabLst>
                <a:tab pos="114300" algn="l"/>
              </a:tabLst>
            </a:pPr>
            <a:endParaRPr lang="en-US" sz="2200">
              <a:latin typeface="Calibri" pitchFamily="34" charset="0"/>
            </a:endParaRPr>
          </a:p>
          <a:p>
            <a:pPr marL="227013" indent="-227013">
              <a:lnSpc>
                <a:spcPct val="85000"/>
              </a:lnSpc>
              <a:spcAft>
                <a:spcPts val="600"/>
              </a:spcAft>
              <a:tabLst>
                <a:tab pos="114300" algn="l"/>
              </a:tabLst>
            </a:pPr>
            <a:endParaRPr lang="en-US" sz="2200">
              <a:latin typeface="Calibri" pitchFamily="34" charset="0"/>
              <a:cs typeface="Arial" charset="0"/>
            </a:endParaRPr>
          </a:p>
          <a:p>
            <a:pPr marL="227013" indent="-227013">
              <a:lnSpc>
                <a:spcPct val="85000"/>
              </a:lnSpc>
              <a:spcAft>
                <a:spcPts val="600"/>
              </a:spcAft>
              <a:tabLst>
                <a:tab pos="114300" algn="l"/>
              </a:tabLst>
            </a:pPr>
            <a:endParaRPr lang="en-US" sz="2200">
              <a:latin typeface="Calibri" pitchFamily="34" charset="0"/>
              <a:cs typeface="Arial" charset="0"/>
            </a:endParaRPr>
          </a:p>
          <a:p>
            <a:pPr marL="227013" indent="-227013">
              <a:lnSpc>
                <a:spcPct val="85000"/>
              </a:lnSpc>
              <a:spcAft>
                <a:spcPts val="600"/>
              </a:spcAft>
              <a:tabLst>
                <a:tab pos="114300" algn="l"/>
              </a:tabLst>
            </a:pPr>
            <a:endParaRPr lang="en-US" sz="2400">
              <a:latin typeface="Calibri" pitchFamily="34" charset="0"/>
            </a:endParaRPr>
          </a:p>
        </p:txBody>
      </p:sp>
      <p:sp>
        <p:nvSpPr>
          <p:cNvPr id="16"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
        <p:nvSpPr>
          <p:cNvPr id="37891" name="Rectangle 3"/>
          <p:cNvSpPr>
            <a:spLocks noChangeArrowheads="1"/>
          </p:cNvSpPr>
          <p:nvPr/>
        </p:nvSpPr>
        <p:spPr bwMode="auto">
          <a:xfrm>
            <a:off x="1295400" y="2413000"/>
            <a:ext cx="4572000" cy="366713"/>
          </a:xfrm>
          <a:prstGeom prst="rect">
            <a:avLst/>
          </a:prstGeom>
          <a:noFill/>
          <a:ln w="9525">
            <a:noFill/>
            <a:miter lim="800000"/>
            <a:headEnd/>
            <a:tailEnd/>
          </a:ln>
        </p:spPr>
        <p:txBody>
          <a:bodyPr>
            <a:spAutoFit/>
          </a:bodyPr>
          <a:lstStyle/>
          <a:p>
            <a:r>
              <a:rPr lang="en-US"/>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6"/>
          <p:cNvSpPr txBox="1">
            <a:spLocks/>
          </p:cNvSpPr>
          <p:nvPr/>
        </p:nvSpPr>
        <p:spPr bwMode="auto">
          <a:xfrm>
            <a:off x="457200" y="1036638"/>
            <a:ext cx="8153400" cy="4525962"/>
          </a:xfrm>
          <a:prstGeom prst="rect">
            <a:avLst/>
          </a:prstGeom>
          <a:noFill/>
          <a:ln w="9525">
            <a:noFill/>
            <a:miter lim="800000"/>
            <a:headEnd/>
            <a:tailEnd/>
          </a:ln>
        </p:spPr>
        <p:txBody>
          <a:bodyPr/>
          <a:lstStyle/>
          <a:p>
            <a:pPr marL="227013" indent="-227013">
              <a:lnSpc>
                <a:spcPct val="85000"/>
              </a:lnSpc>
              <a:spcAft>
                <a:spcPts val="1200"/>
              </a:spcAft>
              <a:tabLst>
                <a:tab pos="114300" algn="l"/>
              </a:tabLst>
            </a:pPr>
            <a:r>
              <a:rPr lang="en-US" sz="2400" b="1">
                <a:latin typeface="Calibri" pitchFamily="34" charset="0"/>
              </a:rPr>
              <a:t>Tactical Planning / Reporting</a:t>
            </a:r>
          </a:p>
          <a:p>
            <a:pPr marL="227013" indent="-227013">
              <a:lnSpc>
                <a:spcPct val="85000"/>
              </a:lnSpc>
              <a:spcAft>
                <a:spcPts val="600"/>
              </a:spcAft>
              <a:tabLst>
                <a:tab pos="114300" algn="l"/>
              </a:tabLs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replace the biennial report with a smaller Annual Report and make the report available to end users, partners, and stakeholders. </a:t>
            </a:r>
          </a:p>
          <a:p>
            <a:pPr marL="227013" indent="-227013">
              <a:lnSpc>
                <a:spcPct val="85000"/>
              </a:lnSpc>
              <a:spcAft>
                <a:spcPts val="600"/>
              </a:spcAft>
              <a:tabLst>
                <a:tab pos="114300" algn="l"/>
              </a:tabLs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These reports are a big time sink for technical staff.  Given limited manpower this is a lower priority than other tasks.</a:t>
            </a:r>
          </a:p>
          <a:p>
            <a:pPr marL="227013" indent="-227013">
              <a:lnSpc>
                <a:spcPct val="85000"/>
              </a:lnSpc>
              <a:spcAft>
                <a:spcPts val="600"/>
              </a:spcAft>
              <a:tabLst>
                <a:tab pos="114300" algn="l"/>
              </a:tabLst>
            </a:pPr>
            <a:endParaRPr lang="en-US" sz="2200">
              <a:latin typeface="Calibri" pitchFamily="34" charset="0"/>
            </a:endParaRPr>
          </a:p>
          <a:p>
            <a:pPr marL="227013" indent="-227013">
              <a:lnSpc>
                <a:spcPct val="85000"/>
              </a:lnSpc>
              <a:spcAft>
                <a:spcPts val="600"/>
              </a:spcAft>
              <a:tabLst>
                <a:tab pos="114300" algn="l"/>
              </a:tabLs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reconsider development of a task or project plan for each project that clearly defines objectives, collaborators, a schedule, milestones, a projected completion date, and the expected deliverable. </a:t>
            </a:r>
          </a:p>
          <a:p>
            <a:pPr marL="227013" indent="-227013">
              <a:lnSpc>
                <a:spcPct val="85000"/>
              </a:lnSpc>
              <a:spcAft>
                <a:spcPts val="600"/>
              </a:spcAft>
              <a:tabLst>
                <a:tab pos="114300" algn="l"/>
              </a:tabLs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Task plans with milestones, deliverables, and level of effort for various individuals have been developed for over 25 tasks.  This has helped prioritize activities and has led to greater productivity.</a:t>
            </a:r>
          </a:p>
          <a:p>
            <a:pPr marL="461963" lvl="1" indent="-234950">
              <a:lnSpc>
                <a:spcPct val="85000"/>
              </a:lnSpc>
              <a:buFont typeface="Arial" charset="0"/>
              <a:buChar char="•"/>
              <a:tabLst>
                <a:tab pos="114300" algn="l"/>
              </a:tabLst>
            </a:pPr>
            <a:endParaRPr lang="en-US" sz="2000">
              <a:latin typeface="Calibri" pitchFamily="34" charset="0"/>
              <a:cs typeface="Arial" charset="0"/>
            </a:endParaRPr>
          </a:p>
          <a:p>
            <a:pPr marL="227013" indent="-227013">
              <a:lnSpc>
                <a:spcPct val="85000"/>
              </a:lnSpc>
              <a:spcAft>
                <a:spcPts val="600"/>
              </a:spcAft>
              <a:tabLst>
                <a:tab pos="114300" algn="l"/>
              </a:tabLst>
            </a:pPr>
            <a:endParaRPr lang="en-US" sz="2400">
              <a:latin typeface="Calibri" pitchFamily="34" charset="0"/>
            </a:endParaRPr>
          </a:p>
        </p:txBody>
      </p:sp>
      <p:sp>
        <p:nvSpPr>
          <p:cNvPr id="16"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727"/>
          <p:cNvPicPr>
            <a:picLocks noChangeAspect="1" noChangeArrowheads="1"/>
          </p:cNvPicPr>
          <p:nvPr/>
        </p:nvPicPr>
        <p:blipFill>
          <a:blip r:embed="rId2"/>
          <a:srcRect/>
          <a:stretch>
            <a:fillRect/>
          </a:stretch>
        </p:blipFill>
        <p:spPr bwMode="auto">
          <a:xfrm>
            <a:off x="609600" y="1295400"/>
            <a:ext cx="8229600" cy="4570413"/>
          </a:xfrm>
          <a:prstGeom prst="rect">
            <a:avLst/>
          </a:prstGeom>
          <a:noFill/>
          <a:ln w="9525">
            <a:noFill/>
            <a:miter lim="800000"/>
            <a:headEnd/>
            <a:tailEnd/>
          </a:ln>
        </p:spPr>
      </p:pic>
      <p:sp>
        <p:nvSpPr>
          <p:cNvPr id="41986" name="Text Box 1728"/>
          <p:cNvSpPr txBox="1">
            <a:spLocks noChangeArrowheads="1"/>
          </p:cNvSpPr>
          <p:nvPr/>
        </p:nvSpPr>
        <p:spPr bwMode="auto">
          <a:xfrm>
            <a:off x="1752600" y="228600"/>
            <a:ext cx="5786438" cy="457200"/>
          </a:xfrm>
          <a:prstGeom prst="rect">
            <a:avLst/>
          </a:prstGeom>
          <a:noFill/>
          <a:ln w="9525">
            <a:noFill/>
            <a:miter lim="800000"/>
            <a:headEnd/>
            <a:tailEnd/>
          </a:ln>
        </p:spPr>
        <p:txBody>
          <a:bodyPr wrap="none">
            <a:spAutoFit/>
          </a:bodyPr>
          <a:lstStyle/>
          <a:p>
            <a:r>
              <a:rPr lang="en-US" sz="2400">
                <a:latin typeface="Calibri" pitchFamily="34" charset="0"/>
              </a:rPr>
              <a:t>SPoRT Project Activities – Schedule and Tasks</a:t>
            </a:r>
          </a:p>
        </p:txBody>
      </p:sp>
      <p:sp>
        <p:nvSpPr>
          <p:cNvPr id="41987" name="Text Box 1729"/>
          <p:cNvSpPr txBox="1">
            <a:spLocks noChangeArrowheads="1"/>
          </p:cNvSpPr>
          <p:nvPr/>
        </p:nvSpPr>
        <p:spPr bwMode="auto">
          <a:xfrm>
            <a:off x="609600" y="685800"/>
            <a:ext cx="7635875" cy="641350"/>
          </a:xfrm>
          <a:prstGeom prst="rect">
            <a:avLst/>
          </a:prstGeom>
          <a:noFill/>
          <a:ln w="9525">
            <a:noFill/>
            <a:miter lim="800000"/>
            <a:headEnd/>
            <a:tailEnd/>
          </a:ln>
        </p:spPr>
        <p:txBody>
          <a:bodyPr>
            <a:spAutoFit/>
          </a:bodyPr>
          <a:lstStyle/>
          <a:p>
            <a:pPr marL="231775" indent="-231775">
              <a:buFontTx/>
              <a:buChar char="•"/>
            </a:pPr>
            <a:r>
              <a:rPr lang="en-US" i="1">
                <a:latin typeface="Calibri" pitchFamily="34" charset="0"/>
              </a:rPr>
              <a:t>Task list, schedule, deliverables, manpower estimates developed for each major activity (30+)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6"/>
          <p:cNvSpPr txBox="1">
            <a:spLocks/>
          </p:cNvSpPr>
          <p:nvPr/>
        </p:nvSpPr>
        <p:spPr bwMode="auto">
          <a:xfrm>
            <a:off x="457200" y="1112838"/>
            <a:ext cx="8153400" cy="4525962"/>
          </a:xfrm>
          <a:prstGeom prst="rect">
            <a:avLst/>
          </a:prstGeom>
          <a:noFill/>
          <a:ln w="9525">
            <a:noFill/>
            <a:miter lim="800000"/>
            <a:headEnd/>
            <a:tailEnd/>
          </a:ln>
        </p:spPr>
        <p:txBody>
          <a:bodyPr/>
          <a:lstStyle/>
          <a:p>
            <a:pPr marL="227013" indent="-227013">
              <a:lnSpc>
                <a:spcPct val="85000"/>
              </a:lnSpc>
              <a:spcAft>
                <a:spcPts val="1200"/>
              </a:spcAft>
              <a:tabLst>
                <a:tab pos="114300" algn="l"/>
              </a:tabLst>
            </a:pPr>
            <a:r>
              <a:rPr lang="en-US" sz="2400" b="1">
                <a:latin typeface="Calibri" pitchFamily="34" charset="0"/>
              </a:rPr>
              <a:t>Miscellaneous:</a:t>
            </a:r>
          </a:p>
          <a:p>
            <a:pPr marL="227013" indent="-227013">
              <a:lnSpc>
                <a:spcPct val="85000"/>
              </a:lnSpc>
              <a:spcAft>
                <a:spcPts val="600"/>
              </a:spcAft>
              <a:tabLst>
                <a:tab pos="114300" algn="l"/>
              </a:tabLst>
            </a:pPr>
            <a:r>
              <a:rPr lang="en-US" sz="2200" u="sng">
                <a:solidFill>
                  <a:schemeClr val="hlink"/>
                </a:solidFill>
                <a:latin typeface="Calibri" pitchFamily="34" charset="0"/>
              </a:rPr>
              <a:t>Recommendation</a:t>
            </a:r>
            <a:r>
              <a:rPr lang="en-US" sz="2200">
                <a:solidFill>
                  <a:schemeClr val="hlink"/>
                </a:solidFill>
                <a:latin typeface="Calibri" pitchFamily="34" charset="0"/>
              </a:rPr>
              <a:t>: Include a conference call with a representative sample of customers at future SAC meetings. </a:t>
            </a:r>
          </a:p>
          <a:p>
            <a:pPr marL="227013" indent="-227013">
              <a:lnSpc>
                <a:spcPct val="85000"/>
              </a:lnSpc>
              <a:spcAft>
                <a:spcPts val="600"/>
              </a:spcAft>
              <a:tabLst>
                <a:tab pos="114300" algn="l"/>
              </a:tabLs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This has been planned for the SAC meeting.</a:t>
            </a:r>
          </a:p>
          <a:p>
            <a:pPr marL="227013" indent="-227013">
              <a:lnSpc>
                <a:spcPct val="85000"/>
              </a:lnSpc>
              <a:spcAft>
                <a:spcPts val="600"/>
              </a:spcAft>
              <a:tabLst>
                <a:tab pos="114300" algn="l"/>
              </a:tabLst>
            </a:pPr>
            <a:endParaRPr lang="en-US" sz="2200">
              <a:latin typeface="Calibri" pitchFamily="34" charset="0"/>
            </a:endParaRPr>
          </a:p>
          <a:p>
            <a:pPr marL="227013" indent="-227013">
              <a:lnSpc>
                <a:spcPct val="85000"/>
              </a:lnSpc>
              <a:spcAft>
                <a:spcPts val="600"/>
              </a:spcAft>
              <a:tabLst>
                <a:tab pos="114300" algn="l"/>
              </a:tabLst>
            </a:pPr>
            <a:r>
              <a:rPr lang="en-US" sz="2200" u="sng">
                <a:solidFill>
                  <a:schemeClr val="hlink"/>
                </a:solidFill>
                <a:latin typeface="Calibri" pitchFamily="34" charset="0"/>
                <a:ea typeface="Calibri" pitchFamily="34" charset="0"/>
                <a:cs typeface="Times New Roman" pitchFamily="18" charset="0"/>
              </a:rPr>
              <a:t>Suggestion:</a:t>
            </a:r>
            <a:r>
              <a:rPr lang="en-US" sz="2200">
                <a:solidFill>
                  <a:schemeClr val="hlink"/>
                </a:solidFill>
                <a:latin typeface="Calibri" pitchFamily="34" charset="0"/>
                <a:ea typeface="Calibri" pitchFamily="34" charset="0"/>
                <a:cs typeface="Times New Roman" pitchFamily="18" charset="0"/>
              </a:rPr>
              <a:t>   SPoRT should consider annual advocate (end user) workshop in Huntsville.  The workshops would provide an excellent venue to further communication, exchange ideas, gather requirements, and showcase SPoRT/WFO projects.</a:t>
            </a:r>
          </a:p>
          <a:p>
            <a:pPr marL="227013" indent="-227013">
              <a:lnSpc>
                <a:spcPct val="85000"/>
              </a:lnSpc>
              <a:spcAft>
                <a:spcPts val="600"/>
              </a:spcAft>
              <a:tabLst>
                <a:tab pos="114300" algn="l"/>
              </a:tabLs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cs typeface="Times New Roman" pitchFamily="18" charset="0"/>
              </a:rPr>
              <a:t>SPoRT hosted a virtual workshop in late summer 2011 involving all SR collaborative offices.  Other WFOs participated as well.  This forum provided great interaction at minimal cost.</a:t>
            </a:r>
            <a:endParaRPr lang="en-US" sz="2200">
              <a:latin typeface="Calibri" pitchFamily="34" charset="0"/>
              <a:cs typeface="Arial" charset="0"/>
            </a:endParaRPr>
          </a:p>
          <a:p>
            <a:pPr marL="227013" indent="-227013">
              <a:lnSpc>
                <a:spcPct val="85000"/>
              </a:lnSpc>
              <a:spcAft>
                <a:spcPts val="600"/>
              </a:spcAft>
              <a:tabLst>
                <a:tab pos="114300" algn="l"/>
              </a:tabLst>
            </a:pPr>
            <a:endParaRPr lang="en-US" sz="2400">
              <a:latin typeface="Calibri" pitchFamily="34" charset="0"/>
            </a:endParaRPr>
          </a:p>
        </p:txBody>
      </p:sp>
      <p:sp>
        <p:nvSpPr>
          <p:cNvPr id="16"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685800" y="1135063"/>
            <a:ext cx="7848600" cy="5219700"/>
          </a:xfrm>
          <a:prstGeom prst="rect">
            <a:avLst/>
          </a:prstGeom>
          <a:noFill/>
          <a:ln w="9525">
            <a:noFill/>
            <a:miter lim="800000"/>
            <a:headEnd/>
            <a:tailEnd/>
          </a:ln>
        </p:spPr>
        <p:txBody>
          <a:bodyPr anchor="ctr">
            <a:spAutoFit/>
          </a:bodyPr>
          <a:lstStyle/>
          <a:p>
            <a:pPr>
              <a:lnSpc>
                <a:spcPct val="85000"/>
              </a:lnSpc>
              <a:spcAft>
                <a:spcPts val="1200"/>
              </a:spcAft>
            </a:pPr>
            <a:r>
              <a:rPr lang="en-US" sz="2400" b="1">
                <a:latin typeface="Calibri" pitchFamily="34" charset="0"/>
              </a:rPr>
              <a:t>Short-term Forecasting</a:t>
            </a:r>
            <a:endParaRPr lang="en-US" sz="2400">
              <a:latin typeface="Calibri" pitchFamily="34" charset="0"/>
            </a:endParaRPr>
          </a:p>
          <a:p>
            <a:pPr>
              <a:lnSpc>
                <a:spcPct val="85000"/>
              </a:lnSpc>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Align short-term forecasting objectives with specific end users. </a:t>
            </a:r>
          </a:p>
          <a:p>
            <a:pPr>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HWT Spring Program, WFOs through local modeling using WRF EMS, focused collaborative modeling with selected WFOs, focused collaboration with JCSDA</a:t>
            </a:r>
            <a:endParaRPr lang="en-US" sz="2400">
              <a:latin typeface="Calibri" pitchFamily="34" charset="0"/>
            </a:endParaRPr>
          </a:p>
          <a:p>
            <a:pPr>
              <a:lnSpc>
                <a:spcPct val="85000"/>
              </a:lnSpc>
              <a:spcBef>
                <a:spcPts val="1200"/>
              </a:spcBef>
              <a:spcAft>
                <a:spcPts val="1200"/>
              </a:spcAft>
            </a:pPr>
            <a:r>
              <a:rPr lang="en-US" sz="2200" u="sng">
                <a:solidFill>
                  <a:schemeClr val="hlink"/>
                </a:solidFill>
                <a:latin typeface="Calibri" pitchFamily="34" charset="0"/>
              </a:rPr>
              <a:t>Recommendation:</a:t>
            </a:r>
            <a:r>
              <a:rPr lang="en-US" sz="2200" i="1">
                <a:solidFill>
                  <a:schemeClr val="hlink"/>
                </a:solidFill>
                <a:latin typeface="Calibri" pitchFamily="34" charset="0"/>
              </a:rPr>
              <a:t> </a:t>
            </a:r>
            <a:r>
              <a:rPr lang="en-US" sz="2200">
                <a:solidFill>
                  <a:schemeClr val="hlink"/>
                </a:solidFill>
                <a:latin typeface="Calibri" pitchFamily="34" charset="0"/>
              </a:rPr>
              <a:t>SPoRT should consult with model developers to ensure that the microphysical parameterization research is relevant to the needs of operational NWP in the 2-5 year period.</a:t>
            </a:r>
          </a:p>
          <a:p>
            <a:pPr>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Not something we have activity pursued.</a:t>
            </a:r>
            <a:endParaRPr lang="en-US" sz="2200">
              <a:latin typeface="Calibri" pitchFamily="34" charset="0"/>
            </a:endParaRPr>
          </a:p>
          <a:p>
            <a:pPr eaLnBrk="0" hangingPunct="0">
              <a:lnSpc>
                <a:spcPct val="85000"/>
              </a:lnSpc>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evaluate optimal use of satellite-based soil moisture products in the Land Information System.</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Have evaluated AMSR-E soil moisture before loss of instrument, gearing up for SMAP</a:t>
            </a:r>
          </a:p>
          <a:p>
            <a:pPr eaLnBrk="0" hangingPunct="0">
              <a:lnSpc>
                <a:spcPct val="85000"/>
              </a:lnSpc>
              <a:spcAft>
                <a:spcPts val="600"/>
              </a:spcAft>
            </a:pPr>
            <a:endParaRPr lang="en-US" sz="2200">
              <a:latin typeface="Calibri" pitchFamily="34" charset="0"/>
            </a:endParaRPr>
          </a:p>
        </p:txBody>
      </p:sp>
      <p:sp>
        <p:nvSpPr>
          <p:cNvPr id="3"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685800" y="1055688"/>
            <a:ext cx="8077200" cy="5121275"/>
          </a:xfrm>
          <a:prstGeom prst="rect">
            <a:avLst/>
          </a:prstGeom>
          <a:noFill/>
          <a:ln w="9525">
            <a:noFill/>
            <a:miter lim="800000"/>
            <a:headEnd/>
            <a:tailEnd/>
          </a:ln>
        </p:spPr>
        <p:txBody>
          <a:bodyPr anchor="ctr">
            <a:spAutoFit/>
          </a:bodyPr>
          <a:lstStyle/>
          <a:p>
            <a:r>
              <a:rPr lang="en-US" sz="2400" b="1">
                <a:latin typeface="Calibri" pitchFamily="34" charset="0"/>
              </a:rPr>
              <a:t>Short-term Forecasting (continued)</a:t>
            </a:r>
          </a:p>
          <a:p>
            <a:pPr eaLnBrk="0" hangingPunct="0">
              <a:lnSpc>
                <a:spcPct val="85000"/>
              </a:lnSpc>
              <a:spcBef>
                <a:spcPts val="1200"/>
              </a:spcBef>
              <a:spcAft>
                <a:spcPts val="12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evaluate work being done by EMC with IASI for application in regional and local WRF models in preparation for CrIS applications. </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SPoRT is assimilating IASI profiles, and preparing to use </a:t>
            </a:r>
            <a:r>
              <a:rPr lang="en-US" sz="2200">
                <a:latin typeface="Calibri" pitchFamily="34" charset="0"/>
              </a:rPr>
              <a:t>AIRS (from LANCE) and IASI (from NESDIS) to support near-future assimilation within GSI.</a:t>
            </a:r>
          </a:p>
          <a:p>
            <a:pPr eaLnBrk="0" hangingPunct="0">
              <a:lnSpc>
                <a:spcPct val="85000"/>
              </a:lnSpc>
              <a:spcBef>
                <a:spcPts val="1200"/>
              </a:spcBef>
              <a:spcAft>
                <a:spcPts val="12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establish an understanding of action taken by NESDIS and GCOM for the use of data from the AMSR-II sensor.  This would allow SPoRT to assist regions and WFOs to maintain continuity with current AMSR-E capabilities and better prepare for NPOESS VIIRS data.</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SPoRT received AMSR-E data from NASA LANCE.  LANCE currently does not know if it will have access to AMSR-II.   Will continue to evaluate this.</a:t>
            </a:r>
            <a:endParaRPr lang="en-US" sz="2200">
              <a:latin typeface="Calibri" pitchFamily="34" charset="0"/>
            </a:endParaRPr>
          </a:p>
        </p:txBody>
      </p:sp>
      <p:sp>
        <p:nvSpPr>
          <p:cNvPr id="3"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5"/>
          <p:cNvSpPr>
            <a:spLocks noGrp="1"/>
          </p:cNvSpPr>
          <p:nvPr>
            <p:ph type="title" idx="4294967295"/>
          </p:nvPr>
        </p:nvSpPr>
        <p:spPr/>
        <p:txBody>
          <a:bodyPr/>
          <a:lstStyle/>
          <a:p>
            <a:pPr eaLnBrk="1" hangingPunct="1">
              <a:spcBef>
                <a:spcPts val="1500"/>
              </a:spcBef>
            </a:pPr>
            <a:r>
              <a:rPr lang="en-US" sz="4000" smtClean="0"/>
              <a:t>Meeting Expectations</a:t>
            </a:r>
            <a:br>
              <a:rPr lang="en-US" sz="4000" smtClean="0"/>
            </a:br>
            <a:r>
              <a:rPr lang="en-US" sz="2800" smtClean="0"/>
              <a:t>Purpose of Review/ Expectations</a:t>
            </a:r>
          </a:p>
        </p:txBody>
      </p:sp>
      <p:sp>
        <p:nvSpPr>
          <p:cNvPr id="16386" name="Content Placeholder 16"/>
          <p:cNvSpPr>
            <a:spLocks noGrp="1"/>
          </p:cNvSpPr>
          <p:nvPr>
            <p:ph idx="4294967295"/>
          </p:nvPr>
        </p:nvSpPr>
        <p:spPr/>
        <p:txBody>
          <a:bodyPr/>
          <a:lstStyle/>
          <a:p>
            <a:pPr marL="112713" indent="-112713" eaLnBrk="1" hangingPunct="1">
              <a:lnSpc>
                <a:spcPct val="85000"/>
              </a:lnSpc>
              <a:spcBef>
                <a:spcPct val="0"/>
              </a:spcBef>
              <a:spcAft>
                <a:spcPts val="600"/>
              </a:spcAft>
              <a:buFont typeface="Arial" charset="0"/>
              <a:buNone/>
            </a:pPr>
            <a:r>
              <a:rPr lang="en-US" sz="2400" u="sng" smtClean="0"/>
              <a:t>SPoRT to provide</a:t>
            </a:r>
            <a:r>
              <a:rPr lang="en-US" sz="2400" smtClean="0"/>
              <a:t>: a comprehensive update to SAC on recent research and transition activities and partner interactions</a:t>
            </a:r>
          </a:p>
          <a:p>
            <a:pPr marL="112713" indent="-112713" eaLnBrk="1" hangingPunct="1">
              <a:lnSpc>
                <a:spcPct val="85000"/>
              </a:lnSpc>
              <a:spcBef>
                <a:spcPts val="1200"/>
              </a:spcBef>
              <a:spcAft>
                <a:spcPts val="600"/>
              </a:spcAft>
              <a:buFont typeface="Arial" charset="0"/>
              <a:buNone/>
            </a:pPr>
            <a:r>
              <a:rPr lang="en-US" sz="2400" u="sng" smtClean="0"/>
              <a:t>SAC to provide</a:t>
            </a:r>
            <a:r>
              <a:rPr lang="en-US" sz="2400" smtClean="0"/>
              <a:t>:</a:t>
            </a:r>
          </a:p>
          <a:p>
            <a:pPr marL="463550" lvl="1" indent="-231775" eaLnBrk="1" hangingPunct="1">
              <a:lnSpc>
                <a:spcPct val="85000"/>
              </a:lnSpc>
              <a:spcBef>
                <a:spcPct val="0"/>
              </a:spcBef>
              <a:spcAft>
                <a:spcPts val="600"/>
              </a:spcAft>
            </a:pPr>
            <a:r>
              <a:rPr lang="en-US" sz="1800" i="1" smtClean="0"/>
              <a:t>Feedback on strengths, weaknesses, and accomplishments</a:t>
            </a:r>
          </a:p>
          <a:p>
            <a:pPr marL="463550" lvl="1" indent="-231775" eaLnBrk="1" hangingPunct="1">
              <a:lnSpc>
                <a:spcPct val="85000"/>
              </a:lnSpc>
              <a:spcBef>
                <a:spcPct val="0"/>
              </a:spcBef>
              <a:spcAft>
                <a:spcPts val="600"/>
              </a:spcAft>
            </a:pPr>
            <a:r>
              <a:rPr lang="en-US" sz="1800" i="1" smtClean="0"/>
              <a:t>Direction for future activities</a:t>
            </a:r>
          </a:p>
          <a:p>
            <a:pPr marL="463550" lvl="1" indent="-231775" eaLnBrk="1" hangingPunct="1">
              <a:lnSpc>
                <a:spcPct val="85000"/>
              </a:lnSpc>
              <a:spcBef>
                <a:spcPct val="0"/>
              </a:spcBef>
              <a:spcAft>
                <a:spcPts val="600"/>
              </a:spcAft>
            </a:pPr>
            <a:r>
              <a:rPr lang="en-US" sz="1800" i="1" smtClean="0"/>
              <a:t>Other program guidance as necessary, </a:t>
            </a:r>
            <a:r>
              <a:rPr lang="en-US" sz="1800" i="1" u="sng" smtClean="0"/>
              <a:t>including new SAC members</a:t>
            </a:r>
          </a:p>
          <a:p>
            <a:pPr marL="463550" lvl="1" indent="-231775" eaLnBrk="1" hangingPunct="1">
              <a:lnSpc>
                <a:spcPct val="85000"/>
              </a:lnSpc>
              <a:spcBef>
                <a:spcPct val="0"/>
              </a:spcBef>
              <a:spcAft>
                <a:spcPts val="600"/>
              </a:spcAft>
            </a:pPr>
            <a:r>
              <a:rPr lang="en-US" sz="1800" i="1" smtClean="0"/>
              <a:t>Report that summarizes meeting and provides recommendations for the future (to be delivered with 3 months of meeting)</a:t>
            </a:r>
          </a:p>
          <a:p>
            <a:pPr marL="112713" indent="-112713" eaLnBrk="1" hangingPunct="1">
              <a:lnSpc>
                <a:spcPct val="85000"/>
              </a:lnSpc>
              <a:spcBef>
                <a:spcPct val="0"/>
              </a:spcBef>
              <a:spcAft>
                <a:spcPts val="600"/>
              </a:spcAft>
              <a:buFont typeface="Arial" charset="0"/>
              <a:buNone/>
            </a:pPr>
            <a:r>
              <a:rPr lang="en-US" sz="2400" smtClean="0"/>
              <a:t>Benefits:</a:t>
            </a:r>
          </a:p>
          <a:p>
            <a:pPr marL="463550" lvl="1" indent="-231775" eaLnBrk="1" hangingPunct="1">
              <a:lnSpc>
                <a:spcPct val="85000"/>
              </a:lnSpc>
              <a:spcBef>
                <a:spcPct val="0"/>
              </a:spcBef>
              <a:spcAft>
                <a:spcPts val="600"/>
              </a:spcAft>
            </a:pPr>
            <a:r>
              <a:rPr lang="en-US" sz="1800" i="1" smtClean="0"/>
              <a:t>SPoRT scientists – improve focus of activities</a:t>
            </a:r>
          </a:p>
          <a:p>
            <a:pPr marL="463550" lvl="1" indent="-231775" eaLnBrk="1" hangingPunct="1">
              <a:lnSpc>
                <a:spcPct val="85000"/>
              </a:lnSpc>
              <a:spcBef>
                <a:spcPct val="0"/>
              </a:spcBef>
              <a:spcAft>
                <a:spcPts val="600"/>
              </a:spcAft>
            </a:pPr>
            <a:r>
              <a:rPr lang="en-US" sz="1800" i="1" smtClean="0"/>
              <a:t>NASA Headquarters program manager (Tsengdar Lee) – program emphasis and justification for funding support</a:t>
            </a:r>
          </a:p>
          <a:p>
            <a:pPr marL="463550" lvl="1" indent="-231775" eaLnBrk="1" hangingPunct="1">
              <a:lnSpc>
                <a:spcPct val="85000"/>
              </a:lnSpc>
              <a:spcBef>
                <a:spcPct val="0"/>
              </a:spcBef>
              <a:spcAft>
                <a:spcPts val="600"/>
              </a:spcAft>
            </a:pPr>
            <a:r>
              <a:rPr lang="en-US" sz="1800" i="1" smtClean="0"/>
              <a:t>Beneficiaries, partners, and end users – know that SPoRT is determined to provide best quality / services to those who rely on 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914400" y="1089025"/>
            <a:ext cx="7620000" cy="5400675"/>
          </a:xfrm>
          <a:prstGeom prst="rect">
            <a:avLst/>
          </a:prstGeom>
          <a:noFill/>
          <a:ln w="9525">
            <a:noFill/>
            <a:miter lim="800000"/>
            <a:headEnd/>
            <a:tailEnd/>
          </a:ln>
        </p:spPr>
        <p:txBody>
          <a:bodyPr anchor="ctr">
            <a:spAutoFit/>
          </a:bodyPr>
          <a:lstStyle/>
          <a:p>
            <a:r>
              <a:rPr lang="en-US" sz="2400" b="1">
                <a:latin typeface="Calibri" pitchFamily="34" charset="0"/>
              </a:rPr>
              <a:t>Short-term Forecasting (continued)</a:t>
            </a:r>
            <a:endParaRPr lang="en-US" sz="2400">
              <a:latin typeface="Calibri" pitchFamily="34" charset="0"/>
            </a:endParaRPr>
          </a:p>
          <a:p>
            <a:pPr eaLnBrk="0" hangingPunct="0"/>
            <a:endParaRPr lang="en-US" sz="600"/>
          </a:p>
          <a:p>
            <a:pPr eaLnBrk="0" hangingPunct="0">
              <a:lnSpc>
                <a:spcPct val="85000"/>
              </a:lnSpc>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Look for further opportunities to collaborate with other scientists and end users, especially in high threat areas such as the Western United States during the summer fire season on the utility of lightning forecasts with WRF.</a:t>
            </a:r>
          </a:p>
          <a:p>
            <a:pPr eaLnBrk="0" hangingPunct="0">
              <a:lnSpc>
                <a:spcPct val="85000"/>
              </a:lnSpc>
              <a:spcAft>
                <a:spcPts val="600"/>
              </a:spcAft>
            </a:pPr>
            <a:r>
              <a:rPr lang="en-US" sz="2200">
                <a:solidFill>
                  <a:schemeClr val="hlink"/>
                </a:solidFill>
                <a:latin typeface="Calibri" pitchFamily="34" charset="0"/>
              </a:rPr>
              <a:t>SPoRT should assess the technical requirements and potential benefits of pursuing this area of research as a means of formulating (or not) a specific research plan.  Consultation with EMC and coordination with existing efforts in this area made under the GOES-R Risk Reduction program (including the development of a lightning forward operator) seems like logical first steps.  </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The activity has been fully transitioned to NSSL for use in their operational WRF models runs.  Activity is now funded separately by GOES-R PG.</a:t>
            </a:r>
          </a:p>
          <a:p>
            <a:pPr eaLnBrk="0" hangingPunct="0">
              <a:lnSpc>
                <a:spcPct val="85000"/>
              </a:lnSpc>
              <a:spcAft>
                <a:spcPts val="600"/>
              </a:spcAft>
              <a:buFontTx/>
              <a:buChar char="•"/>
            </a:pPr>
            <a:endParaRPr lang="en-US" sz="2200">
              <a:latin typeface="Calibri" pitchFamily="34" charset="0"/>
            </a:endParaRPr>
          </a:p>
          <a:p>
            <a:pPr eaLnBrk="0" hangingPunct="0">
              <a:lnSpc>
                <a:spcPct val="85000"/>
              </a:lnSpc>
              <a:spcAft>
                <a:spcPts val="600"/>
              </a:spcAft>
            </a:pPr>
            <a:endParaRPr lang="en-US" sz="2200">
              <a:latin typeface="Calibri" pitchFamily="34" charset="0"/>
            </a:endParaRPr>
          </a:p>
        </p:txBody>
      </p:sp>
      <p:sp>
        <p:nvSpPr>
          <p:cNvPr id="3"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838200" y="842963"/>
            <a:ext cx="7696200" cy="5702300"/>
          </a:xfrm>
          <a:prstGeom prst="rect">
            <a:avLst/>
          </a:prstGeom>
          <a:noFill/>
          <a:ln w="9525">
            <a:noFill/>
            <a:miter lim="800000"/>
            <a:headEnd/>
            <a:tailEnd/>
          </a:ln>
        </p:spPr>
        <p:txBody>
          <a:bodyPr anchor="ctr">
            <a:spAutoFit/>
          </a:bodyPr>
          <a:lstStyle/>
          <a:p>
            <a:pPr>
              <a:lnSpc>
                <a:spcPct val="85000"/>
              </a:lnSpc>
              <a:spcAft>
                <a:spcPts val="1200"/>
              </a:spcAft>
            </a:pPr>
            <a:r>
              <a:rPr lang="en-US" sz="2400" b="1">
                <a:latin typeface="Calibri" pitchFamily="34" charset="0"/>
              </a:rPr>
              <a:t>Situational Awareness  </a:t>
            </a:r>
          </a:p>
          <a:p>
            <a:pPr eaLnBrk="0" hangingPunct="0">
              <a:lnSpc>
                <a:spcPct val="85000"/>
              </a:lnSpc>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a:t>
            </a:r>
            <a:endParaRPr lang="en-US" sz="2200">
              <a:solidFill>
                <a:schemeClr val="hlink"/>
              </a:solidFill>
              <a:latin typeface="Calibri" pitchFamily="34" charset="0"/>
              <a:cs typeface="Arial" charset="0"/>
            </a:endParaRPr>
          </a:p>
          <a:p>
            <a:pPr eaLnBrk="0" hangingPunct="0">
              <a:lnSpc>
                <a:spcPct val="85000"/>
              </a:lnSpc>
              <a:spcAft>
                <a:spcPts val="600"/>
              </a:spcAft>
            </a:pPr>
            <a:r>
              <a:rPr lang="en-US" sz="2200">
                <a:solidFill>
                  <a:schemeClr val="hlink"/>
                </a:solidFill>
                <a:latin typeface="Calibri" pitchFamily="34" charset="0"/>
              </a:rPr>
              <a:t>The SAC believes the data denial experiment regarding inclusion of high resolution SSTs into the local WRF model was an excellent concept and allowed SPoRT to directly quantify the impacts.  Broaden the use of this or similar concepts to help quantify the impact of unique NASA data sets.</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Refined SST product (larger region), incorporate NESDIS POES/GOES product. Adopted similar approach with LIS (vegetation fraction, etc.)</a:t>
            </a:r>
          </a:p>
          <a:p>
            <a:pPr eaLnBrk="0" hangingPunct="0">
              <a:lnSpc>
                <a:spcPct val="85000"/>
              </a:lnSpc>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ensure (through training or other means) users of the blended (hybrid) product understand how to interpret the blended product and the difference between loading the mixed product versus a GOES-only product in the AWIPS menus.  </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Developed training modules to show this.</a:t>
            </a:r>
          </a:p>
          <a:p>
            <a:pPr eaLnBrk="0" hangingPunct="0">
              <a:lnSpc>
                <a:spcPct val="85000"/>
              </a:lnSpc>
              <a:spcAft>
                <a:spcPts val="600"/>
              </a:spcAft>
            </a:pPr>
            <a:endParaRPr lang="en-US" sz="2200">
              <a:latin typeface="Calibri" pitchFamily="34" charset="0"/>
            </a:endParaRPr>
          </a:p>
        </p:txBody>
      </p:sp>
      <p:sp>
        <p:nvSpPr>
          <p:cNvPr id="3"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838200" y="1149350"/>
            <a:ext cx="7924800" cy="5183188"/>
          </a:xfrm>
          <a:prstGeom prst="rect">
            <a:avLst/>
          </a:prstGeom>
          <a:noFill/>
          <a:ln w="9525">
            <a:noFill/>
            <a:miter lim="800000"/>
            <a:headEnd/>
            <a:tailEnd/>
          </a:ln>
        </p:spPr>
        <p:txBody>
          <a:bodyPr anchor="ctr">
            <a:spAutoFit/>
          </a:bodyPr>
          <a:lstStyle/>
          <a:p>
            <a:pPr>
              <a:lnSpc>
                <a:spcPct val="85000"/>
              </a:lnSpc>
              <a:spcAft>
                <a:spcPts val="1200"/>
              </a:spcAft>
            </a:pPr>
            <a:r>
              <a:rPr lang="en-US" sz="2400" b="1">
                <a:latin typeface="Calibri" pitchFamily="34" charset="0"/>
              </a:rPr>
              <a:t>Situational Awareness  (continued)</a:t>
            </a:r>
            <a:endParaRPr lang="en-US" sz="2400">
              <a:latin typeface="Calibri" pitchFamily="34" charset="0"/>
            </a:endParaRPr>
          </a:p>
          <a:p>
            <a:pPr eaLnBrk="0" hangingPunct="0">
              <a:lnSpc>
                <a:spcPct val="85000"/>
              </a:lnSpc>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When feasible, suggest advocates play a bigger role in training development.  Some SOOs may even be willing to produce the first draft of a training segment.  </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We activity do this – examples (RGBs, hybrid, total lightning)</a:t>
            </a:r>
          </a:p>
          <a:p>
            <a:pPr eaLnBrk="0" hangingPunct="0">
              <a:lnSpc>
                <a:spcPct val="85000"/>
              </a:lnSpc>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SPoRT needs to consider the future of ground-based total lightning networks and their role in the future. SPoRT should collaborate with NWS Office of Science and Technology, NSSL, and other interested parties and formalize a project/program to investigate the potential future path of this technology into NWS operations. </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p>
          <a:p>
            <a:pPr eaLnBrk="0" hangingPunct="0">
              <a:lnSpc>
                <a:spcPct val="85000"/>
              </a:lnSpc>
              <a:buFont typeface="Arial" charset="0"/>
              <a:buChar char="•"/>
            </a:pPr>
            <a:r>
              <a:rPr lang="en-US" sz="2200">
                <a:latin typeface="Calibri" pitchFamily="34" charset="0"/>
                <a:cs typeface="Arial" charset="0"/>
              </a:rPr>
              <a:t>Ground-based LMA used for validation and process studies</a:t>
            </a:r>
            <a:endParaRPr lang="en-US" sz="2200">
              <a:solidFill>
                <a:srgbClr val="FF0000"/>
              </a:solidFill>
              <a:latin typeface="Calibri" pitchFamily="34" charset="0"/>
            </a:endParaRPr>
          </a:p>
          <a:p>
            <a:pPr eaLnBrk="0" hangingPunct="0">
              <a:lnSpc>
                <a:spcPct val="85000"/>
              </a:lnSpc>
              <a:buFont typeface="Arial" charset="0"/>
              <a:buChar char="•"/>
            </a:pPr>
            <a:r>
              <a:rPr lang="en-US" sz="2200">
                <a:latin typeface="Calibri" pitchFamily="34" charset="0"/>
              </a:rPr>
              <a:t>Had discussion of this with OST staff during Berchoff visit to SPoRT</a:t>
            </a:r>
          </a:p>
          <a:p>
            <a:pPr eaLnBrk="0" hangingPunct="0">
              <a:lnSpc>
                <a:spcPct val="85000"/>
              </a:lnSpc>
              <a:spcAft>
                <a:spcPts val="600"/>
              </a:spcAft>
            </a:pPr>
            <a:r>
              <a:rPr lang="en-US" sz="2200">
                <a:latin typeface="Calibri" pitchFamily="34" charset="0"/>
              </a:rPr>
              <a:t>    </a:t>
            </a:r>
          </a:p>
        </p:txBody>
      </p:sp>
      <p:sp>
        <p:nvSpPr>
          <p:cNvPr id="3"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838200" y="950913"/>
            <a:ext cx="7696200" cy="5210175"/>
          </a:xfrm>
          <a:prstGeom prst="rect">
            <a:avLst/>
          </a:prstGeom>
          <a:noFill/>
          <a:ln w="9525">
            <a:noFill/>
            <a:miter lim="800000"/>
            <a:headEnd/>
            <a:tailEnd/>
          </a:ln>
        </p:spPr>
        <p:txBody>
          <a:bodyPr anchor="ctr">
            <a:spAutoFit/>
          </a:bodyPr>
          <a:lstStyle/>
          <a:p>
            <a:pPr eaLnBrk="0" hangingPunct="0">
              <a:lnSpc>
                <a:spcPct val="85000"/>
              </a:lnSpc>
              <a:spcAft>
                <a:spcPts val="1200"/>
              </a:spcAft>
            </a:pPr>
            <a:r>
              <a:rPr lang="en-US" sz="2000" b="1"/>
              <a:t>Situational Awareness  (continued) </a:t>
            </a:r>
          </a:p>
          <a:p>
            <a:pPr eaLnBrk="0" hangingPunct="0">
              <a:lnSpc>
                <a:spcPct val="85000"/>
              </a:lnSpc>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tie assessments to metrics or well defined goals in a project plan.  Where possible, quantitative measures or summary survey results should be included as well as any qualitative assessment. </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We are now able to do this with task descriptions.</a:t>
            </a:r>
            <a:endParaRPr lang="en-US" sz="2200" u="sng">
              <a:latin typeface="Calibri" pitchFamily="34" charset="0"/>
            </a:endParaRPr>
          </a:p>
          <a:p>
            <a:pPr eaLnBrk="0" hangingPunct="0">
              <a:lnSpc>
                <a:spcPct val="85000"/>
              </a:lnSpc>
              <a:spcBef>
                <a:spcPts val="1200"/>
              </a:spcBef>
              <a:spcAft>
                <a:spcPts val="600"/>
              </a:spcAft>
            </a:pPr>
            <a:r>
              <a:rPr lang="en-US" sz="2200" u="sng">
                <a:solidFill>
                  <a:schemeClr val="hlink"/>
                </a:solidFill>
                <a:latin typeface="Calibri" pitchFamily="34" charset="0"/>
              </a:rPr>
              <a:t>Recommendation</a:t>
            </a:r>
            <a:r>
              <a:rPr lang="en-US" sz="2200">
                <a:solidFill>
                  <a:schemeClr val="hlink"/>
                </a:solidFill>
                <a:latin typeface="Calibri" pitchFamily="34" charset="0"/>
              </a:rPr>
              <a:t>:  SPoRT should clearly state its policy for provision of customized products.  The SAC believes SPoRT should continue to provide products for general download via ftp or LDM subject to available resources and the disclaimer, but refrain from providing customized products to commercial interests unless NASA and SPoRT clearly address policy regarding such future requests.  </a:t>
            </a:r>
          </a:p>
          <a:p>
            <a:pPr eaLnBrk="0" hangingPunct="0">
              <a:lnSpc>
                <a:spcPct val="85000"/>
              </a:lnSpc>
              <a:spcAft>
                <a:spcPts val="600"/>
              </a:spcAft>
            </a:pPr>
            <a:r>
              <a:rPr lang="en-US" sz="2200" u="sng">
                <a:latin typeface="Calibri" pitchFamily="34" charset="0"/>
                <a:cs typeface="Arial" charset="0"/>
              </a:rPr>
              <a:t>Response/Action</a:t>
            </a:r>
            <a:r>
              <a:rPr lang="en-US" sz="2200">
                <a:latin typeface="Calibri" pitchFamily="34" charset="0"/>
                <a:cs typeface="Arial" charset="0"/>
              </a:rPr>
              <a:t>: </a:t>
            </a:r>
            <a:r>
              <a:rPr lang="en-US" sz="2200">
                <a:latin typeface="Calibri" pitchFamily="34" charset="0"/>
              </a:rPr>
              <a:t>SPoRT continues to work to provide more of its products via anonymous ftp, kml, and web services.</a:t>
            </a:r>
          </a:p>
        </p:txBody>
      </p:sp>
      <p:sp>
        <p:nvSpPr>
          <p:cNvPr id="4" name="Subtitle 2"/>
          <p:cNvSpPr txBox="1">
            <a:spLocks/>
          </p:cNvSpPr>
          <p:nvPr/>
        </p:nvSpPr>
        <p:spPr bwMode="auto">
          <a:xfrm>
            <a:off x="457200" y="2286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Recommendations / Response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6"/>
          <p:cNvSpPr txBox="1">
            <a:spLocks/>
          </p:cNvSpPr>
          <p:nvPr/>
        </p:nvSpPr>
        <p:spPr bwMode="auto">
          <a:xfrm>
            <a:off x="685800" y="1265238"/>
            <a:ext cx="7924800" cy="4525962"/>
          </a:xfrm>
          <a:prstGeom prst="rect">
            <a:avLst/>
          </a:prstGeom>
          <a:noFill/>
          <a:ln w="9525">
            <a:noFill/>
            <a:miter lim="800000"/>
            <a:headEnd/>
            <a:tailEnd/>
          </a:ln>
        </p:spPr>
        <p:txBody>
          <a:bodyPr/>
          <a:lstStyle/>
          <a:p>
            <a:pPr marL="115888" indent="-115888">
              <a:lnSpc>
                <a:spcPct val="85000"/>
              </a:lnSpc>
              <a:spcAft>
                <a:spcPts val="600"/>
              </a:spcAft>
              <a:tabLst>
                <a:tab pos="114300" algn="l"/>
              </a:tabLst>
              <a:defRPr/>
            </a:pPr>
            <a:endParaRPr lang="en-US" sz="2400" dirty="0">
              <a:latin typeface="Calibri" pitchFamily="34" charset="0"/>
            </a:endParaRPr>
          </a:p>
          <a:p>
            <a:pPr marL="115888" indent="-115888">
              <a:lnSpc>
                <a:spcPct val="85000"/>
              </a:lnSpc>
              <a:spcAft>
                <a:spcPts val="1200"/>
              </a:spcAft>
              <a:tabLst>
                <a:tab pos="114300" algn="l"/>
              </a:tabLst>
              <a:defRPr/>
            </a:pPr>
            <a:r>
              <a:rPr lang="en-US" sz="2400" dirty="0">
                <a:latin typeface="Calibri" pitchFamily="34" charset="0"/>
              </a:rPr>
              <a:t>SPoRT :</a:t>
            </a:r>
          </a:p>
          <a:p>
            <a:pPr marL="339725" lvl="1" indent="-227013">
              <a:lnSpc>
                <a:spcPct val="85000"/>
              </a:lnSpc>
              <a:spcAft>
                <a:spcPts val="600"/>
              </a:spcAft>
              <a:buFont typeface="Arial" charset="0"/>
              <a:buChar char="•"/>
              <a:tabLst>
                <a:tab pos="114300" algn="l"/>
              </a:tabLst>
              <a:defRPr/>
            </a:pPr>
            <a:r>
              <a:rPr lang="en-US" sz="2400" dirty="0">
                <a:latin typeface="Calibri" pitchFamily="34" charset="0"/>
              </a:rPr>
              <a:t>values SAC recommendations and feedback</a:t>
            </a:r>
          </a:p>
          <a:p>
            <a:pPr marL="339725" lvl="1" indent="-227013">
              <a:lnSpc>
                <a:spcPct val="85000"/>
              </a:lnSpc>
              <a:spcAft>
                <a:spcPts val="1200"/>
              </a:spcAft>
              <a:buFont typeface="Arial" charset="0"/>
              <a:buChar char="•"/>
              <a:tabLst>
                <a:tab pos="114300" algn="l"/>
              </a:tabLst>
              <a:defRPr/>
            </a:pPr>
            <a:r>
              <a:rPr lang="en-US" sz="2400" dirty="0">
                <a:latin typeface="Calibri" pitchFamily="34" charset="0"/>
              </a:rPr>
              <a:t>has been responsive to SAC recommendations</a:t>
            </a:r>
          </a:p>
          <a:p>
            <a:pPr marL="684213" lvl="2" indent="-222250">
              <a:lnSpc>
                <a:spcPct val="85000"/>
              </a:lnSpc>
              <a:spcAft>
                <a:spcPts val="300"/>
              </a:spcAft>
              <a:buFont typeface="Calibri" pitchFamily="34" charset="0"/>
              <a:buChar char="–"/>
              <a:tabLst>
                <a:tab pos="114300" algn="l"/>
              </a:tabLst>
              <a:defRPr/>
            </a:pPr>
            <a:r>
              <a:rPr lang="en-US" sz="2400" dirty="0">
                <a:latin typeface="Calibri" pitchFamily="34" charset="0"/>
              </a:rPr>
              <a:t> </a:t>
            </a:r>
            <a:r>
              <a:rPr lang="en-US" sz="2400" i="1" dirty="0">
                <a:latin typeface="Calibri" pitchFamily="34" charset="0"/>
              </a:rPr>
              <a:t>provided early feedback on planned response</a:t>
            </a:r>
          </a:p>
          <a:p>
            <a:pPr marL="684213" lvl="2" indent="-222250">
              <a:lnSpc>
                <a:spcPct val="85000"/>
              </a:lnSpc>
              <a:spcAft>
                <a:spcPts val="300"/>
              </a:spcAft>
              <a:buFont typeface="Calibri" pitchFamily="34" charset="0"/>
              <a:buChar char="–"/>
              <a:tabLst>
                <a:tab pos="114300" algn="l"/>
              </a:tabLst>
              <a:defRPr/>
            </a:pPr>
            <a:r>
              <a:rPr lang="en-US" sz="2400" i="1" dirty="0">
                <a:latin typeface="Calibri" pitchFamily="34" charset="0"/>
              </a:rPr>
              <a:t> implemented majority of ideas</a:t>
            </a:r>
          </a:p>
          <a:p>
            <a:pPr marL="461963" lvl="1" indent="-231775">
              <a:lnSpc>
                <a:spcPct val="85000"/>
              </a:lnSpc>
              <a:spcBef>
                <a:spcPts val="600"/>
              </a:spcBef>
              <a:spcAft>
                <a:spcPts val="600"/>
              </a:spcAft>
              <a:buFont typeface="Arial" charset="0"/>
              <a:buChar char="•"/>
              <a:tabLst>
                <a:tab pos="114300" algn="l"/>
              </a:tabLst>
              <a:defRPr/>
            </a:pPr>
            <a:r>
              <a:rPr lang="en-US" sz="2400" dirty="0">
                <a:latin typeface="Calibri" pitchFamily="34" charset="0"/>
              </a:rPr>
              <a:t>believes the guidance has made the program much better</a:t>
            </a:r>
          </a:p>
          <a:p>
            <a:pPr marL="461963" lvl="1" indent="-231775">
              <a:lnSpc>
                <a:spcPct val="85000"/>
              </a:lnSpc>
              <a:spcAft>
                <a:spcPts val="600"/>
              </a:spcAft>
              <a:buFont typeface="Arial" charset="0"/>
              <a:buChar char="•"/>
              <a:tabLst>
                <a:tab pos="114300" algn="l"/>
              </a:tabLst>
              <a:defRPr/>
            </a:pPr>
            <a:r>
              <a:rPr lang="en-US" sz="2400" dirty="0">
                <a:latin typeface="Calibri" pitchFamily="34" charset="0"/>
              </a:rPr>
              <a:t>looking forward new guidance from the SAC  2012 meeting</a:t>
            </a:r>
          </a:p>
        </p:txBody>
      </p:sp>
      <p:sp>
        <p:nvSpPr>
          <p:cNvPr id="11" name="Subtitle 2"/>
          <p:cNvSpPr txBox="1">
            <a:spLocks/>
          </p:cNvSpPr>
          <p:nvPr/>
        </p:nvSpPr>
        <p:spPr bwMode="auto">
          <a:xfrm>
            <a:off x="457200" y="3810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Summary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838200" y="1039813"/>
            <a:ext cx="7696200" cy="5216525"/>
          </a:xfrm>
          <a:prstGeom prst="rect">
            <a:avLst/>
          </a:prstGeom>
          <a:noFill/>
          <a:ln w="9525">
            <a:noFill/>
            <a:miter lim="800000"/>
            <a:headEnd/>
            <a:tailEnd/>
          </a:ln>
        </p:spPr>
        <p:txBody>
          <a:bodyPr>
            <a:spAutoFit/>
          </a:bodyPr>
          <a:lstStyle/>
          <a:p>
            <a:pPr marL="114300" indent="-114300">
              <a:lnSpc>
                <a:spcPct val="85000"/>
              </a:lnSpc>
              <a:spcBef>
                <a:spcPts val="600"/>
              </a:spcBef>
              <a:spcAft>
                <a:spcPts val="600"/>
              </a:spcAft>
              <a:buFont typeface="Arial" charset="0"/>
              <a:buNone/>
            </a:pPr>
            <a:r>
              <a:rPr lang="en-US" sz="2400">
                <a:latin typeface="Calibri" pitchFamily="34" charset="0"/>
              </a:rPr>
              <a:t>Expanded strategically to involve other NWS Regions and address other forecast issues</a:t>
            </a:r>
          </a:p>
          <a:p>
            <a:pPr lvl="1" indent="-228600">
              <a:lnSpc>
                <a:spcPct val="85000"/>
              </a:lnSpc>
              <a:buFont typeface="Arial" charset="0"/>
              <a:buChar char="•"/>
            </a:pPr>
            <a:r>
              <a:rPr lang="en-US" i="1">
                <a:latin typeface="Calibri" pitchFamily="34" charset="0"/>
              </a:rPr>
              <a:t>hosted SSD Chief Meeting (March 2010) – endorsement of expansion</a:t>
            </a:r>
          </a:p>
          <a:p>
            <a:pPr lvl="1" indent="-228600">
              <a:lnSpc>
                <a:spcPct val="85000"/>
              </a:lnSpc>
              <a:buFont typeface="Arial" charset="0"/>
              <a:buChar char="•"/>
            </a:pPr>
            <a:r>
              <a:rPr lang="en-US" i="1">
                <a:latin typeface="Calibri" pitchFamily="34" charset="0"/>
              </a:rPr>
              <a:t>obtained additional GOES-R PG funding -- expanded collaboration with HWT, started a newly funded activity with JCSDA, and support the JHT </a:t>
            </a:r>
          </a:p>
          <a:p>
            <a:pPr marL="114300" indent="-114300">
              <a:lnSpc>
                <a:spcPct val="85000"/>
              </a:lnSpc>
              <a:spcBef>
                <a:spcPts val="600"/>
              </a:spcBef>
              <a:spcAft>
                <a:spcPts val="600"/>
              </a:spcAft>
              <a:buFont typeface="Arial" charset="0"/>
              <a:buNone/>
            </a:pPr>
            <a:r>
              <a:rPr lang="en-US" sz="2400">
                <a:latin typeface="Calibri" pitchFamily="34" charset="0"/>
              </a:rPr>
              <a:t>Major strides towards transitioning all products to AWIPS II</a:t>
            </a:r>
          </a:p>
          <a:p>
            <a:pPr lvl="1" indent="-228600">
              <a:lnSpc>
                <a:spcPct val="85000"/>
              </a:lnSpc>
              <a:buFont typeface="Arial" charset="0"/>
              <a:buChar char="•"/>
            </a:pPr>
            <a:r>
              <a:rPr lang="en-US" i="1">
                <a:latin typeface="Calibri" pitchFamily="34" charset="0"/>
              </a:rPr>
              <a:t>collaborations with Raytheon</a:t>
            </a:r>
          </a:p>
          <a:p>
            <a:pPr lvl="1" indent="-228600">
              <a:lnSpc>
                <a:spcPct val="85000"/>
              </a:lnSpc>
              <a:buFont typeface="Arial" charset="0"/>
              <a:buChar char="•"/>
            </a:pPr>
            <a:r>
              <a:rPr lang="en-US" i="1">
                <a:latin typeface="Calibri" pitchFamily="34" charset="0"/>
              </a:rPr>
              <a:t>attended Raytheon developers workshop</a:t>
            </a:r>
          </a:p>
          <a:p>
            <a:pPr lvl="1" indent="-228600">
              <a:lnSpc>
                <a:spcPct val="85000"/>
              </a:lnSpc>
              <a:buFont typeface="Arial" charset="0"/>
              <a:buChar char="•"/>
            </a:pPr>
            <a:r>
              <a:rPr lang="en-US" i="1">
                <a:latin typeface="Calibri" pitchFamily="34" charset="0"/>
              </a:rPr>
              <a:t>modified McIDAS plug-in for SPoRT applications (October 2011</a:t>
            </a:r>
          </a:p>
          <a:p>
            <a:pPr lvl="1" indent="-228600">
              <a:lnSpc>
                <a:spcPct val="85000"/>
              </a:lnSpc>
              <a:buFont typeface="Arial" charset="0"/>
              <a:buChar char="•"/>
            </a:pPr>
            <a:r>
              <a:rPr lang="en-US" i="1">
                <a:latin typeface="Calibri" pitchFamily="34" charset="0"/>
              </a:rPr>
              <a:t>create development team for AWIPS II plug-ins</a:t>
            </a:r>
          </a:p>
          <a:p>
            <a:pPr lvl="1" indent="-228600">
              <a:lnSpc>
                <a:spcPct val="85000"/>
              </a:lnSpc>
              <a:buFont typeface="Arial" charset="0"/>
              <a:buChar char="•"/>
            </a:pPr>
            <a:r>
              <a:rPr lang="en-US" i="1">
                <a:latin typeface="Calibri" pitchFamily="34" charset="0"/>
              </a:rPr>
              <a:t>hosted Berchoff / OST visit (November 2011)</a:t>
            </a:r>
            <a:endParaRPr lang="en-US">
              <a:latin typeface="Calibri" pitchFamily="34" charset="0"/>
            </a:endParaRPr>
          </a:p>
          <a:p>
            <a:pPr marL="114300" indent="-114300">
              <a:lnSpc>
                <a:spcPct val="85000"/>
              </a:lnSpc>
              <a:spcBef>
                <a:spcPts val="600"/>
              </a:spcBef>
              <a:spcAft>
                <a:spcPts val="600"/>
              </a:spcAft>
              <a:buFont typeface="Arial" charset="0"/>
              <a:buNone/>
            </a:pPr>
            <a:r>
              <a:rPr lang="en-US" sz="2400">
                <a:latin typeface="Calibri" pitchFamily="34" charset="0"/>
              </a:rPr>
              <a:t>Significant R &amp; T activities </a:t>
            </a:r>
          </a:p>
          <a:p>
            <a:pPr lvl="1" indent="-228600">
              <a:lnSpc>
                <a:spcPct val="85000"/>
              </a:lnSpc>
              <a:buFont typeface="Arial" charset="0"/>
              <a:buChar char="•"/>
            </a:pPr>
            <a:r>
              <a:rPr lang="en-US" i="1">
                <a:latin typeface="Calibri" pitchFamily="34" charset="0"/>
              </a:rPr>
              <a:t>13 journal publications (7 as lead author) in last 2.5 years</a:t>
            </a:r>
          </a:p>
          <a:p>
            <a:pPr lvl="1" indent="-228600">
              <a:lnSpc>
                <a:spcPct val="85000"/>
              </a:lnSpc>
              <a:buFont typeface="Arial" charset="0"/>
              <a:buChar char="•"/>
            </a:pPr>
            <a:r>
              <a:rPr lang="en-US" i="1">
                <a:latin typeface="Calibri" pitchFamily="34" charset="0"/>
              </a:rPr>
              <a:t>many new products to end users</a:t>
            </a:r>
          </a:p>
          <a:p>
            <a:pPr lvl="1" indent="-228600">
              <a:lnSpc>
                <a:spcPct val="85000"/>
              </a:lnSpc>
              <a:buFont typeface="Arial" charset="0"/>
              <a:buChar char="•"/>
            </a:pPr>
            <a:r>
              <a:rPr lang="en-US" i="1">
                <a:latin typeface="Calibri" pitchFamily="34" charset="0"/>
              </a:rPr>
              <a:t>novel applications of SPoRT data to tornado damage track assessment for the April 27, 2011 SEUS outbreak</a:t>
            </a:r>
          </a:p>
          <a:p>
            <a:pPr marL="114300" indent="-114300">
              <a:lnSpc>
                <a:spcPct val="85000"/>
              </a:lnSpc>
              <a:spcBef>
                <a:spcPts val="600"/>
              </a:spcBef>
              <a:spcAft>
                <a:spcPts val="600"/>
              </a:spcAft>
              <a:buFont typeface="Arial" charset="0"/>
              <a:buNone/>
            </a:pPr>
            <a:r>
              <a:rPr lang="en-US" sz="2400">
                <a:latin typeface="Calibri" pitchFamily="34" charset="0"/>
              </a:rPr>
              <a:t>Utilizing new instrument / data  collaborations to demonstrate weather forecast improvements</a:t>
            </a:r>
          </a:p>
        </p:txBody>
      </p:sp>
      <p:sp>
        <p:nvSpPr>
          <p:cNvPr id="3"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fontAlgn="auto">
              <a:spcBef>
                <a:spcPct val="20000"/>
              </a:spcBef>
              <a:spcAft>
                <a:spcPts val="0"/>
              </a:spcAft>
              <a:buFont typeface="Arial" charset="0"/>
              <a:buNone/>
              <a:defRPr/>
            </a:pPr>
            <a:r>
              <a:rPr lang="en-US" sz="4000" dirty="0">
                <a:latin typeface="+mn-lt"/>
              </a:rPr>
              <a:t>SPoRT Program Highlights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5"/>
          <p:cNvSpPr txBox="1">
            <a:spLocks/>
          </p:cNvSpPr>
          <p:nvPr/>
        </p:nvSpPr>
        <p:spPr>
          <a:xfrm>
            <a:off x="457200" y="274638"/>
            <a:ext cx="8229600" cy="1143000"/>
          </a:xfrm>
          <a:prstGeom prst="rect">
            <a:avLst/>
          </a:prstGeom>
        </p:spPr>
        <p:txBody>
          <a:bodyPr/>
          <a:lstStyle/>
          <a:p>
            <a:pPr algn="ctr">
              <a:defRPr/>
            </a:pPr>
            <a:r>
              <a:rPr lang="en-US" sz="4000" dirty="0">
                <a:latin typeface="+mj-lt"/>
                <a:ea typeface="+mj-ea"/>
                <a:cs typeface="+mj-cs"/>
              </a:rPr>
              <a:t>Foundation of SPoRT</a:t>
            </a:r>
          </a:p>
        </p:txBody>
      </p:sp>
      <p:sp>
        <p:nvSpPr>
          <p:cNvPr id="18434" name="Content Placeholder 16"/>
          <p:cNvSpPr txBox="1">
            <a:spLocks/>
          </p:cNvSpPr>
          <p:nvPr/>
        </p:nvSpPr>
        <p:spPr bwMode="auto">
          <a:xfrm>
            <a:off x="457200" y="1127125"/>
            <a:ext cx="8229600" cy="4130675"/>
          </a:xfrm>
          <a:prstGeom prst="rect">
            <a:avLst/>
          </a:prstGeom>
          <a:noFill/>
          <a:ln w="9525">
            <a:noFill/>
            <a:miter lim="800000"/>
            <a:headEnd/>
            <a:tailEnd/>
          </a:ln>
        </p:spPr>
        <p:txBody>
          <a:bodyPr/>
          <a:lstStyle/>
          <a:p>
            <a:pPr marL="112713" indent="-112713">
              <a:lnSpc>
                <a:spcPct val="85000"/>
              </a:lnSpc>
              <a:spcBef>
                <a:spcPts val="600"/>
              </a:spcBef>
              <a:buFont typeface="Arial" charset="0"/>
              <a:buNone/>
            </a:pPr>
            <a:r>
              <a:rPr lang="en-US" sz="2400" u="sng">
                <a:latin typeface="Calibri" pitchFamily="34" charset="0"/>
              </a:rPr>
              <a:t>Mission</a:t>
            </a:r>
            <a:r>
              <a:rPr lang="en-US" sz="2400">
                <a:latin typeface="Calibri" pitchFamily="34" charset="0"/>
              </a:rPr>
              <a:t> - Apply </a:t>
            </a:r>
            <a:r>
              <a:rPr lang="en-US" sz="2400" b="1" i="1">
                <a:latin typeface="Calibri" pitchFamily="34" charset="0"/>
              </a:rPr>
              <a:t>NASA and NOAA measurement systems and unique Earth science research</a:t>
            </a:r>
            <a:r>
              <a:rPr lang="en-US" sz="2400">
                <a:latin typeface="Calibri" pitchFamily="34" charset="0"/>
              </a:rPr>
              <a:t> to improve the accuracy of short-term weather prediction at </a:t>
            </a:r>
            <a:r>
              <a:rPr lang="en-US" sz="2400" u="sng">
                <a:latin typeface="Calibri" pitchFamily="34" charset="0"/>
              </a:rPr>
              <a:t>the regional / local scale </a:t>
            </a:r>
            <a:endParaRPr lang="en-US" sz="2400">
              <a:latin typeface="Calibri" pitchFamily="34" charset="0"/>
            </a:endParaRPr>
          </a:p>
          <a:p>
            <a:pPr marL="112713" indent="-112713">
              <a:spcBef>
                <a:spcPct val="20000"/>
              </a:spcBef>
              <a:buFont typeface="Arial" charset="0"/>
              <a:buNone/>
            </a:pPr>
            <a:r>
              <a:rPr lang="en-US" sz="2000" u="sng">
                <a:latin typeface="Calibri" pitchFamily="34" charset="0"/>
              </a:rPr>
              <a:t>Goals</a:t>
            </a:r>
            <a:r>
              <a:rPr lang="en-US" sz="2000">
                <a:latin typeface="Calibri" pitchFamily="34" charset="0"/>
              </a:rPr>
              <a:t>:</a:t>
            </a:r>
            <a:r>
              <a:rPr lang="en-US" sz="2200">
                <a:latin typeface="Calibri" pitchFamily="34" charset="0"/>
              </a:rPr>
              <a:t> </a:t>
            </a:r>
          </a:p>
          <a:p>
            <a:pPr marL="339725" lvl="1" indent="-227013">
              <a:lnSpc>
                <a:spcPct val="85000"/>
              </a:lnSpc>
              <a:spcBef>
                <a:spcPts val="300"/>
              </a:spcBef>
              <a:buFont typeface="Calibri" pitchFamily="34" charset="0"/>
              <a:buChar char="–"/>
            </a:pPr>
            <a:r>
              <a:rPr lang="en-US" i="1">
                <a:latin typeface="Calibri" pitchFamily="34" charset="0"/>
              </a:rPr>
              <a:t>Evaluate and assess the utility of NASA and NOAA Earth science data and products and unique research capabilities to address operational weather forecast problems </a:t>
            </a:r>
          </a:p>
          <a:p>
            <a:pPr marL="339725" lvl="1" indent="-227013">
              <a:lnSpc>
                <a:spcPct val="85000"/>
              </a:lnSpc>
              <a:spcBef>
                <a:spcPts val="300"/>
              </a:spcBef>
              <a:buFont typeface="Calibri" pitchFamily="34" charset="0"/>
              <a:buChar char="–"/>
            </a:pPr>
            <a:r>
              <a:rPr lang="en-US" i="1">
                <a:latin typeface="Calibri" pitchFamily="34" charset="0"/>
              </a:rPr>
              <a:t>Provide an environment which enables the development and testing of new capabilities to improve short-term weather forecasts on a regional scale</a:t>
            </a:r>
          </a:p>
          <a:p>
            <a:pPr marL="339725" lvl="1" indent="-227013">
              <a:lnSpc>
                <a:spcPct val="85000"/>
              </a:lnSpc>
              <a:spcBef>
                <a:spcPts val="300"/>
              </a:spcBef>
              <a:buFont typeface="Calibri" pitchFamily="34" charset="0"/>
              <a:buChar char="–"/>
            </a:pPr>
            <a:r>
              <a:rPr lang="en-US" i="1">
                <a:latin typeface="Calibri" pitchFamily="34" charset="0"/>
              </a:rPr>
              <a:t>Help insure successful transition of new capabilities to operational weather entities for the benefit of society</a:t>
            </a:r>
          </a:p>
          <a:p>
            <a:pPr marL="112713" indent="-112713">
              <a:lnSpc>
                <a:spcPct val="85000"/>
              </a:lnSpc>
              <a:spcBef>
                <a:spcPts val="600"/>
              </a:spcBef>
              <a:buFont typeface="Arial" charset="0"/>
              <a:buNone/>
            </a:pPr>
            <a:r>
              <a:rPr lang="en-US" sz="2000" u="sng">
                <a:latin typeface="Calibri" pitchFamily="34" charset="0"/>
              </a:rPr>
              <a:t>Vision</a:t>
            </a:r>
            <a:r>
              <a:rPr lang="en-US" sz="2000">
                <a:latin typeface="Calibri" pitchFamily="34" charset="0"/>
              </a:rPr>
              <a:t> – to become the focal point and facilitator for the transfer of NASA and  NOAA Earth science technologies to the operational weather community with emphasis on short-term forecasting on the regional and local scale</a:t>
            </a:r>
          </a:p>
        </p:txBody>
      </p:sp>
      <p:grpSp>
        <p:nvGrpSpPr>
          <p:cNvPr id="18435" name="Group 39"/>
          <p:cNvGrpSpPr>
            <a:grpSpLocks/>
          </p:cNvGrpSpPr>
          <p:nvPr/>
        </p:nvGrpSpPr>
        <p:grpSpPr bwMode="auto">
          <a:xfrm>
            <a:off x="1371600" y="4892675"/>
            <a:ext cx="6324600" cy="1508125"/>
            <a:chOff x="864" y="3082"/>
            <a:chExt cx="3984" cy="950"/>
          </a:xfrm>
        </p:grpSpPr>
        <p:sp>
          <p:nvSpPr>
            <p:cNvPr id="18436" name="AutoShape 15"/>
            <p:cNvSpPr>
              <a:spLocks noChangeAspect="1" noChangeArrowheads="1"/>
            </p:cNvSpPr>
            <p:nvPr/>
          </p:nvSpPr>
          <p:spPr bwMode="auto">
            <a:xfrm>
              <a:off x="864" y="3082"/>
              <a:ext cx="3984" cy="950"/>
            </a:xfrm>
            <a:prstGeom prst="rect">
              <a:avLst/>
            </a:prstGeom>
            <a:noFill/>
            <a:ln w="9525">
              <a:noFill/>
              <a:miter lim="800000"/>
              <a:headEnd/>
              <a:tailEnd/>
            </a:ln>
          </p:spPr>
          <p:txBody>
            <a:bodyPr/>
            <a:lstStyle/>
            <a:p>
              <a:endParaRPr lang="en-US"/>
            </a:p>
          </p:txBody>
        </p:sp>
        <p:grpSp>
          <p:nvGrpSpPr>
            <p:cNvPr id="18437" name="Group 16"/>
            <p:cNvGrpSpPr>
              <a:grpSpLocks/>
            </p:cNvGrpSpPr>
            <p:nvPr/>
          </p:nvGrpSpPr>
          <p:grpSpPr bwMode="auto">
            <a:xfrm>
              <a:off x="913" y="3415"/>
              <a:ext cx="3702" cy="96"/>
              <a:chOff x="144" y="2928"/>
              <a:chExt cx="5424" cy="96"/>
            </a:xfrm>
          </p:grpSpPr>
          <p:sp>
            <p:nvSpPr>
              <p:cNvPr id="18456" name="AutoShape 17"/>
              <p:cNvSpPr>
                <a:spLocks noChangeArrowheads="1"/>
              </p:cNvSpPr>
              <p:nvPr/>
            </p:nvSpPr>
            <p:spPr bwMode="auto">
              <a:xfrm>
                <a:off x="1344" y="2928"/>
                <a:ext cx="96" cy="96"/>
              </a:xfrm>
              <a:prstGeom prst="triangle">
                <a:avLst>
                  <a:gd name="adj" fmla="val 50000"/>
                </a:avLst>
              </a:prstGeom>
              <a:noFill/>
              <a:ln w="9525">
                <a:solidFill>
                  <a:srgbClr val="FFFFFF"/>
                </a:solidFill>
                <a:miter lim="800000"/>
                <a:headEnd/>
                <a:tailEnd/>
              </a:ln>
            </p:spPr>
            <p:txBody>
              <a:bodyPr anchor="ctr"/>
              <a:lstStyle/>
              <a:p>
                <a:endParaRPr lang="en-US"/>
              </a:p>
            </p:txBody>
          </p:sp>
          <p:sp>
            <p:nvSpPr>
              <p:cNvPr id="18457" name="AutoShape 18"/>
              <p:cNvSpPr>
                <a:spLocks noChangeArrowheads="1"/>
              </p:cNvSpPr>
              <p:nvPr/>
            </p:nvSpPr>
            <p:spPr bwMode="auto">
              <a:xfrm>
                <a:off x="144" y="2928"/>
                <a:ext cx="96" cy="96"/>
              </a:xfrm>
              <a:prstGeom prst="triangle">
                <a:avLst>
                  <a:gd name="adj" fmla="val 50000"/>
                </a:avLst>
              </a:prstGeom>
              <a:noFill/>
              <a:ln w="9525">
                <a:solidFill>
                  <a:srgbClr val="FFFFFF"/>
                </a:solidFill>
                <a:miter lim="800000"/>
                <a:headEnd/>
                <a:tailEnd/>
              </a:ln>
            </p:spPr>
            <p:txBody>
              <a:bodyPr anchor="ctr"/>
              <a:lstStyle/>
              <a:p>
                <a:endParaRPr lang="en-US"/>
              </a:p>
            </p:txBody>
          </p:sp>
          <p:sp>
            <p:nvSpPr>
              <p:cNvPr id="18458" name="AutoShape 19"/>
              <p:cNvSpPr>
                <a:spLocks noChangeArrowheads="1"/>
              </p:cNvSpPr>
              <p:nvPr/>
            </p:nvSpPr>
            <p:spPr bwMode="auto">
              <a:xfrm>
                <a:off x="5472" y="2928"/>
                <a:ext cx="96" cy="96"/>
              </a:xfrm>
              <a:prstGeom prst="triangle">
                <a:avLst>
                  <a:gd name="adj" fmla="val 50000"/>
                </a:avLst>
              </a:prstGeom>
              <a:noFill/>
              <a:ln w="9525">
                <a:solidFill>
                  <a:srgbClr val="FFFFFF"/>
                </a:solidFill>
                <a:miter lim="800000"/>
                <a:headEnd/>
                <a:tailEnd/>
              </a:ln>
            </p:spPr>
            <p:txBody>
              <a:bodyPr anchor="ctr"/>
              <a:lstStyle/>
              <a:p>
                <a:endParaRPr lang="en-US"/>
              </a:p>
            </p:txBody>
          </p:sp>
          <p:sp>
            <p:nvSpPr>
              <p:cNvPr id="18459" name="AutoShape 20"/>
              <p:cNvSpPr>
                <a:spLocks noChangeArrowheads="1"/>
              </p:cNvSpPr>
              <p:nvPr/>
            </p:nvSpPr>
            <p:spPr bwMode="auto">
              <a:xfrm>
                <a:off x="3456" y="2928"/>
                <a:ext cx="96" cy="96"/>
              </a:xfrm>
              <a:prstGeom prst="triangle">
                <a:avLst>
                  <a:gd name="adj" fmla="val 50000"/>
                </a:avLst>
              </a:prstGeom>
              <a:noFill/>
              <a:ln w="9525">
                <a:solidFill>
                  <a:srgbClr val="FFFFFF"/>
                </a:solidFill>
                <a:miter lim="800000"/>
                <a:headEnd/>
                <a:tailEnd/>
              </a:ln>
            </p:spPr>
            <p:txBody>
              <a:bodyPr anchor="ctr"/>
              <a:lstStyle/>
              <a:p>
                <a:endParaRPr lang="en-US"/>
              </a:p>
            </p:txBody>
          </p:sp>
        </p:grpSp>
        <p:sp>
          <p:nvSpPr>
            <p:cNvPr id="18438" name="Text Box 21"/>
            <p:cNvSpPr txBox="1">
              <a:spLocks noChangeArrowheads="1"/>
            </p:cNvSpPr>
            <p:nvPr/>
          </p:nvSpPr>
          <p:spPr bwMode="auto">
            <a:xfrm>
              <a:off x="1787" y="3463"/>
              <a:ext cx="347" cy="174"/>
            </a:xfrm>
            <a:prstGeom prst="rect">
              <a:avLst/>
            </a:prstGeom>
            <a:noFill/>
            <a:ln w="9525">
              <a:noFill/>
              <a:miter lim="800000"/>
              <a:headEnd/>
              <a:tailEnd/>
            </a:ln>
          </p:spPr>
          <p:txBody>
            <a:bodyPr lIns="85917" tIns="42958" rIns="85917" bIns="42958"/>
            <a:lstStyle/>
            <a:p>
              <a:r>
                <a:rPr lang="en-US" sz="1000">
                  <a:solidFill>
                    <a:srgbClr val="000000"/>
                  </a:solidFill>
                </a:rPr>
                <a:t>FY05</a:t>
              </a:r>
              <a:endParaRPr lang="en-US"/>
            </a:p>
          </p:txBody>
        </p:sp>
        <p:sp>
          <p:nvSpPr>
            <p:cNvPr id="18439" name="Rectangle 22"/>
            <p:cNvSpPr>
              <a:spLocks noChangeArrowheads="1"/>
            </p:cNvSpPr>
            <p:nvPr/>
          </p:nvSpPr>
          <p:spPr bwMode="auto">
            <a:xfrm>
              <a:off x="4578" y="3254"/>
              <a:ext cx="270" cy="162"/>
            </a:xfrm>
            <a:prstGeom prst="rect">
              <a:avLst/>
            </a:prstGeom>
            <a:pattFill prst="wdUpDiag">
              <a:fgClr>
                <a:srgbClr val="C0C0C0"/>
              </a:fgClr>
              <a:bgClr>
                <a:srgbClr val="FFFFFF"/>
              </a:bgClr>
            </a:pattFill>
            <a:ln w="9525">
              <a:noFill/>
              <a:miter lim="800000"/>
              <a:headEnd/>
              <a:tailEnd/>
            </a:ln>
          </p:spPr>
          <p:txBody>
            <a:bodyPr lIns="85917" tIns="42958" rIns="85917" bIns="42958" anchor="ctr"/>
            <a:lstStyle/>
            <a:p>
              <a:r>
                <a:rPr lang="en-US" sz="1100">
                  <a:solidFill>
                    <a:srgbClr val="000000"/>
                  </a:solidFill>
                </a:rPr>
                <a:t>  IV</a:t>
              </a:r>
              <a:endParaRPr lang="en-US"/>
            </a:p>
          </p:txBody>
        </p:sp>
        <p:sp>
          <p:nvSpPr>
            <p:cNvPr id="18440" name="Rectangle 23"/>
            <p:cNvSpPr>
              <a:spLocks noChangeArrowheads="1"/>
            </p:cNvSpPr>
            <p:nvPr/>
          </p:nvSpPr>
          <p:spPr bwMode="auto">
            <a:xfrm>
              <a:off x="974" y="3254"/>
              <a:ext cx="813" cy="161"/>
            </a:xfrm>
            <a:prstGeom prst="rect">
              <a:avLst/>
            </a:prstGeom>
            <a:solidFill>
              <a:srgbClr val="3399FF"/>
            </a:solidFill>
            <a:ln w="9525">
              <a:solidFill>
                <a:srgbClr val="000000"/>
              </a:solidFill>
              <a:miter lim="800000"/>
              <a:headEnd/>
              <a:tailEnd/>
            </a:ln>
          </p:spPr>
          <p:txBody>
            <a:bodyPr lIns="85917" tIns="42958" rIns="85917" bIns="42958" anchor="ctr"/>
            <a:lstStyle/>
            <a:p>
              <a:pPr algn="ctr"/>
              <a:r>
                <a:rPr lang="en-US" sz="1200">
                  <a:solidFill>
                    <a:srgbClr val="000000"/>
                  </a:solidFill>
                </a:rPr>
                <a:t>Phase I</a:t>
              </a:r>
              <a:endParaRPr lang="en-US"/>
            </a:p>
          </p:txBody>
        </p:sp>
        <p:sp>
          <p:nvSpPr>
            <p:cNvPr id="18441" name="Rectangle 24"/>
            <p:cNvSpPr>
              <a:spLocks noChangeArrowheads="1"/>
            </p:cNvSpPr>
            <p:nvPr/>
          </p:nvSpPr>
          <p:spPr bwMode="auto">
            <a:xfrm>
              <a:off x="1776" y="3254"/>
              <a:ext cx="1453" cy="161"/>
            </a:xfrm>
            <a:prstGeom prst="rect">
              <a:avLst/>
            </a:prstGeom>
            <a:solidFill>
              <a:srgbClr val="F69200"/>
            </a:solidFill>
            <a:ln w="9525">
              <a:solidFill>
                <a:srgbClr val="000000"/>
              </a:solidFill>
              <a:miter lim="800000"/>
              <a:headEnd/>
              <a:tailEnd/>
            </a:ln>
          </p:spPr>
          <p:txBody>
            <a:bodyPr lIns="85917" tIns="42958" rIns="85917" bIns="42958" anchor="ctr"/>
            <a:lstStyle/>
            <a:p>
              <a:pPr algn="ctr"/>
              <a:r>
                <a:rPr lang="en-US" sz="1200">
                  <a:solidFill>
                    <a:srgbClr val="000000"/>
                  </a:solidFill>
                </a:rPr>
                <a:t>Phase II	</a:t>
              </a:r>
              <a:endParaRPr lang="en-US"/>
            </a:p>
          </p:txBody>
        </p:sp>
        <p:sp>
          <p:nvSpPr>
            <p:cNvPr id="18442" name="Rectangle 25" descr="Dark upward diagonal"/>
            <p:cNvSpPr>
              <a:spLocks noChangeArrowheads="1"/>
            </p:cNvSpPr>
            <p:nvPr/>
          </p:nvSpPr>
          <p:spPr bwMode="auto">
            <a:xfrm>
              <a:off x="3229" y="3254"/>
              <a:ext cx="1365" cy="161"/>
            </a:xfrm>
            <a:prstGeom prst="rect">
              <a:avLst/>
            </a:prstGeom>
            <a:pattFill prst="dkUpDiag">
              <a:fgClr>
                <a:srgbClr val="808080"/>
              </a:fgClr>
              <a:bgClr>
                <a:srgbClr val="FFFFFF"/>
              </a:bgClr>
            </a:pattFill>
            <a:ln w="9525">
              <a:solidFill>
                <a:srgbClr val="000000"/>
              </a:solidFill>
              <a:miter lim="800000"/>
              <a:headEnd/>
              <a:tailEnd/>
            </a:ln>
          </p:spPr>
          <p:txBody>
            <a:bodyPr lIns="85917" tIns="42958" rIns="85917" bIns="42958" anchor="ctr"/>
            <a:lstStyle/>
            <a:p>
              <a:pPr algn="ctr"/>
              <a:r>
                <a:rPr lang="en-US" sz="1200">
                  <a:solidFill>
                    <a:srgbClr val="000000"/>
                  </a:solidFill>
                </a:rPr>
                <a:t>Phase III</a:t>
              </a:r>
              <a:endParaRPr lang="en-US"/>
            </a:p>
          </p:txBody>
        </p:sp>
        <p:sp>
          <p:nvSpPr>
            <p:cNvPr id="18443" name="Text Box 26"/>
            <p:cNvSpPr txBox="1">
              <a:spLocks noChangeArrowheads="1"/>
            </p:cNvSpPr>
            <p:nvPr/>
          </p:nvSpPr>
          <p:spPr bwMode="auto">
            <a:xfrm>
              <a:off x="986" y="3084"/>
              <a:ext cx="821" cy="193"/>
            </a:xfrm>
            <a:prstGeom prst="rect">
              <a:avLst/>
            </a:prstGeom>
            <a:noFill/>
            <a:ln w="9525">
              <a:noFill/>
              <a:miter lim="800000"/>
              <a:headEnd/>
              <a:tailEnd/>
            </a:ln>
          </p:spPr>
          <p:txBody>
            <a:bodyPr lIns="85917" tIns="42958" rIns="85917" bIns="42958"/>
            <a:lstStyle/>
            <a:p>
              <a:r>
                <a:rPr lang="en-US" sz="1300" b="1">
                  <a:solidFill>
                    <a:srgbClr val="000000"/>
                  </a:solidFill>
                </a:rPr>
                <a:t>Development</a:t>
              </a:r>
              <a:endParaRPr lang="en-US"/>
            </a:p>
          </p:txBody>
        </p:sp>
        <p:sp>
          <p:nvSpPr>
            <p:cNvPr id="18444" name="Text Box 27"/>
            <p:cNvSpPr txBox="1">
              <a:spLocks noChangeArrowheads="1"/>
            </p:cNvSpPr>
            <p:nvPr/>
          </p:nvSpPr>
          <p:spPr bwMode="auto">
            <a:xfrm>
              <a:off x="2000" y="3082"/>
              <a:ext cx="947" cy="193"/>
            </a:xfrm>
            <a:prstGeom prst="rect">
              <a:avLst/>
            </a:prstGeom>
            <a:noFill/>
            <a:ln w="9525">
              <a:noFill/>
              <a:miter lim="800000"/>
              <a:headEnd/>
              <a:tailEnd/>
            </a:ln>
          </p:spPr>
          <p:txBody>
            <a:bodyPr lIns="85917" tIns="42958" rIns="85917" bIns="42958"/>
            <a:lstStyle/>
            <a:p>
              <a:r>
                <a:rPr lang="en-US" sz="1300" b="1">
                  <a:solidFill>
                    <a:srgbClr val="000000"/>
                  </a:solidFill>
                </a:rPr>
                <a:t>Implementation</a:t>
              </a:r>
              <a:endParaRPr lang="en-US"/>
            </a:p>
          </p:txBody>
        </p:sp>
        <p:sp>
          <p:nvSpPr>
            <p:cNvPr id="18445" name="Text Box 28"/>
            <p:cNvSpPr txBox="1">
              <a:spLocks noChangeArrowheads="1"/>
            </p:cNvSpPr>
            <p:nvPr/>
          </p:nvSpPr>
          <p:spPr bwMode="auto">
            <a:xfrm>
              <a:off x="3584" y="3082"/>
              <a:ext cx="733" cy="193"/>
            </a:xfrm>
            <a:prstGeom prst="rect">
              <a:avLst/>
            </a:prstGeom>
            <a:noFill/>
            <a:ln w="9525">
              <a:noFill/>
              <a:miter lim="800000"/>
              <a:headEnd/>
              <a:tailEnd/>
            </a:ln>
          </p:spPr>
          <p:txBody>
            <a:bodyPr lIns="85917" tIns="42958" rIns="85917" bIns="42958"/>
            <a:lstStyle/>
            <a:p>
              <a:r>
                <a:rPr lang="en-US" sz="1300" b="1">
                  <a:solidFill>
                    <a:srgbClr val="000000"/>
                  </a:solidFill>
                </a:rPr>
                <a:t> Adaptation</a:t>
              </a:r>
              <a:endParaRPr lang="en-US"/>
            </a:p>
          </p:txBody>
        </p:sp>
        <p:sp>
          <p:nvSpPr>
            <p:cNvPr id="18446" name="Text Box 29"/>
            <p:cNvSpPr txBox="1">
              <a:spLocks noChangeArrowheads="1"/>
            </p:cNvSpPr>
            <p:nvPr/>
          </p:nvSpPr>
          <p:spPr bwMode="auto">
            <a:xfrm>
              <a:off x="864" y="3482"/>
              <a:ext cx="347" cy="174"/>
            </a:xfrm>
            <a:prstGeom prst="rect">
              <a:avLst/>
            </a:prstGeom>
            <a:noFill/>
            <a:ln w="9525">
              <a:noFill/>
              <a:miter lim="800000"/>
              <a:headEnd/>
              <a:tailEnd/>
            </a:ln>
          </p:spPr>
          <p:txBody>
            <a:bodyPr lIns="85917" tIns="42958" rIns="85917" bIns="42958"/>
            <a:lstStyle/>
            <a:p>
              <a:r>
                <a:rPr lang="en-US" sz="1000">
                  <a:solidFill>
                    <a:srgbClr val="000000"/>
                  </a:solidFill>
                </a:rPr>
                <a:t>FY02</a:t>
              </a:r>
              <a:endParaRPr lang="en-US"/>
            </a:p>
          </p:txBody>
        </p:sp>
        <p:sp>
          <p:nvSpPr>
            <p:cNvPr id="18447" name="Text Box 30"/>
            <p:cNvSpPr txBox="1">
              <a:spLocks noChangeArrowheads="1"/>
            </p:cNvSpPr>
            <p:nvPr/>
          </p:nvSpPr>
          <p:spPr bwMode="auto">
            <a:xfrm>
              <a:off x="3124" y="3482"/>
              <a:ext cx="347" cy="174"/>
            </a:xfrm>
            <a:prstGeom prst="rect">
              <a:avLst/>
            </a:prstGeom>
            <a:noFill/>
            <a:ln w="9525">
              <a:noFill/>
              <a:miter lim="800000"/>
              <a:headEnd/>
              <a:tailEnd/>
            </a:ln>
          </p:spPr>
          <p:txBody>
            <a:bodyPr lIns="85917" tIns="42958" rIns="85917" bIns="42958"/>
            <a:lstStyle/>
            <a:p>
              <a:r>
                <a:rPr lang="en-US" sz="1000">
                  <a:solidFill>
                    <a:srgbClr val="000000"/>
                  </a:solidFill>
                </a:rPr>
                <a:t>FY10</a:t>
              </a:r>
              <a:endParaRPr lang="en-US"/>
            </a:p>
          </p:txBody>
        </p:sp>
        <p:sp>
          <p:nvSpPr>
            <p:cNvPr id="18448" name="Text Box 31"/>
            <p:cNvSpPr txBox="1">
              <a:spLocks noChangeArrowheads="1"/>
            </p:cNvSpPr>
            <p:nvPr/>
          </p:nvSpPr>
          <p:spPr bwMode="auto">
            <a:xfrm>
              <a:off x="4501" y="3463"/>
              <a:ext cx="347" cy="174"/>
            </a:xfrm>
            <a:prstGeom prst="rect">
              <a:avLst/>
            </a:prstGeom>
            <a:noFill/>
            <a:ln w="9525">
              <a:noFill/>
              <a:miter lim="800000"/>
              <a:headEnd/>
              <a:tailEnd/>
            </a:ln>
          </p:spPr>
          <p:txBody>
            <a:bodyPr lIns="85917" tIns="42958" rIns="85917" bIns="42958"/>
            <a:lstStyle/>
            <a:p>
              <a:r>
                <a:rPr lang="en-US" sz="1000">
                  <a:solidFill>
                    <a:srgbClr val="000000"/>
                  </a:solidFill>
                </a:rPr>
                <a:t>FY15</a:t>
              </a:r>
              <a:endParaRPr lang="en-US"/>
            </a:p>
          </p:txBody>
        </p:sp>
        <p:sp>
          <p:nvSpPr>
            <p:cNvPr id="18449" name="Text Box 32"/>
            <p:cNvSpPr txBox="1">
              <a:spLocks noChangeArrowheads="1"/>
            </p:cNvSpPr>
            <p:nvPr/>
          </p:nvSpPr>
          <p:spPr bwMode="auto">
            <a:xfrm>
              <a:off x="2042" y="3608"/>
              <a:ext cx="903" cy="405"/>
            </a:xfrm>
            <a:prstGeom prst="rect">
              <a:avLst/>
            </a:prstGeom>
            <a:noFill/>
            <a:ln w="9525">
              <a:noFill/>
              <a:miter lim="800000"/>
              <a:headEnd/>
              <a:tailEnd/>
            </a:ln>
          </p:spPr>
          <p:txBody>
            <a:bodyPr lIns="85917" tIns="42958" rIns="85917" bIns="42958"/>
            <a:lstStyle/>
            <a:p>
              <a:pPr algn="ctr">
                <a:lnSpc>
                  <a:spcPct val="85000"/>
                </a:lnSpc>
              </a:pPr>
              <a:r>
                <a:rPr lang="en-US" sz="1100" b="1">
                  <a:solidFill>
                    <a:srgbClr val="808080"/>
                  </a:solidFill>
                </a:rPr>
                <a:t>user interaction, assessment, </a:t>
              </a:r>
            </a:p>
            <a:p>
              <a:pPr algn="ctr">
                <a:lnSpc>
                  <a:spcPct val="85000"/>
                </a:lnSpc>
              </a:pPr>
              <a:r>
                <a:rPr lang="en-US" sz="1100" b="1">
                  <a:solidFill>
                    <a:srgbClr val="808080"/>
                  </a:solidFill>
                </a:rPr>
                <a:t>end user focus</a:t>
              </a:r>
              <a:endParaRPr lang="en-US" b="1"/>
            </a:p>
          </p:txBody>
        </p:sp>
        <p:sp>
          <p:nvSpPr>
            <p:cNvPr id="18450" name="Text Box 33"/>
            <p:cNvSpPr txBox="1">
              <a:spLocks noChangeArrowheads="1"/>
            </p:cNvSpPr>
            <p:nvPr/>
          </p:nvSpPr>
          <p:spPr bwMode="auto">
            <a:xfrm>
              <a:off x="954" y="3608"/>
              <a:ext cx="834" cy="405"/>
            </a:xfrm>
            <a:prstGeom prst="rect">
              <a:avLst/>
            </a:prstGeom>
            <a:noFill/>
            <a:ln w="9525">
              <a:noFill/>
              <a:miter lim="800000"/>
              <a:headEnd/>
              <a:tailEnd/>
            </a:ln>
          </p:spPr>
          <p:txBody>
            <a:bodyPr lIns="85917" tIns="42958" rIns="85917" bIns="42958"/>
            <a:lstStyle/>
            <a:p>
              <a:pPr algn="ctr">
                <a:lnSpc>
                  <a:spcPct val="85000"/>
                </a:lnSpc>
              </a:pPr>
              <a:r>
                <a:rPr lang="en-US" sz="1100" b="1">
                  <a:solidFill>
                    <a:srgbClr val="808080"/>
                  </a:solidFill>
                </a:rPr>
                <a:t>paradigm </a:t>
              </a:r>
            </a:p>
            <a:p>
              <a:pPr algn="ctr">
                <a:lnSpc>
                  <a:spcPct val="85000"/>
                </a:lnSpc>
              </a:pPr>
              <a:r>
                <a:rPr lang="en-US" sz="1100" b="1">
                  <a:solidFill>
                    <a:srgbClr val="808080"/>
                  </a:solidFill>
                </a:rPr>
                <a:t>relationships</a:t>
              </a:r>
            </a:p>
            <a:p>
              <a:pPr algn="ctr">
                <a:lnSpc>
                  <a:spcPct val="85000"/>
                </a:lnSpc>
              </a:pPr>
              <a:r>
                <a:rPr lang="en-US" sz="1100" b="1">
                  <a:solidFill>
                    <a:srgbClr val="808080"/>
                  </a:solidFill>
                </a:rPr>
                <a:t>forecast problem</a:t>
              </a:r>
              <a:endParaRPr lang="en-US" b="1"/>
            </a:p>
          </p:txBody>
        </p:sp>
        <p:sp>
          <p:nvSpPr>
            <p:cNvPr id="18451" name="Text Box 34"/>
            <p:cNvSpPr txBox="1">
              <a:spLocks noChangeArrowheads="1"/>
            </p:cNvSpPr>
            <p:nvPr/>
          </p:nvSpPr>
          <p:spPr bwMode="auto">
            <a:xfrm>
              <a:off x="3303" y="3627"/>
              <a:ext cx="1241" cy="405"/>
            </a:xfrm>
            <a:prstGeom prst="rect">
              <a:avLst/>
            </a:prstGeom>
            <a:noFill/>
            <a:ln w="9525">
              <a:noFill/>
              <a:miter lim="800000"/>
              <a:headEnd/>
              <a:tailEnd/>
            </a:ln>
          </p:spPr>
          <p:txBody>
            <a:bodyPr lIns="85917" tIns="42958" rIns="85917" bIns="42958"/>
            <a:lstStyle/>
            <a:p>
              <a:pPr algn="ctr">
                <a:lnSpc>
                  <a:spcPct val="85000"/>
                </a:lnSpc>
              </a:pPr>
              <a:r>
                <a:rPr lang="en-US" sz="1100" b="1" i="1">
                  <a:solidFill>
                    <a:srgbClr val="808080"/>
                  </a:solidFill>
                </a:rPr>
                <a:t>expand partnerships</a:t>
              </a:r>
            </a:p>
            <a:p>
              <a:pPr algn="ctr">
                <a:lnSpc>
                  <a:spcPct val="85000"/>
                </a:lnSpc>
              </a:pPr>
              <a:r>
                <a:rPr lang="en-US" sz="1100" b="1" i="1">
                  <a:solidFill>
                    <a:srgbClr val="808080"/>
                  </a:solidFill>
                </a:rPr>
                <a:t>new data, display systems</a:t>
              </a:r>
            </a:p>
            <a:p>
              <a:pPr algn="ctr">
                <a:lnSpc>
                  <a:spcPct val="85000"/>
                </a:lnSpc>
              </a:pPr>
              <a:r>
                <a:rPr lang="en-US" sz="1100" b="1" i="1">
                  <a:solidFill>
                    <a:srgbClr val="808080"/>
                  </a:solidFill>
                </a:rPr>
                <a:t>new forecast problems</a:t>
              </a:r>
              <a:endParaRPr lang="en-US" b="1"/>
            </a:p>
          </p:txBody>
        </p:sp>
        <p:sp>
          <p:nvSpPr>
            <p:cNvPr id="18452" name="AutoShape 35"/>
            <p:cNvSpPr>
              <a:spLocks noChangeArrowheads="1"/>
            </p:cNvSpPr>
            <p:nvPr/>
          </p:nvSpPr>
          <p:spPr bwMode="auto">
            <a:xfrm>
              <a:off x="956" y="3409"/>
              <a:ext cx="48" cy="97"/>
            </a:xfrm>
            <a:prstGeom prst="triangle">
              <a:avLst>
                <a:gd name="adj" fmla="val 50000"/>
              </a:avLst>
            </a:prstGeom>
            <a:solidFill>
              <a:srgbClr val="000000"/>
            </a:solidFill>
            <a:ln w="9525">
              <a:solidFill>
                <a:srgbClr val="000000"/>
              </a:solidFill>
              <a:miter lim="800000"/>
              <a:headEnd/>
              <a:tailEnd/>
            </a:ln>
          </p:spPr>
          <p:txBody>
            <a:bodyPr anchor="ctr"/>
            <a:lstStyle/>
            <a:p>
              <a:endParaRPr lang="en-US"/>
            </a:p>
          </p:txBody>
        </p:sp>
        <p:sp>
          <p:nvSpPr>
            <p:cNvPr id="18453" name="AutoShape 36"/>
            <p:cNvSpPr>
              <a:spLocks noChangeArrowheads="1"/>
            </p:cNvSpPr>
            <p:nvPr/>
          </p:nvSpPr>
          <p:spPr bwMode="auto">
            <a:xfrm>
              <a:off x="1743" y="3409"/>
              <a:ext cx="48" cy="97"/>
            </a:xfrm>
            <a:prstGeom prst="triangle">
              <a:avLst>
                <a:gd name="adj" fmla="val 50000"/>
              </a:avLst>
            </a:prstGeom>
            <a:solidFill>
              <a:srgbClr val="000000"/>
            </a:solidFill>
            <a:ln w="9525">
              <a:solidFill>
                <a:srgbClr val="000000"/>
              </a:solidFill>
              <a:miter lim="800000"/>
              <a:headEnd/>
              <a:tailEnd/>
            </a:ln>
          </p:spPr>
          <p:txBody>
            <a:bodyPr anchor="ctr"/>
            <a:lstStyle/>
            <a:p>
              <a:endParaRPr lang="en-US"/>
            </a:p>
          </p:txBody>
        </p:sp>
        <p:sp>
          <p:nvSpPr>
            <p:cNvPr id="18454" name="AutoShape 37"/>
            <p:cNvSpPr>
              <a:spLocks noChangeArrowheads="1"/>
            </p:cNvSpPr>
            <p:nvPr/>
          </p:nvSpPr>
          <p:spPr bwMode="auto">
            <a:xfrm>
              <a:off x="3202" y="3409"/>
              <a:ext cx="48" cy="97"/>
            </a:xfrm>
            <a:prstGeom prst="triangle">
              <a:avLst>
                <a:gd name="adj" fmla="val 50000"/>
              </a:avLst>
            </a:prstGeom>
            <a:solidFill>
              <a:srgbClr val="000000"/>
            </a:solidFill>
            <a:ln w="9525">
              <a:solidFill>
                <a:srgbClr val="000000"/>
              </a:solidFill>
              <a:miter lim="800000"/>
              <a:headEnd/>
              <a:tailEnd/>
            </a:ln>
          </p:spPr>
          <p:txBody>
            <a:bodyPr anchor="ctr"/>
            <a:lstStyle/>
            <a:p>
              <a:endParaRPr lang="en-US"/>
            </a:p>
          </p:txBody>
        </p:sp>
        <p:sp>
          <p:nvSpPr>
            <p:cNvPr id="18455" name="AutoShape 38"/>
            <p:cNvSpPr>
              <a:spLocks noChangeArrowheads="1"/>
            </p:cNvSpPr>
            <p:nvPr/>
          </p:nvSpPr>
          <p:spPr bwMode="auto">
            <a:xfrm>
              <a:off x="4558" y="3409"/>
              <a:ext cx="49" cy="97"/>
            </a:xfrm>
            <a:prstGeom prst="triangle">
              <a:avLst>
                <a:gd name="adj" fmla="val 50000"/>
              </a:avLst>
            </a:prstGeom>
            <a:solidFill>
              <a:srgbClr val="000000"/>
            </a:solidFill>
            <a:ln w="9525">
              <a:solidFill>
                <a:srgbClr val="000000"/>
              </a:solidFill>
              <a:miter lim="800000"/>
              <a:headEnd/>
              <a:tailEnd/>
            </a:ln>
          </p:spPr>
          <p:txBody>
            <a:bodyPr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SPoRT_org_chart_201109.png"/>
          <p:cNvPicPr>
            <a:picLocks noChangeAspect="1"/>
          </p:cNvPicPr>
          <p:nvPr/>
        </p:nvPicPr>
        <p:blipFill>
          <a:blip r:embed="rId3"/>
          <a:srcRect/>
          <a:stretch>
            <a:fillRect/>
          </a:stretch>
        </p:blipFill>
        <p:spPr bwMode="auto">
          <a:xfrm>
            <a:off x="0" y="762000"/>
            <a:ext cx="9144000" cy="6224588"/>
          </a:xfrm>
          <a:prstGeom prst="rect">
            <a:avLst/>
          </a:prstGeom>
          <a:noFill/>
          <a:ln w="9525">
            <a:noFill/>
            <a:miter lim="800000"/>
            <a:headEnd/>
            <a:tailEnd/>
          </a:ln>
        </p:spPr>
      </p:pic>
      <p:sp>
        <p:nvSpPr>
          <p:cNvPr id="20482" name="TextBox 34"/>
          <p:cNvSpPr txBox="1">
            <a:spLocks noChangeArrowheads="1"/>
          </p:cNvSpPr>
          <p:nvPr/>
        </p:nvSpPr>
        <p:spPr bwMode="auto">
          <a:xfrm>
            <a:off x="0" y="5867400"/>
            <a:ext cx="2933700" cy="792163"/>
          </a:xfrm>
          <a:prstGeom prst="rect">
            <a:avLst/>
          </a:prstGeom>
          <a:solidFill>
            <a:srgbClr val="D9D9D9"/>
          </a:solidFill>
          <a:ln w="9525">
            <a:noFill/>
            <a:miter lim="800000"/>
            <a:headEnd/>
            <a:tailEnd/>
          </a:ln>
        </p:spPr>
        <p:txBody>
          <a:bodyPr>
            <a:spAutoFit/>
          </a:bodyPr>
          <a:lstStyle/>
          <a:p>
            <a:pPr marL="228600" indent="-228600">
              <a:lnSpc>
                <a:spcPct val="85000"/>
              </a:lnSpc>
              <a:buFontTx/>
              <a:buChar char="•"/>
              <a:defRPr/>
            </a:pPr>
            <a:r>
              <a:rPr lang="en-US" dirty="0">
                <a:latin typeface="+mn-lt"/>
              </a:rPr>
              <a:t>5 Civil Servant FTE’s</a:t>
            </a:r>
          </a:p>
          <a:p>
            <a:pPr marL="228600" indent="-228600">
              <a:lnSpc>
                <a:spcPct val="85000"/>
              </a:lnSpc>
              <a:buFontTx/>
              <a:buChar char="•"/>
              <a:defRPr/>
            </a:pPr>
            <a:r>
              <a:rPr lang="en-US" dirty="0">
                <a:latin typeface="+mn-lt"/>
              </a:rPr>
              <a:t>8 Res. Associate WYE’s</a:t>
            </a:r>
          </a:p>
          <a:p>
            <a:pPr marL="228600" indent="-228600">
              <a:lnSpc>
                <a:spcPct val="85000"/>
              </a:lnSpc>
              <a:buFontTx/>
              <a:buChar char="•"/>
              <a:defRPr/>
            </a:pPr>
            <a:r>
              <a:rPr lang="en-US" dirty="0">
                <a:latin typeface="+mn-lt"/>
              </a:rPr>
              <a:t>0.5 NWS FTE</a:t>
            </a:r>
          </a:p>
        </p:txBody>
      </p:sp>
      <p:sp>
        <p:nvSpPr>
          <p:cNvPr id="20483" name="TextBox 37"/>
          <p:cNvSpPr txBox="1">
            <a:spLocks noChangeArrowheads="1"/>
          </p:cNvSpPr>
          <p:nvPr/>
        </p:nvSpPr>
        <p:spPr bwMode="auto">
          <a:xfrm>
            <a:off x="6219825" y="5638800"/>
            <a:ext cx="2924175" cy="1258888"/>
          </a:xfrm>
          <a:prstGeom prst="rect">
            <a:avLst/>
          </a:prstGeom>
          <a:solidFill>
            <a:srgbClr val="D9D9D9"/>
          </a:solidFill>
          <a:ln w="9525">
            <a:noFill/>
            <a:miter lim="800000"/>
            <a:headEnd/>
            <a:tailEnd/>
          </a:ln>
        </p:spPr>
        <p:txBody>
          <a:bodyPr>
            <a:spAutoFit/>
          </a:bodyPr>
          <a:lstStyle/>
          <a:p>
            <a:pPr>
              <a:lnSpc>
                <a:spcPct val="85000"/>
              </a:lnSpc>
            </a:pPr>
            <a:r>
              <a:rPr lang="en-US">
                <a:latin typeface="Calibri" pitchFamily="34" charset="0"/>
              </a:rPr>
              <a:t>Blend of scientific expertise, forecasting skills, and training experience that directly support SPoRT’s mission</a:t>
            </a:r>
          </a:p>
        </p:txBody>
      </p:sp>
      <p:sp>
        <p:nvSpPr>
          <p:cNvPr id="5" name="Title 1"/>
          <p:cNvSpPr txBox="1">
            <a:spLocks/>
          </p:cNvSpPr>
          <p:nvPr/>
        </p:nvSpPr>
        <p:spPr bwMode="auto">
          <a:xfrm>
            <a:off x="533400" y="76200"/>
            <a:ext cx="8153400" cy="533400"/>
          </a:xfrm>
          <a:prstGeom prst="rect">
            <a:avLst/>
          </a:prstGeom>
          <a:noFill/>
          <a:ln w="9525">
            <a:noFill/>
            <a:miter lim="800000"/>
            <a:headEnd/>
            <a:tailEnd/>
          </a:ln>
        </p:spPr>
        <p:txBody>
          <a:bodyPr anchor="ctr"/>
          <a:lstStyle/>
          <a:p>
            <a:pPr algn="ctr">
              <a:defRPr/>
            </a:pPr>
            <a:r>
              <a:rPr lang="en-US" sz="3600" b="1" dirty="0">
                <a:effectLst>
                  <a:outerShdw blurRad="38100" dist="38100" dir="2700000" algn="tl">
                    <a:srgbClr val="C0C0C0"/>
                  </a:outerShdw>
                </a:effectLst>
                <a:latin typeface="Calibri" pitchFamily="34" charset="0"/>
              </a:rPr>
              <a:t>SPoRT Organization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a:spcBef>
                <a:spcPct val="20000"/>
              </a:spcBef>
              <a:buFont typeface="Arial" charset="0"/>
              <a:buNone/>
            </a:pPr>
            <a:r>
              <a:rPr lang="en-US" sz="4000">
                <a:latin typeface="Calibri" pitchFamily="34" charset="0"/>
              </a:rPr>
              <a:t>Partnerships</a:t>
            </a:r>
          </a:p>
        </p:txBody>
      </p:sp>
      <p:sp>
        <p:nvSpPr>
          <p:cNvPr id="22530" name="Content Placeholder 16"/>
          <p:cNvSpPr>
            <a:spLocks/>
          </p:cNvSpPr>
          <p:nvPr/>
        </p:nvSpPr>
        <p:spPr bwMode="auto">
          <a:xfrm>
            <a:off x="409575" y="1265238"/>
            <a:ext cx="8229600" cy="4525962"/>
          </a:xfrm>
          <a:prstGeom prst="rect">
            <a:avLst/>
          </a:prstGeom>
          <a:noFill/>
          <a:ln w="9525">
            <a:noFill/>
            <a:miter lim="800000"/>
            <a:headEnd/>
            <a:tailEnd/>
          </a:ln>
        </p:spPr>
        <p:txBody>
          <a:bodyPr/>
          <a:lstStyle/>
          <a:p>
            <a:pPr marL="112713" indent="-112713">
              <a:lnSpc>
                <a:spcPct val="85000"/>
              </a:lnSpc>
              <a:spcAft>
                <a:spcPts val="600"/>
              </a:spcAft>
              <a:buFont typeface="Arial" charset="0"/>
              <a:buNone/>
            </a:pPr>
            <a:r>
              <a:rPr lang="en-US" sz="2400" u="sng">
                <a:latin typeface="Calibri" pitchFamily="34" charset="0"/>
              </a:rPr>
              <a:t>Collaborative partners</a:t>
            </a:r>
            <a:r>
              <a:rPr lang="en-US" sz="2400">
                <a:latin typeface="Calibri" pitchFamily="34" charset="0"/>
              </a:rPr>
              <a:t> - stakeholders and beneficiaries, often providing programmatic or financial support - direct or in-kind</a:t>
            </a:r>
          </a:p>
          <a:p>
            <a:pPr marL="463550" lvl="1" indent="-231775">
              <a:lnSpc>
                <a:spcPct val="85000"/>
              </a:lnSpc>
              <a:spcAft>
                <a:spcPts val="600"/>
              </a:spcAft>
              <a:buFontTx/>
              <a:buChar char="•"/>
            </a:pPr>
            <a:r>
              <a:rPr lang="en-US" i="1">
                <a:latin typeface="Calibri" pitchFamily="34" charset="0"/>
              </a:rPr>
              <a:t>NASA/SMD/ESD, NOAA/NESDIS, NOAA/JCSDA, NWS/OST, others</a:t>
            </a:r>
          </a:p>
          <a:p>
            <a:pPr marL="112713" indent="-112713">
              <a:lnSpc>
                <a:spcPct val="85000"/>
              </a:lnSpc>
              <a:spcBef>
                <a:spcPts val="1200"/>
              </a:spcBef>
              <a:spcAft>
                <a:spcPts val="600"/>
              </a:spcAft>
              <a:buFont typeface="Arial" charset="0"/>
              <a:buNone/>
            </a:pPr>
            <a:r>
              <a:rPr lang="en-US" sz="2400" u="sng">
                <a:latin typeface="Calibri" pitchFamily="34" charset="0"/>
              </a:rPr>
              <a:t>Supporting partners </a:t>
            </a:r>
            <a:r>
              <a:rPr lang="en-US" sz="2400">
                <a:latin typeface="Calibri" pitchFamily="34" charset="0"/>
              </a:rPr>
              <a:t>- help SPoRT conduct the research and transitional activities by providing capabilities such as technical expertise, computational resources, data, or other enabling capabilities</a:t>
            </a:r>
          </a:p>
          <a:p>
            <a:pPr marL="463550" lvl="1" indent="-231775">
              <a:lnSpc>
                <a:spcPct val="85000"/>
              </a:lnSpc>
              <a:spcAft>
                <a:spcPts val="600"/>
              </a:spcAft>
              <a:buFontTx/>
              <a:buChar char="•"/>
            </a:pPr>
            <a:r>
              <a:rPr lang="en-US" i="1">
                <a:latin typeface="Calibri" pitchFamily="34" charset="0"/>
              </a:rPr>
              <a:t>NASA LANCE, NASA / GSFC, NOAA/JCSDA, NRL, NESDIS, NSSL, UW/SSEC/CIMSS, CIRA, UAF/GINA, NWS Regional HQs, National Centers, testbeds, WFOs, others)</a:t>
            </a:r>
          </a:p>
          <a:p>
            <a:pPr marL="112713" indent="-112713">
              <a:lnSpc>
                <a:spcPct val="85000"/>
              </a:lnSpc>
              <a:spcBef>
                <a:spcPts val="1200"/>
              </a:spcBef>
              <a:spcAft>
                <a:spcPts val="600"/>
              </a:spcAft>
              <a:buFont typeface="Arial" charset="0"/>
              <a:buNone/>
            </a:pPr>
            <a:r>
              <a:rPr lang="en-US" sz="2400" u="sng">
                <a:latin typeface="Calibri" pitchFamily="34" charset="0"/>
              </a:rPr>
              <a:t>Collaborating end users</a:t>
            </a:r>
          </a:p>
          <a:p>
            <a:pPr marL="463550" lvl="1" indent="-231775">
              <a:lnSpc>
                <a:spcPct val="85000"/>
              </a:lnSpc>
              <a:spcAft>
                <a:spcPts val="600"/>
              </a:spcAft>
              <a:buFontTx/>
              <a:buChar char="•"/>
            </a:pPr>
            <a:r>
              <a:rPr lang="en-US" i="1">
                <a:latin typeface="Calibri" pitchFamily="34" charset="0"/>
              </a:rPr>
              <a:t>WFOs  </a:t>
            </a:r>
          </a:p>
          <a:p>
            <a:pPr marL="463550" lvl="1" indent="-231775">
              <a:lnSpc>
                <a:spcPct val="85000"/>
              </a:lnSpc>
              <a:spcAft>
                <a:spcPts val="600"/>
              </a:spcAft>
              <a:buFontTx/>
              <a:buChar char="•"/>
            </a:pPr>
            <a:r>
              <a:rPr lang="en-US" i="1">
                <a:latin typeface="Calibri" pitchFamily="34" charset="0"/>
              </a:rPr>
              <a:t>National Centers</a:t>
            </a:r>
          </a:p>
          <a:p>
            <a:pPr marL="112713" indent="-112713">
              <a:lnSpc>
                <a:spcPct val="85000"/>
              </a:lnSpc>
              <a:spcAft>
                <a:spcPts val="600"/>
              </a:spcAft>
              <a:buFont typeface="Arial" charset="0"/>
              <a:buNone/>
            </a:pPr>
            <a:endParaRPr lang="en-US" sz="2000" i="1">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ubtitle 2"/>
          <p:cNvSpPr txBox="1">
            <a:spLocks/>
          </p:cNvSpPr>
          <p:nvPr/>
        </p:nvSpPr>
        <p:spPr bwMode="auto">
          <a:xfrm>
            <a:off x="457200" y="152400"/>
            <a:ext cx="8305800" cy="838200"/>
          </a:xfrm>
          <a:prstGeom prst="rect">
            <a:avLst/>
          </a:prstGeom>
          <a:noFill/>
          <a:ln w="9525">
            <a:noFill/>
            <a:miter lim="800000"/>
            <a:headEnd/>
            <a:tailEnd/>
          </a:ln>
        </p:spPr>
        <p:txBody>
          <a:bodyPr/>
          <a:lstStyle/>
          <a:p>
            <a:pPr algn="ctr">
              <a:spcBef>
                <a:spcPct val="20000"/>
              </a:spcBef>
              <a:buFont typeface="Arial" charset="0"/>
              <a:buNone/>
            </a:pPr>
            <a:r>
              <a:rPr lang="en-US" sz="4000">
                <a:latin typeface="Calibri" pitchFamily="34" charset="0"/>
              </a:rPr>
              <a:t>Partnerships</a:t>
            </a:r>
          </a:p>
        </p:txBody>
      </p:sp>
      <p:sp>
        <p:nvSpPr>
          <p:cNvPr id="22" name="Rectangle 21"/>
          <p:cNvSpPr/>
          <p:nvPr/>
        </p:nvSpPr>
        <p:spPr>
          <a:xfrm>
            <a:off x="3176588" y="1673225"/>
            <a:ext cx="55054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24579" name="Group 51"/>
          <p:cNvGrpSpPr>
            <a:grpSpLocks/>
          </p:cNvGrpSpPr>
          <p:nvPr/>
        </p:nvGrpSpPr>
        <p:grpSpPr bwMode="auto">
          <a:xfrm>
            <a:off x="838200" y="1295400"/>
            <a:ext cx="8107363" cy="4840288"/>
            <a:chOff x="528" y="816"/>
            <a:chExt cx="5107" cy="3049"/>
          </a:xfrm>
        </p:grpSpPr>
        <p:grpSp>
          <p:nvGrpSpPr>
            <p:cNvPr id="24585" name="Group 71"/>
            <p:cNvGrpSpPr>
              <a:grpSpLocks/>
            </p:cNvGrpSpPr>
            <p:nvPr/>
          </p:nvGrpSpPr>
          <p:grpSpPr bwMode="auto">
            <a:xfrm>
              <a:off x="528" y="816"/>
              <a:ext cx="5107" cy="3049"/>
              <a:chOff x="3170" y="1152"/>
              <a:chExt cx="2590" cy="1652"/>
            </a:xfrm>
          </p:grpSpPr>
          <p:pic>
            <p:nvPicPr>
              <p:cNvPr id="24619" name="Picture 3"/>
              <p:cNvPicPr>
                <a:picLocks noChangeAspect="1" noChangeArrowheads="1"/>
              </p:cNvPicPr>
              <p:nvPr/>
            </p:nvPicPr>
            <p:blipFill>
              <a:blip r:embed="rId3"/>
              <a:srcRect/>
              <a:stretch>
                <a:fillRect/>
              </a:stretch>
            </p:blipFill>
            <p:spPr bwMode="auto">
              <a:xfrm>
                <a:off x="3170" y="1152"/>
                <a:ext cx="2590" cy="1652"/>
              </a:xfrm>
              <a:prstGeom prst="rect">
                <a:avLst/>
              </a:prstGeom>
              <a:noFill/>
              <a:ln w="9525">
                <a:noFill/>
                <a:miter lim="800000"/>
                <a:headEnd/>
                <a:tailEnd/>
              </a:ln>
            </p:spPr>
          </p:pic>
          <p:sp>
            <p:nvSpPr>
              <p:cNvPr id="58" name="Rectangle 57"/>
              <p:cNvSpPr>
                <a:spLocks noChangeArrowheads="1"/>
              </p:cNvSpPr>
              <p:nvPr/>
            </p:nvSpPr>
            <p:spPr bwMode="auto">
              <a:xfrm flipV="1">
                <a:off x="3941" y="1197"/>
                <a:ext cx="1780" cy="368"/>
              </a:xfrm>
              <a:prstGeom prst="rect">
                <a:avLst/>
              </a:prstGeom>
              <a:solidFill>
                <a:schemeClr val="bg1"/>
              </a:solidFill>
              <a:ln w="25400" algn="ctr">
                <a:noFill/>
                <a:miter lim="800000"/>
                <a:headEnd/>
                <a:tailEnd/>
              </a:ln>
            </p:spPr>
            <p:txBody>
              <a:bodyPr rot="10800000" anchor="ctr"/>
              <a:lstStyle/>
              <a:p>
                <a:pPr algn="ctr">
                  <a:defRPr/>
                </a:pPr>
                <a:endParaRPr lang="en-US" dirty="0">
                  <a:solidFill>
                    <a:schemeClr val="lt1"/>
                  </a:solidFill>
                  <a:latin typeface="+mn-lt"/>
                </a:endParaRPr>
              </a:p>
            </p:txBody>
          </p:sp>
        </p:grpSp>
        <p:sp>
          <p:nvSpPr>
            <p:cNvPr id="23" name="Oval 22"/>
            <p:cNvSpPr/>
            <p:nvPr/>
          </p:nvSpPr>
          <p:spPr>
            <a:xfrm>
              <a:off x="4026" y="3014"/>
              <a:ext cx="83"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Oval 23"/>
            <p:cNvSpPr/>
            <p:nvPr/>
          </p:nvSpPr>
          <p:spPr>
            <a:xfrm>
              <a:off x="3709" y="2246"/>
              <a:ext cx="86" cy="5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1825" y="1861"/>
              <a:ext cx="85"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p:cNvSpPr/>
            <p:nvPr/>
          </p:nvSpPr>
          <p:spPr>
            <a:xfrm>
              <a:off x="4058" y="3106"/>
              <a:ext cx="86" cy="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Oval 26"/>
            <p:cNvSpPr/>
            <p:nvPr/>
          </p:nvSpPr>
          <p:spPr>
            <a:xfrm>
              <a:off x="4012" y="2911"/>
              <a:ext cx="85" cy="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4771" y="3524"/>
              <a:ext cx="85" cy="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4817" y="3699"/>
              <a:ext cx="84"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Oval 29"/>
            <p:cNvSpPr/>
            <p:nvPr/>
          </p:nvSpPr>
          <p:spPr>
            <a:xfrm>
              <a:off x="4306" y="2863"/>
              <a:ext cx="83"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2"/>
            <p:cNvSpPr/>
            <p:nvPr/>
          </p:nvSpPr>
          <p:spPr>
            <a:xfrm>
              <a:off x="3744" y="3197"/>
              <a:ext cx="85" cy="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l 31"/>
            <p:cNvSpPr/>
            <p:nvPr/>
          </p:nvSpPr>
          <p:spPr>
            <a:xfrm>
              <a:off x="2991" y="3658"/>
              <a:ext cx="85"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a:xfrm>
              <a:off x="2135" y="2966"/>
              <a:ext cx="85"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a:xfrm>
              <a:off x="3196" y="3474"/>
              <a:ext cx="83"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Oval 37"/>
            <p:cNvSpPr/>
            <p:nvPr/>
          </p:nvSpPr>
          <p:spPr>
            <a:xfrm>
              <a:off x="4399" y="2377"/>
              <a:ext cx="82"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a:xfrm>
              <a:off x="4608" y="2246"/>
              <a:ext cx="85"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a:xfrm>
              <a:off x="4844" y="2256"/>
              <a:ext cx="87"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a:xfrm>
              <a:off x="1054" y="1130"/>
              <a:ext cx="83" cy="6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55"/>
            <p:cNvSpPr/>
            <p:nvPr/>
          </p:nvSpPr>
          <p:spPr>
            <a:xfrm>
              <a:off x="2378" y="2523"/>
              <a:ext cx="84" cy="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Oval 44"/>
            <p:cNvSpPr/>
            <p:nvPr/>
          </p:nvSpPr>
          <p:spPr>
            <a:xfrm>
              <a:off x="4805" y="2532"/>
              <a:ext cx="83" cy="6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Oval 46"/>
            <p:cNvSpPr/>
            <p:nvPr/>
          </p:nvSpPr>
          <p:spPr>
            <a:xfrm>
              <a:off x="1060" y="1076"/>
              <a:ext cx="85"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Oval 47"/>
            <p:cNvSpPr/>
            <p:nvPr/>
          </p:nvSpPr>
          <p:spPr>
            <a:xfrm>
              <a:off x="1745" y="1436"/>
              <a:ext cx="82"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Oval 48"/>
            <p:cNvSpPr/>
            <p:nvPr/>
          </p:nvSpPr>
          <p:spPr>
            <a:xfrm>
              <a:off x="1060" y="1372"/>
              <a:ext cx="85" cy="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07" name="Oval 51"/>
            <p:cNvSpPr>
              <a:spLocks noChangeArrowheads="1"/>
            </p:cNvSpPr>
            <p:nvPr/>
          </p:nvSpPr>
          <p:spPr bwMode="auto">
            <a:xfrm>
              <a:off x="3200" y="2603"/>
              <a:ext cx="144" cy="127"/>
            </a:xfrm>
            <a:prstGeom prst="ellipse">
              <a:avLst/>
            </a:prstGeom>
            <a:noFill/>
            <a:ln w="19050">
              <a:solidFill>
                <a:schemeClr val="tx1"/>
              </a:solidFill>
              <a:round/>
              <a:headEnd/>
              <a:tailEnd/>
            </a:ln>
          </p:spPr>
          <p:txBody>
            <a:bodyPr wrap="none" anchor="ctr"/>
            <a:lstStyle/>
            <a:p>
              <a:endParaRPr lang="en-US"/>
            </a:p>
          </p:txBody>
        </p:sp>
        <p:sp>
          <p:nvSpPr>
            <p:cNvPr id="24608" name="Oval 52"/>
            <p:cNvSpPr>
              <a:spLocks noChangeArrowheads="1"/>
            </p:cNvSpPr>
            <p:nvPr/>
          </p:nvSpPr>
          <p:spPr bwMode="auto">
            <a:xfrm>
              <a:off x="4779" y="3669"/>
              <a:ext cx="144" cy="128"/>
            </a:xfrm>
            <a:prstGeom prst="ellipse">
              <a:avLst/>
            </a:prstGeom>
            <a:noFill/>
            <a:ln w="19050">
              <a:solidFill>
                <a:schemeClr val="tx1"/>
              </a:solidFill>
              <a:round/>
              <a:headEnd/>
              <a:tailEnd/>
            </a:ln>
          </p:spPr>
          <p:txBody>
            <a:bodyPr wrap="none" anchor="ctr"/>
            <a:lstStyle/>
            <a:p>
              <a:endParaRPr lang="en-US"/>
            </a:p>
          </p:txBody>
        </p:sp>
        <p:sp>
          <p:nvSpPr>
            <p:cNvPr id="24609" name="Oval 53"/>
            <p:cNvSpPr>
              <a:spLocks noChangeArrowheads="1"/>
            </p:cNvSpPr>
            <p:nvPr/>
          </p:nvSpPr>
          <p:spPr bwMode="auto">
            <a:xfrm>
              <a:off x="4870" y="2512"/>
              <a:ext cx="142" cy="127"/>
            </a:xfrm>
            <a:prstGeom prst="ellipse">
              <a:avLst/>
            </a:prstGeom>
            <a:noFill/>
            <a:ln w="19050">
              <a:solidFill>
                <a:schemeClr val="tx1"/>
              </a:solidFill>
              <a:round/>
              <a:headEnd/>
              <a:tailEnd/>
            </a:ln>
          </p:spPr>
          <p:txBody>
            <a:bodyPr wrap="none" anchor="ctr"/>
            <a:lstStyle/>
            <a:p>
              <a:endParaRPr lang="en-US"/>
            </a:p>
          </p:txBody>
        </p:sp>
        <p:sp>
          <p:nvSpPr>
            <p:cNvPr id="24610" name="Oval 54"/>
            <p:cNvSpPr>
              <a:spLocks noChangeArrowheads="1"/>
            </p:cNvSpPr>
            <p:nvPr/>
          </p:nvSpPr>
          <p:spPr bwMode="auto">
            <a:xfrm>
              <a:off x="1053" y="1307"/>
              <a:ext cx="147" cy="127"/>
            </a:xfrm>
            <a:prstGeom prst="ellipse">
              <a:avLst/>
            </a:prstGeom>
            <a:noFill/>
            <a:ln w="19050">
              <a:solidFill>
                <a:schemeClr val="tx1"/>
              </a:solidFill>
              <a:round/>
              <a:headEnd/>
              <a:tailEnd/>
            </a:ln>
          </p:spPr>
          <p:txBody>
            <a:bodyPr wrap="none" anchor="ctr"/>
            <a:lstStyle/>
            <a:p>
              <a:endParaRPr lang="en-US"/>
            </a:p>
          </p:txBody>
        </p:sp>
        <p:sp>
          <p:nvSpPr>
            <p:cNvPr id="8" name="Oval 32"/>
            <p:cNvSpPr/>
            <p:nvPr/>
          </p:nvSpPr>
          <p:spPr>
            <a:xfrm>
              <a:off x="713" y="2233"/>
              <a:ext cx="85" cy="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32"/>
            <p:cNvSpPr/>
            <p:nvPr/>
          </p:nvSpPr>
          <p:spPr>
            <a:xfrm>
              <a:off x="861" y="2112"/>
              <a:ext cx="85" cy="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32"/>
            <p:cNvSpPr/>
            <p:nvPr/>
          </p:nvSpPr>
          <p:spPr>
            <a:xfrm>
              <a:off x="806" y="2676"/>
              <a:ext cx="85" cy="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771" y="2676"/>
              <a:ext cx="83" cy="5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Oval 32"/>
            <p:cNvSpPr/>
            <p:nvPr/>
          </p:nvSpPr>
          <p:spPr>
            <a:xfrm>
              <a:off x="3947" y="3345"/>
              <a:ext cx="85" cy="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32"/>
            <p:cNvSpPr/>
            <p:nvPr/>
          </p:nvSpPr>
          <p:spPr>
            <a:xfrm>
              <a:off x="3696" y="3360"/>
              <a:ext cx="85" cy="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37"/>
            <p:cNvSpPr/>
            <p:nvPr/>
          </p:nvSpPr>
          <p:spPr>
            <a:xfrm>
              <a:off x="4080" y="2132"/>
              <a:ext cx="82"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37"/>
            <p:cNvSpPr/>
            <p:nvPr/>
          </p:nvSpPr>
          <p:spPr>
            <a:xfrm>
              <a:off x="4800" y="2832"/>
              <a:ext cx="82" cy="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4580" name="Text Box 61"/>
          <p:cNvSpPr txBox="1">
            <a:spLocks noChangeArrowheads="1"/>
          </p:cNvSpPr>
          <p:nvPr/>
        </p:nvSpPr>
        <p:spPr bwMode="auto">
          <a:xfrm>
            <a:off x="4572000" y="1112838"/>
            <a:ext cx="4373563" cy="1190625"/>
          </a:xfrm>
          <a:prstGeom prst="rect">
            <a:avLst/>
          </a:prstGeom>
          <a:noFill/>
          <a:ln w="9525">
            <a:noFill/>
            <a:miter lim="800000"/>
            <a:headEnd/>
            <a:tailEnd/>
          </a:ln>
        </p:spPr>
        <p:txBody>
          <a:bodyPr>
            <a:spAutoFit/>
          </a:bodyPr>
          <a:lstStyle/>
          <a:p>
            <a:pPr>
              <a:buClr>
                <a:srgbClr val="CC0000"/>
              </a:buClr>
            </a:pPr>
            <a:r>
              <a:rPr lang="en-US"/>
              <a:t>“SPoRT” WFOs</a:t>
            </a:r>
          </a:p>
          <a:p>
            <a:pPr>
              <a:buClr>
                <a:srgbClr val="CC0000"/>
              </a:buClr>
            </a:pPr>
            <a:r>
              <a:rPr lang="en-US"/>
              <a:t>Regional HQs</a:t>
            </a:r>
          </a:p>
          <a:p>
            <a:pPr>
              <a:buClr>
                <a:srgbClr val="CC0000"/>
              </a:buClr>
            </a:pPr>
            <a:r>
              <a:rPr lang="en-US"/>
              <a:t>Collaborating National Centers</a:t>
            </a:r>
          </a:p>
          <a:p>
            <a:pPr>
              <a:buClr>
                <a:srgbClr val="CC0000"/>
              </a:buClr>
            </a:pPr>
            <a:r>
              <a:rPr lang="en-US"/>
              <a:t>Data providers / subject matter experts</a:t>
            </a:r>
          </a:p>
        </p:txBody>
      </p:sp>
      <p:sp>
        <p:nvSpPr>
          <p:cNvPr id="38" name="Oval 37"/>
          <p:cNvSpPr/>
          <p:nvPr/>
        </p:nvSpPr>
        <p:spPr>
          <a:xfrm>
            <a:off x="4267200" y="1295400"/>
            <a:ext cx="136525" cy="1365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p:cNvSpPr/>
          <p:nvPr/>
        </p:nvSpPr>
        <p:spPr>
          <a:xfrm>
            <a:off x="4267200" y="2041525"/>
            <a:ext cx="136525" cy="13652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3" name="Oval 51"/>
          <p:cNvSpPr>
            <a:spLocks noChangeArrowheads="1"/>
          </p:cNvSpPr>
          <p:nvPr/>
        </p:nvSpPr>
        <p:spPr bwMode="auto">
          <a:xfrm>
            <a:off x="4267200" y="1752600"/>
            <a:ext cx="136525" cy="138113"/>
          </a:xfrm>
          <a:prstGeom prst="ellipse">
            <a:avLst/>
          </a:prstGeom>
          <a:noFill/>
          <a:ln w="19050">
            <a:solidFill>
              <a:schemeClr val="tx1"/>
            </a:solidFill>
            <a:round/>
            <a:headEnd/>
            <a:tailEnd/>
          </a:ln>
        </p:spPr>
        <p:txBody>
          <a:bodyPr wrap="none" anchor="ctr"/>
          <a:lstStyle/>
          <a:p>
            <a:endParaRPr lang="en-US"/>
          </a:p>
        </p:txBody>
      </p:sp>
      <p:sp>
        <p:nvSpPr>
          <p:cNvPr id="69697" name="AutoShape 65"/>
          <p:cNvSpPr>
            <a:spLocks noChangeArrowheads="1"/>
          </p:cNvSpPr>
          <p:nvPr/>
        </p:nvSpPr>
        <p:spPr bwMode="auto">
          <a:xfrm>
            <a:off x="4191000" y="1493838"/>
            <a:ext cx="255588" cy="182562"/>
          </a:xfrm>
          <a:prstGeom prst="star5">
            <a:avLst/>
          </a:prstGeom>
          <a:solidFill>
            <a:schemeClr val="tx1"/>
          </a:solidFill>
          <a:ln w="9525">
            <a:solidFill>
              <a:schemeClr val="tx1"/>
            </a:solid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7"/>
          <p:cNvGrpSpPr>
            <a:grpSpLocks/>
          </p:cNvGrpSpPr>
          <p:nvPr/>
        </p:nvGrpSpPr>
        <p:grpSpPr bwMode="auto">
          <a:xfrm>
            <a:off x="152400" y="1219200"/>
            <a:ext cx="4038600" cy="4892675"/>
            <a:chOff x="838200" y="1371600"/>
            <a:chExt cx="7391400" cy="4893140"/>
          </a:xfrm>
        </p:grpSpPr>
        <p:sp>
          <p:nvSpPr>
            <p:cNvPr id="33" name="Rounded Rectangle 32"/>
            <p:cNvSpPr/>
            <p:nvPr/>
          </p:nvSpPr>
          <p:spPr bwMode="auto">
            <a:xfrm>
              <a:off x="838200" y="1371600"/>
              <a:ext cx="7391400" cy="48931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47" name="Text Box 5"/>
            <p:cNvSpPr txBox="1">
              <a:spLocks noChangeArrowheads="1"/>
            </p:cNvSpPr>
            <p:nvPr/>
          </p:nvSpPr>
          <p:spPr bwMode="auto">
            <a:xfrm>
              <a:off x="991307" y="1524014"/>
              <a:ext cx="7162469" cy="325469"/>
            </a:xfrm>
            <a:prstGeom prst="rect">
              <a:avLst/>
            </a:prstGeom>
            <a:noFill/>
            <a:ln w="9525">
              <a:noFill/>
              <a:miter lim="800000"/>
              <a:headEnd/>
              <a:tailEnd/>
            </a:ln>
          </p:spPr>
          <p:txBody>
            <a:bodyPr>
              <a:spAutoFit/>
            </a:bodyPr>
            <a:lstStyle/>
            <a:p>
              <a:pPr>
                <a:lnSpc>
                  <a:spcPct val="85000"/>
                </a:lnSpc>
                <a:spcAft>
                  <a:spcPts val="600"/>
                </a:spcAft>
                <a:tabLst>
                  <a:tab pos="687388" algn="l"/>
                </a:tabLst>
              </a:pPr>
              <a:endParaRPr lang="en-US" b="1" u="sng">
                <a:solidFill>
                  <a:srgbClr val="C6D9F1"/>
                </a:solidFill>
                <a:cs typeface="Tahoma" pitchFamily="34" charset="0"/>
              </a:endParaRPr>
            </a:p>
          </p:txBody>
        </p:sp>
      </p:grpSp>
      <p:grpSp>
        <p:nvGrpSpPr>
          <p:cNvPr id="26626" name="Group 2"/>
          <p:cNvGrpSpPr>
            <a:grpSpLocks/>
          </p:cNvGrpSpPr>
          <p:nvPr/>
        </p:nvGrpSpPr>
        <p:grpSpPr bwMode="auto">
          <a:xfrm>
            <a:off x="4341813" y="2738438"/>
            <a:ext cx="4802187" cy="3840162"/>
            <a:chOff x="2880" y="2160"/>
            <a:chExt cx="2710" cy="1984"/>
          </a:xfrm>
        </p:grpSpPr>
        <p:sp>
          <p:nvSpPr>
            <p:cNvPr id="26644" name="AutoShape 3"/>
            <p:cNvSpPr>
              <a:spLocks noChangeArrowheads="1"/>
            </p:cNvSpPr>
            <p:nvPr/>
          </p:nvSpPr>
          <p:spPr bwMode="auto">
            <a:xfrm>
              <a:off x="2880" y="2160"/>
              <a:ext cx="2710" cy="1984"/>
            </a:xfrm>
            <a:prstGeom prst="can">
              <a:avLst>
                <a:gd name="adj" fmla="val 50000"/>
              </a:avLst>
            </a:prstGeom>
            <a:solidFill>
              <a:srgbClr val="B2B2B2"/>
            </a:solidFill>
            <a:ln w="9525">
              <a:noFill/>
              <a:round/>
              <a:headEnd/>
              <a:tailEnd/>
            </a:ln>
          </p:spPr>
          <p:txBody>
            <a:bodyPr wrap="none" anchor="ctr"/>
            <a:lstStyle/>
            <a:p>
              <a:endParaRPr lang="en-US"/>
            </a:p>
          </p:txBody>
        </p:sp>
        <p:sp>
          <p:nvSpPr>
            <p:cNvPr id="26645" name="WordArt 4"/>
            <p:cNvSpPr>
              <a:spLocks noChangeArrowheads="1" noChangeShapeType="1" noTextEdit="1"/>
            </p:cNvSpPr>
            <p:nvPr/>
          </p:nvSpPr>
          <p:spPr bwMode="auto">
            <a:xfrm>
              <a:off x="3533" y="3832"/>
              <a:ext cx="1428" cy="263"/>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C0C0C0"/>
                  </a:solidFill>
                  <a:latin typeface="Times New Roman"/>
                  <a:cs typeface="Times New Roman"/>
                </a:rPr>
                <a:t>Test Bed Environment</a:t>
              </a:r>
            </a:p>
          </p:txBody>
        </p:sp>
      </p:grpSp>
      <p:cxnSp>
        <p:nvCxnSpPr>
          <p:cNvPr id="15" name="Curved Connector 14"/>
          <p:cNvCxnSpPr/>
          <p:nvPr/>
        </p:nvCxnSpPr>
        <p:spPr>
          <a:xfrm rot="16200000" flipV="1">
            <a:off x="4495007" y="2278856"/>
            <a:ext cx="563562" cy="422275"/>
          </a:xfrm>
          <a:prstGeom prst="curvedConnector3">
            <a:avLst>
              <a:gd name="adj1" fmla="val 53719"/>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628" name="Group 8"/>
          <p:cNvGrpSpPr>
            <a:grpSpLocks/>
          </p:cNvGrpSpPr>
          <p:nvPr/>
        </p:nvGrpSpPr>
        <p:grpSpPr bwMode="auto">
          <a:xfrm>
            <a:off x="4149725" y="1262063"/>
            <a:ext cx="4773613" cy="5008562"/>
            <a:chOff x="2565" y="829"/>
            <a:chExt cx="3007" cy="3155"/>
          </a:xfrm>
        </p:grpSpPr>
        <p:graphicFrame>
          <p:nvGraphicFramePr>
            <p:cNvPr id="13" name="Diagram 12"/>
            <p:cNvGraphicFramePr/>
            <p:nvPr/>
          </p:nvGraphicFramePr>
          <p:xfrm>
            <a:off x="2890" y="1027"/>
            <a:ext cx="2665" cy="2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6632" name="Group 10"/>
            <p:cNvGrpSpPr>
              <a:grpSpLocks/>
            </p:cNvGrpSpPr>
            <p:nvPr/>
          </p:nvGrpSpPr>
          <p:grpSpPr bwMode="auto">
            <a:xfrm>
              <a:off x="2565" y="829"/>
              <a:ext cx="3000" cy="3025"/>
              <a:chOff x="2565" y="829"/>
              <a:chExt cx="3000" cy="3025"/>
            </a:xfrm>
          </p:grpSpPr>
          <p:sp>
            <p:nvSpPr>
              <p:cNvPr id="14" name="Rounded Rectangle 13"/>
              <p:cNvSpPr/>
              <p:nvPr/>
            </p:nvSpPr>
            <p:spPr>
              <a:xfrm>
                <a:off x="3809" y="2168"/>
                <a:ext cx="844" cy="933"/>
              </a:xfrm>
              <a:prstGeom prst="roundRect">
                <a:avLst/>
              </a:prstGeom>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600" dirty="0">
                    <a:solidFill>
                      <a:schemeClr val="tx1"/>
                    </a:solidFill>
                  </a:rPr>
                  <a:t>Involve end user in entire process</a:t>
                </a:r>
              </a:p>
            </p:txBody>
          </p:sp>
          <p:sp>
            <p:nvSpPr>
              <p:cNvPr id="16" name="Rounded Rectangle 15"/>
              <p:cNvSpPr/>
              <p:nvPr/>
            </p:nvSpPr>
            <p:spPr>
              <a:xfrm>
                <a:off x="2565" y="829"/>
                <a:ext cx="750" cy="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600" dirty="0">
                    <a:solidFill>
                      <a:schemeClr val="tx1"/>
                    </a:solidFill>
                  </a:rPr>
                  <a:t>Ready for full transition</a:t>
                </a:r>
              </a:p>
            </p:txBody>
          </p:sp>
          <p:sp>
            <p:nvSpPr>
              <p:cNvPr id="26635" name="TextBox 20"/>
              <p:cNvSpPr txBox="1">
                <a:spLocks noChangeArrowheads="1"/>
              </p:cNvSpPr>
              <p:nvPr/>
            </p:nvSpPr>
            <p:spPr bwMode="auto">
              <a:xfrm>
                <a:off x="2977" y="1410"/>
                <a:ext cx="309" cy="192"/>
              </a:xfrm>
              <a:prstGeom prst="rect">
                <a:avLst/>
              </a:prstGeom>
              <a:noFill/>
              <a:ln w="9525">
                <a:noFill/>
                <a:miter lim="800000"/>
                <a:headEnd/>
                <a:tailEnd/>
              </a:ln>
            </p:spPr>
            <p:txBody>
              <a:bodyPr wrap="none">
                <a:spAutoFit/>
              </a:bodyPr>
              <a:lstStyle/>
              <a:p>
                <a:r>
                  <a:rPr lang="en-US" sz="1400"/>
                  <a:t>Yes</a:t>
                </a:r>
              </a:p>
            </p:txBody>
          </p:sp>
          <p:sp>
            <p:nvSpPr>
              <p:cNvPr id="26636" name="TextBox 21"/>
              <p:cNvSpPr txBox="1">
                <a:spLocks noChangeArrowheads="1"/>
              </p:cNvSpPr>
              <p:nvPr/>
            </p:nvSpPr>
            <p:spPr bwMode="auto">
              <a:xfrm>
                <a:off x="3412" y="1410"/>
                <a:ext cx="259" cy="192"/>
              </a:xfrm>
              <a:prstGeom prst="rect">
                <a:avLst/>
              </a:prstGeom>
              <a:noFill/>
              <a:ln w="9525">
                <a:noFill/>
                <a:miter lim="800000"/>
                <a:headEnd/>
                <a:tailEnd/>
              </a:ln>
            </p:spPr>
            <p:txBody>
              <a:bodyPr wrap="none">
                <a:spAutoFit/>
              </a:bodyPr>
              <a:lstStyle/>
              <a:p>
                <a:r>
                  <a:rPr lang="en-US" sz="1400"/>
                  <a:t>No</a:t>
                </a:r>
              </a:p>
            </p:txBody>
          </p:sp>
          <p:grpSp>
            <p:nvGrpSpPr>
              <p:cNvPr id="26637" name="Group 15"/>
              <p:cNvGrpSpPr>
                <a:grpSpLocks/>
              </p:cNvGrpSpPr>
              <p:nvPr/>
            </p:nvGrpSpPr>
            <p:grpSpPr bwMode="auto">
              <a:xfrm>
                <a:off x="2880" y="1144"/>
                <a:ext cx="2685" cy="2710"/>
                <a:chOff x="2880" y="1144"/>
                <a:chExt cx="2685" cy="2710"/>
              </a:xfrm>
            </p:grpSpPr>
            <p:sp>
              <p:nvSpPr>
                <p:cNvPr id="26638" name="AutoShape 16"/>
                <p:cNvSpPr>
                  <a:spLocks noChangeArrowheads="1"/>
                </p:cNvSpPr>
                <p:nvPr/>
              </p:nvSpPr>
              <p:spPr bwMode="auto">
                <a:xfrm>
                  <a:off x="4815" y="1700"/>
                  <a:ext cx="750" cy="484"/>
                </a:xfrm>
                <a:prstGeom prst="roundRect">
                  <a:avLst>
                    <a:gd name="adj" fmla="val 16667"/>
                  </a:avLst>
                </a:prstGeom>
                <a:solidFill>
                  <a:srgbClr val="718DB7"/>
                </a:solidFill>
                <a:ln w="25400">
                  <a:solidFill>
                    <a:schemeClr val="tx1"/>
                  </a:solidFill>
                  <a:round/>
                  <a:headEnd/>
                  <a:tailEnd/>
                </a:ln>
              </p:spPr>
              <p:txBody>
                <a:bodyPr lIns="0" rIns="0" anchor="ctr"/>
                <a:lstStyle/>
                <a:p>
                  <a:pPr algn="ctr"/>
                  <a:r>
                    <a:rPr lang="en-US" sz="1400" b="1">
                      <a:solidFill>
                        <a:schemeClr val="bg1"/>
                      </a:solidFill>
                    </a:rPr>
                    <a:t>Match problem to product</a:t>
                  </a:r>
                </a:p>
              </p:txBody>
            </p:sp>
            <p:sp>
              <p:nvSpPr>
                <p:cNvPr id="26639" name="AutoShape 17"/>
                <p:cNvSpPr>
                  <a:spLocks noChangeArrowheads="1"/>
                </p:cNvSpPr>
                <p:nvPr/>
              </p:nvSpPr>
              <p:spPr bwMode="auto">
                <a:xfrm>
                  <a:off x="2880" y="1700"/>
                  <a:ext cx="750" cy="484"/>
                </a:xfrm>
                <a:prstGeom prst="roundRect">
                  <a:avLst>
                    <a:gd name="adj" fmla="val 16667"/>
                  </a:avLst>
                </a:prstGeom>
                <a:solidFill>
                  <a:srgbClr val="718DB7"/>
                </a:solidFill>
                <a:ln w="25400">
                  <a:solidFill>
                    <a:schemeClr val="tx1"/>
                  </a:solidFill>
                  <a:round/>
                  <a:headEnd/>
                  <a:tailEnd/>
                </a:ln>
              </p:spPr>
              <p:txBody>
                <a:bodyPr lIns="0" rIns="0" anchor="ctr"/>
                <a:lstStyle/>
                <a:p>
                  <a:pPr algn="ctr"/>
                  <a:r>
                    <a:rPr lang="en-US" sz="1400" b="1">
                      <a:solidFill>
                        <a:schemeClr val="bg1"/>
                      </a:solidFill>
                    </a:rPr>
                    <a:t>Problem been addressed?</a:t>
                  </a:r>
                </a:p>
              </p:txBody>
            </p:sp>
            <p:sp>
              <p:nvSpPr>
                <p:cNvPr id="26640" name="AutoShape 18"/>
                <p:cNvSpPr>
                  <a:spLocks noChangeArrowheads="1"/>
                </p:cNvSpPr>
                <p:nvPr/>
              </p:nvSpPr>
              <p:spPr bwMode="auto">
                <a:xfrm>
                  <a:off x="2880" y="2813"/>
                  <a:ext cx="750" cy="484"/>
                </a:xfrm>
                <a:prstGeom prst="roundRect">
                  <a:avLst>
                    <a:gd name="adj" fmla="val 16667"/>
                  </a:avLst>
                </a:prstGeom>
                <a:solidFill>
                  <a:srgbClr val="718DB7"/>
                </a:solidFill>
                <a:ln w="25400">
                  <a:solidFill>
                    <a:schemeClr val="tx1"/>
                  </a:solidFill>
                  <a:round/>
                  <a:headEnd/>
                  <a:tailEnd/>
                </a:ln>
              </p:spPr>
              <p:txBody>
                <a:bodyPr lIns="0" rIns="0" anchor="ctr"/>
                <a:lstStyle/>
                <a:p>
                  <a:pPr algn="ctr"/>
                  <a:r>
                    <a:rPr lang="en-US" sz="1400" b="1">
                      <a:solidFill>
                        <a:schemeClr val="bg1"/>
                      </a:solidFill>
                    </a:rPr>
                    <a:t>Assess operational impact</a:t>
                  </a:r>
                </a:p>
              </p:txBody>
            </p:sp>
            <p:sp>
              <p:nvSpPr>
                <p:cNvPr id="26641" name="AutoShape 19"/>
                <p:cNvSpPr>
                  <a:spLocks noChangeArrowheads="1"/>
                </p:cNvSpPr>
                <p:nvPr/>
              </p:nvSpPr>
              <p:spPr bwMode="auto">
                <a:xfrm>
                  <a:off x="3848" y="3370"/>
                  <a:ext cx="750" cy="484"/>
                </a:xfrm>
                <a:prstGeom prst="roundRect">
                  <a:avLst>
                    <a:gd name="adj" fmla="val 16667"/>
                  </a:avLst>
                </a:prstGeom>
                <a:solidFill>
                  <a:srgbClr val="718DB7"/>
                </a:solidFill>
                <a:ln w="25400">
                  <a:solidFill>
                    <a:schemeClr val="tx1"/>
                  </a:solidFill>
                  <a:round/>
                  <a:headEnd/>
                  <a:tailEnd/>
                </a:ln>
              </p:spPr>
              <p:txBody>
                <a:bodyPr lIns="0" rIns="0" anchor="ctr"/>
                <a:lstStyle/>
                <a:p>
                  <a:pPr algn="ctr"/>
                  <a:r>
                    <a:rPr lang="en-US" sz="1400" b="1">
                      <a:solidFill>
                        <a:schemeClr val="bg1"/>
                      </a:solidFill>
                    </a:rPr>
                    <a:t>End user training</a:t>
                  </a:r>
                </a:p>
              </p:txBody>
            </p:sp>
            <p:sp>
              <p:nvSpPr>
                <p:cNvPr id="26642" name="AutoShape 20"/>
                <p:cNvSpPr>
                  <a:spLocks noChangeArrowheads="1"/>
                </p:cNvSpPr>
                <p:nvPr/>
              </p:nvSpPr>
              <p:spPr bwMode="auto">
                <a:xfrm>
                  <a:off x="4791" y="2837"/>
                  <a:ext cx="750" cy="484"/>
                </a:xfrm>
                <a:prstGeom prst="roundRect">
                  <a:avLst>
                    <a:gd name="adj" fmla="val 16667"/>
                  </a:avLst>
                </a:prstGeom>
                <a:solidFill>
                  <a:srgbClr val="718DB7"/>
                </a:solidFill>
                <a:ln w="25400">
                  <a:solidFill>
                    <a:schemeClr val="tx1"/>
                  </a:solidFill>
                  <a:round/>
                  <a:headEnd/>
                  <a:tailEnd/>
                </a:ln>
              </p:spPr>
              <p:txBody>
                <a:bodyPr lIns="0" rIns="0" anchor="ctr"/>
                <a:lstStyle/>
                <a:p>
                  <a:pPr algn="ctr"/>
                  <a:r>
                    <a:rPr lang="en-US" sz="1400" b="1">
                      <a:solidFill>
                        <a:schemeClr val="bg1"/>
                      </a:solidFill>
                    </a:rPr>
                    <a:t>Develop solution</a:t>
                  </a:r>
                </a:p>
              </p:txBody>
            </p:sp>
            <p:sp>
              <p:nvSpPr>
                <p:cNvPr id="26643" name="AutoShape 21"/>
                <p:cNvSpPr>
                  <a:spLocks noChangeArrowheads="1"/>
                </p:cNvSpPr>
                <p:nvPr/>
              </p:nvSpPr>
              <p:spPr bwMode="auto">
                <a:xfrm>
                  <a:off x="3848" y="1144"/>
                  <a:ext cx="750" cy="484"/>
                </a:xfrm>
                <a:prstGeom prst="roundRect">
                  <a:avLst>
                    <a:gd name="adj" fmla="val 16667"/>
                  </a:avLst>
                </a:prstGeom>
                <a:solidFill>
                  <a:srgbClr val="718DB7"/>
                </a:solidFill>
                <a:ln w="25400">
                  <a:solidFill>
                    <a:schemeClr val="tx1"/>
                  </a:solidFill>
                  <a:round/>
                  <a:headEnd/>
                  <a:tailEnd/>
                </a:ln>
              </p:spPr>
              <p:txBody>
                <a:bodyPr lIns="0" rIns="0" anchor="ctr"/>
                <a:lstStyle/>
                <a:p>
                  <a:pPr algn="ctr"/>
                  <a:r>
                    <a:rPr lang="en-US" sz="1400" b="1">
                      <a:solidFill>
                        <a:schemeClr val="bg1"/>
                      </a:solidFill>
                    </a:rPr>
                    <a:t>Determine forecast problem</a:t>
                  </a:r>
                </a:p>
              </p:txBody>
            </p:sp>
          </p:grpSp>
        </p:grpSp>
      </p:grpSp>
      <p:sp>
        <p:nvSpPr>
          <p:cNvPr id="26629" name="Rectangle 18"/>
          <p:cNvSpPr>
            <a:spLocks noChangeArrowheads="1"/>
          </p:cNvSpPr>
          <p:nvPr/>
        </p:nvSpPr>
        <p:spPr bwMode="auto">
          <a:xfrm>
            <a:off x="-304800" y="228600"/>
            <a:ext cx="10058400" cy="533400"/>
          </a:xfrm>
          <a:prstGeom prst="rect">
            <a:avLst/>
          </a:prstGeom>
          <a:noFill/>
          <a:ln w="9525">
            <a:noFill/>
            <a:miter lim="800000"/>
            <a:headEnd/>
            <a:tailEnd/>
          </a:ln>
        </p:spPr>
        <p:txBody>
          <a:bodyPr/>
          <a:lstStyle/>
          <a:p>
            <a:pPr marL="342900" indent="-342900" algn="ctr" eaLnBrk="0" hangingPunct="0">
              <a:lnSpc>
                <a:spcPct val="85000"/>
              </a:lnSpc>
              <a:buFont typeface="Arial" charset="0"/>
              <a:buNone/>
            </a:pPr>
            <a:r>
              <a:rPr lang="en-US" sz="4000">
                <a:latin typeface="Calibri" pitchFamily="34" charset="0"/>
              </a:rPr>
              <a:t>Research to “Operations”</a:t>
            </a:r>
          </a:p>
        </p:txBody>
      </p:sp>
      <p:sp>
        <p:nvSpPr>
          <p:cNvPr id="26630" name="Rectangle 26"/>
          <p:cNvSpPr>
            <a:spLocks noChangeArrowheads="1"/>
          </p:cNvSpPr>
          <p:nvPr/>
        </p:nvSpPr>
        <p:spPr bwMode="auto">
          <a:xfrm>
            <a:off x="304800" y="1295400"/>
            <a:ext cx="3844925" cy="4675188"/>
          </a:xfrm>
          <a:prstGeom prst="rect">
            <a:avLst/>
          </a:prstGeom>
          <a:noFill/>
          <a:ln w="9525">
            <a:noFill/>
            <a:miter lim="800000"/>
            <a:headEnd/>
            <a:tailEnd/>
          </a:ln>
        </p:spPr>
        <p:txBody>
          <a:bodyPr>
            <a:spAutoFit/>
          </a:bodyPr>
          <a:lstStyle/>
          <a:p>
            <a:pPr marL="228600" indent="-228600" algn="ctr">
              <a:lnSpc>
                <a:spcPct val="85000"/>
              </a:lnSpc>
              <a:spcAft>
                <a:spcPts val="300"/>
              </a:spcAft>
            </a:pPr>
            <a:r>
              <a:rPr lang="en-US" sz="2800" u="sng">
                <a:solidFill>
                  <a:schemeClr val="bg1"/>
                </a:solidFill>
                <a:latin typeface="Calibri" pitchFamily="34" charset="0"/>
              </a:rPr>
              <a:t>SPoRT Paradigm</a:t>
            </a:r>
          </a:p>
          <a:p>
            <a:pPr marL="228600" indent="-228600">
              <a:lnSpc>
                <a:spcPct val="85000"/>
              </a:lnSpc>
              <a:spcAft>
                <a:spcPts val="300"/>
              </a:spcAft>
              <a:buFontTx/>
              <a:buChar char="•"/>
            </a:pPr>
            <a:r>
              <a:rPr lang="en-US" sz="2000">
                <a:solidFill>
                  <a:srgbClr val="D9D9D9"/>
                </a:solidFill>
                <a:latin typeface="Calibri" pitchFamily="34" charset="0"/>
              </a:rPr>
              <a:t>match forecast challenge to data/product</a:t>
            </a:r>
          </a:p>
          <a:p>
            <a:pPr marL="228600" indent="-228600">
              <a:lnSpc>
                <a:spcPct val="85000"/>
              </a:lnSpc>
              <a:spcAft>
                <a:spcPts val="300"/>
              </a:spcAft>
              <a:buFontTx/>
              <a:buChar char="•"/>
            </a:pPr>
            <a:r>
              <a:rPr lang="en-US" sz="2000">
                <a:solidFill>
                  <a:srgbClr val="D9D9D9"/>
                </a:solidFill>
                <a:latin typeface="Calibri" pitchFamily="34" charset="0"/>
              </a:rPr>
              <a:t>develop solution / demonstrate in ”test bed” environment</a:t>
            </a:r>
          </a:p>
          <a:p>
            <a:pPr marL="228600" indent="-228600">
              <a:lnSpc>
                <a:spcPct val="85000"/>
              </a:lnSpc>
              <a:spcAft>
                <a:spcPts val="300"/>
              </a:spcAft>
              <a:buFontTx/>
              <a:buChar char="•"/>
            </a:pPr>
            <a:r>
              <a:rPr lang="en-US" sz="2000">
                <a:solidFill>
                  <a:srgbClr val="D9D9D9"/>
                </a:solidFill>
                <a:latin typeface="Calibri" pitchFamily="34" charset="0"/>
              </a:rPr>
              <a:t>integrate successful products into user’s decision support tools</a:t>
            </a:r>
          </a:p>
          <a:p>
            <a:pPr marL="228600" indent="-228600">
              <a:lnSpc>
                <a:spcPct val="85000"/>
              </a:lnSpc>
              <a:spcAft>
                <a:spcPts val="300"/>
              </a:spcAft>
              <a:buFontTx/>
              <a:buChar char="•"/>
            </a:pPr>
            <a:r>
              <a:rPr lang="en-US" sz="2000">
                <a:solidFill>
                  <a:srgbClr val="D9D9D9"/>
                </a:solidFill>
                <a:latin typeface="Calibri" pitchFamily="34" charset="0"/>
              </a:rPr>
              <a:t>create product training</a:t>
            </a:r>
          </a:p>
          <a:p>
            <a:pPr marL="228600" indent="-228600">
              <a:lnSpc>
                <a:spcPct val="85000"/>
              </a:lnSpc>
              <a:spcAft>
                <a:spcPts val="300"/>
              </a:spcAft>
              <a:buFontTx/>
              <a:buChar char="•"/>
            </a:pPr>
            <a:r>
              <a:rPr lang="en-US" sz="2000">
                <a:solidFill>
                  <a:srgbClr val="D9D9D9"/>
                </a:solidFill>
                <a:latin typeface="Calibri" pitchFamily="34" charset="0"/>
              </a:rPr>
              <a:t>perform product assessment</a:t>
            </a:r>
          </a:p>
          <a:p>
            <a:pPr marL="228600" indent="-228600">
              <a:lnSpc>
                <a:spcPct val="85000"/>
              </a:lnSpc>
              <a:spcBef>
                <a:spcPts val="1200"/>
              </a:spcBef>
              <a:spcAft>
                <a:spcPts val="300"/>
              </a:spcAft>
            </a:pPr>
            <a:r>
              <a:rPr lang="en-US" sz="2400" u="sng">
                <a:solidFill>
                  <a:srgbClr val="D9D9D9"/>
                </a:solidFill>
                <a:latin typeface="Calibri" pitchFamily="34" charset="0"/>
              </a:rPr>
              <a:t>Keys:</a:t>
            </a:r>
          </a:p>
          <a:p>
            <a:pPr marL="228600" indent="-228600">
              <a:lnSpc>
                <a:spcPct val="85000"/>
              </a:lnSpc>
              <a:spcAft>
                <a:spcPts val="600"/>
              </a:spcAft>
              <a:buFont typeface="Wingdings" pitchFamily="2" charset="2"/>
              <a:buChar char="v"/>
            </a:pPr>
            <a:r>
              <a:rPr lang="en-US" sz="2000">
                <a:solidFill>
                  <a:srgbClr val="D9D9D9"/>
                </a:solidFill>
                <a:latin typeface="Calibri" pitchFamily="34" charset="0"/>
              </a:rPr>
              <a:t>Maintain interactive partnership with end user throughout the process</a:t>
            </a:r>
          </a:p>
          <a:p>
            <a:pPr marL="228600" indent="-228600">
              <a:lnSpc>
                <a:spcPct val="85000"/>
              </a:lnSpc>
              <a:spcAft>
                <a:spcPts val="600"/>
              </a:spcAft>
              <a:buFont typeface="Wingdings" pitchFamily="2" charset="2"/>
              <a:buChar char="v"/>
            </a:pPr>
            <a:r>
              <a:rPr lang="en-US" sz="2000">
                <a:solidFill>
                  <a:srgbClr val="D9D9D9"/>
                </a:solidFill>
                <a:latin typeface="Calibri" pitchFamily="34" charset="0"/>
              </a:rPr>
              <a:t>Need to obtain an end user advocate or “champion”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2"/>
          <p:cNvSpPr>
            <a:spLocks noGrp="1"/>
          </p:cNvSpPr>
          <p:nvPr>
            <p:ph type="subTitle" idx="4294967295"/>
          </p:nvPr>
        </p:nvSpPr>
        <p:spPr>
          <a:xfrm>
            <a:off x="228600" y="3886200"/>
            <a:ext cx="8458200" cy="1143000"/>
          </a:xfrm>
        </p:spPr>
        <p:txBody>
          <a:bodyPr/>
          <a:lstStyle/>
          <a:p>
            <a:pPr marL="0" indent="0" algn="ctr" eaLnBrk="1" hangingPunct="1">
              <a:buFontTx/>
              <a:buNone/>
            </a:pPr>
            <a:endParaRPr lang="en-US" sz="2800" smtClean="0">
              <a:solidFill>
                <a:srgbClr val="404040"/>
              </a:solidFill>
            </a:endParaRPr>
          </a:p>
          <a:p>
            <a:pPr marL="0" indent="0" algn="ctr" eaLnBrk="1" hangingPunct="1">
              <a:buFontTx/>
              <a:buNone/>
            </a:pPr>
            <a:endParaRPr lang="en-US" sz="2800" smtClean="0">
              <a:solidFill>
                <a:srgbClr val="404040"/>
              </a:solidFill>
            </a:endParaRPr>
          </a:p>
          <a:p>
            <a:pPr marL="0" indent="0" algn="ctr" eaLnBrk="1" hangingPunct="1">
              <a:buFontTx/>
              <a:buNone/>
            </a:pPr>
            <a:endParaRPr lang="en-US" sz="2800" smtClean="0">
              <a:solidFill>
                <a:srgbClr val="404040"/>
              </a:solidFill>
            </a:endParaRPr>
          </a:p>
          <a:p>
            <a:pPr marL="0" indent="0" algn="ctr" eaLnBrk="1" hangingPunct="1">
              <a:buFontTx/>
              <a:buNone/>
            </a:pPr>
            <a:endParaRPr lang="en-US" sz="2800" smtClean="0">
              <a:solidFill>
                <a:srgbClr val="404040"/>
              </a:solidFill>
            </a:endParaRPr>
          </a:p>
        </p:txBody>
      </p:sp>
      <p:sp>
        <p:nvSpPr>
          <p:cNvPr id="5" name="Title 1"/>
          <p:cNvSpPr txBox="1">
            <a:spLocks/>
          </p:cNvSpPr>
          <p:nvPr/>
        </p:nvSpPr>
        <p:spPr bwMode="auto">
          <a:xfrm>
            <a:off x="533400" y="152400"/>
            <a:ext cx="8153400" cy="762000"/>
          </a:xfrm>
          <a:prstGeom prst="rect">
            <a:avLst/>
          </a:prstGeom>
          <a:noFill/>
          <a:ln w="9525">
            <a:noFill/>
            <a:miter lim="800000"/>
            <a:headEnd/>
            <a:tailEnd/>
          </a:ln>
        </p:spPr>
        <p:txBody>
          <a:bodyPr anchor="ctr">
            <a:normAutofit/>
          </a:bodyPr>
          <a:lstStyle/>
          <a:p>
            <a:pPr algn="ctr">
              <a:defRPr/>
            </a:pPr>
            <a:r>
              <a:rPr lang="en-US" sz="4000" dirty="0">
                <a:latin typeface="Calibri" pitchFamily="34" charset="0"/>
              </a:rPr>
              <a:t>SPoRT</a:t>
            </a:r>
            <a:r>
              <a:rPr lang="en-US" sz="4000" dirty="0">
                <a:effectLst>
                  <a:outerShdw blurRad="38100" dist="38100" dir="2700000" algn="tl">
                    <a:srgbClr val="C0C0C0"/>
                  </a:outerShdw>
                </a:effectLst>
                <a:latin typeface="Calibri" pitchFamily="34" charset="0"/>
              </a:rPr>
              <a:t> </a:t>
            </a:r>
            <a:r>
              <a:rPr lang="en-US" sz="4000" dirty="0">
                <a:latin typeface="Calibri" pitchFamily="34" charset="0"/>
              </a:rPr>
              <a:t>Metrics</a:t>
            </a:r>
          </a:p>
        </p:txBody>
      </p:sp>
      <p:sp>
        <p:nvSpPr>
          <p:cNvPr id="27651" name="Content Placeholder 16"/>
          <p:cNvSpPr txBox="1">
            <a:spLocks/>
          </p:cNvSpPr>
          <p:nvPr/>
        </p:nvSpPr>
        <p:spPr bwMode="auto">
          <a:xfrm>
            <a:off x="457200" y="914400"/>
            <a:ext cx="8458200" cy="4525963"/>
          </a:xfrm>
          <a:prstGeom prst="rect">
            <a:avLst/>
          </a:prstGeom>
          <a:noFill/>
          <a:ln w="9525">
            <a:noFill/>
            <a:miter lim="800000"/>
            <a:headEnd/>
            <a:tailEnd/>
          </a:ln>
        </p:spPr>
        <p:txBody>
          <a:bodyPr/>
          <a:lstStyle/>
          <a:p>
            <a:pPr marL="233363" indent="-233363">
              <a:lnSpc>
                <a:spcPct val="85000"/>
              </a:lnSpc>
              <a:spcBef>
                <a:spcPts val="600"/>
              </a:spcBef>
              <a:spcAft>
                <a:spcPts val="600"/>
              </a:spcAft>
              <a:buFont typeface="Arial" charset="0"/>
              <a:buNone/>
            </a:pPr>
            <a:r>
              <a:rPr lang="en-US" sz="2800">
                <a:latin typeface="Calibri" pitchFamily="34" charset="0"/>
              </a:rPr>
              <a:t>We measure success through the following mechanisms</a:t>
            </a:r>
          </a:p>
          <a:p>
            <a:pPr marL="233363" indent="-233363">
              <a:lnSpc>
                <a:spcPct val="85000"/>
              </a:lnSpc>
              <a:spcBef>
                <a:spcPts val="600"/>
              </a:spcBef>
              <a:spcAft>
                <a:spcPts val="600"/>
              </a:spcAft>
              <a:buFont typeface="Arial" charset="0"/>
              <a:buNone/>
            </a:pPr>
            <a:r>
              <a:rPr lang="en-US" sz="2400" u="sng">
                <a:latin typeface="Calibri" pitchFamily="34" charset="0"/>
              </a:rPr>
              <a:t>Successful transitions</a:t>
            </a:r>
          </a:p>
          <a:p>
            <a:pPr marL="233363" indent="-233363">
              <a:lnSpc>
                <a:spcPct val="85000"/>
              </a:lnSpc>
              <a:buFont typeface="Arial" charset="0"/>
              <a:buChar char="•"/>
            </a:pPr>
            <a:r>
              <a:rPr lang="en-US" sz="2000" i="1">
                <a:latin typeface="Calibri" pitchFamily="34" charset="0"/>
              </a:rPr>
              <a:t>New products  and research capabilities used in decision support systems</a:t>
            </a:r>
          </a:p>
          <a:p>
            <a:pPr marL="233363" indent="-233363">
              <a:lnSpc>
                <a:spcPct val="85000"/>
              </a:lnSpc>
              <a:buFont typeface="Arial" charset="0"/>
              <a:buChar char="•"/>
            </a:pPr>
            <a:r>
              <a:rPr lang="en-US" sz="2000" i="1">
                <a:latin typeface="Calibri" pitchFamily="34" charset="0"/>
              </a:rPr>
              <a:t>Discernible impact of NASA / NOAA data or capabilities in WFO, at National Centers, or in NWP operations</a:t>
            </a:r>
          </a:p>
          <a:p>
            <a:pPr marL="233363" indent="-233363">
              <a:lnSpc>
                <a:spcPct val="85000"/>
              </a:lnSpc>
              <a:spcBef>
                <a:spcPts val="600"/>
              </a:spcBef>
              <a:spcAft>
                <a:spcPts val="600"/>
              </a:spcAft>
              <a:buFont typeface="Arial" charset="0"/>
              <a:buNone/>
            </a:pPr>
            <a:r>
              <a:rPr lang="en-US" sz="2400" u="sng">
                <a:latin typeface="Calibri" pitchFamily="34" charset="0"/>
              </a:rPr>
              <a:t>Community recognition</a:t>
            </a:r>
          </a:p>
          <a:p>
            <a:pPr marL="233363" indent="-233363">
              <a:lnSpc>
                <a:spcPct val="85000"/>
              </a:lnSpc>
              <a:buFont typeface="Arial" charset="0"/>
              <a:buChar char="•"/>
            </a:pPr>
            <a:r>
              <a:rPr lang="en-US" sz="2000" i="1">
                <a:latin typeface="Calibri" pitchFamily="34" charset="0"/>
              </a:rPr>
              <a:t>Peer recognition as a community partner and “place to go” for the transition of research capabilities to the operational weather community</a:t>
            </a:r>
          </a:p>
          <a:p>
            <a:pPr marL="233363" indent="-233363">
              <a:lnSpc>
                <a:spcPct val="85000"/>
              </a:lnSpc>
              <a:buFont typeface="Arial" charset="0"/>
              <a:buChar char="•"/>
            </a:pPr>
            <a:r>
              <a:rPr lang="en-US" sz="2000" i="1">
                <a:latin typeface="Calibri" pitchFamily="34" charset="0"/>
              </a:rPr>
              <a:t>Adoption of the SPoRT paradigm by others within our community</a:t>
            </a:r>
          </a:p>
          <a:p>
            <a:pPr marL="233363" indent="-233363">
              <a:lnSpc>
                <a:spcPct val="85000"/>
              </a:lnSpc>
              <a:spcBef>
                <a:spcPts val="600"/>
              </a:spcBef>
              <a:spcAft>
                <a:spcPts val="600"/>
              </a:spcAft>
              <a:buFont typeface="Arial" charset="0"/>
              <a:buNone/>
            </a:pPr>
            <a:r>
              <a:rPr lang="en-US" sz="2400" u="sng">
                <a:latin typeface="Calibri" pitchFamily="34" charset="0"/>
              </a:rPr>
              <a:t>Publications </a:t>
            </a:r>
          </a:p>
          <a:p>
            <a:pPr marL="233363" indent="-233363">
              <a:lnSpc>
                <a:spcPct val="85000"/>
              </a:lnSpc>
              <a:buFont typeface="Arial" charset="0"/>
              <a:buChar char="•"/>
            </a:pPr>
            <a:r>
              <a:rPr lang="en-US" sz="2000" i="1">
                <a:latin typeface="Calibri" pitchFamily="34" charset="0"/>
              </a:rPr>
              <a:t>Peer reviewed publications for research, transitional capabilities, and techniques</a:t>
            </a:r>
          </a:p>
          <a:p>
            <a:pPr marL="233363" indent="-233363">
              <a:lnSpc>
                <a:spcPct val="85000"/>
              </a:lnSpc>
              <a:buFont typeface="Arial" charset="0"/>
              <a:buChar char="•"/>
            </a:pPr>
            <a:r>
              <a:rPr lang="en-US" sz="2000" i="1">
                <a:latin typeface="Calibri" pitchFamily="34" charset="0"/>
              </a:rPr>
              <a:t>Publication of transitional results and assessments that include input from our WFO partners and end user community</a:t>
            </a:r>
          </a:p>
          <a:p>
            <a:pPr marL="233363" indent="-233363">
              <a:lnSpc>
                <a:spcPct val="85000"/>
              </a:lnSpc>
              <a:spcBef>
                <a:spcPts val="600"/>
              </a:spcBef>
              <a:spcAft>
                <a:spcPts val="600"/>
              </a:spcAft>
            </a:pPr>
            <a:r>
              <a:rPr lang="en-US" sz="2400" u="sng">
                <a:latin typeface="Calibri" pitchFamily="34" charset="0"/>
              </a:rPr>
              <a:t>Reviews by outside committees</a:t>
            </a:r>
          </a:p>
          <a:p>
            <a:pPr marL="233363" indent="-233363">
              <a:lnSpc>
                <a:spcPct val="85000"/>
              </a:lnSpc>
              <a:buFont typeface="Arial" charset="0"/>
              <a:buChar char="•"/>
            </a:pPr>
            <a:r>
              <a:rPr lang="en-US" sz="2000" i="1">
                <a:latin typeface="Calibri" pitchFamily="34" charset="0"/>
              </a:rPr>
              <a:t>Positive biennial reviews by the SPoRT Science Advisory Committee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153400" cy="762000"/>
          </a:xfrm>
          <a:prstGeom prst="rect">
            <a:avLst/>
          </a:prstGeom>
          <a:noFill/>
          <a:ln w="9525">
            <a:noFill/>
            <a:miter lim="800000"/>
            <a:headEnd/>
            <a:tailEnd/>
          </a:ln>
        </p:spPr>
        <p:txBody>
          <a:bodyPr anchor="ctr">
            <a:normAutofit/>
          </a:bodyPr>
          <a:lstStyle/>
          <a:p>
            <a:pPr algn="ctr">
              <a:defRPr/>
            </a:pPr>
            <a:r>
              <a:rPr lang="en-US" sz="4000" dirty="0">
                <a:latin typeface="Calibri" pitchFamily="34" charset="0"/>
              </a:rPr>
              <a:t>SPoRT</a:t>
            </a:r>
            <a:r>
              <a:rPr lang="en-US" sz="4000" dirty="0">
                <a:effectLst>
                  <a:outerShdw blurRad="38100" dist="38100" dir="2700000" algn="tl">
                    <a:srgbClr val="C0C0C0"/>
                  </a:outerShdw>
                </a:effectLst>
                <a:latin typeface="Calibri" pitchFamily="34" charset="0"/>
              </a:rPr>
              <a:t> </a:t>
            </a:r>
            <a:r>
              <a:rPr lang="en-US" sz="4000" dirty="0">
                <a:latin typeface="Calibri" pitchFamily="34" charset="0"/>
              </a:rPr>
              <a:t>Budget</a:t>
            </a:r>
          </a:p>
        </p:txBody>
      </p:sp>
      <p:pic>
        <p:nvPicPr>
          <p:cNvPr id="29698" name="Picture 6" descr="Budget-Manpower-FY02-FY14_v2_24296_image001"/>
          <p:cNvPicPr>
            <a:picLocks noChangeAspect="1" noChangeArrowheads="1"/>
          </p:cNvPicPr>
          <p:nvPr/>
        </p:nvPicPr>
        <p:blipFill>
          <a:blip r:embed="rId2"/>
          <a:srcRect/>
          <a:stretch>
            <a:fillRect/>
          </a:stretch>
        </p:blipFill>
        <p:spPr bwMode="auto">
          <a:xfrm>
            <a:off x="608013" y="457200"/>
            <a:ext cx="7926387" cy="5443538"/>
          </a:xfrm>
          <a:prstGeom prst="rect">
            <a:avLst/>
          </a:prstGeom>
          <a:noFill/>
          <a:ln w="9525">
            <a:noFill/>
            <a:miter lim="800000"/>
            <a:headEnd/>
            <a:tailEnd/>
          </a:ln>
        </p:spPr>
      </p:pic>
      <p:sp>
        <p:nvSpPr>
          <p:cNvPr id="3" name="Oval Callout 2"/>
          <p:cNvSpPr/>
          <p:nvPr/>
        </p:nvSpPr>
        <p:spPr>
          <a:xfrm flipH="1">
            <a:off x="5334000" y="3505200"/>
            <a:ext cx="1219200" cy="457200"/>
          </a:xfrm>
          <a:prstGeom prst="wedgeEllipseCallout">
            <a:avLst>
              <a:gd name="adj1" fmla="val -41547"/>
              <a:gd name="adj2" fmla="val 73929"/>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400" dirty="0">
                <a:solidFill>
                  <a:schemeClr val="tx1"/>
                </a:solidFill>
              </a:rPr>
              <a:t>VIIRS funding</a:t>
            </a:r>
          </a:p>
        </p:txBody>
      </p:sp>
      <p:sp>
        <p:nvSpPr>
          <p:cNvPr id="4" name="Oval Callout 3"/>
          <p:cNvSpPr/>
          <p:nvPr/>
        </p:nvSpPr>
        <p:spPr>
          <a:xfrm>
            <a:off x="5334000" y="2511425"/>
            <a:ext cx="2133600" cy="612775"/>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400" dirty="0">
                <a:solidFill>
                  <a:schemeClr val="tx1"/>
                </a:solidFill>
              </a:rPr>
              <a:t>PG funding augments NASA reductions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1594</TotalTime>
  <Words>2072</Words>
  <Application>Microsoft Office PowerPoint</Application>
  <PresentationFormat>On-screen Show (4:3)</PresentationFormat>
  <Paragraphs>236</Paragraphs>
  <Slides>25</Slides>
  <Notes>14</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25</vt:i4>
      </vt:variant>
    </vt:vector>
  </HeadingPairs>
  <TitlesOfParts>
    <vt:vector size="34" baseType="lpstr">
      <vt:lpstr>Arial</vt:lpstr>
      <vt:lpstr>Calibri</vt:lpstr>
      <vt:lpstr>Tahoma</vt:lpstr>
      <vt:lpstr>Wingdings</vt:lpstr>
      <vt:lpstr>Times New Roman</vt:lpstr>
      <vt:lpstr>Office Theme</vt:lpstr>
      <vt:lpstr>Office Theme</vt:lpstr>
      <vt:lpstr>Office Theme</vt:lpstr>
      <vt:lpstr>Office Theme</vt:lpstr>
      <vt:lpstr>Session 1: Beginnings</vt:lpstr>
      <vt:lpstr>Meeting Expectations Purpose of Review/ Expectations</vt:lpstr>
      <vt:lpstr>Slide 3</vt:lpstr>
      <vt:lpstr>Slide 4</vt:lpstr>
      <vt:lpstr>Slide 5</vt:lpstr>
      <vt:lpstr>Slide 6</vt:lpstr>
      <vt:lpstr>Slide 7</vt:lpstr>
      <vt:lpstr>Slide 8</vt:lpstr>
      <vt:lpstr>Slide 9</vt:lpstr>
      <vt:lpstr>Slide 10</vt:lpstr>
      <vt:lpstr>Recommendations and SPoRT Response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 NWS Coordination Call</dc:title>
  <dc:creator>fuell</dc:creator>
  <cp:lastModifiedBy>JedloGJ</cp:lastModifiedBy>
  <cp:revision>160</cp:revision>
  <dcterms:created xsi:type="dcterms:W3CDTF">2009-10-14T04:03:29Z</dcterms:created>
  <dcterms:modified xsi:type="dcterms:W3CDTF">2012-02-27T20:03:50Z</dcterms:modified>
</cp:coreProperties>
</file>