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85" r:id="rId2"/>
    <p:sldId id="293" r:id="rId3"/>
    <p:sldId id="294" r:id="rId4"/>
    <p:sldId id="295" r:id="rId5"/>
    <p:sldId id="296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8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4ADE08-4B61-4148-AF04-D501711F156D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00EB34-96C8-4C79-BCE5-226D14F5E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9FBB2E-D234-4865-9336-91A7B5241618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46F716-57EB-41F8-9824-1DA01FD80781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3B30F7-97B9-4F36-A69B-5EDE483130AD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70053-82C3-4370-8355-7D713371ECF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" name="Picture 4" descr="sportredblue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nasa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697163" y="5916613"/>
                <a:ext cx="5602287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2603500" y="6007100"/>
                <a:ext cx="56038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228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514600" y="6245225"/>
              <a:ext cx="50831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rgbClr val="7F7F7F"/>
                  </a:solidFill>
                </a:rPr>
                <a:t>        transitioning research data to the operational weather community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0CC4-9DE6-4591-A632-FCC0CF03A31B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FABE-6DFA-44E3-8F61-EE7051C22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D08A-0B6D-44E9-B295-243B33712010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6DA1-16A0-4AD2-97D3-6CC103BB6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EDF2-8B50-41D7-90AC-FCD201DCA7DE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D933-D73E-4836-9F5F-C4965B9531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B67F-731C-4282-BC02-803F31B51ECA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2E8A-F26B-44BB-94E1-28B3B4C60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DB28-00BE-48CB-BC58-8BBE101DDED7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AA9A-5DBB-4DED-A935-783CACCB7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3966-078D-47F4-B3F7-29FA388F07F4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5F24-AD85-4E1C-89AC-5518A56B3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" name="Picture 4" descr="sportredblue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nasa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2697163" y="5916613"/>
                <a:ext cx="5602287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>
                <a:off x="2603500" y="6007100"/>
                <a:ext cx="56038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228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514600" y="6245225"/>
              <a:ext cx="50831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rgbClr val="7F7F7F"/>
                  </a:solidFill>
                </a:rPr>
                <a:t>        transitioning research data to the operational weather community</a:t>
              </a:r>
            </a:p>
          </p:txBody>
        </p:sp>
      </p:grp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EA86-0F64-49F9-9473-7B98BB9AEF07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479F-EC6B-43B4-9B10-AED89D6B9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B486-F722-404A-AF20-52EA648278DC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509C-14A6-473C-82B1-2E152E8E1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98A4-2D5B-4868-9A33-B1A23C7734B5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8902-D201-43FD-A7AC-3F797B758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8F93-CDDF-472D-ABD0-43179DB07A40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E4DF6-D32E-4A57-A521-EDE01A658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78FF9F-D3EA-46AC-8FF9-E00A2B309943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8ED6B1-34B3-4330-BB80-094539812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84" r:id="rId6"/>
    <p:sldLayoutId id="2147483678" r:id="rId7"/>
    <p:sldLayoutId id="2147483677" r:id="rId8"/>
    <p:sldLayoutId id="2147483676" r:id="rId9"/>
    <p:sldLayoutId id="214748367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glo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950913"/>
            <a:ext cx="7391400" cy="993775"/>
          </a:xfrm>
        </p:spPr>
        <p:txBody>
          <a:bodyPr/>
          <a:lstStyle/>
          <a:p>
            <a:pPr eaLnBrk="1" hangingPunct="1"/>
            <a:r>
              <a:rPr lang="en-US" sz="2800" smtClean="0"/>
              <a:t>Introduction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en-US" sz="4000" b="1" smtClean="0">
                <a:solidFill>
                  <a:srgbClr val="404040"/>
                </a:solidFill>
              </a:rPr>
              <a:t>Session 3: Proving Ground Activities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62000" y="1944688"/>
            <a:ext cx="79248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>
                <a:latin typeface="Calibri" pitchFamily="34" charset="0"/>
              </a:rPr>
              <a:t>SPoRT involvement with the NOAA Proving Ground (PG) activities offers a unique opportunity to expand SPoRT collaborations and help NOAA fulfill its objectives to demonstrate the utility of future operational satellite sensors.</a:t>
            </a:r>
          </a:p>
          <a:p>
            <a:pPr>
              <a:lnSpc>
                <a:spcPct val="85000"/>
              </a:lnSpc>
              <a:spcBef>
                <a:spcPts val="2400"/>
              </a:spcBef>
            </a:pPr>
            <a:r>
              <a:rPr lang="en-US" sz="2400">
                <a:latin typeface="Calibri" pitchFamily="34" charset="0"/>
              </a:rPr>
              <a:t>NOAA asked SPoRT </a:t>
            </a:r>
          </a:p>
          <a:p>
            <a:pPr marL="463550" lvl="1" indent="-231775">
              <a:lnSpc>
                <a:spcPct val="85000"/>
              </a:lnSpc>
              <a:spcBef>
                <a:spcPts val="600"/>
              </a:spcBef>
              <a:buFontTx/>
              <a:buChar char="•"/>
            </a:pPr>
            <a:r>
              <a:rPr lang="en-US" i="1">
                <a:latin typeface="Calibri" pitchFamily="34" charset="0"/>
              </a:rPr>
              <a:t>help developing working paradigm for PG activities for GOES-R</a:t>
            </a:r>
          </a:p>
          <a:p>
            <a:pPr marL="463550" lvl="1" indent="-231775">
              <a:lnSpc>
                <a:spcPct val="85000"/>
              </a:lnSpc>
              <a:spcBef>
                <a:spcPts val="600"/>
              </a:spcBef>
              <a:buFontTx/>
              <a:buChar char="•"/>
            </a:pPr>
            <a:r>
              <a:rPr lang="en-US" i="1">
                <a:latin typeface="Calibri" pitchFamily="34" charset="0"/>
              </a:rPr>
              <a:t>use experience / expertise in satellite data and AWIPS to actively participate in demonstrating and transitioning demonstration products to end users</a:t>
            </a:r>
          </a:p>
          <a:p>
            <a:pPr marL="463550" lvl="1" indent="-231775">
              <a:lnSpc>
                <a:spcPct val="85000"/>
              </a:lnSpc>
              <a:spcBef>
                <a:spcPts val="2400"/>
              </a:spcBef>
            </a:pPr>
            <a:r>
              <a:rPr lang="en-US" sz="2400" i="1">
                <a:latin typeface="Calibri" pitchFamily="34" charset="0"/>
              </a:rPr>
              <a:t>SPoRT vision  “……… become a go to place within NASA for the transition of unique satellite data to the operational weather community….”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5"/>
          <p:cNvSpPr txBox="1">
            <a:spLocks/>
          </p:cNvSpPr>
          <p:nvPr/>
        </p:nvSpPr>
        <p:spPr bwMode="auto">
          <a:xfrm>
            <a:off x="304800" y="27463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latin typeface="Calibri" pitchFamily="34" charset="0"/>
              </a:rPr>
              <a:t>GOES-R PG Activities  (2009ff)</a:t>
            </a:r>
          </a:p>
        </p:txBody>
      </p:sp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609600" y="1417638"/>
            <a:ext cx="80772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Major SPoRT activities for GOES-R PG</a:t>
            </a:r>
          </a:p>
          <a:p>
            <a:pPr marL="341313" lvl="1" indent="-227013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Work </a:t>
            </a:r>
            <a:r>
              <a:rPr lang="en-US" sz="2200" u="sng">
                <a:latin typeface="Calibri" pitchFamily="34" charset="0"/>
              </a:rPr>
              <a:t>collaboratively</a:t>
            </a:r>
            <a:r>
              <a:rPr lang="en-US" sz="2200">
                <a:latin typeface="Calibri" pitchFamily="34" charset="0"/>
              </a:rPr>
              <a:t> with other NOAA PG partners (UW/CIMSS, CIRA, staff at SPC/HPC/OPC/NHC) and AWGs to demonstrate baseline and future products from ABI and GLM (started in 2009)</a:t>
            </a:r>
          </a:p>
          <a:p>
            <a:pPr marL="341313" lvl="1" indent="-227013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Develop and transition products to selected WFOs (7) and National Centers (4) and OCONUS sites (3 to date)</a:t>
            </a:r>
          </a:p>
          <a:p>
            <a:pPr marL="682625" lvl="2" indent="-219075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</a:pPr>
            <a:r>
              <a:rPr lang="en-US" i="1">
                <a:latin typeface="Calibri" pitchFamily="34" charset="0"/>
              </a:rPr>
              <a:t> GLM level 2 and level 3 “proxy” products </a:t>
            </a:r>
          </a:p>
          <a:p>
            <a:pPr marL="682625" lvl="2" indent="-219075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</a:pPr>
            <a:r>
              <a:rPr lang="en-US" i="1">
                <a:latin typeface="Calibri" pitchFamily="34" charset="0"/>
              </a:rPr>
              <a:t> ABI proxy imagery and level 2 products such as GOES-MODIS hybrid, convective initiation, RGB products</a:t>
            </a:r>
          </a:p>
          <a:p>
            <a:pPr marL="682625" lvl="2" indent="-219075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</a:pPr>
            <a:r>
              <a:rPr lang="en-US" i="1">
                <a:latin typeface="Calibri" pitchFamily="34" charset="0"/>
              </a:rPr>
              <a:t>Additional focus on OCONUS applications – difference set of forecast issues</a:t>
            </a:r>
          </a:p>
          <a:p>
            <a:pPr marL="341313" lvl="1" indent="-227013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Conduct assessments and impact studies of potential utility of GOES-R products</a:t>
            </a:r>
          </a:p>
          <a:p>
            <a:pPr marL="341313" lvl="1" indent="-227013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Integrate products into AWIPS / AWIPS II demonstrating enhanced display capabilities for new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5"/>
          <p:cNvSpPr txBox="1">
            <a:spLocks/>
          </p:cNvSpPr>
          <p:nvPr/>
        </p:nvSpPr>
        <p:spPr bwMode="auto">
          <a:xfrm>
            <a:off x="304800" y="27463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latin typeface="Calibri" pitchFamily="34" charset="0"/>
              </a:rPr>
              <a:t>Suomi NPP / VIIRS PG Activities</a:t>
            </a:r>
          </a:p>
        </p:txBody>
      </p:sp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609600" y="1354138"/>
            <a:ext cx="80772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1775" indent="-231775">
              <a:lnSpc>
                <a:spcPct val="85000"/>
              </a:lnSpc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SPoRT involvement in transitioning NPP (VIIRS) data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NOAA/NESDIS support started Fall 2011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NPP launched October 28, 2011, renamed Suomi National Polar-orbiting Partnership (NPP)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Major activities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Demonstrate advanced capabilities from VIIRS over that of predecessor (AVHRR) and MODIS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Work with UAF/GINA, UW/CIMSS, and NRL/CIRA for real-time VIIRS data access and products (EDRs) and disseminate to end users</a:t>
            </a:r>
          </a:p>
          <a:p>
            <a:pPr marL="519113" lvl="1" indent="-117475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</a:pPr>
            <a:r>
              <a:rPr lang="en-US" i="1">
                <a:latin typeface="Calibri" pitchFamily="34" charset="0"/>
              </a:rPr>
              <a:t>Better spatial resolution, wider swath,  preserve resolution out to limb</a:t>
            </a:r>
          </a:p>
          <a:p>
            <a:pPr marL="519113" lvl="1" indent="-117475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</a:pPr>
            <a:r>
              <a:rPr lang="en-US">
                <a:latin typeface="Calibri" pitchFamily="34" charset="0"/>
              </a:rPr>
              <a:t> </a:t>
            </a:r>
            <a:r>
              <a:rPr lang="en-US" i="1">
                <a:latin typeface="Calibri" pitchFamily="34" charset="0"/>
              </a:rPr>
              <a:t>DNB – low light level applications for clouds fog at night (combine to produce new RGB product) and possibly lightning</a:t>
            </a:r>
          </a:p>
          <a:p>
            <a:pPr marL="519113" lvl="1" indent="-117475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</a:pPr>
            <a:r>
              <a:rPr lang="en-US" i="1">
                <a:latin typeface="Calibri" pitchFamily="34" charset="0"/>
              </a:rPr>
              <a:t>Transition additional EDRs from NESDIS to WFOs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Assessment and impact on forecast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914400" y="2532063"/>
            <a:ext cx="7248525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200">
              <a:lnSpc>
                <a:spcPct val="85000"/>
              </a:lnSpc>
              <a:spcAft>
                <a:spcPts val="1200"/>
              </a:spcAft>
            </a:pPr>
            <a:r>
              <a:rPr lang="en-US" sz="2200">
                <a:latin typeface="Calibri" pitchFamily="34" charset="0"/>
              </a:rPr>
              <a:t>Pseudo GLM data				(Stano)</a:t>
            </a:r>
          </a:p>
          <a:p>
            <a:pPr indent="76200">
              <a:lnSpc>
                <a:spcPct val="85000"/>
              </a:lnSpc>
              <a:spcAft>
                <a:spcPts val="1200"/>
              </a:spcAft>
            </a:pPr>
            <a:r>
              <a:rPr lang="en-US" sz="2200">
                <a:latin typeface="Calibri" pitchFamily="34" charset="0"/>
              </a:rPr>
              <a:t>MODIS-GOES Hybrid product			(Smith)</a:t>
            </a:r>
          </a:p>
          <a:p>
            <a:pPr indent="76200">
              <a:lnSpc>
                <a:spcPct val="85000"/>
              </a:lnSpc>
              <a:spcAft>
                <a:spcPts val="1200"/>
              </a:spcAft>
            </a:pPr>
            <a:r>
              <a:rPr lang="en-US" sz="2200">
                <a:latin typeface="Calibri" pitchFamily="34" charset="0"/>
              </a:rPr>
              <a:t>RGB Applications	 			(Molthan)</a:t>
            </a:r>
          </a:p>
          <a:p>
            <a:pPr indent="76200"/>
            <a:r>
              <a:rPr lang="en-US" sz="2200">
                <a:latin typeface="Calibri" pitchFamily="34" charset="0"/>
              </a:rPr>
              <a:t>OPC/HPC Collaborations 			(Folmer)</a:t>
            </a:r>
          </a:p>
          <a:p>
            <a:pPr indent="76200"/>
            <a:r>
              <a:rPr lang="en-US" sz="2200">
                <a:latin typeface="Calibri" pitchFamily="34" charset="0"/>
              </a:rPr>
              <a:t>                     (via GoToMeeting)	</a:t>
            </a:r>
          </a:p>
          <a:p>
            <a:pPr indent="762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>
                <a:latin typeface="Calibri" pitchFamily="34" charset="0"/>
              </a:rPr>
              <a:t>Suomi / NPP VIIRS activities			(Smith)	</a:t>
            </a:r>
          </a:p>
          <a:p>
            <a:pPr indent="76200">
              <a:lnSpc>
                <a:spcPct val="85000"/>
              </a:lnSpc>
              <a:spcAft>
                <a:spcPts val="1200"/>
              </a:spcAft>
            </a:pPr>
            <a:r>
              <a:rPr lang="en-US" sz="2200">
                <a:latin typeface="Calibri" pitchFamily="34" charset="0"/>
              </a:rPr>
              <a:t>Future SPoRT PG activities  			(Jedlovec)</a:t>
            </a:r>
          </a:p>
        </p:txBody>
      </p:sp>
      <p:sp>
        <p:nvSpPr>
          <p:cNvPr id="19458" name="Subtitle 2"/>
          <p:cNvSpPr>
            <a:spLocks/>
          </p:cNvSpPr>
          <p:nvPr/>
        </p:nvSpPr>
        <p:spPr bwMode="auto">
          <a:xfrm>
            <a:off x="457200" y="533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n-US" sz="4000">
                <a:solidFill>
                  <a:srgbClr val="404040"/>
                </a:solidFill>
                <a:latin typeface="Calibri" pitchFamily="34" charset="0"/>
              </a:rPr>
              <a:t>Session 3: Proving Ground Activities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n-US" sz="2800">
                <a:solidFill>
                  <a:srgbClr val="404040"/>
                </a:solidFill>
                <a:latin typeface="Calibri" pitchFamily="34" charset="0"/>
              </a:rPr>
              <a:t>Presentations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6"/>
          <p:cNvSpPr txBox="1">
            <a:spLocks/>
          </p:cNvSpPr>
          <p:nvPr/>
        </p:nvSpPr>
        <p:spPr bwMode="auto">
          <a:xfrm>
            <a:off x="457200" y="1265238"/>
            <a:ext cx="8305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Continue focus on niche areas – pGLM, hybrid, RGBs, AWIPS II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200" u="sng">
                <a:latin typeface="Calibri" pitchFamily="34" charset="0"/>
              </a:rPr>
              <a:t>Short-term</a:t>
            </a:r>
          </a:p>
          <a:p>
            <a:pPr marL="341313" lvl="1" indent="-1174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1600" i="1">
                <a:latin typeface="Calibri" pitchFamily="34" charset="0"/>
              </a:rPr>
              <a:t> GOES-MODIS-VIIRS hybrid</a:t>
            </a:r>
          </a:p>
          <a:p>
            <a:pPr marL="341313" lvl="1" indent="-1174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1600" i="1">
                <a:latin typeface="Calibri" pitchFamily="34" charset="0"/>
              </a:rPr>
              <a:t> AWIPS II advanced display capabilities for lightning trends, enhanced RGB displays, 4D graphics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200" u="sng">
                <a:latin typeface="Calibri" pitchFamily="34" charset="0"/>
              </a:rPr>
              <a:t>Longer-term (1-3 Years)</a:t>
            </a:r>
          </a:p>
          <a:p>
            <a:pPr marL="341313" lvl="1" indent="-1174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i="1">
                <a:latin typeface="Calibri" pitchFamily="34" charset="0"/>
              </a:rPr>
              <a:t>Develop a SPoRT “Center of Excellence” for RGB applications</a:t>
            </a:r>
          </a:p>
          <a:p>
            <a:pPr marL="341313" lvl="1" indent="-1174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i="1">
                <a:latin typeface="Calibri" pitchFamily="34" charset="0"/>
              </a:rPr>
              <a:t>AWIPS II developmental testbed for unique applications – collaborations with GSD (Boulder) and NWS “operations” testbed/PG in Kansas City</a:t>
            </a:r>
          </a:p>
          <a:p>
            <a:pPr marL="341313" lvl="1" indent="-1174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i="1">
                <a:latin typeface="Calibri" pitchFamily="34" charset="0"/>
              </a:rPr>
              <a:t>Demonstrate operational capabilties of other Suomi NPP instruments (e.g. CrIS, ATMS, OMPS) – drawing on AIRS/IASI experience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Use collaborations to expand opportunities in non-PG areas</a:t>
            </a:r>
          </a:p>
          <a:p>
            <a:pPr marL="341313" lvl="1" indent="-1174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i="1">
                <a:latin typeface="Calibri" pitchFamily="34" charset="0"/>
              </a:rPr>
              <a:t> CIRA connectivity to NHC through testbed activities – transition NASA / SPoRT products (SSTs, passive microwave products – in collaboration with NRL)</a:t>
            </a:r>
          </a:p>
          <a:p>
            <a:pPr marL="341313" lvl="1" indent="-117475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i="1">
                <a:latin typeface="Calibri" pitchFamily="34" charset="0"/>
              </a:rPr>
              <a:t>New funding opportunities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endParaRPr lang="en-US" i="1">
              <a:latin typeface="Calibri" pitchFamily="34" charset="0"/>
            </a:endParaRPr>
          </a:p>
        </p:txBody>
      </p:sp>
      <p:sp>
        <p:nvSpPr>
          <p:cNvPr id="21506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4000">
                <a:latin typeface="Calibri" pitchFamily="34" charset="0"/>
              </a:rPr>
              <a:t>Future PG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447</Words>
  <Application>Microsoft Office PowerPoint</Application>
  <PresentationFormat>On-screen Show (4:3)</PresentationFormat>
  <Paragraphs>54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Office Theme</vt:lpstr>
      <vt:lpstr>Office Theme</vt:lpstr>
      <vt:lpstr>Introduction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JedloGJ</cp:lastModifiedBy>
  <cp:revision>123</cp:revision>
  <dcterms:created xsi:type="dcterms:W3CDTF">2009-10-14T04:03:29Z</dcterms:created>
  <dcterms:modified xsi:type="dcterms:W3CDTF">2012-02-22T18:52:18Z</dcterms:modified>
</cp:coreProperties>
</file>