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12" r:id="rId2"/>
    <p:sldId id="262" r:id="rId3"/>
    <p:sldId id="261" r:id="rId4"/>
    <p:sldId id="266" r:id="rId5"/>
    <p:sldId id="309" r:id="rId6"/>
    <p:sldId id="288" r:id="rId7"/>
    <p:sldId id="284" r:id="rId8"/>
    <p:sldId id="291" r:id="rId9"/>
    <p:sldId id="294" r:id="rId10"/>
    <p:sldId id="295" r:id="rId11"/>
    <p:sldId id="296" r:id="rId12"/>
    <p:sldId id="292" r:id="rId13"/>
    <p:sldId id="305" r:id="rId14"/>
    <p:sldId id="301" r:id="rId15"/>
    <p:sldId id="290" r:id="rId16"/>
    <p:sldId id="265" r:id="rId17"/>
    <p:sldId id="297" r:id="rId18"/>
    <p:sldId id="308" r:id="rId19"/>
    <p:sldId id="310" r:id="rId20"/>
    <p:sldId id="311" r:id="rId21"/>
    <p:sldId id="30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cas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3" autoAdjust="0"/>
  </p:normalViewPr>
  <p:slideViewPr>
    <p:cSldViewPr snapToObjects="1">
      <p:cViewPr>
        <p:scale>
          <a:sx n="90" d="100"/>
          <a:sy n="90" d="100"/>
        </p:scale>
        <p:origin x="-51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9CEDF5-2493-4E29-B65D-94DAB4BD50CD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6B952D-3A6E-4268-A1A5-BCBEA8B34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1F24-9E3A-4859-9431-5A5C382F85AA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A0AB7-745E-45BE-911C-1224CF49D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1B32-04F8-4ABF-B724-4940014818B6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5AAD-84EC-489E-876B-DA6D33F0A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3AE1-BD1A-4621-8073-698B8036C23A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1D1F-CAF9-4416-A718-161CE1173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F3A1-C7D9-45B1-B959-BA45870CC52E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C03A-875C-4A83-929F-37270F6DD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A5BD-D5E5-4EB6-A140-691D847AC0F5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EBD4-3721-4A34-8B6B-AEA844FBE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48E81-FE6F-4EB3-BFFA-EE6F06DF1B61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DE73-B0D3-4AE5-BBD6-19855C700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88B7-7231-4CA0-8DBE-87AF5A993B7E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2DB3-F1FD-4652-88F6-2644A9424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485C-896E-489C-BB31-B9BFA9B0B777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39D5-EB48-4075-AC4D-3C5CC15AB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3177-27A4-49C3-9D71-6BC05E7D72BC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4082-3D0F-4A4B-AAF6-FE4FF3E4C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221B-1A0A-4682-ADCC-441292371015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2C86-9A67-4DB6-A57B-AEF30C88A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099E-6099-4818-80BB-8CA2174FFF22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EB58-D49D-4201-B43A-4BC8B810BB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30360D-7D41-4D4E-B7E4-0C7E708660C7}" type="datetimeFigureOut">
              <a:rPr lang="en-US"/>
              <a:pPr>
                <a:defRPr/>
              </a:pPr>
              <a:t>2/24/2012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E44828-CBCA-4FC2-A521-C12166EC1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458200" cy="185041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SPoRT LIS and Applications in Modeling and Situational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i="1" dirty="0" smtClean="0">
                <a:solidFill>
                  <a:srgbClr val="404040"/>
                </a:solidFill>
              </a:rPr>
              <a:t>Sixth Meeting of the Science Advisory Committee</a:t>
            </a:r>
          </a:p>
          <a:p>
            <a:pPr eaLnBrk="1" hangingPunct="1"/>
            <a:r>
              <a:rPr lang="en-US" sz="1800" i="1" dirty="0" smtClean="0">
                <a:solidFill>
                  <a:srgbClr val="404040"/>
                </a:solidFill>
              </a:rPr>
              <a:t>28 February to 1 March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231410"/>
            <a:ext cx="670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 Relevance / accomplishments since 2009 SAC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 Overview of LIS and SPoRT real-time LIS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 LIS applications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 Local modeling at SPoRT partners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 Situational Awareness </a:t>
            </a:r>
            <a:r>
              <a:rPr lang="en-US" sz="2400" dirty="0" smtClean="0">
                <a:latin typeface="+mj-lt"/>
              </a:rPr>
              <a:t>examples (Kris White)</a:t>
            </a:r>
            <a:endParaRPr lang="en-US" sz="2400" dirty="0" smtClean="0"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 Summary and future</a:t>
            </a:r>
            <a:endParaRPr lang="en-US" sz="2400" dirty="0">
              <a:latin typeface="+mj-lt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34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34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726112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63513" y="139700"/>
            <a:ext cx="87630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2: Verification of Boundaries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1640" t="10207" r="3281" b="20413"/>
          <a:stretch>
            <a:fillRect/>
          </a:stretch>
        </p:blipFill>
        <p:spPr bwMode="auto">
          <a:xfrm>
            <a:off x="288925" y="1295400"/>
            <a:ext cx="870267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7892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89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789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9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9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2" name="Oval 11"/>
          <p:cNvSpPr/>
          <p:nvPr/>
        </p:nvSpPr>
        <p:spPr>
          <a:xfrm rot="2400000">
            <a:off x="2322106" y="3201557"/>
            <a:ext cx="1251832" cy="2701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63513" y="215900"/>
            <a:ext cx="87630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3: Summer PoP Forecasts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(Percent Improvement in Afternoon Experimental PoP)</a:t>
            </a:r>
          </a:p>
        </p:txBody>
      </p:sp>
      <p:grpSp>
        <p:nvGrpSpPr>
          <p:cNvPr id="3993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9940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1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94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994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4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4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5" cstate="print"/>
          <a:srcRect l="5513" t="22627" r="14963"/>
          <a:stretch>
            <a:fillRect/>
          </a:stretch>
        </p:blipFill>
        <p:spPr bwMode="auto">
          <a:xfrm>
            <a:off x="571500" y="1330325"/>
            <a:ext cx="75819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99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99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200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21746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 Application for Situational Awareness: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Flood Potential at HUN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WFO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987" name="Group 22"/>
          <p:cNvGrpSpPr>
            <a:grpSpLocks/>
          </p:cNvGrpSpPr>
          <p:nvPr/>
        </p:nvGrpSpPr>
        <p:grpSpPr bwMode="auto">
          <a:xfrm>
            <a:off x="609600" y="1230313"/>
            <a:ext cx="4337050" cy="2457450"/>
            <a:chOff x="609598" y="1229833"/>
            <a:chExt cx="4336504" cy="2457454"/>
          </a:xfrm>
        </p:grpSpPr>
        <p:pic>
          <p:nvPicPr>
            <p:cNvPr id="4199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7761" t="6619" r="24596" b="62416"/>
            <a:stretch>
              <a:fillRect/>
            </a:stretch>
          </p:blipFill>
          <p:spPr bwMode="auto">
            <a:xfrm>
              <a:off x="609600" y="1229833"/>
              <a:ext cx="4336502" cy="24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09598" y="1229833"/>
              <a:ext cx="1426983" cy="3698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09/04/2011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48238" y="1306512"/>
            <a:ext cx="4195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latin typeface="+mj-lt"/>
              </a:rPr>
              <a:t>LIS 1-km Integrated </a:t>
            </a:r>
            <a:r>
              <a:rPr lang="en-US" sz="2000" b="1" u="sng" dirty="0" smtClean="0">
                <a:latin typeface="+mj-lt"/>
              </a:rPr>
              <a:t>Soil </a:t>
            </a:r>
            <a:r>
              <a:rPr lang="en-US" sz="2000" b="1" u="sng" dirty="0">
                <a:latin typeface="+mj-lt"/>
              </a:rPr>
              <a:t>Moisture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1676400"/>
            <a:ext cx="4000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 Low relative </a:t>
            </a:r>
            <a:r>
              <a:rPr lang="en-US" sz="2000" dirty="0">
                <a:latin typeface="+mj-lt"/>
              </a:rPr>
              <a:t>soil moisture </a:t>
            </a:r>
            <a:r>
              <a:rPr lang="en-US" sz="2000" dirty="0" smtClean="0">
                <a:latin typeface="+mj-lt"/>
              </a:rPr>
              <a:t>(20-40%)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before Tropical Storm </a:t>
            </a:r>
            <a:r>
              <a:rPr lang="en-US" sz="2000" dirty="0">
                <a:latin typeface="+mj-lt"/>
              </a:rPr>
              <a:t>Lee. </a:t>
            </a:r>
            <a:endParaRPr lang="en-U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 Soil had large capacity to hold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more moisture.</a:t>
            </a:r>
          </a:p>
          <a:p>
            <a:pPr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41990" name="Picture 8" descr="http://weather.msfc.nasa.gov/sport/dynamic/lisbhm/swet_20110304_09z.gif"/>
          <p:cNvPicPr>
            <a:picLocks noChangeAspect="1" noChangeArrowheads="1"/>
          </p:cNvPicPr>
          <p:nvPr/>
        </p:nvPicPr>
        <p:blipFill>
          <a:blip r:embed="rId6" cstate="print"/>
          <a:srcRect t="32639" r="87601" b="18547"/>
          <a:stretch>
            <a:fillRect/>
          </a:stretch>
        </p:blipFill>
        <p:spPr bwMode="auto">
          <a:xfrm>
            <a:off x="73025" y="2438400"/>
            <a:ext cx="5365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1" name="Group 23"/>
          <p:cNvGrpSpPr>
            <a:grpSpLocks/>
          </p:cNvGrpSpPr>
          <p:nvPr/>
        </p:nvGrpSpPr>
        <p:grpSpPr bwMode="auto">
          <a:xfrm>
            <a:off x="609600" y="3733800"/>
            <a:ext cx="4365625" cy="2473325"/>
            <a:chOff x="609600" y="3733800"/>
            <a:chExt cx="4365320" cy="2472861"/>
          </a:xfrm>
        </p:grpSpPr>
        <p:pic>
          <p:nvPicPr>
            <p:cNvPr id="4199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8973" t="5711" r="24554" b="62752"/>
            <a:stretch>
              <a:fillRect/>
            </a:stretch>
          </p:blipFill>
          <p:spPr bwMode="auto">
            <a:xfrm>
              <a:off x="609600" y="3733800"/>
              <a:ext cx="4365320" cy="247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09600" y="3757609"/>
              <a:ext cx="1427063" cy="3698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09/07/2011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86350" y="3841899"/>
            <a:ext cx="3910013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 After </a:t>
            </a:r>
            <a:r>
              <a:rPr lang="en-US" sz="2000" dirty="0">
                <a:latin typeface="+mj-lt"/>
              </a:rPr>
              <a:t>widespread </a:t>
            </a:r>
            <a:r>
              <a:rPr lang="en-US" sz="2000" dirty="0" smtClean="0">
                <a:latin typeface="+mj-lt"/>
              </a:rPr>
              <a:t>rainfall (4-12”),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</a:t>
            </a:r>
            <a:r>
              <a:rPr lang="en-US" sz="2000" dirty="0">
                <a:latin typeface="+mj-lt"/>
              </a:rPr>
              <a:t>relative soil moisture </a:t>
            </a:r>
            <a:r>
              <a:rPr lang="en-US" sz="2000" dirty="0" smtClean="0">
                <a:latin typeface="+mj-lt"/>
              </a:rPr>
              <a:t>increased </a:t>
            </a:r>
            <a:r>
              <a:rPr lang="en-US" sz="2000" dirty="0">
                <a:latin typeface="+mj-lt"/>
              </a:rPr>
              <a:t>to 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around </a:t>
            </a:r>
            <a:r>
              <a:rPr lang="en-US" sz="2000" dirty="0">
                <a:latin typeface="+mj-lt"/>
              </a:rPr>
              <a:t>40-55</a:t>
            </a:r>
            <a:r>
              <a:rPr lang="en-US" sz="2000" dirty="0" smtClean="0">
                <a:latin typeface="+mj-lt"/>
              </a:rPr>
              <a:t>%.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 Very little flooding reported</a:t>
            </a:r>
            <a:endParaRPr lang="en-US" sz="2000" dirty="0">
              <a:latin typeface="+mj-lt"/>
            </a:endParaRPr>
          </a:p>
          <a:p>
            <a:pPr lvl="1">
              <a:buFont typeface="Calibri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 Steady rain event</a:t>
            </a:r>
          </a:p>
          <a:p>
            <a:pPr lvl="1">
              <a:buFont typeface="Calibri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 Dry antecedent soils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4040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04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404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1501" y="1493819"/>
            <a:ext cx="3537099" cy="4449781"/>
            <a:chOff x="304800" y="1216025"/>
            <a:chExt cx="3537099" cy="4449781"/>
          </a:xfrm>
        </p:grpSpPr>
        <p:sp>
          <p:nvSpPr>
            <p:cNvPr id="18" name="TextBox 17"/>
            <p:cNvSpPr txBox="1"/>
            <p:nvPr/>
          </p:nvSpPr>
          <p:spPr>
            <a:xfrm>
              <a:off x="609600" y="5007934"/>
              <a:ext cx="3081471" cy="65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102870" tIns="51435" rIns="102870" bIns="51435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+mj-lt"/>
                  <a:ea typeface="Tahoma" pitchFamily="34" charset="0"/>
                  <a:cs typeface="Tahoma" pitchFamily="34" charset="0"/>
                </a:rPr>
                <a:t>3-day change in soil moisture</a:t>
              </a:r>
              <a:endParaRPr lang="en-US" b="1" dirty="0">
                <a:latin typeface="+mj-lt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n-US" b="1" dirty="0" smtClean="0">
                  <a:latin typeface="+mj-lt"/>
                  <a:ea typeface="Tahoma" pitchFamily="34" charset="0"/>
                  <a:cs typeface="Tahoma" pitchFamily="34" charset="0"/>
                </a:rPr>
                <a:t>(7 </a:t>
              </a:r>
              <a:r>
                <a:rPr lang="en-US" b="1" dirty="0">
                  <a:latin typeface="+mj-lt"/>
                  <a:ea typeface="Tahoma" pitchFamily="34" charset="0"/>
                  <a:cs typeface="Tahoma" pitchFamily="34" charset="0"/>
                </a:rPr>
                <a:t>Sep </a:t>
              </a:r>
              <a:r>
                <a:rPr lang="en-US" b="1" dirty="0" smtClean="0">
                  <a:latin typeface="+mj-lt"/>
                  <a:ea typeface="Tahoma" pitchFamily="34" charset="0"/>
                  <a:cs typeface="Tahoma" pitchFamily="34" charset="0"/>
                </a:rPr>
                <a:t>– 4 Sep 2011)</a:t>
              </a:r>
              <a:endParaRPr lang="en-US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4037" name="Picture 2" descr="http://nasasport.files.wordpress.com/2011/09/rsoimintdiff_7sep-4sep1.gif"/>
            <p:cNvPicPr>
              <a:picLocks noChangeAspect="1" noChangeArrowheads="1"/>
            </p:cNvPicPr>
            <p:nvPr/>
          </p:nvPicPr>
          <p:blipFill>
            <a:blip r:embed="rId5" cstate="print"/>
            <a:srcRect l="16000" t="6670" r="7245"/>
            <a:stretch>
              <a:fillRect/>
            </a:stretch>
          </p:blipFill>
          <p:spPr bwMode="auto">
            <a:xfrm>
              <a:off x="652329" y="1216025"/>
              <a:ext cx="3189570" cy="3878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8" name="Picture 2" descr="http://nasasport.files.wordpress.com/2011/09/rsoimintdiff_7sep-4sep1.gif"/>
            <p:cNvPicPr>
              <a:picLocks noChangeAspect="1" noChangeArrowheads="1"/>
            </p:cNvPicPr>
            <p:nvPr/>
          </p:nvPicPr>
          <p:blipFill>
            <a:blip r:embed="rId5" cstate="print"/>
            <a:srcRect l="3200" t="28583" r="90400" b="13921"/>
            <a:stretch>
              <a:fillRect/>
            </a:stretch>
          </p:blipFill>
          <p:spPr bwMode="auto">
            <a:xfrm>
              <a:off x="304800" y="1524000"/>
              <a:ext cx="400876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4448175" y="2099932"/>
            <a:ext cx="4010025" cy="2700668"/>
            <a:chOff x="4419600" y="3081007"/>
            <a:chExt cx="4010025" cy="2700668"/>
          </a:xfrm>
        </p:grpSpPr>
        <p:pic>
          <p:nvPicPr>
            <p:cNvPr id="4403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3733800"/>
              <a:ext cx="4010025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5" name="TextBox 16"/>
            <p:cNvSpPr txBox="1">
              <a:spLocks noChangeArrowheads="1"/>
            </p:cNvSpPr>
            <p:nvPr/>
          </p:nvSpPr>
          <p:spPr bwMode="auto">
            <a:xfrm>
              <a:off x="5507666" y="3081007"/>
              <a:ext cx="1752600" cy="6578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2870" tIns="51435" rIns="102870" bIns="51435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  <a:cs typeface="Tahoma" charset="0"/>
                </a:rPr>
                <a:t>Stage IV rainfall</a:t>
              </a:r>
            </a:p>
            <a:p>
              <a:pPr algn="ctr"/>
              <a:r>
                <a:rPr lang="en-US" b="1" dirty="0" smtClean="0">
                  <a:latin typeface="Calibri" pitchFamily="34" charset="0"/>
                  <a:cs typeface="Tahoma" charset="0"/>
                </a:rPr>
                <a:t>from T.S. Lee</a:t>
              </a:r>
              <a:endParaRPr lang="en-US" b="1" dirty="0">
                <a:latin typeface="Calibri" pitchFamily="34" charset="0"/>
                <a:cs typeface="Tahoma" charset="0"/>
              </a:endParaRPr>
            </a:p>
          </p:txBody>
        </p:sp>
      </p:grpSp>
      <p:sp>
        <p:nvSpPr>
          <p:cNvPr id="20" name="Title 15"/>
          <p:cNvSpPr txBox="1">
            <a:spLocks/>
          </p:cNvSpPr>
          <p:nvPr/>
        </p:nvSpPr>
        <p:spPr>
          <a:xfrm>
            <a:off x="152400" y="64278"/>
            <a:ext cx="8763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LIS Application for Situational Awareness: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Assessing Flood Potential at HUN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WFO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6" descr="Daily Total Soil Moisture (m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730101"/>
            <a:ext cx="434022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25"/>
          <p:cNvGrpSpPr>
            <a:grpSpLocks/>
          </p:cNvGrpSpPr>
          <p:nvPr/>
        </p:nvGrpSpPr>
        <p:grpSpPr bwMode="auto">
          <a:xfrm>
            <a:off x="144463" y="1300014"/>
            <a:ext cx="3970337" cy="1981200"/>
            <a:chOff x="46654" y="1777954"/>
            <a:chExt cx="3970084" cy="1981200"/>
          </a:xfrm>
        </p:grpSpPr>
        <p:pic>
          <p:nvPicPr>
            <p:cNvPr id="48135" name="Picture 26"/>
            <p:cNvPicPr>
              <a:picLocks noChangeAspect="1"/>
            </p:cNvPicPr>
            <p:nvPr/>
          </p:nvPicPr>
          <p:blipFill>
            <a:blip r:embed="rId4" cstate="print"/>
            <a:srcRect l="16301" t="7625" r="11589" b="43179"/>
            <a:stretch>
              <a:fillRect/>
            </a:stretch>
          </p:blipFill>
          <p:spPr bwMode="auto">
            <a:xfrm>
              <a:off x="518443" y="1777954"/>
              <a:ext cx="3498295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6" name="Picture 8" descr="http://weather.msfc.nasa.gov/sport/dynamic/lisbhm/swet_20110304_09z.gif"/>
            <p:cNvPicPr>
              <a:picLocks noChangeAspect="1" noChangeArrowheads="1"/>
            </p:cNvPicPr>
            <p:nvPr/>
          </p:nvPicPr>
          <p:blipFill>
            <a:blip r:embed="rId5" cstate="print"/>
            <a:srcRect t="32639" r="87601" b="18547"/>
            <a:stretch>
              <a:fillRect/>
            </a:stretch>
          </p:blipFill>
          <p:spPr bwMode="auto">
            <a:xfrm>
              <a:off x="46654" y="1777954"/>
              <a:ext cx="471789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itle 15"/>
          <p:cNvSpPr txBox="1">
            <a:spLocks/>
          </p:cNvSpPr>
          <p:nvPr/>
        </p:nvSpPr>
        <p:spPr>
          <a:xfrm>
            <a:off x="152400" y="21746"/>
            <a:ext cx="8763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LIS Application for Situational Awareness: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Drought Monitoring at HUN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WFO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1560619"/>
            <a:ext cx="2286000" cy="133498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102870" tIns="51435" rIns="102870" bIns="51435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+mj-lt"/>
                <a:ea typeface="Tahoma" pitchFamily="34" charset="0"/>
                <a:cs typeface="Tahoma" pitchFamily="34" charset="0"/>
              </a:rPr>
              <a:t>SPoRT LIS offers </a:t>
            </a:r>
            <a:r>
              <a:rPr lang="en-US" sz="2000" b="1" dirty="0">
                <a:latin typeface="+mj-lt"/>
                <a:ea typeface="Tahoma" pitchFamily="34" charset="0"/>
                <a:cs typeface="Tahoma" pitchFamily="34" charset="0"/>
              </a:rPr>
              <a:t>superior </a:t>
            </a:r>
            <a:r>
              <a:rPr lang="en-US" sz="2000" b="1" dirty="0" smtClean="0">
                <a:latin typeface="+mj-lt"/>
                <a:ea typeface="Tahoma" pitchFamily="34" charset="0"/>
                <a:cs typeface="Tahoma" pitchFamily="34" charset="0"/>
              </a:rPr>
              <a:t>resolution over climate division data   </a:t>
            </a:r>
            <a:endParaRPr lang="en-US" sz="20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17" descr="rsoim0-10_20120123_anim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67" y="3342167"/>
            <a:ext cx="3594803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895601" y="4149931"/>
            <a:ext cx="2714138" cy="14888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102870" tIns="51435" rIns="102870" bIns="51435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j-lt"/>
                <a:ea typeface="Tahoma" pitchFamily="34" charset="0"/>
                <a:cs typeface="Tahoma" pitchFamily="34" charset="0"/>
              </a:rPr>
              <a:t>Kris White </a:t>
            </a:r>
            <a:r>
              <a:rPr lang="en-US" b="1" dirty="0">
                <a:latin typeface="+mj-lt"/>
                <a:ea typeface="Tahoma" pitchFamily="34" charset="0"/>
                <a:cs typeface="Tahoma" pitchFamily="34" charset="0"/>
              </a:rPr>
              <a:t>(NWS HUN) suggested </a:t>
            </a:r>
            <a:r>
              <a:rPr lang="en-US" b="1" dirty="0" smtClean="0">
                <a:latin typeface="+mj-lt"/>
                <a:ea typeface="Tahoma" pitchFamily="34" charset="0"/>
                <a:cs typeface="Tahoma" pitchFamily="34" charset="0"/>
              </a:rPr>
              <a:t>SPoRT produce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real-time </a:t>
            </a:r>
            <a:r>
              <a:rPr lang="en-US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1-week soil moisture change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maps</a:t>
            </a:r>
            <a:br>
              <a:rPr lang="en-US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+mj-lt"/>
                <a:ea typeface="Tahoma" pitchFamily="34" charset="0"/>
                <a:cs typeface="Tahoma" pitchFamily="34" charset="0"/>
              </a:rPr>
              <a:t>  (17-24 </a:t>
            </a:r>
            <a:r>
              <a:rPr lang="en-US" b="1" dirty="0">
                <a:latin typeface="+mj-lt"/>
                <a:ea typeface="Tahoma" pitchFamily="34" charset="0"/>
                <a:cs typeface="Tahoma" pitchFamily="34" charset="0"/>
              </a:rPr>
              <a:t>Jan </a:t>
            </a:r>
            <a:r>
              <a:rPr lang="en-US" b="1" dirty="0" smtClean="0">
                <a:latin typeface="+mj-lt"/>
                <a:ea typeface="Tahoma" pitchFamily="34" charset="0"/>
                <a:cs typeface="Tahoma" pitchFamily="34" charset="0"/>
              </a:rPr>
              <a:t>2012 at right)</a:t>
            </a:r>
            <a:endParaRPr lang="en-US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"/>
          <p:cNvPicPr>
            <a:picLocks noChangeArrowheads="1"/>
          </p:cNvPicPr>
          <p:nvPr/>
        </p:nvPicPr>
        <p:blipFill>
          <a:blip r:embed="rId7" cstate="print"/>
          <a:srcRect l="2879" t="960" r="11520" b="960"/>
          <a:stretch>
            <a:fillRect/>
          </a:stretch>
        </p:blipFill>
        <p:spPr bwMode="auto">
          <a:xfrm>
            <a:off x="5609739" y="3328346"/>
            <a:ext cx="348996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0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0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0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1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Conclusions</a:t>
            </a:r>
          </a:p>
        </p:txBody>
      </p:sp>
      <p:sp>
        <p:nvSpPr>
          <p:cNvPr id="51203" name="Content Placeholder 16"/>
          <p:cNvSpPr>
            <a:spLocks noGrp="1"/>
          </p:cNvSpPr>
          <p:nvPr>
            <p:ph idx="1"/>
          </p:nvPr>
        </p:nvSpPr>
        <p:spPr>
          <a:xfrm>
            <a:off x="457200" y="1646238"/>
            <a:ext cx="8305800" cy="41449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Wingdings" pitchFamily="2" charset="2"/>
              </a:rPr>
              <a:t>Implemented real-time LIS runs at SPoRT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LSM initialization fields in WRF EMS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Displayable in AWIPS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CI application at BMX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LIS/Noah LSM fields introduced in 2010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Forecasters identified LSM “boundaries” related to differential heating and convective initiation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Flood, drought monitoring at HUN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T.S. Lee: Low flood potential due to dry antecedent soil moisture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1-week soil moisture change maps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143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3253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4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25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325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5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5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1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</a:p>
        </p:txBody>
      </p:sp>
      <p:sp>
        <p:nvSpPr>
          <p:cNvPr id="53251" name="Content Placeholder 16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Short-term</a:t>
            </a:r>
          </a:p>
          <a:p>
            <a:pPr lvl="1" eaLnBrk="1" hangingPunct="1"/>
            <a:r>
              <a:rPr lang="en-US" sz="2000" dirty="0" smtClean="0"/>
              <a:t>Reconfigure </a:t>
            </a:r>
            <a:r>
              <a:rPr lang="en-US" sz="2000" dirty="0" smtClean="0"/>
              <a:t>real-time LIS for CONUS+</a:t>
            </a:r>
          </a:p>
          <a:p>
            <a:pPr lvl="2" eaLnBrk="1" hangingPunct="1"/>
            <a:r>
              <a:rPr lang="en-US" sz="1800" dirty="0" smtClean="0"/>
              <a:t>Explore optimal atmospheric forcing; </a:t>
            </a:r>
            <a:br>
              <a:rPr lang="en-US" sz="1800" dirty="0" smtClean="0"/>
            </a:br>
            <a:r>
              <a:rPr lang="en-US" sz="1800" dirty="0" smtClean="0"/>
              <a:t>use satellite-derived </a:t>
            </a:r>
            <a:r>
              <a:rPr lang="en-US" sz="1800" dirty="0" err="1" smtClean="0"/>
              <a:t>precip</a:t>
            </a:r>
            <a:r>
              <a:rPr lang="en-US" sz="1800" dirty="0" smtClean="0"/>
              <a:t> (e.g. CMORPH)</a:t>
            </a:r>
          </a:p>
          <a:p>
            <a:pPr lvl="1" eaLnBrk="1" hangingPunct="1"/>
            <a:r>
              <a:rPr lang="en-US" sz="2000" dirty="0" smtClean="0"/>
              <a:t>Alaska domain for OCONUS </a:t>
            </a:r>
            <a:r>
              <a:rPr lang="en-US" sz="2000" dirty="0" smtClean="0"/>
              <a:t>activities</a:t>
            </a:r>
          </a:p>
          <a:p>
            <a:pPr lvl="1" eaLnBrk="1" hangingPunct="1"/>
            <a:r>
              <a:rPr lang="en-US" sz="2000" dirty="0" smtClean="0"/>
              <a:t>Develop </a:t>
            </a:r>
            <a:r>
              <a:rPr lang="en-US" sz="2000" dirty="0" smtClean="0"/>
              <a:t>formal LIS training </a:t>
            </a:r>
            <a:r>
              <a:rPr lang="en-US" sz="2000" dirty="0" smtClean="0"/>
              <a:t>module</a:t>
            </a:r>
          </a:p>
          <a:p>
            <a:pPr lvl="1" eaLnBrk="1" hangingPunct="1"/>
            <a:r>
              <a:rPr lang="en-US" sz="2000" dirty="0" smtClean="0"/>
              <a:t>Southern </a:t>
            </a:r>
            <a:r>
              <a:rPr lang="en-US" sz="2000" dirty="0" smtClean="0"/>
              <a:t>Region modeling collaboration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2400" dirty="0" smtClean="0"/>
              <a:t>Long-term </a:t>
            </a:r>
          </a:p>
          <a:p>
            <a:pPr lvl="1" eaLnBrk="1" hangingPunct="1"/>
            <a:r>
              <a:rPr lang="en-US" sz="2000" dirty="0" smtClean="0"/>
              <a:t>Position </a:t>
            </a:r>
            <a:r>
              <a:rPr lang="en-US" sz="2000" dirty="0" smtClean="0"/>
              <a:t>SPoRT for NASA Soil Moisture-Active Passive mission</a:t>
            </a:r>
          </a:p>
          <a:p>
            <a:pPr lvl="1" eaLnBrk="1" hangingPunct="1"/>
            <a:r>
              <a:rPr lang="en-US" sz="2000" dirty="0" smtClean="0"/>
              <a:t>Ramp up on LIS </a:t>
            </a:r>
            <a:r>
              <a:rPr lang="en-US" sz="2000" dirty="0" smtClean="0"/>
              <a:t>data assimilation capabilities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4478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838200" y="2587625"/>
            <a:ext cx="71628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</a:p>
        </p:txBody>
      </p:sp>
      <p:grpSp>
        <p:nvGrpSpPr>
          <p:cNvPr id="55300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5301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2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53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53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3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3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560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560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61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6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LIS: Continued “Spin-up” Run</a:t>
            </a:r>
          </a:p>
        </p:txBody>
      </p:sp>
      <p:sp>
        <p:nvSpPr>
          <p:cNvPr id="25603" name="Content Placeholder 16"/>
          <p:cNvSpPr>
            <a:spLocks noGrp="1"/>
          </p:cNvSpPr>
          <p:nvPr>
            <p:ph idx="1"/>
          </p:nvPr>
        </p:nvSpPr>
        <p:spPr>
          <a:xfrm>
            <a:off x="228600" y="1247775"/>
            <a:ext cx="8229600" cy="48482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LIS/Noah LSM run from 1 Jan 2005 to 1 Apr 2010</a:t>
            </a:r>
          </a:p>
          <a:p>
            <a:pPr lvl="1" eaLnBrk="1" hangingPunct="1"/>
            <a:r>
              <a:rPr lang="en-US" sz="2000" dirty="0" smtClean="0"/>
              <a:t>3-km/1-km nested grids, 910 x 800; 550 x 700</a:t>
            </a:r>
          </a:p>
          <a:p>
            <a:pPr lvl="1" eaLnBrk="1" hangingPunct="1"/>
            <a:r>
              <a:rPr lang="en-US" sz="2000" dirty="0" smtClean="0"/>
              <a:t>Atmospheric forcing</a:t>
            </a:r>
          </a:p>
          <a:p>
            <a:pPr lvl="2" eaLnBrk="1" hangingPunct="1"/>
            <a:r>
              <a:rPr lang="en-US" sz="1800" dirty="0" smtClean="0"/>
              <a:t>Hourly NLDAS-1 &amp; 3-h Global Data Assimilation System</a:t>
            </a:r>
          </a:p>
          <a:p>
            <a:pPr lvl="2" eaLnBrk="1" hangingPunct="1"/>
            <a:r>
              <a:rPr lang="en-US" sz="1800" dirty="0" smtClean="0"/>
              <a:t>Hourly Stage IV analyses for precip</a:t>
            </a:r>
          </a:p>
          <a:p>
            <a:pPr lvl="1" eaLnBrk="1" hangingPunct="1"/>
            <a:r>
              <a:rPr lang="en-US" sz="2000" dirty="0" smtClean="0"/>
              <a:t>Long spin-up allows soil to reach equilibrium state</a:t>
            </a:r>
          </a:p>
          <a:p>
            <a:pPr eaLnBrk="1" hangingPunct="1"/>
            <a:r>
              <a:rPr lang="en-US" sz="2400" dirty="0" smtClean="0"/>
              <a:t>Re-start run beginning 1 Apr 2010</a:t>
            </a:r>
          </a:p>
          <a:p>
            <a:pPr lvl="1" eaLnBrk="1" hangingPunct="1"/>
            <a:r>
              <a:rPr lang="en-US" sz="2000" dirty="0" smtClean="0"/>
              <a:t>Output hourly GRIB-1/2 files for diagnostic purposes</a:t>
            </a:r>
          </a:p>
          <a:p>
            <a:pPr lvl="1" eaLnBrk="1" hangingPunct="1"/>
            <a:r>
              <a:rPr lang="en-US" sz="2000" dirty="0" smtClean="0"/>
              <a:t>Each file is ~12/8 MB with grid size and current output fields</a:t>
            </a:r>
          </a:p>
          <a:p>
            <a:pPr lvl="2" eaLnBrk="1" hangingPunct="1"/>
            <a:r>
              <a:rPr lang="en-US" sz="1800" dirty="0" smtClean="0"/>
              <a:t>Surface energy balance fluxes</a:t>
            </a:r>
          </a:p>
          <a:p>
            <a:pPr lvl="2" eaLnBrk="1" hangingPunct="1"/>
            <a:r>
              <a:rPr lang="en-US" sz="1800" dirty="0" smtClean="0"/>
              <a:t>Evapotrans., skin T, snow-water, canopy water, veg. T</a:t>
            </a:r>
          </a:p>
          <a:p>
            <a:pPr lvl="2" eaLnBrk="1" hangingPunct="1"/>
            <a:r>
              <a:rPr lang="en-US" sz="1800" dirty="0" smtClean="0"/>
              <a:t>Soil moisture/temperature at 4 layers: 0-10, 10-40, 40-100, 100-200 cm</a:t>
            </a:r>
          </a:p>
          <a:p>
            <a:pPr lvl="2" eaLnBrk="1" hangingPunct="1"/>
            <a:r>
              <a:rPr lang="en-US" sz="1800" dirty="0" smtClean="0"/>
              <a:t>Land parameters (soil/veg type, elevation, GVF, etc.)</a:t>
            </a:r>
            <a:endParaRPr lang="en-US" sz="1400" dirty="0" smtClean="0"/>
          </a:p>
        </p:txBody>
      </p:sp>
      <p:pic>
        <p:nvPicPr>
          <p:cNvPr id="25604" name="Picture 2" descr="C:\Documents and Settings\casejl\Local Settings\Temporary Internet Files\Content.IE5\GXY7WTMB\MPj040373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05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63513" y="11113"/>
            <a:ext cx="87630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1: Sample Sfc Analysis</a:t>
            </a:r>
          </a:p>
        </p:txBody>
      </p:sp>
      <p:pic>
        <p:nvPicPr>
          <p:cNvPr id="31746" name="Picture 2" descr="M:\Common2\Boundaries\images\surface_analy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06450"/>
            <a:ext cx="87630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6389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639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LIS: Relevance to NASA/SPoRT</a:t>
            </a:r>
          </a:p>
        </p:txBody>
      </p:sp>
      <p:sp>
        <p:nvSpPr>
          <p:cNvPr id="16387" name="Content Placeholder 16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NASA asset developed by GSFC</a:t>
            </a:r>
          </a:p>
          <a:p>
            <a:pPr eaLnBrk="1" hangingPunct="1">
              <a:spcBef>
                <a:spcPts val="3000"/>
              </a:spcBef>
            </a:pPr>
            <a:r>
              <a:rPr lang="en-US" sz="2400" dirty="0" smtClean="0"/>
              <a:t>LIS benefit to SPoRT end-users</a:t>
            </a:r>
          </a:p>
          <a:p>
            <a:pPr lvl="1" eaLnBrk="1" hangingPunct="1"/>
            <a:r>
              <a:rPr lang="en-US" sz="2000" dirty="0" smtClean="0"/>
              <a:t>LSM fields for model initialization</a:t>
            </a:r>
          </a:p>
          <a:p>
            <a:pPr lvl="1" eaLnBrk="1" hangingPunct="1"/>
            <a:r>
              <a:rPr lang="en-US" sz="2000" dirty="0" smtClean="0"/>
              <a:t>Situational Awareness / short-term </a:t>
            </a:r>
            <a:br>
              <a:rPr lang="en-US" sz="2000" dirty="0" smtClean="0"/>
            </a:br>
            <a:r>
              <a:rPr lang="en-US" sz="2000" dirty="0" smtClean="0"/>
              <a:t>forecasting</a:t>
            </a:r>
            <a:endParaRPr lang="en-US" sz="2000" dirty="0" smtClean="0"/>
          </a:p>
          <a:p>
            <a:pPr eaLnBrk="1" hangingPunct="1">
              <a:spcBef>
                <a:spcPts val="3000"/>
              </a:spcBef>
            </a:pPr>
            <a:r>
              <a:rPr lang="en-US" sz="2400" dirty="0" smtClean="0"/>
              <a:t>LIS framework enables use of NASA satellite datasets</a:t>
            </a:r>
          </a:p>
          <a:p>
            <a:pPr lvl="1" eaLnBrk="1" hangingPunct="1"/>
            <a:r>
              <a:rPr lang="en-US" sz="2000" dirty="0" smtClean="0"/>
              <a:t>MODIS-derived land cover &amp; vegetation coverage</a:t>
            </a:r>
          </a:p>
          <a:p>
            <a:pPr lvl="1" eaLnBrk="1" hangingPunct="1"/>
            <a:r>
              <a:rPr lang="en-US" sz="2000" dirty="0" smtClean="0"/>
              <a:t>Capability to assimilate land-surface satellite products</a:t>
            </a:r>
          </a:p>
          <a:p>
            <a:pPr lvl="2" eaLnBrk="1" hangingPunct="1"/>
            <a:r>
              <a:rPr lang="en-US" sz="2000" dirty="0" smtClean="0"/>
              <a:t>Ensemble Kalman Filter algorithm</a:t>
            </a:r>
          </a:p>
          <a:p>
            <a:pPr lvl="2" eaLnBrk="1" hangingPunct="1"/>
            <a:r>
              <a:rPr lang="en-US" sz="2000" dirty="0" smtClean="0"/>
              <a:t>Soil moisture, snow-water equivalent, land surface temp</a:t>
            </a: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25" y="1371600"/>
            <a:ext cx="2847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5"/>
          <p:cNvSpPr>
            <a:spLocks noGrp="1"/>
          </p:cNvSpPr>
          <p:nvPr>
            <p:ph type="title" idx="4294967295"/>
          </p:nvPr>
        </p:nvSpPr>
        <p:spPr>
          <a:xfrm>
            <a:off x="163513" y="11113"/>
            <a:ext cx="87630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1: Sample Sfc Analysis (28 June 09)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2879" t="960" r="9599" b="960"/>
          <a:stretch>
            <a:fillRect/>
          </a:stretch>
        </p:blipFill>
        <p:spPr bwMode="auto">
          <a:xfrm>
            <a:off x="228600" y="917575"/>
            <a:ext cx="5113338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407" y="2815603"/>
            <a:ext cx="3802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LIS analysis of latent heat flux at 1800 UTC 28 June 2009, </a:t>
            </a:r>
            <a:r>
              <a:rPr lang="en-US" sz="2000" dirty="0" smtClean="0">
                <a:latin typeface="+mj-lt"/>
              </a:rPr>
              <a:t>overlaid </a:t>
            </a:r>
            <a:r>
              <a:rPr lang="en-US" sz="2000" dirty="0">
                <a:latin typeface="+mj-lt"/>
              </a:rPr>
              <a:t>with Stage IV </a:t>
            </a:r>
            <a:r>
              <a:rPr lang="en-US" sz="2000" dirty="0" smtClean="0">
                <a:latin typeface="+mj-lt"/>
              </a:rPr>
              <a:t>precipitation.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610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6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11113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 WFO LIS Applications: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Weather Forecasting; 25 Dec 2010 Snowfall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172200" y="1179513"/>
            <a:ext cx="2533650" cy="1833562"/>
            <a:chOff x="17743240" y="14976324"/>
            <a:chExt cx="4862760" cy="3112825"/>
          </a:xfrm>
        </p:grpSpPr>
        <p:pic>
          <p:nvPicPr>
            <p:cNvPr id="4609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1581" t="5981" r="27150" b="61200"/>
            <a:stretch>
              <a:fillRect/>
            </a:stretch>
          </p:blipFill>
          <p:spPr bwMode="auto">
            <a:xfrm>
              <a:off x="17743240" y="14976327"/>
              <a:ext cx="4862759" cy="3112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9" name="TextBox 24"/>
            <p:cNvSpPr txBox="1">
              <a:spLocks noChangeArrowheads="1"/>
            </p:cNvSpPr>
            <p:nvPr/>
          </p:nvSpPr>
          <p:spPr bwMode="auto">
            <a:xfrm>
              <a:off x="17743240" y="14976326"/>
              <a:ext cx="2632931" cy="88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19Z/25</a:t>
              </a:r>
            </a:p>
          </p:txBody>
        </p:sp>
        <p:pic>
          <p:nvPicPr>
            <p:cNvPr id="4610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387" t="54752" r="90855" b="15047"/>
            <a:stretch>
              <a:fillRect/>
            </a:stretch>
          </p:blipFill>
          <p:spPr bwMode="auto">
            <a:xfrm>
              <a:off x="22024302" y="14976324"/>
              <a:ext cx="581698" cy="3106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211513" y="1182688"/>
            <a:ext cx="2532062" cy="1831975"/>
            <a:chOff x="19027954" y="12295383"/>
            <a:chExt cx="5473490" cy="3502214"/>
          </a:xfrm>
        </p:grpSpPr>
        <p:pic>
          <p:nvPicPr>
            <p:cNvPr id="4609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21922" t="5978" r="27061" b="61403"/>
            <a:stretch>
              <a:fillRect/>
            </a:stretch>
          </p:blipFill>
          <p:spPr bwMode="auto">
            <a:xfrm>
              <a:off x="19027954" y="12301946"/>
              <a:ext cx="5466978" cy="3495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6" name="TextBox 28"/>
            <p:cNvSpPr txBox="1">
              <a:spLocks noChangeArrowheads="1"/>
            </p:cNvSpPr>
            <p:nvPr/>
          </p:nvSpPr>
          <p:spPr bwMode="auto">
            <a:xfrm>
              <a:off x="19027954" y="12295383"/>
              <a:ext cx="2963611" cy="103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2870" tIns="51435" rIns="102870" bIns="51435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13Z/25</a:t>
              </a:r>
            </a:p>
          </p:txBody>
        </p:sp>
        <p:pic>
          <p:nvPicPr>
            <p:cNvPr id="4609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387" t="54752" r="90855" b="15047"/>
            <a:stretch>
              <a:fillRect/>
            </a:stretch>
          </p:blipFill>
          <p:spPr bwMode="auto">
            <a:xfrm>
              <a:off x="23878336" y="12301946"/>
              <a:ext cx="623108" cy="3495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60375" y="1179513"/>
            <a:ext cx="2511425" cy="1833562"/>
            <a:chOff x="13285354" y="12278101"/>
            <a:chExt cx="5441754" cy="3495299"/>
          </a:xfrm>
        </p:grpSpPr>
        <p:pic>
          <p:nvPicPr>
            <p:cNvPr id="4609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22054" t="6004" r="27274" b="61447"/>
            <a:stretch>
              <a:fillRect/>
            </a:stretch>
          </p:blipFill>
          <p:spPr bwMode="auto">
            <a:xfrm>
              <a:off x="13285354" y="12278101"/>
              <a:ext cx="5441754" cy="3495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387" t="54752" r="90855" b="15047"/>
            <a:stretch>
              <a:fillRect/>
            </a:stretch>
          </p:blipFill>
          <p:spPr bwMode="auto">
            <a:xfrm>
              <a:off x="18104000" y="12278102"/>
              <a:ext cx="623108" cy="3495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4" name="Rectangle 33"/>
            <p:cNvSpPr>
              <a:spLocks noChangeArrowheads="1"/>
            </p:cNvSpPr>
            <p:nvPr/>
          </p:nvSpPr>
          <p:spPr bwMode="auto">
            <a:xfrm>
              <a:off x="13328216" y="12295383"/>
              <a:ext cx="1264129" cy="53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2870" tIns="51435" rIns="102870" bIns="51435">
              <a:spAutoFit/>
            </a:bodyPr>
            <a:lstStyle/>
            <a:p>
              <a:r>
                <a:rPr lang="en-US" sz="2800" b="1" dirty="0"/>
                <a:t>21Z/24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27025" y="2992438"/>
            <a:ext cx="2797175" cy="288925"/>
          </a:xfrm>
          <a:prstGeom prst="rect">
            <a:avLst/>
          </a:prstGeom>
          <a:noFill/>
        </p:spPr>
        <p:txBody>
          <a:bodyPr lIns="102870" tIns="51435" rIns="102870" bIns="51435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  <a:ea typeface="Tahoma" pitchFamily="34" charset="0"/>
                <a:cs typeface="Tahoma" pitchFamily="34" charset="0"/>
              </a:rPr>
              <a:t>Fig 1.  Skin Temp at 21Z 24 Dec 2010 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2895600" y="2016125"/>
            <a:ext cx="723900" cy="3032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5943600" y="2016125"/>
            <a:ext cx="723900" cy="3032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59113" y="2987675"/>
            <a:ext cx="2682875" cy="288925"/>
          </a:xfrm>
          <a:prstGeom prst="rect">
            <a:avLst/>
          </a:prstGeom>
          <a:noFill/>
        </p:spPr>
        <p:txBody>
          <a:bodyPr lIns="102870" tIns="51435" rIns="102870" bIns="51435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  <a:ea typeface="Tahoma" pitchFamily="34" charset="0"/>
                <a:cs typeface="Tahoma" pitchFamily="34" charset="0"/>
              </a:rPr>
              <a:t>Fig 2. Skin Temp at 13Z 25 Dec 2010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2992438"/>
            <a:ext cx="2609850" cy="288925"/>
          </a:xfrm>
          <a:prstGeom prst="rect">
            <a:avLst/>
          </a:prstGeom>
          <a:noFill/>
        </p:spPr>
        <p:txBody>
          <a:bodyPr lIns="102870" tIns="51435" rIns="102870" bIns="51435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  <a:ea typeface="Tahoma" pitchFamily="34" charset="0"/>
                <a:cs typeface="Tahoma" pitchFamily="34" charset="0"/>
              </a:rPr>
              <a:t>Fig 3. Skin Temp at 19Z 25 Dec 2010 </a:t>
            </a:r>
          </a:p>
        </p:txBody>
      </p:sp>
      <p:sp>
        <p:nvSpPr>
          <p:cNvPr id="46091" name="TextBox 40"/>
          <p:cNvSpPr txBox="1">
            <a:spLocks noChangeArrowheads="1"/>
          </p:cNvSpPr>
          <p:nvPr/>
        </p:nvSpPr>
        <p:spPr bwMode="auto">
          <a:xfrm>
            <a:off x="385763" y="3429000"/>
            <a:ext cx="8377237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marL="117475" indent="-11747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Calibri" pitchFamily="34" charset="0"/>
                <a:cs typeface="Tahoma" charset="0"/>
              </a:rPr>
              <a:t>T</a:t>
            </a:r>
            <a:r>
              <a:rPr lang="en-US" baseline="-25000" dirty="0">
                <a:latin typeface="Calibri" pitchFamily="34" charset="0"/>
                <a:cs typeface="Tahoma" charset="0"/>
              </a:rPr>
              <a:t>skin</a:t>
            </a:r>
            <a:r>
              <a:rPr lang="en-US" dirty="0">
                <a:latin typeface="Calibri" pitchFamily="34" charset="0"/>
                <a:cs typeface="Tahoma" charset="0"/>
              </a:rPr>
              <a:t> relatively warm on 24 Dec (Fig 1); values ~6</a:t>
            </a:r>
            <a:r>
              <a:rPr lang="en-US" dirty="0">
                <a:latin typeface="Calibri" pitchFamily="34" charset="0"/>
                <a:cs typeface="Tahoma" charset="0"/>
                <a:sym typeface="Symbol" pitchFamily="18" charset="2"/>
              </a:rPr>
              <a:t></a:t>
            </a:r>
            <a:r>
              <a:rPr lang="en-US" dirty="0">
                <a:latin typeface="Calibri" pitchFamily="34" charset="0"/>
                <a:cs typeface="Tahoma" charset="0"/>
              </a:rPr>
              <a:t>10°C from north to south. </a:t>
            </a:r>
          </a:p>
          <a:p>
            <a:pPr marL="117475" indent="-11747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Calibri" pitchFamily="34" charset="0"/>
                <a:cs typeface="Tahoma" charset="0"/>
              </a:rPr>
              <a:t>Snow fell early AM on 25 Dec; T</a:t>
            </a:r>
            <a:r>
              <a:rPr lang="en-US" baseline="-25000" dirty="0">
                <a:latin typeface="Calibri" pitchFamily="34" charset="0"/>
                <a:cs typeface="Tahoma" charset="0"/>
              </a:rPr>
              <a:t>skin</a:t>
            </a:r>
            <a:r>
              <a:rPr lang="en-US" dirty="0">
                <a:latin typeface="Calibri" pitchFamily="34" charset="0"/>
                <a:cs typeface="Tahoma" charset="0"/>
              </a:rPr>
              <a:t> had fallen to around 2°C (Fig 2).  Despite above freezing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 pitchFamily="34" charset="0"/>
              </a:rPr>
              <a:t>skin</a:t>
            </a:r>
            <a:r>
              <a:rPr lang="en-US" dirty="0">
                <a:latin typeface="Calibri" pitchFamily="34" charset="0"/>
                <a:cs typeface="Tahoma" charset="0"/>
              </a:rPr>
              <a:t>, snowfall rates exceeded melting rate and snow accumulated quickly on surfaces (2 to 3 inches area-wide).  </a:t>
            </a:r>
          </a:p>
          <a:p>
            <a:pPr marL="117475" indent="-11747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 pitchFamily="34" charset="0"/>
              </a:rPr>
              <a:t>skin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Tahoma" charset="0"/>
              </a:rPr>
              <a:t>climbed during the day, with values generally around 2</a:t>
            </a:r>
            <a:r>
              <a:rPr lang="en-US" dirty="0">
                <a:latin typeface="Calibri" pitchFamily="34" charset="0"/>
                <a:cs typeface="Tahoma" charset="0"/>
                <a:sym typeface="Symbol" pitchFamily="18" charset="2"/>
              </a:rPr>
              <a:t></a:t>
            </a:r>
            <a:r>
              <a:rPr lang="en-US" dirty="0">
                <a:latin typeface="Calibri" pitchFamily="34" charset="0"/>
                <a:cs typeface="Tahoma" charset="0"/>
              </a:rPr>
              <a:t>6°C by the early afternoon (Fig 3).  </a:t>
            </a:r>
            <a:br>
              <a:rPr lang="en-US" dirty="0">
                <a:latin typeface="Calibri" pitchFamily="34" charset="0"/>
                <a:cs typeface="Tahoma" charset="0"/>
              </a:rPr>
            </a:br>
            <a:r>
              <a:rPr lang="en-US" dirty="0">
                <a:latin typeface="Calibri" pitchFamily="34" charset="0"/>
                <a:cs typeface="Tahoma" charset="0"/>
              </a:rPr>
              <a:t>Gradual melting of the snow took place in the afternoon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especially on paved surfaces</a:t>
            </a:r>
            <a:r>
              <a:rPr lang="en-US" dirty="0">
                <a:latin typeface="Calibri" pitchFamily="34" charset="0"/>
                <a:cs typeface="Tahoma" charset="0"/>
              </a:rPr>
              <a:t>.  </a:t>
            </a:r>
          </a:p>
          <a:p>
            <a:pPr marL="117475" indent="-11747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Calibri" pitchFamily="34" charset="0"/>
                <a:cs typeface="Tahoma" charset="0"/>
              </a:rPr>
              <a:t>Helps to dispel operational forecast myths of “too warm” for snow to accumulate.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43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844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 since 2009 SAC Meeting</a:t>
            </a:r>
          </a:p>
        </p:txBody>
      </p:sp>
      <p:sp>
        <p:nvSpPr>
          <p:cNvPr id="18435" name="Content Placeholder 16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48958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2009 SAC Recommendations: </a:t>
            </a:r>
            <a:r>
              <a:rPr lang="en-US" sz="2200" i="1" dirty="0" smtClean="0"/>
              <a:t>“</a:t>
            </a:r>
            <a:r>
              <a:rPr lang="en-US" sz="2200" i="1" u="sng" dirty="0" smtClean="0"/>
              <a:t>SPoRT should evaluate optimal use of satellite-based soil moisture products in the Land Information System</a:t>
            </a:r>
            <a:r>
              <a:rPr lang="en-US" sz="2200" i="1" dirty="0" smtClean="0"/>
              <a:t>”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/>
              <a:t>Submitted ROSES proposal to study impact of Europe’s  Soil Moisture-Ocean Salinity (SMOS) retrievals in LIS (not accepted)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/>
              <a:t>AMSR-E soil moisture retrievals generally deemed of low quality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 smtClean="0"/>
              <a:t>Configured real-time 3-km/1-km LIS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/>
              <a:t>Hourly output in SPoRT LDM &amp; ftp server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/>
              <a:t>Displayable in AWIPS at WFO HUN and BMX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/>
              <a:t>Option to initialize WRF EMS with LIS fields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 smtClean="0"/>
              <a:t>Publications and presentations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i="1" dirty="0" smtClean="0"/>
              <a:t>Wea. Forecasting </a:t>
            </a:r>
            <a:r>
              <a:rPr lang="en-US" sz="2000" dirty="0" smtClean="0"/>
              <a:t>(Dec. 2011 Issue)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/>
              <a:t>2011 National Weather Association</a:t>
            </a:r>
          </a:p>
        </p:txBody>
      </p:sp>
      <p:pic>
        <p:nvPicPr>
          <p:cNvPr id="13" name="Picture 12" descr="20110206-1800_LIS-SM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2906233"/>
            <a:ext cx="3369511" cy="320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52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3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5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5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High-Level Overview of LIS</a:t>
            </a:r>
          </a:p>
        </p:txBody>
      </p: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4038600" y="5029200"/>
            <a:ext cx="1970254" cy="990600"/>
            <a:chOff x="3948" y="1812"/>
            <a:chExt cx="720" cy="360"/>
          </a:xfrm>
          <a:solidFill>
            <a:srgbClr val="FFFF00"/>
          </a:solidFill>
        </p:grpSpPr>
        <p:sp>
          <p:nvSpPr>
            <p:cNvPr id="1050" name="AutoShape 4"/>
            <p:cNvSpPr>
              <a:spLocks noChangeArrowheads="1"/>
            </p:cNvSpPr>
            <p:nvPr/>
          </p:nvSpPr>
          <p:spPr bwMode="auto">
            <a:xfrm>
              <a:off x="3948" y="1812"/>
              <a:ext cx="720" cy="360"/>
            </a:xfrm>
            <a:prstGeom prst="can">
              <a:avLst>
                <a:gd name="adj" fmla="val 25000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0" anchor="b" anchorCtr="1"/>
            <a:lstStyle/>
            <a:p>
              <a:pPr algn="ctr" eaLnBrk="0" hangingPunct="0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051" name="Text Box 5"/>
            <p:cNvSpPr txBox="1">
              <a:spLocks noChangeArrowheads="1"/>
            </p:cNvSpPr>
            <p:nvPr/>
          </p:nvSpPr>
          <p:spPr bwMode="auto">
            <a:xfrm>
              <a:off x="3976" y="1918"/>
              <a:ext cx="662" cy="218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square" bIns="0" anchor="b" anchorCtr="1">
              <a:spAutoFit/>
            </a:bodyPr>
            <a:lstStyle/>
            <a:p>
              <a:pPr algn="ctr" eaLnBrk="0" hangingPunct="0"/>
              <a:r>
                <a:rPr lang="en-US" dirty="0">
                  <a:latin typeface="+mn-lt"/>
                </a:rPr>
                <a:t>LSM First Guess /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Initial Conditions</a:t>
              </a:r>
            </a:p>
          </p:txBody>
        </p:sp>
      </p:grp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5378301" y="2874963"/>
            <a:ext cx="914400" cy="479425"/>
          </a:xfrm>
          <a:prstGeom prst="leftRightArrow">
            <a:avLst>
              <a:gd name="adj1" fmla="val 50000"/>
              <a:gd name="adj2" fmla="val 44503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AutoShape 7"/>
          <p:cNvSpPr>
            <a:spLocks noChangeArrowheads="1"/>
          </p:cNvSpPr>
          <p:nvPr/>
        </p:nvSpPr>
        <p:spPr bwMode="auto">
          <a:xfrm rot="9000000">
            <a:off x="4557779" y="4502150"/>
            <a:ext cx="457200" cy="484188"/>
          </a:xfrm>
          <a:prstGeom prst="downArrow">
            <a:avLst>
              <a:gd name="adj1" fmla="val 50000"/>
              <a:gd name="adj2" fmla="val 42650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269038" y="1754188"/>
            <a:ext cx="890587" cy="2743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dirty="0">
                <a:latin typeface="Times New Roman" pitchFamily="18" charset="0"/>
              </a:rPr>
              <a:t>NU-WRF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167063" y="1296988"/>
          <a:ext cx="2209800" cy="2130425"/>
        </p:xfrm>
        <a:graphic>
          <a:graphicData uri="http://schemas.openxmlformats.org/presentationml/2006/ole">
            <p:oleObj spid="_x0000_s1026" name="Drawing" r:id="rId6" imgW="8198280" imgH="6625440" progId="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67063" y="3448050"/>
            <a:ext cx="2209800" cy="1004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dirty="0">
                <a:latin typeface="Times New Roman" pitchFamily="18" charset="0"/>
              </a:rPr>
              <a:t>Land Surface Models 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(LSMs) 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b="1" dirty="0">
                <a:latin typeface="Times New Roman" pitchFamily="18" charset="0"/>
              </a:rPr>
              <a:t>Noah</a:t>
            </a:r>
            <a:r>
              <a:rPr lang="en-US" sz="1600" dirty="0">
                <a:latin typeface="Times New Roman" pitchFamily="18" charset="0"/>
              </a:rPr>
              <a:t>,VIC, SIB, SHEELS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-5400000">
            <a:off x="2505075" y="1743075"/>
            <a:ext cx="457200" cy="781050"/>
          </a:xfrm>
          <a:prstGeom prst="downArrow">
            <a:avLst>
              <a:gd name="adj1" fmla="val 50000"/>
              <a:gd name="adj2" fmla="val 42708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-5400000">
            <a:off x="2505075" y="2735263"/>
            <a:ext cx="457200" cy="781050"/>
          </a:xfrm>
          <a:prstGeom prst="downArrow">
            <a:avLst>
              <a:gd name="adj1" fmla="val 50000"/>
              <a:gd name="adj2" fmla="val 42708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1066800"/>
            <a:ext cx="22098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Coupled or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Forecast Mode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85800" y="990600"/>
            <a:ext cx="2209800" cy="533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Uncoupled or 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Analysis Mode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228600" y="2592388"/>
            <a:ext cx="2057400" cy="990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Global, Regional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Forecasts and 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(Re-) Analyses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-5400000">
            <a:off x="2524125" y="3649663"/>
            <a:ext cx="457200" cy="781050"/>
          </a:xfrm>
          <a:prstGeom prst="downArrow">
            <a:avLst>
              <a:gd name="adj1" fmla="val 50000"/>
              <a:gd name="adj2" fmla="val 42708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28600" y="1754188"/>
            <a:ext cx="2057400" cy="7000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Station Data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28600" y="3735388"/>
            <a:ext cx="2057400" cy="7000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Satellite Products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454501" y="2924175"/>
            <a:ext cx="782638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ESMF</a:t>
            </a:r>
          </a:p>
        </p:txBody>
      </p:sp>
      <p:graphicFrame>
        <p:nvGraphicFramePr>
          <p:cNvPr id="1027" name="Object 8"/>
          <p:cNvGraphicFramePr>
            <a:graphicFrameLocks/>
          </p:cNvGraphicFramePr>
          <p:nvPr/>
        </p:nvGraphicFramePr>
        <p:xfrm>
          <a:off x="7162800" y="1754188"/>
          <a:ext cx="1828800" cy="1371600"/>
        </p:xfrm>
        <a:graphic>
          <a:graphicData uri="http://schemas.openxmlformats.org/presentationml/2006/ole">
            <p:oleObj spid="_x0000_s1027" name="Bitmap Image" r:id="rId7" imgW="3610479" imgH="3104762" progId="PBrush">
              <p:embed/>
            </p:oleObj>
          </a:graphicData>
        </a:graphic>
      </p:graphicFrame>
      <p:pic>
        <p:nvPicPr>
          <p:cNvPr id="1044" name="Picture 22" descr="raind01"/>
          <p:cNvPicPr>
            <a:picLocks noChangeArrowheads="1"/>
          </p:cNvPicPr>
          <p:nvPr/>
        </p:nvPicPr>
        <p:blipFill>
          <a:blip r:embed="rId8" cstate="print"/>
          <a:srcRect l="12056" t="17426" r="12129" b="14594"/>
          <a:stretch>
            <a:fillRect/>
          </a:stretch>
        </p:blipFill>
        <p:spPr bwMode="auto">
          <a:xfrm>
            <a:off x="7185025" y="3108325"/>
            <a:ext cx="1782763" cy="1371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045" name="Group 3"/>
          <p:cNvGrpSpPr>
            <a:grpSpLocks/>
          </p:cNvGrpSpPr>
          <p:nvPr/>
        </p:nvGrpSpPr>
        <p:grpSpPr bwMode="auto">
          <a:xfrm>
            <a:off x="1612900" y="5024438"/>
            <a:ext cx="1973263" cy="1027112"/>
            <a:chOff x="3948" y="1812"/>
            <a:chExt cx="721" cy="360"/>
          </a:xfrm>
        </p:grpSpPr>
        <p:sp>
          <p:nvSpPr>
            <p:cNvPr id="1048" name="AutoShape 4"/>
            <p:cNvSpPr>
              <a:spLocks noChangeArrowheads="1"/>
            </p:cNvSpPr>
            <p:nvPr/>
          </p:nvSpPr>
          <p:spPr bwMode="auto">
            <a:xfrm>
              <a:off x="3948" y="1812"/>
              <a:ext cx="720" cy="36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0" anchor="b" anchorCtr="1"/>
            <a:lstStyle/>
            <a:p>
              <a:pPr algn="ctr" eaLnBrk="0" hangingPunct="0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049" name="Text Box 5"/>
            <p:cNvSpPr txBox="1">
              <a:spLocks noChangeArrowheads="1"/>
            </p:cNvSpPr>
            <p:nvPr/>
          </p:nvSpPr>
          <p:spPr bwMode="auto">
            <a:xfrm>
              <a:off x="3951" y="1917"/>
              <a:ext cx="718" cy="2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bIns="0" anchor="b" anchorCtr="1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Data Assimilation</a:t>
              </a:r>
            </a:p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 (</a:t>
              </a:r>
              <a:r>
                <a:rPr lang="en-US" dirty="0">
                  <a:latin typeface="Times New Roman" pitchFamily="18" charset="0"/>
                  <a:sym typeface="Symbol" pitchFamily="18" charset="2"/>
                </a:rPr>
                <a:t>v, LST, snow)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1046" name="AutoShape 7"/>
          <p:cNvSpPr>
            <a:spLocks noChangeArrowheads="1"/>
          </p:cNvSpPr>
          <p:nvPr/>
        </p:nvSpPr>
        <p:spPr bwMode="auto">
          <a:xfrm rot="-1812374">
            <a:off x="1539875" y="4506913"/>
            <a:ext cx="457200" cy="536575"/>
          </a:xfrm>
          <a:prstGeom prst="downArrow">
            <a:avLst>
              <a:gd name="adj1" fmla="val 50000"/>
              <a:gd name="adj2" fmla="val 42625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7" name="AutoShape 20"/>
          <p:cNvSpPr>
            <a:spLocks noChangeArrowheads="1"/>
          </p:cNvSpPr>
          <p:nvPr/>
        </p:nvSpPr>
        <p:spPr bwMode="auto">
          <a:xfrm rot="-8417040">
            <a:off x="3284538" y="4465638"/>
            <a:ext cx="457200" cy="558800"/>
          </a:xfrm>
          <a:prstGeom prst="downArrow">
            <a:avLst>
              <a:gd name="adj1" fmla="val 50000"/>
              <a:gd name="adj2" fmla="val 42693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24600" y="4648200"/>
            <a:ext cx="2376676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Yellow indicates </a:t>
            </a:r>
            <a:br>
              <a:rPr lang="en-US" dirty="0" smtClean="0"/>
            </a:br>
            <a:r>
              <a:rPr lang="en-US" dirty="0" smtClean="0"/>
              <a:t>   components of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/>
              <a:t>SPoRT LIS</a:t>
            </a:r>
            <a:endParaRPr lang="en-US" dirty="0" smtClean="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 SPoRT-WRF to use</a:t>
            </a:r>
            <a:br>
              <a:rPr lang="en-US" dirty="0" smtClean="0"/>
            </a:br>
            <a:r>
              <a:rPr lang="en-US" dirty="0" smtClean="0"/>
              <a:t>   coupled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SPoRT Modeling with LIS</a:t>
            </a:r>
          </a:p>
        </p:txBody>
      </p:sp>
      <p:sp>
        <p:nvSpPr>
          <p:cNvPr id="5" name="Content Placeholder 16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Sensitivity / initialization experiments:</a:t>
            </a:r>
          </a:p>
          <a:p>
            <a:pPr indent="-225425" eaLnBrk="1" hangingPunct="1"/>
            <a:r>
              <a:rPr lang="en-US" sz="2400" dirty="0" smtClean="0"/>
              <a:t>Case et al. (2008) manuscript in </a:t>
            </a:r>
            <a:r>
              <a:rPr lang="en-US" sz="2400" i="1" dirty="0" smtClean="0"/>
              <a:t>J. Hydrometeor.</a:t>
            </a:r>
          </a:p>
          <a:p>
            <a:pPr lvl="1" eaLnBrk="1" hangingPunct="1"/>
            <a:r>
              <a:rPr lang="en-US" sz="2000" dirty="0" smtClean="0"/>
              <a:t>Quantified positive impacts to WRF forecasts over Florida by </a:t>
            </a:r>
            <a:br>
              <a:rPr lang="en-US" sz="2000" dirty="0" smtClean="0"/>
            </a:br>
            <a:r>
              <a:rPr lang="en-US" sz="2000" dirty="0" smtClean="0"/>
              <a:t>initializing model with LIS land surface output</a:t>
            </a:r>
          </a:p>
          <a:p>
            <a:pPr lvl="1" eaLnBrk="1" hangingPunct="1"/>
            <a:r>
              <a:rPr lang="en-US" sz="2000" dirty="0" smtClean="0"/>
              <a:t>Focused on verification of primary meteorological variables</a:t>
            </a:r>
          </a:p>
          <a:p>
            <a:pPr indent="-225425" eaLnBrk="1" hangingPunct="1"/>
            <a:r>
              <a:rPr lang="en-US" sz="2400" dirty="0" smtClean="0"/>
              <a:t>Case et al. (2011)  manuscript in </a:t>
            </a:r>
            <a:r>
              <a:rPr lang="en-US" sz="2400" i="1" dirty="0" smtClean="0"/>
              <a:t>Wea. Forecasting</a:t>
            </a:r>
          </a:p>
          <a:p>
            <a:pPr lvl="1" eaLnBrk="1" hangingPunct="1"/>
            <a:r>
              <a:rPr lang="en-US" sz="2000" dirty="0" smtClean="0"/>
              <a:t>Precipitation verification using traditional and object-based methods</a:t>
            </a:r>
          </a:p>
          <a:p>
            <a:pPr lvl="1" eaLnBrk="1" hangingPunct="1"/>
            <a:r>
              <a:rPr lang="en-US" sz="2000" dirty="0" smtClean="0"/>
              <a:t>Found that 4-km WRF runs initialized with LIS and SPoRT SST </a:t>
            </a:r>
            <a:br>
              <a:rPr lang="en-US" sz="2000" dirty="0" smtClean="0"/>
            </a:br>
            <a:r>
              <a:rPr lang="en-US" sz="2000" dirty="0" smtClean="0"/>
              <a:t>improved modestly on forecast summer convection in the SE U.S.</a:t>
            </a:r>
          </a:p>
          <a:p>
            <a:pPr indent="-225425" eaLnBrk="1" hangingPunct="1"/>
            <a:r>
              <a:rPr lang="en-US" sz="2400" dirty="0" smtClean="0"/>
              <a:t>SPoRT/MODIS daily GVF sensitivity (previous talk)</a:t>
            </a:r>
          </a:p>
          <a:p>
            <a:pPr lvl="1" indent="-225425" eaLnBrk="1" hangingPunct="1"/>
            <a:r>
              <a:rPr lang="en-US" sz="2000" dirty="0" smtClean="0"/>
              <a:t>Both offline LIS and coupled LIS/WRF experiments</a:t>
            </a:r>
          </a:p>
          <a:p>
            <a:pPr lvl="1" indent="-225425" eaLnBrk="1" hangingPunct="1"/>
            <a:r>
              <a:rPr lang="en-US" sz="2000" dirty="0" smtClean="0"/>
              <a:t>SPoRT contributed code to process daily-updated GVF 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356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356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6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LIS/Noah at SPoRT</a:t>
            </a:r>
          </a:p>
        </p:txBody>
      </p:sp>
      <p:sp>
        <p:nvSpPr>
          <p:cNvPr id="23555" name="Content Placeholder 16"/>
          <p:cNvSpPr>
            <a:spLocks noGrp="1"/>
          </p:cNvSpPr>
          <p:nvPr>
            <p:ph idx="1"/>
          </p:nvPr>
        </p:nvSpPr>
        <p:spPr>
          <a:xfrm>
            <a:off x="152400" y="1295400"/>
            <a:ext cx="46482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3-km LIS over eastern U.S. / </a:t>
            </a:r>
            <a:br>
              <a:rPr lang="en-US" sz="2400" dirty="0" smtClean="0"/>
            </a:br>
            <a:r>
              <a:rPr lang="en-US" sz="2400" dirty="0" smtClean="0"/>
              <a:t>1-km nest over Alabama</a:t>
            </a:r>
          </a:p>
          <a:p>
            <a:pPr lvl="1" eaLnBrk="1" hangingPunct="1"/>
            <a:r>
              <a:rPr lang="en-US" sz="2000" dirty="0" smtClean="0"/>
              <a:t>Spin-up run; restarts 4x per day</a:t>
            </a:r>
          </a:p>
          <a:p>
            <a:pPr lvl="1" eaLnBrk="1" hangingPunct="1"/>
            <a:r>
              <a:rPr lang="en-US" sz="2000" dirty="0" smtClean="0"/>
              <a:t>Hourly output to ftp &amp; LDM server</a:t>
            </a:r>
          </a:p>
          <a:p>
            <a:pPr lvl="1" eaLnBrk="1" hangingPunct="1"/>
            <a:r>
              <a:rPr lang="en-US" sz="2000" dirty="0" smtClean="0"/>
              <a:t>SPoRT GVFs beginning in April 2011</a:t>
            </a:r>
          </a:p>
          <a:p>
            <a:pPr eaLnBrk="1" hangingPunct="1"/>
            <a:r>
              <a:rPr lang="en-US" sz="2400" dirty="0" smtClean="0"/>
              <a:t>LIS used in </a:t>
            </a:r>
            <a:r>
              <a:rPr lang="en-US" sz="2400" dirty="0" smtClean="0"/>
              <a:t>WRF-EMS </a:t>
            </a:r>
            <a:r>
              <a:rPr lang="en-US" sz="2400" dirty="0" smtClean="0"/>
              <a:t>at WFOs</a:t>
            </a:r>
          </a:p>
          <a:p>
            <a:pPr lvl="1" eaLnBrk="1" hangingPunct="1"/>
            <a:r>
              <a:rPr lang="en-US" sz="2000" dirty="0" smtClean="0"/>
              <a:t>HUN, BMX, MOB, MFL, MLB, HGX</a:t>
            </a:r>
          </a:p>
          <a:p>
            <a:pPr eaLnBrk="1" hangingPunct="1"/>
            <a:r>
              <a:rPr lang="en-US" sz="2400" dirty="0" smtClean="0"/>
              <a:t>LIS output for situational awareness</a:t>
            </a:r>
          </a:p>
          <a:p>
            <a:pPr lvl="1" eaLnBrk="1" hangingPunct="1"/>
            <a:r>
              <a:rPr lang="en-US" sz="2000" dirty="0" smtClean="0"/>
              <a:t>NWS BHM: Convective initiation</a:t>
            </a:r>
          </a:p>
          <a:p>
            <a:pPr lvl="1" eaLnBrk="1" hangingPunct="1"/>
            <a:r>
              <a:rPr lang="en-US" sz="2000" dirty="0" smtClean="0"/>
              <a:t>NWS HUN: drought monitoring, winter &amp; hydrological applications</a:t>
            </a:r>
          </a:p>
        </p:txBody>
      </p:sp>
      <p:pic>
        <p:nvPicPr>
          <p:cNvPr id="13" name="Picture 12" descr="soim0-10_20110110_1200.gif"/>
          <p:cNvPicPr>
            <a:picLocks noChangeAspect="1"/>
          </p:cNvPicPr>
          <p:nvPr/>
        </p:nvPicPr>
        <p:blipFill>
          <a:blip r:embed="rId5" cstate="print"/>
          <a:srcRect l="3200" t="6400" b="6400"/>
          <a:stretch>
            <a:fillRect/>
          </a:stretch>
        </p:blipFill>
        <p:spPr bwMode="auto">
          <a:xfrm>
            <a:off x="4953000" y="1143000"/>
            <a:ext cx="3806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334000" y="2514600"/>
            <a:ext cx="2976563" cy="3733800"/>
            <a:chOff x="5334000" y="2514600"/>
            <a:chExt cx="2977052" cy="3733800"/>
          </a:xfrm>
        </p:grpSpPr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2879" r="9599"/>
            <a:stretch>
              <a:fillRect/>
            </a:stretch>
          </p:blipFill>
          <p:spPr bwMode="auto">
            <a:xfrm>
              <a:off x="5334000" y="2846832"/>
              <a:ext cx="2977052" cy="340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>
            <a:xfrm flipH="1">
              <a:off x="5780161" y="2514600"/>
              <a:ext cx="838338" cy="5334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74215" y="2590800"/>
              <a:ext cx="1065387" cy="4572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47570" y="1067408"/>
            <a:ext cx="5415230" cy="4952392"/>
            <a:chOff x="1747570" y="1067408"/>
            <a:chExt cx="5415230" cy="4952392"/>
          </a:xfrm>
        </p:grpSpPr>
        <p:pic>
          <p:nvPicPr>
            <p:cNvPr id="13" name="Picture 12" descr="LIS_SEUS_soilmoistureSample.gif"/>
            <p:cNvPicPr>
              <a:picLocks noChangeAspect="1"/>
            </p:cNvPicPr>
            <p:nvPr/>
          </p:nvPicPr>
          <p:blipFill>
            <a:blip r:embed="rId3" cstate="print"/>
            <a:srcRect l="3200" t="8000" r="3200" b="6400"/>
            <a:stretch>
              <a:fillRect/>
            </a:stretch>
          </p:blipFill>
          <p:spPr>
            <a:xfrm>
              <a:off x="1747570" y="1067408"/>
              <a:ext cx="5415230" cy="4952392"/>
            </a:xfrm>
            <a:prstGeom prst="rect">
              <a:avLst/>
            </a:prstGeom>
          </p:spPr>
        </p:pic>
        <p:sp>
          <p:nvSpPr>
            <p:cNvPr id="18" name="5-Point Star 17"/>
            <p:cNvSpPr/>
            <p:nvPr/>
          </p:nvSpPr>
          <p:spPr>
            <a:xfrm>
              <a:off x="6009167" y="4593266"/>
              <a:ext cx="304800" cy="30480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4146699" y="3397101"/>
              <a:ext cx="304800" cy="30480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4419600" y="2264734"/>
              <a:ext cx="304800" cy="30480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4410736" y="2679402"/>
              <a:ext cx="304800" cy="30480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2503967" y="3503431"/>
              <a:ext cx="304800" cy="30480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854998" y="4027967"/>
              <a:ext cx="304800" cy="30480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1295400" y="4419600"/>
            <a:ext cx="4343400" cy="2361592"/>
          </a:xfrm>
          <a:prstGeom prst="wedgeRectCallout">
            <a:avLst>
              <a:gd name="adj1" fmla="val -19020"/>
              <a:gd name="adj2" fmla="val -79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2400" u="sng" dirty="0" smtClean="0"/>
          </a:p>
          <a:p>
            <a:pPr algn="ctr"/>
            <a:endParaRPr lang="en-US" dirty="0"/>
          </a:p>
        </p:txBody>
      </p:sp>
      <p:grpSp>
        <p:nvGrpSpPr>
          <p:cNvPr id="27649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7652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765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44749" y="109868"/>
            <a:ext cx="9054950" cy="880732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 Application: Local Modeling at SPoRT Partners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883251" y="2089299"/>
            <a:ext cx="2171700" cy="3535971"/>
          </a:xfrm>
          <a:prstGeom prst="wedgeRectCallout">
            <a:avLst>
              <a:gd name="adj1" fmla="val -81748"/>
              <a:gd name="adj2" fmla="val 25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2400" u="sng" dirty="0" smtClean="0"/>
          </a:p>
          <a:p>
            <a:pPr eaLnBrk="1" hangingPunct="1"/>
            <a:r>
              <a:rPr lang="en-US" sz="2400" u="sng" dirty="0" smtClean="0"/>
              <a:t>Miami, FL WFO</a:t>
            </a:r>
            <a:r>
              <a:rPr lang="en-US" sz="2400" dirty="0" smtClean="0"/>
              <a:t>:</a:t>
            </a:r>
          </a:p>
          <a:p>
            <a:pPr marL="287338" indent="-169863" eaLnBrk="1" hangingPunct="1">
              <a:buFont typeface="Calibri" pitchFamily="34" charset="0"/>
              <a:buChar char="–"/>
            </a:pPr>
            <a:r>
              <a:rPr lang="en-US" sz="2000" dirty="0" smtClean="0"/>
              <a:t>Using LIS and SPoRT SSTs to initialize local model runs</a:t>
            </a:r>
          </a:p>
          <a:p>
            <a:pPr marL="287338" indent="-169863" eaLnBrk="1" hangingPunct="1">
              <a:buFont typeface="Calibri" pitchFamily="34" charset="0"/>
              <a:buChar char="–"/>
            </a:pPr>
            <a:r>
              <a:rPr lang="en-US" sz="2000" dirty="0" smtClean="0"/>
              <a:t>Evaluation underway</a:t>
            </a:r>
          </a:p>
          <a:p>
            <a:pPr marL="287338" indent="-169863" eaLnBrk="1" hangingPunct="1">
              <a:buFont typeface="Calibri" pitchFamily="34" charset="0"/>
              <a:buChar char="–"/>
            </a:pPr>
            <a:r>
              <a:rPr lang="en-US" sz="2000" dirty="0" smtClean="0"/>
              <a:t>Presented at 2011 NWA annual meeting</a:t>
            </a:r>
          </a:p>
          <a:p>
            <a:pPr algn="ctr"/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76200" y="4267808"/>
            <a:ext cx="5562600" cy="2513992"/>
          </a:xfrm>
          <a:prstGeom prst="wedgeRectCallout">
            <a:avLst>
              <a:gd name="adj1" fmla="val 26034"/>
              <a:gd name="adj2" fmla="val -76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2400" u="sng" dirty="0" smtClean="0"/>
          </a:p>
          <a:p>
            <a:pPr eaLnBrk="1" hangingPunct="1"/>
            <a:r>
              <a:rPr lang="en-US" sz="2400" u="sng" dirty="0" smtClean="0"/>
              <a:t>SPoRT/NWS SR Collaboration</a:t>
            </a:r>
            <a:r>
              <a:rPr lang="en-US" sz="2400" dirty="0" smtClean="0"/>
              <a:t>:</a:t>
            </a:r>
          </a:p>
          <a:p>
            <a:pPr marL="287338" indent="-169863" eaLnBrk="1" hangingPunct="1">
              <a:buFont typeface="Calibri" pitchFamily="34" charset="0"/>
              <a:buChar char="–"/>
            </a:pPr>
            <a:r>
              <a:rPr lang="en-US" sz="2000" dirty="0" smtClean="0"/>
              <a:t>Houston, TX and Mobile, AL WFOs</a:t>
            </a:r>
          </a:p>
          <a:p>
            <a:pPr marL="287338" indent="-169863" eaLnBrk="1" hangingPunct="1">
              <a:buFont typeface="Calibri" pitchFamily="34" charset="0"/>
              <a:buChar char="–"/>
            </a:pPr>
            <a:r>
              <a:rPr lang="en-US" sz="2000" dirty="0" smtClean="0"/>
              <a:t>Data denial experiments</a:t>
            </a:r>
          </a:p>
          <a:p>
            <a:pPr marL="744538" lvl="1" indent="-169863">
              <a:buFont typeface="Wingdings" pitchFamily="2" charset="2"/>
              <a:buChar char="§"/>
            </a:pPr>
            <a:r>
              <a:rPr lang="en-US" sz="2000" dirty="0" smtClean="0"/>
              <a:t>WFO runs use LIS, SPoRT SST and SPoRT GVF</a:t>
            </a:r>
          </a:p>
          <a:p>
            <a:pPr marL="744538" lvl="1" indent="-169863">
              <a:buFont typeface="Wingdings" pitchFamily="2" charset="2"/>
              <a:buChar char="§"/>
            </a:pPr>
            <a:r>
              <a:rPr lang="en-US" sz="2000" dirty="0" smtClean="0"/>
              <a:t>Control runs without data made at SPoRT</a:t>
            </a:r>
          </a:p>
          <a:p>
            <a:pPr marL="287338" indent="-169863">
              <a:buFont typeface="Calibri" pitchFamily="34" charset="0"/>
              <a:buChar char="–"/>
            </a:pPr>
            <a:r>
              <a:rPr lang="en-US" sz="2000" dirty="0" smtClean="0"/>
              <a:t>SPoRT developed verification scripts to run </a:t>
            </a:r>
            <a:br>
              <a:rPr lang="en-US" sz="2000" dirty="0" smtClean="0"/>
            </a:br>
            <a:r>
              <a:rPr lang="en-US" sz="2000" dirty="0" smtClean="0"/>
              <a:t>in-house at WFO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9702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0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970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0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0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 Application for Situational Awareness: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Birmingham CI Project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BMX: Extend summer convective initiation (CI) study to include LSM/differential heating boundaries</a:t>
            </a:r>
          </a:p>
          <a:p>
            <a:pPr eaLnBrk="1" hangingPunct="1"/>
            <a:r>
              <a:rPr lang="en-US" sz="2400" dirty="0" smtClean="0"/>
              <a:t>Summer 1: 2009</a:t>
            </a:r>
          </a:p>
          <a:p>
            <a:pPr lvl="1" eaLnBrk="1" hangingPunct="1"/>
            <a:r>
              <a:rPr lang="en-US" sz="2000" dirty="0" smtClean="0"/>
              <a:t>Identify all boundaries that triggered deep convection</a:t>
            </a:r>
          </a:p>
          <a:p>
            <a:pPr lvl="1" eaLnBrk="1" hangingPunct="1"/>
            <a:r>
              <a:rPr lang="en-US" sz="2000" dirty="0" smtClean="0"/>
              <a:t>Dispel the myth of “random” summertime thunderstorm development</a:t>
            </a:r>
          </a:p>
          <a:p>
            <a:pPr eaLnBrk="1" hangingPunct="1"/>
            <a:r>
              <a:rPr lang="en-US" sz="2400" dirty="0" smtClean="0"/>
              <a:t>Summer 2: 2010 (intern student)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SPoRT LIS </a:t>
            </a:r>
            <a:r>
              <a:rPr lang="en-US" sz="2000" dirty="0" smtClean="0">
                <a:solidFill>
                  <a:srgbClr val="FF0000"/>
                </a:solidFill>
              </a:rPr>
              <a:t>introduced to identify gradients in land surface properties</a:t>
            </a:r>
          </a:p>
          <a:p>
            <a:pPr lvl="1" eaLnBrk="1" hangingPunct="1"/>
            <a:r>
              <a:rPr lang="en-US" sz="2000" dirty="0" smtClean="0"/>
              <a:t>Experimental short-term forecasts of daily CI (polygons)</a:t>
            </a:r>
          </a:p>
          <a:p>
            <a:pPr eaLnBrk="1" hangingPunct="1"/>
            <a:r>
              <a:rPr lang="en-US" sz="2400" dirty="0" smtClean="0"/>
              <a:t>Summer 3: 2011</a:t>
            </a:r>
          </a:p>
          <a:p>
            <a:pPr lvl="1" eaLnBrk="1" hangingPunct="1"/>
            <a:r>
              <a:rPr lang="en-US" sz="2000" dirty="0" smtClean="0"/>
              <a:t>Experimental PoP compared to operational mid-shift PoP</a:t>
            </a:r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63513" y="11113"/>
            <a:ext cx="87630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1: Categorization of Boundaries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b="9468"/>
          <a:stretch>
            <a:fillRect/>
          </a:stretch>
        </p:blipFill>
        <p:spPr bwMode="auto">
          <a:xfrm>
            <a:off x="381000" y="765175"/>
            <a:ext cx="8386763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5844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4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584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4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5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2" name="Oval 11"/>
          <p:cNvSpPr/>
          <p:nvPr/>
        </p:nvSpPr>
        <p:spPr>
          <a:xfrm rot="2100000">
            <a:off x="5770610" y="3696808"/>
            <a:ext cx="1476343" cy="2563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</TotalTime>
  <Words>1057</Words>
  <Application>Microsoft Office PowerPoint</Application>
  <PresentationFormat>On-screen Show (4:3)</PresentationFormat>
  <Paragraphs>185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Drawing</vt:lpstr>
      <vt:lpstr>Bitmap Image</vt:lpstr>
      <vt:lpstr>Real-time SPoRT LIS and Applications in Modeling and Situational Awareness</vt:lpstr>
      <vt:lpstr>LIS: Relevance to NASA/SPoRT</vt:lpstr>
      <vt:lpstr>Accomplishments since 2009 SAC Meeting</vt:lpstr>
      <vt:lpstr>High-Level Overview of LIS</vt:lpstr>
      <vt:lpstr>Prior SPoRT Modeling with LIS</vt:lpstr>
      <vt:lpstr>Real-time LIS/Noah at SPoRT</vt:lpstr>
      <vt:lpstr>LIS Application: Local Modeling at SPoRT Partners</vt:lpstr>
      <vt:lpstr>LIS Application for Situational Awareness: Birmingham CI Project</vt:lpstr>
      <vt:lpstr>Summer 1: Categorization of Boundaries</vt:lpstr>
      <vt:lpstr>Summer 2: Verification of Boundaries</vt:lpstr>
      <vt:lpstr>Summer 3: Summer PoP Forecasts (Percent Improvement in Afternoon Experimental PoP)</vt:lpstr>
      <vt:lpstr>LIS Application for Situational Awareness: Assessing Flood Potential at HUN WFO</vt:lpstr>
      <vt:lpstr>Slide 13</vt:lpstr>
      <vt:lpstr>Slide 14</vt:lpstr>
      <vt:lpstr>Summary and Conclusions</vt:lpstr>
      <vt:lpstr>Future Work</vt:lpstr>
      <vt:lpstr>Backup Slides</vt:lpstr>
      <vt:lpstr>Real-time LIS: Continued “Spin-up” Run</vt:lpstr>
      <vt:lpstr>Summer 1: Sample Sfc Analysis</vt:lpstr>
      <vt:lpstr>Summer 1: Sample Sfc Analysis (28 June 09)</vt:lpstr>
      <vt:lpstr>Huntsville WFO LIS Applications: Winter Weather Forecasting; 25 Dec 2010 Snowfall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jlcase</cp:lastModifiedBy>
  <cp:revision>388</cp:revision>
  <dcterms:created xsi:type="dcterms:W3CDTF">2009-10-14T04:03:29Z</dcterms:created>
  <dcterms:modified xsi:type="dcterms:W3CDTF">2012-02-24T20:35:38Z</dcterms:modified>
</cp:coreProperties>
</file>