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5" r:id="rId3"/>
    <p:sldId id="270" r:id="rId4"/>
    <p:sldId id="271" r:id="rId5"/>
    <p:sldId id="283" r:id="rId6"/>
    <p:sldId id="284" r:id="rId7"/>
    <p:sldId id="285" r:id="rId8"/>
    <p:sldId id="286" r:id="rId9"/>
    <p:sldId id="282" r:id="rId10"/>
    <p:sldId id="287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0000FF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E721-E6FF-4258-A1F3-6287E2C5ADEA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82CB-8025-4FD1-8D55-9B30DFEB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128E-6A68-4C2B-89ED-D4FFF03F1524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6EB9-C80D-43F4-B003-4045C139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E43D-53AD-4B68-8026-6B9F0AC8637C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D74E-A5AC-4936-BFF3-CFD9751C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2DCC-21B8-4EEA-8942-75DA38DBA4C3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B58-39FA-464B-96E3-E35FD6AC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5D43-F24A-4D46-826B-18C693D5822A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B79E-5407-4F16-BD69-0D3933284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8DCD-F51D-4558-97AC-752219F41B53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30DF-F9B4-4BD2-92C0-5583E931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52E1-8E30-413E-8304-DCF5F4742E6D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82A1-5790-4F29-AABC-07432F03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01A8-E59D-4EF0-9F8E-25EC6B2D11F0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653A-A0E9-418E-9169-9A0252212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83AA-077D-4BE6-A73F-572688D56511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3A8E-5C69-498E-8EBD-DCFB0F899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AE6C-68FD-4659-B16B-AD87A02F2901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5138-64A4-403B-A111-D86EEC46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9031-7E24-43C9-B482-34824FF741C7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5B79-8A9E-41B0-8598-F7B45E8E5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626B9-AB1F-476A-BB91-1FADFDA5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3.png"/><Relationship Id="rId7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tiff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eather.msfc.nasa.gov/sport/sport_wrf/dai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The SPoRT-WRF:  Transitioning SPoRT Modeling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– 1 March, 2012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20" name="Picture 19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1" name="Picture 20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Summary/Conclusions</a:t>
            </a:r>
            <a:endParaRPr lang="en-US" sz="2000" dirty="0" smtClean="0"/>
          </a:p>
        </p:txBody>
      </p:sp>
      <p:sp>
        <p:nvSpPr>
          <p:cNvPr id="17412" name="Content Placeholder 16"/>
          <p:cNvSpPr>
            <a:spLocks noGrp="1"/>
          </p:cNvSpPr>
          <p:nvPr>
            <p:ph idx="1"/>
          </p:nvPr>
        </p:nvSpPr>
        <p:spPr>
          <a:xfrm>
            <a:off x="457200" y="1432905"/>
            <a:ext cx="8229600" cy="4376683"/>
          </a:xfrm>
        </p:spPr>
        <p:txBody>
          <a:bodyPr/>
          <a:lstStyle/>
          <a:p>
            <a:pPr marL="173038" indent="-173038" eaLnBrk="1" hangingPunct="1"/>
            <a:r>
              <a:rPr lang="en-US" sz="2400" dirty="0" smtClean="0"/>
              <a:t>SPoRT-WRF is a unique configuration of the                                                       WRF-ARW that integrates all SPoRT modeling                                             research into a real-time system to address                                             forecast challenge of convection in NWP</a:t>
            </a:r>
            <a:endParaRPr lang="en-US" sz="1800" dirty="0" smtClean="0"/>
          </a:p>
          <a:p>
            <a:pPr marL="173038" indent="-173038" eaLnBrk="1" hangingPunct="1"/>
            <a:r>
              <a:rPr lang="en-US" sz="2400" dirty="0" smtClean="0"/>
              <a:t>Transitioned this real-time forecast to NOAA’s                                         HWT as deterministic model at EFP</a:t>
            </a:r>
          </a:p>
          <a:p>
            <a:pPr marL="173038" indent="-173038" eaLnBrk="1" hangingPunct="1"/>
            <a:r>
              <a:rPr lang="en-US" sz="2400" dirty="0" err="1" smtClean="0"/>
              <a:t>Testbed</a:t>
            </a:r>
            <a:r>
              <a:rPr lang="en-US" sz="2400" dirty="0" smtClean="0"/>
              <a:t> feedback indicated cool, dry bias that appears to suppress convection likely related to methodology for assimilation of AIRS profiles</a:t>
            </a:r>
          </a:p>
          <a:p>
            <a:pPr marL="173038" indent="-173038" eaLnBrk="1" hangingPunct="1"/>
            <a:r>
              <a:rPr lang="en-US" sz="2400" dirty="0" smtClean="0"/>
              <a:t>Development of SPoRT-WRF V2 with new DA strategy, WRF/LIS coupling, and expanded GVFs is complete and ready for 2012 season; future versions will be modified based on feedback</a:t>
            </a:r>
            <a:endParaRPr lang="en-US" sz="1800" dirty="0" smtClean="0"/>
          </a:p>
          <a:p>
            <a:pPr marL="573088" lvl="1" indent="-173038" eaLnBrk="1" hangingPunct="1"/>
            <a:endParaRPr lang="en-US" sz="1800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8" name="Picture 17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9" name="Picture 18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pic>
        <p:nvPicPr>
          <p:cNvPr id="12" name="Picture 11" descr="McGrath_KMM3643-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1668" y="1549435"/>
            <a:ext cx="2480441" cy="21554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529581" y="1547640"/>
            <a:ext cx="12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Photo by K. McGrath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Future Work</a:t>
            </a:r>
            <a:endParaRPr lang="en-US" sz="2000" dirty="0" smtClean="0"/>
          </a:p>
        </p:txBody>
      </p:sp>
      <p:sp>
        <p:nvSpPr>
          <p:cNvPr id="17412" name="Content Placeholder 16"/>
          <p:cNvSpPr>
            <a:spLocks noGrp="1"/>
          </p:cNvSpPr>
          <p:nvPr>
            <p:ph idx="1"/>
          </p:nvPr>
        </p:nvSpPr>
        <p:spPr>
          <a:xfrm>
            <a:off x="177421" y="1149117"/>
            <a:ext cx="8802806" cy="4376683"/>
          </a:xfrm>
        </p:spPr>
        <p:txBody>
          <a:bodyPr/>
          <a:lstStyle/>
          <a:p>
            <a:pPr marL="173038" indent="-173038" eaLnBrk="1" hangingPunct="1"/>
            <a:r>
              <a:rPr lang="en-US" sz="2400" dirty="0" smtClean="0"/>
              <a:t>Short-term plans:</a:t>
            </a:r>
          </a:p>
          <a:p>
            <a:pPr marL="573088" lvl="1" indent="-173038" eaLnBrk="1" hangingPunct="1"/>
            <a:r>
              <a:rPr lang="en-US" sz="1800" dirty="0" smtClean="0"/>
              <a:t>Investigate impacts of NASA datasets and model options on convective forecasts</a:t>
            </a:r>
          </a:p>
          <a:p>
            <a:pPr marL="573088" lvl="1" indent="-173038" eaLnBrk="1" hangingPunct="1"/>
            <a:r>
              <a:rPr lang="en-US" sz="1800" dirty="0" smtClean="0"/>
              <a:t>Evaluate how well </a:t>
            </a:r>
            <a:r>
              <a:rPr lang="en-US" sz="1800" dirty="0" err="1" smtClean="0"/>
              <a:t>SPoRT</a:t>
            </a:r>
            <a:r>
              <a:rPr lang="en-US" sz="1800" dirty="0" smtClean="0"/>
              <a:t>-WRF performs (both qualitatively and quantitatively) against other operational/real-time models?</a:t>
            </a:r>
          </a:p>
          <a:p>
            <a:pPr marL="573088" lvl="1" indent="-173038" eaLnBrk="1" hangingPunct="1"/>
            <a:r>
              <a:rPr lang="en-US" sz="1800" dirty="0" smtClean="0"/>
              <a:t>Determine which individual components of the SPoRT-WRF have the largest impact on the performance</a:t>
            </a:r>
          </a:p>
          <a:p>
            <a:pPr marL="573088" lvl="1" indent="-173038" eaLnBrk="1" hangingPunct="1"/>
            <a:r>
              <a:rPr lang="en-US" sz="1800" dirty="0" smtClean="0"/>
              <a:t>Transition </a:t>
            </a:r>
            <a:r>
              <a:rPr lang="en-US" sz="1800" dirty="0" err="1" smtClean="0"/>
              <a:t>SPoRT</a:t>
            </a:r>
            <a:r>
              <a:rPr lang="en-US" sz="1800" dirty="0" smtClean="0"/>
              <a:t>-WRF output to select SR Modeling Collaboration offices in form of forecasts and/or initial and boundary conditions for local model runs</a:t>
            </a:r>
          </a:p>
          <a:p>
            <a:pPr marL="173038" indent="-173038" eaLnBrk="1" hangingPunct="1"/>
            <a:r>
              <a:rPr lang="en-US" sz="2400" dirty="0" smtClean="0"/>
              <a:t>Long-term plans:</a:t>
            </a:r>
          </a:p>
          <a:p>
            <a:pPr marL="573088" lvl="1" indent="-173038" eaLnBrk="1" hangingPunct="1"/>
            <a:r>
              <a:rPr lang="en-US" sz="1800" dirty="0" smtClean="0"/>
              <a:t>Additional research activities that are undertaken by the modeling and DA group will be applied to future versions of the SPoRT-WRF</a:t>
            </a:r>
          </a:p>
          <a:p>
            <a:pPr marL="573088" lvl="1" indent="-173038" eaLnBrk="1" hangingPunct="1"/>
            <a:r>
              <a:rPr lang="en-US" sz="1800" dirty="0" smtClean="0"/>
              <a:t>By next season, real-time data from </a:t>
            </a:r>
            <a:r>
              <a:rPr lang="en-US" sz="1800" dirty="0" err="1" smtClean="0"/>
              <a:t>Suomi</a:t>
            </a:r>
            <a:r>
              <a:rPr lang="en-US" sz="1800" dirty="0" smtClean="0"/>
              <a:t> NPP                                                                        (assimilation of </a:t>
            </a:r>
            <a:r>
              <a:rPr lang="en-US" sz="1800" dirty="0" err="1" smtClean="0"/>
              <a:t>CrIS</a:t>
            </a:r>
            <a:r>
              <a:rPr lang="en-US" sz="1800" dirty="0" smtClean="0"/>
              <a:t> profiles, VIIRS brought into                                                                                         SST and GVF composites) will be brought into the                                                                                         system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8" name="Picture 17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9" name="Picture 18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1773" y="4634622"/>
            <a:ext cx="2568078" cy="1505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Relevance to SPoRT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27234"/>
            <a:ext cx="8418786" cy="4635069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Accurate forecasting of convection (</a:t>
            </a:r>
            <a:r>
              <a:rPr lang="en-US" sz="2400" i="1" dirty="0" smtClean="0"/>
              <a:t>e.g.</a:t>
            </a:r>
            <a:r>
              <a:rPr lang="en-US" sz="2400" dirty="0" smtClean="0"/>
              <a:t> timing,                                                        intensity, mode, location) often cited as key                                                    forecast challenge by WFOs and HWT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Since </a:t>
            </a:r>
            <a:r>
              <a:rPr lang="en-US" sz="2400" dirty="0" err="1" smtClean="0"/>
              <a:t>SPoRT’s</a:t>
            </a:r>
            <a:r>
              <a:rPr lang="en-US" sz="2400" dirty="0" smtClean="0"/>
              <a:t> inception, different research projects have examined the sensitivity of an individual dataset or capability</a:t>
            </a:r>
          </a:p>
          <a:p>
            <a:pPr marL="2001838" indent="-173038" eaLnBrk="1" hangingPunct="1">
              <a:spcBef>
                <a:spcPts val="600"/>
              </a:spcBef>
            </a:pPr>
            <a:r>
              <a:rPr lang="en-US" sz="2400" dirty="0" smtClean="0"/>
              <a:t>The SPoRT-WRF is the first attempt to integrate all of </a:t>
            </a:r>
            <a:r>
              <a:rPr lang="en-US" sz="2400" dirty="0" err="1" smtClean="0"/>
              <a:t>SPoRT’s</a:t>
            </a:r>
            <a:r>
              <a:rPr lang="en-US" sz="2400" dirty="0" smtClean="0"/>
              <a:t> research into a single real-time modeling system</a:t>
            </a:r>
          </a:p>
          <a:p>
            <a:pPr marL="2001838" indent="-173038" eaLnBrk="1" hangingPunct="1">
              <a:spcBef>
                <a:spcPts val="600"/>
              </a:spcBef>
            </a:pPr>
            <a:r>
              <a:rPr lang="en-US" sz="2400" dirty="0" smtClean="0"/>
              <a:t>SPoRT-WRF serves a dual role in supporting R2O:</a:t>
            </a:r>
          </a:p>
          <a:p>
            <a:pPr marL="2395538" lvl="1" indent="-173038" eaLnBrk="1" hangingPunct="1">
              <a:spcBef>
                <a:spcPts val="600"/>
              </a:spcBef>
            </a:pPr>
            <a:r>
              <a:rPr lang="en-US" sz="1800" dirty="0" smtClean="0"/>
              <a:t>HWT/NSSL </a:t>
            </a:r>
            <a:r>
              <a:rPr lang="en-US" sz="1800" dirty="0" err="1" smtClean="0"/>
              <a:t>testbed</a:t>
            </a:r>
            <a:r>
              <a:rPr lang="en-US" sz="1800" dirty="0" smtClean="0"/>
              <a:t> evaluation enhances collaboration</a:t>
            </a:r>
          </a:p>
          <a:p>
            <a:pPr marL="2395538" lvl="1" indent="-173038" eaLnBrk="1" hangingPunct="1">
              <a:spcBef>
                <a:spcPts val="600"/>
              </a:spcBef>
            </a:pPr>
            <a:r>
              <a:rPr lang="en-US" sz="1800" dirty="0" smtClean="0"/>
              <a:t>Initialization of local models at WFOs supports end-users</a:t>
            </a:r>
          </a:p>
          <a:p>
            <a:pPr marL="2001838" indent="-173038" eaLnBrk="1" hangingPunct="1">
              <a:spcBef>
                <a:spcPts val="600"/>
              </a:spcBef>
            </a:pPr>
            <a:r>
              <a:rPr lang="en-US" sz="2400" dirty="0" smtClean="0"/>
              <a:t>Use of “Weather in a Box” resources and NU-WRF enables evaluation of additional NASA capabilities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440211" y="961690"/>
            <a:ext cx="2356947" cy="1443808"/>
            <a:chOff x="5068611" y="1505605"/>
            <a:chExt cx="2356947" cy="1443808"/>
          </a:xfrm>
        </p:grpSpPr>
        <p:pic>
          <p:nvPicPr>
            <p:cNvPr id="13" name="Picture 12" descr="McGrath_KMM172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9558" y="1559525"/>
              <a:ext cx="2286000" cy="13898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068611" y="1505605"/>
              <a:ext cx="12770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Photo by K. McGrath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5013" y="3360677"/>
            <a:ext cx="2042159" cy="2669633"/>
            <a:chOff x="7101841" y="2398980"/>
            <a:chExt cx="2042159" cy="2477815"/>
          </a:xfrm>
        </p:grpSpPr>
        <p:pic>
          <p:nvPicPr>
            <p:cNvPr id="23" name="Picture 22" descr="McGrath_PICT006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1841" y="2438395"/>
              <a:ext cx="1950720" cy="2438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866993" y="2398980"/>
              <a:ext cx="12770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+mn-lt"/>
                </a:rPr>
                <a:t>Photo by K. McGrath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275897" y="152400"/>
            <a:ext cx="869468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Accomplishments Since Previous SAC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268014" y="1301272"/>
            <a:ext cx="8584324" cy="4421611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i="1" dirty="0" smtClean="0"/>
              <a:t>“SPoRT should actively seek out partnerships and collaborative projects with other NOAA/NWS </a:t>
            </a:r>
            <a:r>
              <a:rPr lang="en-US" sz="2400" i="1" dirty="0" err="1" smtClean="0"/>
              <a:t>testbeds</a:t>
            </a:r>
            <a:r>
              <a:rPr lang="en-US" sz="2400" i="1" dirty="0" smtClean="0"/>
              <a:t> and use its ability to deliver experimental datasets to the field as a unique strength”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Diagnostic member evaluated at NOAA’s HWT EFP in 2011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Feedback from EFP has been used to update the SPoRT-WRF methodology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i="1" dirty="0" smtClean="0"/>
              <a:t>“Broaden the use of [SST data denial experiments] or similar concepts to help quantify the impact of unique NASA data sets”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Takes successful data denial experiments and quantifies                                                            overall SPoRT data impact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WRF-EMS does not support data assimilation or                                                                              WRF/LIS coupling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200" dirty="0" smtClean="0"/>
              <a:t>Conference papers at NWA and AMS regarding                                                      evaluation of SPoRT-WRF performance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pic>
        <p:nvPicPr>
          <p:cNvPr id="12" name="Picture 11" descr="McGrath_HappyTexas_tornado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068" y="4311212"/>
            <a:ext cx="3026980" cy="1797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7868" y="4335508"/>
            <a:ext cx="1277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Photo by K. McGrath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SPoRT-WRF V1 Overview</a:t>
            </a:r>
            <a:endParaRPr lang="en-US" sz="2000" dirty="0" smtClean="0"/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457200" y="1232265"/>
            <a:ext cx="8229600" cy="1698313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Identical core, domain, resolution, and physics options as NSSL-WRF used by SPC (expect for higher-resolution ICs and BCs)</a:t>
            </a:r>
            <a:endParaRPr lang="en-US" sz="1800" dirty="0" smtClean="0"/>
          </a:p>
          <a:p>
            <a:pPr marL="117475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Unique NASA datasets and capabilities: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endParaRPr lang="en-US" sz="18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9" name="Picture 18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0" name="Picture 19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83702" y="2680276"/>
            <a:ext cx="4548260" cy="1605872"/>
            <a:chOff x="136167" y="2853702"/>
            <a:chExt cx="4548260" cy="1605872"/>
          </a:xfrm>
        </p:grpSpPr>
        <p:grpSp>
          <p:nvGrpSpPr>
            <p:cNvPr id="66" name="Group 65"/>
            <p:cNvGrpSpPr/>
            <p:nvPr/>
          </p:nvGrpSpPr>
          <p:grpSpPr>
            <a:xfrm>
              <a:off x="136167" y="2928144"/>
              <a:ext cx="2179820" cy="1426498"/>
              <a:chOff x="810718" y="4119862"/>
              <a:chExt cx="1831034" cy="1226718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0718" y="4119862"/>
                <a:ext cx="1428750" cy="10134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0155" y="4771935"/>
                <a:ext cx="971597" cy="5746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69" name="Content Placeholder 16"/>
            <p:cNvSpPr txBox="1">
              <a:spLocks/>
            </p:cNvSpPr>
            <p:nvPr/>
          </p:nvSpPr>
          <p:spPr bwMode="auto">
            <a:xfrm>
              <a:off x="2300991" y="2853702"/>
              <a:ext cx="2383436" cy="160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SPoRT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SST Composite</a:t>
              </a:r>
            </a:p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dirty="0" smtClean="0">
                  <a:latin typeface="+mn-lt"/>
                </a:rPr>
                <a:t>Enhances over-ocean fluxes and </a:t>
              </a:r>
              <a:r>
                <a:rPr lang="en-US" dirty="0" err="1" smtClean="0">
                  <a:latin typeface="+mn-lt"/>
                </a:rPr>
                <a:t>seabreeze</a:t>
              </a:r>
              <a:r>
                <a:rPr lang="en-US" dirty="0" smtClean="0">
                  <a:latin typeface="+mn-lt"/>
                </a:rPr>
                <a:t> forecasting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13165" y="4365164"/>
            <a:ext cx="4430835" cy="1760771"/>
            <a:chOff x="141166" y="4437662"/>
            <a:chExt cx="4430835" cy="1760771"/>
          </a:xfrm>
        </p:grpSpPr>
        <p:grpSp>
          <p:nvGrpSpPr>
            <p:cNvPr id="67" name="Group 66"/>
            <p:cNvGrpSpPr/>
            <p:nvPr/>
          </p:nvGrpSpPr>
          <p:grpSpPr>
            <a:xfrm>
              <a:off x="141166" y="4533275"/>
              <a:ext cx="2242270" cy="1563695"/>
              <a:chOff x="2794418" y="3881203"/>
              <a:chExt cx="1905483" cy="1563695"/>
            </a:xfrm>
          </p:grpSpPr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2794418" y="3881203"/>
                <a:ext cx="1400237" cy="1102714"/>
                <a:chOff x="1600200" y="18059400"/>
                <a:chExt cx="4191000" cy="3505200"/>
              </a:xfrm>
            </p:grpSpPr>
            <p:pic>
              <p:nvPicPr>
                <p:cNvPr id="60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t="25000" r="79167" b="25000"/>
                <a:stretch>
                  <a:fillRect/>
                </a:stretch>
              </p:blipFill>
              <p:spPr bwMode="auto">
                <a:xfrm>
                  <a:off x="1600200" y="18059400"/>
                  <a:ext cx="1447800" cy="3474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0833" t="4167"/>
                <a:stretch>
                  <a:fillRect/>
                </a:stretch>
              </p:blipFill>
              <p:spPr bwMode="auto">
                <a:xfrm>
                  <a:off x="2895600" y="18059400"/>
                  <a:ext cx="2895600" cy="3505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2" name="Group 61"/>
              <p:cNvGrpSpPr>
                <a:grpSpLocks noChangeAspect="1"/>
              </p:cNvGrpSpPr>
              <p:nvPr/>
            </p:nvGrpSpPr>
            <p:grpSpPr>
              <a:xfrm>
                <a:off x="3622623" y="4280943"/>
                <a:ext cx="1077278" cy="1163955"/>
                <a:chOff x="5791200" y="17830800"/>
                <a:chExt cx="3314700" cy="3581400"/>
              </a:xfrm>
            </p:grpSpPr>
            <p:pic>
              <p:nvPicPr>
                <p:cNvPr id="63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32609" r="86957" b="17391"/>
                <a:stretch>
                  <a:fillRect/>
                </a:stretch>
              </p:blipFill>
              <p:spPr bwMode="auto">
                <a:xfrm>
                  <a:off x="8191500" y="17907000"/>
                  <a:ext cx="914400" cy="3505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5217" r="8696"/>
                <a:stretch>
                  <a:fillRect/>
                </a:stretch>
              </p:blipFill>
              <p:spPr bwMode="auto">
                <a:xfrm>
                  <a:off x="5791200" y="17830800"/>
                  <a:ext cx="2667000" cy="3505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0" name="Content Placeholder 16"/>
            <p:cNvSpPr txBox="1">
              <a:spLocks/>
            </p:cNvSpPr>
            <p:nvPr/>
          </p:nvSpPr>
          <p:spPr bwMode="auto">
            <a:xfrm>
              <a:off x="2340965" y="4437662"/>
              <a:ext cx="2231036" cy="17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noProof="0" dirty="0" smtClean="0">
                  <a:latin typeface="+mn-lt"/>
                </a:rPr>
                <a:t>LIS</a:t>
              </a:r>
            </a:p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Enhances soil characteristics</a:t>
              </a:r>
              <a:r>
                <a:rPr kumimoji="0" lang="en-US" b="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energy fluxes for weakly-forced convection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85142" y="2617025"/>
            <a:ext cx="4561337" cy="1627807"/>
            <a:chOff x="4635128" y="4534087"/>
            <a:chExt cx="4561337" cy="1627807"/>
          </a:xfrm>
        </p:grpSpPr>
        <p:pic>
          <p:nvPicPr>
            <p:cNvPr id="68" name="Picture 67" descr="airs.t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5128" y="4534087"/>
              <a:ext cx="2170409" cy="16278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4" name="Content Placeholder 16"/>
            <p:cNvSpPr txBox="1">
              <a:spLocks/>
            </p:cNvSpPr>
            <p:nvPr/>
          </p:nvSpPr>
          <p:spPr bwMode="auto">
            <a:xfrm>
              <a:off x="6839520" y="4535099"/>
              <a:ext cx="2356945" cy="160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dirty="0" smtClean="0">
                  <a:latin typeface="+mn-lt"/>
                </a:rPr>
                <a:t>AIRS Profiles</a:t>
              </a:r>
            </a:p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Enhances upper-air 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moisture and stability at asynoptic times to improve heavy precipitation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8692" y="4373981"/>
            <a:ext cx="4694024" cy="1605872"/>
            <a:chOff x="4544568" y="2845043"/>
            <a:chExt cx="4694024" cy="1605872"/>
          </a:xfrm>
        </p:grpSpPr>
        <p:sp>
          <p:nvSpPr>
            <p:cNvPr id="73" name="Content Placeholder 16"/>
            <p:cNvSpPr txBox="1">
              <a:spLocks/>
            </p:cNvSpPr>
            <p:nvPr/>
          </p:nvSpPr>
          <p:spPr bwMode="auto">
            <a:xfrm>
              <a:off x="6731875" y="2845043"/>
              <a:ext cx="2506717" cy="160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MODIS GVF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Composite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3038" marR="0" lvl="0" indent="-173038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dirty="0" smtClean="0">
                  <a:latin typeface="+mn-lt"/>
                </a:rPr>
                <a:t>Replaces coarse climatology to enhance energy fluxes for weakly-forced convection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7" name="Picture 15" descr="GVF_Diff_15june2010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4544568" y="2980944"/>
              <a:ext cx="2167128" cy="14356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SPoRT-WRF V1 Procedure</a:t>
            </a:r>
            <a:endParaRPr lang="en-US" sz="2000" dirty="0" smtClean="0"/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457200" y="1153434"/>
            <a:ext cx="8229600" cy="3617053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Initialized each day at 0000 UTC; 36 total forecast hours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Surface datasets integrated into SPoRT-WRF at initialization using a modified version of the NU-WRF Preprocessing System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MODIS GVFs are incorporated into the system through the LIS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LIS is run offline once per day to provide land-surface information for model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SPoRT SSTs are generated offline and brought in as a replacement for the RTG SST product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AIRS profiles assimilated using WRF-</a:t>
            </a:r>
            <a:r>
              <a:rPr lang="en-US" sz="2400" dirty="0" err="1" smtClean="0"/>
              <a:t>Var</a:t>
            </a:r>
            <a:r>
              <a:rPr lang="en-US" sz="2400" dirty="0" smtClean="0"/>
              <a:t> with 9-h forecast as background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endParaRPr lang="en-US" sz="14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9" name="Picture 18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0" name="Picture 19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0" y="4489558"/>
            <a:ext cx="8664315" cy="1747626"/>
            <a:chOff x="0" y="4489558"/>
            <a:chExt cx="8664315" cy="174762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14400" y="5396457"/>
              <a:ext cx="7315200" cy="149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518660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2960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4558" y="5538870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00Z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74320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57200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98343" y="5541370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04Z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37118" y="55363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08Z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89683" y="55388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16Z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202367" y="4954254"/>
              <a:ext cx="584617" cy="74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0" y="4489558"/>
              <a:ext cx="974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SST Composite generated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914399" y="4961748"/>
              <a:ext cx="2286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964898" y="4507045"/>
              <a:ext cx="846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AIRS assimilation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828799" y="4957851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698878" y="4509547"/>
              <a:ext cx="767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9-hr WRF forecast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40080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53408" y="55388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12Z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800600" y="4957851"/>
              <a:ext cx="7315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549515" y="4871807"/>
              <a:ext cx="239842" cy="59961"/>
            </a:xfrm>
            <a:prstGeom prst="straightConnector1">
              <a:avLst/>
            </a:prstGeom>
            <a:ln w="3175">
              <a:solidFill>
                <a:srgbClr val="00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01184" y="4957851"/>
              <a:ext cx="228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5638783" y="4517040"/>
              <a:ext cx="846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27-hr WRF forecast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9462" y="4579501"/>
              <a:ext cx="7670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Daily LIS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1056807" y="4814344"/>
              <a:ext cx="167391" cy="102434"/>
            </a:xfrm>
            <a:prstGeom prst="straightConnector1">
              <a:avLst/>
            </a:prstGeom>
            <a:ln w="3175">
              <a:solidFill>
                <a:srgbClr val="00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305189" y="4497054"/>
              <a:ext cx="1359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Delivery to HWT and internal website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7322695" y="4749387"/>
              <a:ext cx="192377" cy="167391"/>
            </a:xfrm>
            <a:prstGeom prst="straightConnector1">
              <a:avLst/>
            </a:prstGeom>
            <a:ln w="3175">
              <a:solidFill>
                <a:srgbClr val="00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035504" y="5898630"/>
              <a:ext cx="31029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+mn-lt"/>
                </a:rPr>
                <a:t>Current Daily SPoRT-WRF Timeline</a:t>
              </a:r>
              <a:endParaRPr lang="en-US" sz="1600" b="1" i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on April 25-27 Forecasts</a:t>
            </a:r>
            <a:endParaRPr lang="en-US" sz="2000" dirty="0" smtClean="0"/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112427" y="3420828"/>
            <a:ext cx="4219730" cy="2755120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MET used to produce statistical evaluation of surface characteristics for historic tornado outbreak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b="1" i="1" u="sng" dirty="0" smtClean="0"/>
              <a:t>Conclusion</a:t>
            </a:r>
            <a:r>
              <a:rPr lang="en-US" sz="2400" dirty="0" smtClean="0"/>
              <a:t>:  SPoRT-WRF tends to be have a cool and dry bias for 2-m T and T</a:t>
            </a:r>
            <a:r>
              <a:rPr lang="en-US" sz="2400" baseline="-25000" dirty="0" smtClean="0"/>
              <a:t>d</a:t>
            </a:r>
            <a:endParaRPr lang="en-US" sz="14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9" name="Picture 18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0" name="Picture 19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78184" y="1023080"/>
            <a:ext cx="3793261" cy="2454639"/>
            <a:chOff x="463194" y="1202960"/>
            <a:chExt cx="3793261" cy="2454639"/>
          </a:xfrm>
        </p:grpSpPr>
        <p:pic>
          <p:nvPicPr>
            <p:cNvPr id="78" name="Picture 77" descr="tornado_map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194" y="1202960"/>
              <a:ext cx="3793261" cy="245463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74557" y="1319135"/>
              <a:ext cx="241168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+mn-lt"/>
                </a:rPr>
                <a:t>SPC Tornado Reports 25-27 April 2011</a:t>
              </a:r>
              <a:endParaRPr lang="en-US" sz="1200" b="1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381033" y="1019332"/>
            <a:ext cx="4740482" cy="4811842"/>
            <a:chOff x="4403518" y="1169232"/>
            <a:chExt cx="4740482" cy="4811842"/>
          </a:xfrm>
        </p:grpSpPr>
        <p:grpSp>
          <p:nvGrpSpPr>
            <p:cNvPr id="52" name="Group 51"/>
            <p:cNvGrpSpPr/>
            <p:nvPr/>
          </p:nvGrpSpPr>
          <p:grpSpPr>
            <a:xfrm>
              <a:off x="4676919" y="1475279"/>
              <a:ext cx="4467081" cy="4505795"/>
              <a:chOff x="3072984" y="2284750"/>
              <a:chExt cx="4467081" cy="4505795"/>
            </a:xfrm>
          </p:grpSpPr>
          <p:pic>
            <p:nvPicPr>
              <p:cNvPr id="46" name="Picture 45" descr="lnd_timeseries_20110425_TMP_USER_sfc_MERR_RAW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72984" y="2284750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47" name="Picture 46" descr="lnd_timeseries_20110425_DPT_USER_sfc_MERR_RAW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254065" y="2299741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48" name="Picture 47" descr="lnd_timeseries_20110426_TMP_USER_sfc_MERR_RAW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72984" y="3776272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49" name="Picture 48" descr="lnd_timeseries_20110426_DPT_USER_sfc_MERR_RAW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46570" y="3783768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50" name="Picture 49" descr="lnd_timeseries_20110427_TMP_USER_sfc_MERR_RAW.g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72984" y="5266545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51" name="Picture 50" descr="lnd_timeseries_20110427_DPT_USER_sfc_MERR_RAW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254064" y="5266545"/>
                <a:ext cx="2286000" cy="1524000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5096652" y="1169232"/>
              <a:ext cx="1439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2-m Temperature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17694" y="1179226"/>
              <a:ext cx="1439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2-m Dew Point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4147273" y="2176071"/>
              <a:ext cx="79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April 25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4142278" y="3602621"/>
              <a:ext cx="79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April 26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4144778" y="5036666"/>
              <a:ext cx="79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April 27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54845" y="1484027"/>
              <a:ext cx="1236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+mn-lt"/>
                </a:rPr>
                <a:t>NSSL WRF</a:t>
              </a:r>
            </a:p>
            <a:p>
              <a:pPr algn="r"/>
              <a:r>
                <a:rPr lang="en-US" sz="1000" dirty="0" smtClean="0">
                  <a:solidFill>
                    <a:srgbClr val="00B050"/>
                  </a:solidFill>
                  <a:latin typeface="+mn-lt"/>
                </a:rPr>
                <a:t>No AIRS SPoRT-WRF</a:t>
              </a:r>
            </a:p>
            <a:p>
              <a:pPr algn="r"/>
              <a:r>
                <a:rPr lang="en-US" sz="1000" dirty="0" smtClean="0">
                  <a:solidFill>
                    <a:srgbClr val="CC0000"/>
                  </a:solidFill>
                  <a:latin typeface="+mn-lt"/>
                </a:rPr>
                <a:t>SPoRT-WRF</a:t>
              </a:r>
            </a:p>
            <a:p>
              <a:pPr algn="r"/>
              <a:endParaRPr lang="en-US" sz="1000" dirty="0">
                <a:latin typeface="+mn-lt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804346" y="5763719"/>
            <a:ext cx="343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Mean Forecast Error (F-O) Compared to METAR, SAO, and </a:t>
            </a:r>
            <a:r>
              <a:rPr lang="en-US" sz="1400" b="1" i="1" dirty="0" err="1" smtClean="0">
                <a:solidFill>
                  <a:srgbClr val="FF0000"/>
                </a:solidFill>
                <a:latin typeface="+mn-lt"/>
              </a:rPr>
              <a:t>Mesonet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 Observations</a:t>
            </a:r>
            <a:endParaRPr lang="en-US" sz="1400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322289" y="152400"/>
            <a:ext cx="846194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Comparison of Reflectivity Forecasts</a:t>
            </a:r>
            <a:endParaRPr lang="en-US" sz="2000" dirty="0" smtClean="0"/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4849318" y="1545032"/>
            <a:ext cx="3837482" cy="4280338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A SPoRT undergraduate summer intern student performed an evaluation of the reflectivity forecasts from the 25-27 April 2011 tornado outbreak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b="1" i="1" u="sng" dirty="0" smtClean="0"/>
              <a:t>Conclusion</a:t>
            </a:r>
            <a:r>
              <a:rPr lang="en-US" sz="2400" dirty="0" smtClean="0"/>
              <a:t>:  Some convection suppression is seen but mixed results in terms of reflectivity for these cases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9" name="Picture 18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0" name="Picture 19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4044" y="1104462"/>
            <a:ext cx="4152900" cy="1617324"/>
            <a:chOff x="504044" y="1104462"/>
            <a:chExt cx="4152900" cy="1617324"/>
          </a:xfrm>
        </p:grpSpPr>
        <p:pic>
          <p:nvPicPr>
            <p:cNvPr id="32" name="Picture 14" descr="21ZradarNSSL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44" y="1307323"/>
              <a:ext cx="1371600" cy="1414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18" descr="21ZradarSPORT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4694" y="1299386"/>
              <a:ext cx="1371600" cy="141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19" descr="21ZradarQ2.png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5344" y="1293036"/>
              <a:ext cx="1371600" cy="14176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1238496" y="1104462"/>
              <a:ext cx="276178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solidFill>
                    <a:srgbClr val="FF0000"/>
                  </a:solidFill>
                  <a:cs typeface="Arial" pitchFamily="34" charset="0"/>
                </a:rPr>
                <a:t>1-km Reflectivity at 2100 UTC 25 April 2011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0394" y="1312086"/>
              <a:ext cx="274638" cy="1222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NSSL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9932" y="1307323"/>
              <a:ext cx="336550" cy="1238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SPoRT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82169" y="1300973"/>
              <a:ext cx="476250" cy="1238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Observed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8807" y="2740872"/>
            <a:ext cx="4144962" cy="1787311"/>
            <a:chOff x="508807" y="3168087"/>
            <a:chExt cx="4144962" cy="1787311"/>
          </a:xfrm>
        </p:grpSpPr>
        <p:pic>
          <p:nvPicPr>
            <p:cNvPr id="36" name="Picture 21" descr="15ZradarNSSL.gif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8807" y="3355198"/>
              <a:ext cx="13716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7" name="Picture 22" descr="15ZradarSPORT.gif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3107" y="3348848"/>
              <a:ext cx="13716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" name="Picture 23" descr="15ZradarQ2.png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82169" y="3340911"/>
              <a:ext cx="13716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519919" y="3361548"/>
              <a:ext cx="273050" cy="1222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NSSL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6282" y="3355198"/>
              <a:ext cx="336550" cy="1222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SPoRT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98044" y="3336148"/>
              <a:ext cx="476250" cy="1222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chemeClr val="bg1">
                      <a:lumMod val="85000"/>
                    </a:schemeClr>
                  </a:solidFill>
                </a:rPr>
                <a:t>Observed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25141" y="3168087"/>
              <a:ext cx="276351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solidFill>
                    <a:srgbClr val="FF0000"/>
                  </a:solidFill>
                  <a:cs typeface="Arial" pitchFamily="34" charset="0"/>
                </a:rPr>
                <a:t>1-km Reflectivity at </a:t>
              </a:r>
              <a:r>
                <a:rPr lang="en-US" sz="1200" b="1" i="1" dirty="0" smtClean="0">
                  <a:solidFill>
                    <a:srgbClr val="FF0000"/>
                  </a:solidFill>
                  <a:cs typeface="Arial" pitchFamily="34" charset="0"/>
                </a:rPr>
                <a:t>1500 </a:t>
              </a:r>
              <a:r>
                <a:rPr lang="en-US" sz="1200" b="1" i="1" dirty="0">
                  <a:solidFill>
                    <a:srgbClr val="FF0000"/>
                  </a:solidFill>
                  <a:cs typeface="Arial" pitchFamily="34" charset="0"/>
                </a:rPr>
                <a:t>UTC </a:t>
              </a:r>
              <a:r>
                <a:rPr lang="en-US" sz="1200" b="1" i="1" dirty="0" smtClean="0">
                  <a:solidFill>
                    <a:srgbClr val="FF0000"/>
                  </a:solidFill>
                  <a:cs typeface="Arial" pitchFamily="34" charset="0"/>
                </a:rPr>
                <a:t>26 </a:t>
              </a:r>
              <a:r>
                <a:rPr lang="en-US" sz="1200" b="1" i="1" dirty="0">
                  <a:solidFill>
                    <a:srgbClr val="FF0000"/>
                  </a:solidFill>
                  <a:cs typeface="Arial" pitchFamily="34" charset="0"/>
                </a:rPr>
                <a:t>April 2011</a:t>
              </a:r>
            </a:p>
          </p:txBody>
        </p:sp>
      </p:grpSp>
      <p:pic>
        <p:nvPicPr>
          <p:cNvPr id="51" name="Picture 50" descr="00ZradarNSSL.gi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458" y="4729397"/>
            <a:ext cx="1371600" cy="1542906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295095" y="4527200"/>
            <a:ext cx="2763513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1-km Reflectivity at </a:t>
            </a:r>
            <a:r>
              <a:rPr lang="en-US" sz="1200" b="1" i="1" dirty="0" smtClean="0">
                <a:solidFill>
                  <a:srgbClr val="FF0000"/>
                </a:solidFill>
                <a:cs typeface="Arial" pitchFamily="34" charset="0"/>
              </a:rPr>
              <a:t>0000 </a:t>
            </a: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UTC </a:t>
            </a:r>
            <a:r>
              <a:rPr lang="en-US" sz="1200" b="1" i="1" dirty="0" smtClean="0">
                <a:solidFill>
                  <a:srgbClr val="FF0000"/>
                </a:solidFill>
                <a:cs typeface="Arial" pitchFamily="34" charset="0"/>
              </a:rPr>
              <a:t>28 </a:t>
            </a: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April 2011</a:t>
            </a:r>
          </a:p>
        </p:txBody>
      </p:sp>
      <p:pic>
        <p:nvPicPr>
          <p:cNvPr id="53" name="Picture 52" descr="00ZradarSPORT.gif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8056" y="4741810"/>
            <a:ext cx="1371600" cy="1545336"/>
          </a:xfrm>
          <a:prstGeom prst="rect">
            <a:avLst/>
          </a:prstGeom>
        </p:spPr>
      </p:pic>
      <p:pic>
        <p:nvPicPr>
          <p:cNvPr id="54" name="Picture 53" descr="00ZradarQ2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7770" y="4723540"/>
            <a:ext cx="1371600" cy="154533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22419" y="4758118"/>
            <a:ext cx="273050" cy="122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bg1">
                    <a:lumMod val="85000"/>
                  </a:schemeClr>
                </a:solidFill>
              </a:rPr>
              <a:t>NSSL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98782" y="4751768"/>
            <a:ext cx="336550" cy="122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bg1">
                    <a:lumMod val="85000"/>
                  </a:schemeClr>
                </a:solidFill>
              </a:rPr>
              <a:t>SPoRT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00544" y="4732718"/>
            <a:ext cx="476250" cy="122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bg1">
                    <a:lumMod val="85000"/>
                  </a:schemeClr>
                </a:solidFill>
              </a:rPr>
              <a:t>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6157210" y="4078263"/>
            <a:ext cx="3044952" cy="2304288"/>
            <a:chOff x="6157210" y="4100748"/>
            <a:chExt cx="3044952" cy="2304288"/>
          </a:xfrm>
        </p:grpSpPr>
        <p:pic>
          <p:nvPicPr>
            <p:cNvPr id="42" name="Picture 41" descr="Temp_Dewpoint_Compare_NSSL_vs_NASA_WRF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7210" y="4100748"/>
              <a:ext cx="3044952" cy="230428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340839" y="4129790"/>
              <a:ext cx="1993692" cy="28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4789" y="4048275"/>
            <a:ext cx="3044952" cy="2277568"/>
            <a:chOff x="2293496" y="4115731"/>
            <a:chExt cx="3044952" cy="2277568"/>
          </a:xfrm>
        </p:grpSpPr>
        <p:grpSp>
          <p:nvGrpSpPr>
            <p:cNvPr id="37" name="Group 36"/>
            <p:cNvGrpSpPr/>
            <p:nvPr/>
          </p:nvGrpSpPr>
          <p:grpSpPr>
            <a:xfrm>
              <a:off x="2293496" y="4115731"/>
              <a:ext cx="3044952" cy="2277568"/>
              <a:chOff x="187377" y="3733487"/>
              <a:chExt cx="3044952" cy="2277568"/>
            </a:xfrm>
          </p:grpSpPr>
          <p:pic>
            <p:nvPicPr>
              <p:cNvPr id="32" name="Picture 31" descr="Reflectivity_Ratings_for_NSSL_NASA_NCAR_WRF_Compare.png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7377" y="3733487"/>
                <a:ext cx="3044952" cy="2277568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344774" y="3762531"/>
                <a:ext cx="2630774" cy="352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548327" y="4534525"/>
              <a:ext cx="24658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i="1" dirty="0" smtClean="0">
                  <a:solidFill>
                    <a:srgbClr val="FF0000"/>
                  </a:solidFill>
                  <a:latin typeface="+mn-lt"/>
                </a:rPr>
                <a:t>Subjective Rating of 18-06Z Forecasts of 1-km AGL Reflectivity</a:t>
              </a:r>
              <a:endParaRPr lang="en-US" sz="1050" b="1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76432" y="4079816"/>
            <a:ext cx="3044952" cy="2300354"/>
            <a:chOff x="5637383" y="4154767"/>
            <a:chExt cx="3044952" cy="2300354"/>
          </a:xfrm>
        </p:grpSpPr>
        <p:grpSp>
          <p:nvGrpSpPr>
            <p:cNvPr id="36" name="Group 35"/>
            <p:cNvGrpSpPr/>
            <p:nvPr/>
          </p:nvGrpSpPr>
          <p:grpSpPr>
            <a:xfrm>
              <a:off x="5637383" y="4154767"/>
              <a:ext cx="3044952" cy="2300354"/>
              <a:chOff x="4062336" y="3742543"/>
              <a:chExt cx="3044952" cy="2300354"/>
            </a:xfrm>
          </p:grpSpPr>
          <p:pic>
            <p:nvPicPr>
              <p:cNvPr id="33" name="Picture 32" descr="Reflectivity_Comparer_NSSL_vs_NASA_WRF.png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62336" y="3755973"/>
                <a:ext cx="3044952" cy="2286924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132286" y="3742543"/>
                <a:ext cx="2630774" cy="352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811188" y="4499549"/>
              <a:ext cx="217857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i="1" dirty="0" smtClean="0">
                  <a:solidFill>
                    <a:srgbClr val="FF0000"/>
                  </a:solidFill>
                  <a:latin typeface="+mn-lt"/>
                </a:rPr>
                <a:t>Subjective Comparison of NSSL-          and SPoRT WRF             for 1-km AGL Reflectivity</a:t>
              </a:r>
              <a:endParaRPr lang="en-US" sz="1050" b="1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Feedback from Spring Experiment</a:t>
            </a:r>
            <a:endParaRPr lang="en-US" sz="2000" dirty="0" smtClean="0"/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457200" y="1037395"/>
            <a:ext cx="8229600" cy="3354723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SPoRT-WRF evaluated at NOAA HWT’s EFP</a:t>
            </a:r>
            <a:endParaRPr lang="en-US" sz="1400" dirty="0" smtClean="0"/>
          </a:p>
          <a:p>
            <a:pPr marL="573088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Brings together modelers and operational forecasters to </a:t>
            </a:r>
            <a:r>
              <a:rPr lang="en-US" sz="1800" u="sng" dirty="0" smtClean="0"/>
              <a:t>subjectively</a:t>
            </a:r>
            <a:r>
              <a:rPr lang="en-US" sz="1800" dirty="0" smtClean="0"/>
              <a:t> evaluate model performance and discuss the strengths and limitations of regional models and how they should be used operationally</a:t>
            </a:r>
          </a:p>
          <a:p>
            <a:pPr marL="573088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Case, McCaul, and Zavodsky attended EFP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Each day, participants evaluated a number of regional models </a:t>
            </a:r>
          </a:p>
          <a:p>
            <a:pPr marL="573088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Overall feedback was that the SPoRT-WRF was too cool and dry and suppressed convection (some good; some bad)</a:t>
            </a:r>
          </a:p>
          <a:p>
            <a:pPr marL="573088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SPoRT-WRF performed comparably to NCAR-WRF and worse than the NSSL-WRF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endParaRPr lang="en-US" sz="14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9" name="Picture 18" descr="sport_redblue_lg_trans.gif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0" name="Picture 19" descr="NASA_Lg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6398303" y="4434591"/>
            <a:ext cx="2178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FF0000"/>
                </a:solidFill>
                <a:latin typeface="+mn-lt"/>
              </a:rPr>
              <a:t>Subjective Comparison of NSSL-          and SPoRT WRF for T and T</a:t>
            </a:r>
            <a:r>
              <a:rPr lang="en-US" sz="1050" b="1" i="1" baseline="-25000" dirty="0" smtClean="0">
                <a:solidFill>
                  <a:srgbClr val="FF0000"/>
                </a:solidFill>
                <a:latin typeface="+mn-lt"/>
              </a:rPr>
              <a:t>d</a:t>
            </a:r>
            <a:endParaRPr lang="en-US" sz="1050" b="1" i="1" baseline="-25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SPoRT-WRF V2</a:t>
            </a:r>
            <a:endParaRPr lang="en-US" sz="2000" dirty="0" smtClean="0"/>
          </a:p>
        </p:txBody>
      </p:sp>
      <p:sp>
        <p:nvSpPr>
          <p:cNvPr id="18436" name="Content Placeholder 16"/>
          <p:cNvSpPr>
            <a:spLocks noGrp="1"/>
          </p:cNvSpPr>
          <p:nvPr>
            <p:ph idx="1"/>
          </p:nvPr>
        </p:nvSpPr>
        <p:spPr>
          <a:xfrm>
            <a:off x="91440" y="1065610"/>
            <a:ext cx="8961120" cy="3558856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Based on HWT EFP participant feedback, model imbalances from assimilation methodology leads to cool and dry bias</a:t>
            </a:r>
            <a:endParaRPr lang="en-US" sz="18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SPoRT-WRF V2 Development is complete and ready for 2012 season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800" dirty="0" smtClean="0"/>
              <a:t>NU-WRF (with WRF/LIS coupling) and Goddard physics schemes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800" dirty="0" smtClean="0"/>
              <a:t>Continuous cycling methodology using GSI (AIRS &amp; IASI profiles, conventional, satellite)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800" dirty="0" smtClean="0"/>
              <a:t>Expanded SPoRT MODIS GVF composite domain</a:t>
            </a:r>
            <a:endParaRPr lang="en-US" sz="24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Evaluation at 2012 HWT EFP with additional feedback for continued improvements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>
                <a:hlinkClick r:id="rId2"/>
              </a:rPr>
              <a:t>Daily real-time website</a:t>
            </a:r>
            <a:r>
              <a:rPr lang="en-US" sz="2400" dirty="0" smtClean="0"/>
              <a:t> completed for posting model output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8" name="Picture 17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9" name="Picture 18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64892" y="4606977"/>
            <a:ext cx="8909880" cy="1750127"/>
            <a:chOff x="164892" y="4487057"/>
            <a:chExt cx="8909880" cy="17501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5396457"/>
              <a:ext cx="7315200" cy="149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" y="518660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2960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74558" y="5538870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21Z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37744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4048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38583" y="5541370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00Z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95113" y="55363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03Z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89683" y="55388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12Z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4892" y="4586991"/>
              <a:ext cx="974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SST Composite generated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6340" y="4784362"/>
              <a:ext cx="18138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tm12 to tm00 GSI assimilation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828800" y="5056632"/>
              <a:ext cx="170992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03520" y="5186451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059138" y="55388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06Z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377440" y="4762981"/>
              <a:ext cx="24688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79889" y="4734397"/>
              <a:ext cx="19811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36-hr WRF forecast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15646" y="4601985"/>
              <a:ext cx="1359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Delivery to </a:t>
              </a:r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internal </a:t>
              </a:r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website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8245366" y="4941028"/>
              <a:ext cx="200426" cy="78611"/>
            </a:xfrm>
            <a:prstGeom prst="straightConnector1">
              <a:avLst/>
            </a:prstGeom>
            <a:ln w="3175">
              <a:solidFill>
                <a:srgbClr val="00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625588" y="5898630"/>
              <a:ext cx="4077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+mn-lt"/>
                </a:rPr>
                <a:t>00Z </a:t>
              </a:r>
              <a:r>
                <a:rPr lang="en-US" sz="1600" b="1" i="1" dirty="0" smtClean="0">
                  <a:solidFill>
                    <a:srgbClr val="FF0000"/>
                  </a:solidFill>
                  <a:latin typeface="+mn-lt"/>
                </a:rPr>
                <a:t>Initialized SPoRT-WRF Timeline</a:t>
              </a:r>
              <a:endParaRPr lang="en-US" sz="1600" b="1" i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66560" y="5184648"/>
              <a:ext cx="0" cy="412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3163" y="5541375"/>
              <a:ext cx="569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09Z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16919" y="5054188"/>
              <a:ext cx="914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67062" y="4939262"/>
              <a:ext cx="239842" cy="59961"/>
            </a:xfrm>
            <a:prstGeom prst="straightConnector1">
              <a:avLst/>
            </a:prstGeom>
            <a:ln w="3175">
              <a:solidFill>
                <a:srgbClr val="00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385936" y="4487057"/>
              <a:ext cx="3497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3399"/>
                  </a:solidFill>
                  <a:latin typeface="+mn-lt"/>
                </a:rPr>
                <a:t>LIS</a:t>
              </a:r>
              <a:endParaRPr lang="en-US" sz="1000" b="1" dirty="0">
                <a:solidFill>
                  <a:srgbClr val="003399"/>
                </a:solidFill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566160" y="5056632"/>
              <a:ext cx="46634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</TotalTime>
  <Words>1129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SPoRT-WRF:  Transitioning SPoRT Modeling Research</vt:lpstr>
      <vt:lpstr>Relevance to SPoRT</vt:lpstr>
      <vt:lpstr>Accomplishments Since Previous SAC</vt:lpstr>
      <vt:lpstr>SPoRT-WRF V1 Overview</vt:lpstr>
      <vt:lpstr>SPoRT-WRF V1 Procedure</vt:lpstr>
      <vt:lpstr>Impact on April 25-27 Forecasts</vt:lpstr>
      <vt:lpstr>Comparison of Reflectivity Forecasts</vt:lpstr>
      <vt:lpstr>Feedback from Spring Experiment</vt:lpstr>
      <vt:lpstr>SPoRT-WRF V2</vt:lpstr>
      <vt:lpstr>Summary/Conclusions</vt:lpstr>
      <vt:lpstr>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516</cp:revision>
  <dcterms:created xsi:type="dcterms:W3CDTF">2009-10-14T04:03:29Z</dcterms:created>
  <dcterms:modified xsi:type="dcterms:W3CDTF">2012-02-27T16:04:22Z</dcterms:modified>
</cp:coreProperties>
</file>