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theme/themeOverride3.xml" ContentType="application/vnd.openxmlformats-officedocument.themeOverrid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360" r:id="rId3"/>
    <p:sldId id="361" r:id="rId4"/>
    <p:sldId id="317" r:id="rId5"/>
    <p:sldId id="365" r:id="rId6"/>
    <p:sldId id="291" r:id="rId7"/>
    <p:sldId id="324" r:id="rId8"/>
    <p:sldId id="348" r:id="rId9"/>
    <p:sldId id="353" r:id="rId10"/>
    <p:sldId id="327" r:id="rId11"/>
    <p:sldId id="351" r:id="rId12"/>
    <p:sldId id="356" r:id="rId13"/>
    <p:sldId id="357" r:id="rId14"/>
    <p:sldId id="358" r:id="rId15"/>
    <p:sldId id="35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90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stanogt\My%20Documents\cg_to_ic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stanogt\My%20Documents\cg_to_ic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stacked"/>
        <c:ser>
          <c:idx val="0"/>
          <c:order val="0"/>
          <c:spPr>
            <a:solidFill>
              <a:srgbClr val="A50021"/>
            </a:solidFill>
          </c:spPr>
          <c:val>
            <c:numRef>
              <c:f>cg_vs_ic!$A$71:$A$101</c:f>
              <c:numCache>
                <c:formatCode>General</c:formatCode>
                <c:ptCount val="31"/>
                <c:pt idx="0">
                  <c:v>9</c:v>
                </c:pt>
                <c:pt idx="1">
                  <c:v>28</c:v>
                </c:pt>
                <c:pt idx="2">
                  <c:v>7</c:v>
                </c:pt>
                <c:pt idx="3">
                  <c:v>33</c:v>
                </c:pt>
                <c:pt idx="4">
                  <c:v>29</c:v>
                </c:pt>
                <c:pt idx="5">
                  <c:v>2</c:v>
                </c:pt>
                <c:pt idx="6">
                  <c:v>8</c:v>
                </c:pt>
                <c:pt idx="7">
                  <c:v>17</c:v>
                </c:pt>
                <c:pt idx="8">
                  <c:v>35</c:v>
                </c:pt>
                <c:pt idx="9">
                  <c:v>19</c:v>
                </c:pt>
                <c:pt idx="10">
                  <c:v>18</c:v>
                </c:pt>
                <c:pt idx="11">
                  <c:v>20</c:v>
                </c:pt>
                <c:pt idx="12">
                  <c:v>0</c:v>
                </c:pt>
                <c:pt idx="13">
                  <c:v>44</c:v>
                </c:pt>
                <c:pt idx="14">
                  <c:v>45</c:v>
                </c:pt>
                <c:pt idx="15">
                  <c:v>22</c:v>
                </c:pt>
                <c:pt idx="16">
                  <c:v>26</c:v>
                </c:pt>
                <c:pt idx="17">
                  <c:v>22</c:v>
                </c:pt>
                <c:pt idx="18">
                  <c:v>37</c:v>
                </c:pt>
                <c:pt idx="19">
                  <c:v>1</c:v>
                </c:pt>
                <c:pt idx="20">
                  <c:v>24</c:v>
                </c:pt>
                <c:pt idx="21">
                  <c:v>57</c:v>
                </c:pt>
                <c:pt idx="22">
                  <c:v>0</c:v>
                </c:pt>
                <c:pt idx="23">
                  <c:v>20</c:v>
                </c:pt>
                <c:pt idx="24">
                  <c:v>14</c:v>
                </c:pt>
                <c:pt idx="25">
                  <c:v>4</c:v>
                </c:pt>
                <c:pt idx="26">
                  <c:v>14</c:v>
                </c:pt>
                <c:pt idx="27">
                  <c:v>10</c:v>
                </c:pt>
                <c:pt idx="28">
                  <c:v>14</c:v>
                </c:pt>
                <c:pt idx="29">
                  <c:v>12</c:v>
                </c:pt>
                <c:pt idx="30">
                  <c:v>19</c:v>
                </c:pt>
              </c:numCache>
            </c:numRef>
          </c:val>
        </c:ser>
        <c:ser>
          <c:idx val="1"/>
          <c:order val="1"/>
          <c:spPr>
            <a:noFill/>
          </c:spPr>
          <c:val>
            <c:numRef>
              <c:f>cg_vs_ic!$C$71:$C$101</c:f>
              <c:numCache>
                <c:formatCode>General</c:formatCode>
                <c:ptCount val="31"/>
                <c:pt idx="0">
                  <c:v>61</c:v>
                </c:pt>
                <c:pt idx="1">
                  <c:v>68</c:v>
                </c:pt>
                <c:pt idx="2">
                  <c:v>55</c:v>
                </c:pt>
                <c:pt idx="3">
                  <c:v>37</c:v>
                </c:pt>
                <c:pt idx="4">
                  <c:v>140</c:v>
                </c:pt>
                <c:pt idx="5">
                  <c:v>71</c:v>
                </c:pt>
                <c:pt idx="6">
                  <c:v>109</c:v>
                </c:pt>
                <c:pt idx="7">
                  <c:v>105</c:v>
                </c:pt>
                <c:pt idx="8">
                  <c:v>72</c:v>
                </c:pt>
                <c:pt idx="9">
                  <c:v>40</c:v>
                </c:pt>
                <c:pt idx="10">
                  <c:v>152</c:v>
                </c:pt>
                <c:pt idx="11">
                  <c:v>106</c:v>
                </c:pt>
                <c:pt idx="12">
                  <c:v>70</c:v>
                </c:pt>
                <c:pt idx="13">
                  <c:v>34</c:v>
                </c:pt>
                <c:pt idx="14">
                  <c:v>140</c:v>
                </c:pt>
                <c:pt idx="15">
                  <c:v>112</c:v>
                </c:pt>
                <c:pt idx="16">
                  <c:v>141</c:v>
                </c:pt>
                <c:pt idx="17">
                  <c:v>31</c:v>
                </c:pt>
                <c:pt idx="18">
                  <c:v>62</c:v>
                </c:pt>
                <c:pt idx="19">
                  <c:v>148</c:v>
                </c:pt>
                <c:pt idx="20">
                  <c:v>162</c:v>
                </c:pt>
                <c:pt idx="21">
                  <c:v>124</c:v>
                </c:pt>
                <c:pt idx="22">
                  <c:v>205</c:v>
                </c:pt>
                <c:pt idx="23">
                  <c:v>42</c:v>
                </c:pt>
                <c:pt idx="24">
                  <c:v>97</c:v>
                </c:pt>
                <c:pt idx="25">
                  <c:v>47</c:v>
                </c:pt>
                <c:pt idx="26">
                  <c:v>47</c:v>
                </c:pt>
                <c:pt idx="27">
                  <c:v>66</c:v>
                </c:pt>
                <c:pt idx="28">
                  <c:v>111</c:v>
                </c:pt>
                <c:pt idx="29">
                  <c:v>62</c:v>
                </c:pt>
                <c:pt idx="30">
                  <c:v>72</c:v>
                </c:pt>
              </c:numCache>
            </c:numRef>
          </c:val>
        </c:ser>
        <c:overlap val="100"/>
        <c:axId val="61035264"/>
        <c:axId val="61036800"/>
      </c:barChart>
      <c:catAx>
        <c:axId val="61035264"/>
        <c:scaling>
          <c:orientation val="minMax"/>
        </c:scaling>
        <c:axPos val="b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 baseline="0">
                <a:solidFill>
                  <a:schemeClr val="tx1"/>
                </a:solidFill>
              </a:defRPr>
            </a:pPr>
            <a:endParaRPr lang="en-US"/>
          </a:p>
        </c:txPr>
        <c:crossAx val="61036800"/>
        <c:crosses val="autoZero"/>
        <c:auto val="1"/>
        <c:lblAlgn val="ctr"/>
        <c:lblOffset val="100"/>
        <c:tickLblSkip val="3"/>
      </c:catAx>
      <c:valAx>
        <c:axId val="61036800"/>
        <c:scaling>
          <c:orientation val="minMax"/>
        </c:scaling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General" sourceLinked="1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400" baseline="0">
                <a:solidFill>
                  <a:schemeClr val="tx1"/>
                </a:solidFill>
              </a:defRPr>
            </a:pPr>
            <a:endParaRPr lang="en-US"/>
          </a:p>
        </c:txPr>
        <c:crossAx val="61035264"/>
        <c:crosses val="autoZero"/>
        <c:crossBetween val="between"/>
        <c:majorUnit val="25"/>
      </c:valAx>
      <c:spPr>
        <a:noFill/>
      </c:spPr>
    </c:plotArea>
    <c:plotVisOnly val="1"/>
  </c:chart>
  <c:spPr>
    <a:solidFill>
      <a:schemeClr val="bg1">
        <a:lumMod val="75000"/>
      </a:schemeClr>
    </a:solidFill>
    <a:ln w="19050">
      <a:solidFill>
        <a:schemeClr val="tx1"/>
      </a:solidFill>
    </a:ln>
  </c:sp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stacked"/>
        <c:ser>
          <c:idx val="0"/>
          <c:order val="0"/>
          <c:spPr>
            <a:solidFill>
              <a:srgbClr val="A50021"/>
            </a:solidFill>
          </c:spPr>
          <c:val>
            <c:numRef>
              <c:f>cg_vs_ic!$A$71:$A$101</c:f>
              <c:numCache>
                <c:formatCode>General</c:formatCode>
                <c:ptCount val="31"/>
                <c:pt idx="0">
                  <c:v>9</c:v>
                </c:pt>
                <c:pt idx="1">
                  <c:v>28</c:v>
                </c:pt>
                <c:pt idx="2">
                  <c:v>7</c:v>
                </c:pt>
                <c:pt idx="3">
                  <c:v>33</c:v>
                </c:pt>
                <c:pt idx="4">
                  <c:v>29</c:v>
                </c:pt>
                <c:pt idx="5">
                  <c:v>2</c:v>
                </c:pt>
                <c:pt idx="6">
                  <c:v>8</c:v>
                </c:pt>
                <c:pt idx="7">
                  <c:v>17</c:v>
                </c:pt>
                <c:pt idx="8">
                  <c:v>35</c:v>
                </c:pt>
                <c:pt idx="9">
                  <c:v>19</c:v>
                </c:pt>
                <c:pt idx="10">
                  <c:v>18</c:v>
                </c:pt>
                <c:pt idx="11">
                  <c:v>20</c:v>
                </c:pt>
                <c:pt idx="12">
                  <c:v>0</c:v>
                </c:pt>
                <c:pt idx="13">
                  <c:v>44</c:v>
                </c:pt>
                <c:pt idx="14">
                  <c:v>45</c:v>
                </c:pt>
                <c:pt idx="15">
                  <c:v>22</c:v>
                </c:pt>
                <c:pt idx="16">
                  <c:v>26</c:v>
                </c:pt>
                <c:pt idx="17">
                  <c:v>22</c:v>
                </c:pt>
                <c:pt idx="18">
                  <c:v>37</c:v>
                </c:pt>
                <c:pt idx="19">
                  <c:v>1</c:v>
                </c:pt>
                <c:pt idx="20">
                  <c:v>24</c:v>
                </c:pt>
                <c:pt idx="21">
                  <c:v>57</c:v>
                </c:pt>
                <c:pt idx="22">
                  <c:v>0</c:v>
                </c:pt>
                <c:pt idx="23">
                  <c:v>20</c:v>
                </c:pt>
                <c:pt idx="24">
                  <c:v>14</c:v>
                </c:pt>
                <c:pt idx="25">
                  <c:v>4</c:v>
                </c:pt>
                <c:pt idx="26">
                  <c:v>14</c:v>
                </c:pt>
                <c:pt idx="27">
                  <c:v>10</c:v>
                </c:pt>
                <c:pt idx="28">
                  <c:v>14</c:v>
                </c:pt>
                <c:pt idx="29">
                  <c:v>12</c:v>
                </c:pt>
                <c:pt idx="30">
                  <c:v>19</c:v>
                </c:pt>
              </c:numCache>
            </c:numRef>
          </c:val>
        </c:ser>
        <c:ser>
          <c:idx val="1"/>
          <c:order val="1"/>
          <c:spPr>
            <a:solidFill>
              <a:srgbClr val="0070C0"/>
            </a:solidFill>
          </c:spPr>
          <c:val>
            <c:numRef>
              <c:f>cg_vs_ic!$C$71:$C$101</c:f>
              <c:numCache>
                <c:formatCode>General</c:formatCode>
                <c:ptCount val="31"/>
                <c:pt idx="0">
                  <c:v>61</c:v>
                </c:pt>
                <c:pt idx="1">
                  <c:v>68</c:v>
                </c:pt>
                <c:pt idx="2">
                  <c:v>55</c:v>
                </c:pt>
                <c:pt idx="3">
                  <c:v>37</c:v>
                </c:pt>
                <c:pt idx="4">
                  <c:v>140</c:v>
                </c:pt>
                <c:pt idx="5">
                  <c:v>71</c:v>
                </c:pt>
                <c:pt idx="6">
                  <c:v>109</c:v>
                </c:pt>
                <c:pt idx="7">
                  <c:v>105</c:v>
                </c:pt>
                <c:pt idx="8">
                  <c:v>72</c:v>
                </c:pt>
                <c:pt idx="9">
                  <c:v>40</c:v>
                </c:pt>
                <c:pt idx="10">
                  <c:v>152</c:v>
                </c:pt>
                <c:pt idx="11">
                  <c:v>106</c:v>
                </c:pt>
                <c:pt idx="12">
                  <c:v>70</c:v>
                </c:pt>
                <c:pt idx="13">
                  <c:v>34</c:v>
                </c:pt>
                <c:pt idx="14">
                  <c:v>140</c:v>
                </c:pt>
                <c:pt idx="15">
                  <c:v>112</c:v>
                </c:pt>
                <c:pt idx="16">
                  <c:v>141</c:v>
                </c:pt>
                <c:pt idx="17">
                  <c:v>31</c:v>
                </c:pt>
                <c:pt idx="18">
                  <c:v>62</c:v>
                </c:pt>
                <c:pt idx="19">
                  <c:v>148</c:v>
                </c:pt>
                <c:pt idx="20">
                  <c:v>162</c:v>
                </c:pt>
                <c:pt idx="21">
                  <c:v>124</c:v>
                </c:pt>
                <c:pt idx="22">
                  <c:v>205</c:v>
                </c:pt>
                <c:pt idx="23">
                  <c:v>42</c:v>
                </c:pt>
                <c:pt idx="24">
                  <c:v>97</c:v>
                </c:pt>
                <c:pt idx="25">
                  <c:v>47</c:v>
                </c:pt>
                <c:pt idx="26">
                  <c:v>47</c:v>
                </c:pt>
                <c:pt idx="27">
                  <c:v>66</c:v>
                </c:pt>
                <c:pt idx="28">
                  <c:v>111</c:v>
                </c:pt>
                <c:pt idx="29">
                  <c:v>62</c:v>
                </c:pt>
                <c:pt idx="30">
                  <c:v>72</c:v>
                </c:pt>
              </c:numCache>
            </c:numRef>
          </c:val>
        </c:ser>
        <c:overlap val="100"/>
        <c:axId val="61065088"/>
        <c:axId val="61066624"/>
      </c:barChart>
      <c:catAx>
        <c:axId val="61065088"/>
        <c:scaling>
          <c:orientation val="minMax"/>
        </c:scaling>
        <c:axPos val="b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 baseline="0">
                <a:solidFill>
                  <a:schemeClr val="tx1"/>
                </a:solidFill>
              </a:defRPr>
            </a:pPr>
            <a:endParaRPr lang="en-US"/>
          </a:p>
        </c:txPr>
        <c:crossAx val="61066624"/>
        <c:crosses val="autoZero"/>
        <c:auto val="1"/>
        <c:lblAlgn val="ctr"/>
        <c:lblOffset val="100"/>
        <c:tickLblSkip val="3"/>
      </c:catAx>
      <c:valAx>
        <c:axId val="61066624"/>
        <c:scaling>
          <c:orientation val="minMax"/>
        </c:scaling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General" sourceLinked="1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400" baseline="0">
                <a:solidFill>
                  <a:schemeClr val="tx1"/>
                </a:solidFill>
              </a:defRPr>
            </a:pPr>
            <a:endParaRPr lang="en-US"/>
          </a:p>
        </c:txPr>
        <c:crossAx val="61065088"/>
        <c:crosses val="autoZero"/>
        <c:crossBetween val="between"/>
        <c:majorUnit val="25"/>
      </c:valAx>
      <c:spPr>
        <a:solidFill>
          <a:schemeClr val="bg1">
            <a:lumMod val="75000"/>
          </a:schemeClr>
        </a:solidFill>
      </c:spPr>
    </c:plotArea>
    <c:plotVisOnly val="1"/>
  </c:chart>
  <c:spPr>
    <a:solidFill>
      <a:schemeClr val="bg1">
        <a:lumMod val="75000"/>
      </a:schemeClr>
    </a:solidFill>
    <a:ln w="19050">
      <a:solidFill>
        <a:schemeClr val="tx1"/>
      </a:solidFill>
    </a:ln>
  </c:sp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dk1" tx1="lt1" bg2="dk2" tx2="lt2" accent1="accent1" accent2="accent2" accent3="accent3" accent4="accent4" accent5="accent5" accent6="accent6" hlink="hlink" folHlink="folHlink"/>
  <c:chart>
    <c:plotArea>
      <c:layout/>
      <c:lineChart>
        <c:grouping val="standard"/>
        <c:ser>
          <c:idx val="0"/>
          <c:order val="0"/>
          <c:spPr>
            <a:ln>
              <a:solidFill>
                <a:schemeClr val="tx1">
                  <a:lumMod val="95000"/>
                </a:schemeClr>
              </a:solidFill>
            </a:ln>
          </c:spPr>
          <c:marker>
            <c:spPr>
              <a:solidFill>
                <a:schemeClr val="tx1">
                  <a:lumMod val="95000"/>
                </a:schemeClr>
              </a:solidFill>
              <a:ln>
                <a:solidFill>
                  <a:prstClr val="white">
                    <a:lumMod val="95000"/>
                  </a:prstClr>
                </a:solidFill>
              </a:ln>
            </c:spPr>
          </c:marker>
          <c:cat>
            <c:numRef>
              <c:f>Sheet1!$A$1:$A$17</c:f>
              <c:numCache>
                <c:formatCode>General</c:formatCode>
                <c:ptCount val="17"/>
                <c:pt idx="0">
                  <c:v>1854</c:v>
                </c:pt>
                <c:pt idx="1">
                  <c:v>1856</c:v>
                </c:pt>
                <c:pt idx="2">
                  <c:v>1900</c:v>
                </c:pt>
                <c:pt idx="3">
                  <c:v>1902</c:v>
                </c:pt>
                <c:pt idx="4">
                  <c:v>1904</c:v>
                </c:pt>
                <c:pt idx="5">
                  <c:v>1906</c:v>
                </c:pt>
                <c:pt idx="6">
                  <c:v>1908</c:v>
                </c:pt>
                <c:pt idx="7">
                  <c:v>1910</c:v>
                </c:pt>
                <c:pt idx="8">
                  <c:v>1912</c:v>
                </c:pt>
                <c:pt idx="9">
                  <c:v>1914</c:v>
                </c:pt>
                <c:pt idx="10">
                  <c:v>1916</c:v>
                </c:pt>
                <c:pt idx="11">
                  <c:v>1920</c:v>
                </c:pt>
                <c:pt idx="12">
                  <c:v>1922</c:v>
                </c:pt>
                <c:pt idx="13">
                  <c:v>1924</c:v>
                </c:pt>
                <c:pt idx="14">
                  <c:v>1926</c:v>
                </c:pt>
                <c:pt idx="15">
                  <c:v>1928</c:v>
                </c:pt>
                <c:pt idx="16">
                  <c:v>1930</c:v>
                </c:pt>
              </c:numCache>
            </c:numRef>
          </c:cat>
          <c:val>
            <c:numRef>
              <c:f>Sheet1!$B$1:$B$17</c:f>
              <c:numCache>
                <c:formatCode>General</c:formatCode>
                <c:ptCount val="17"/>
                <c:pt idx="0">
                  <c:v>94</c:v>
                </c:pt>
                <c:pt idx="1">
                  <c:v>132</c:v>
                </c:pt>
                <c:pt idx="2">
                  <c:v>146</c:v>
                </c:pt>
                <c:pt idx="3">
                  <c:v>137</c:v>
                </c:pt>
                <c:pt idx="4">
                  <c:v>182</c:v>
                </c:pt>
                <c:pt idx="5">
                  <c:v>258</c:v>
                </c:pt>
                <c:pt idx="6">
                  <c:v>229</c:v>
                </c:pt>
                <c:pt idx="7">
                  <c:v>170</c:v>
                </c:pt>
                <c:pt idx="8">
                  <c:v>143</c:v>
                </c:pt>
                <c:pt idx="9">
                  <c:v>84</c:v>
                </c:pt>
                <c:pt idx="10">
                  <c:v>112</c:v>
                </c:pt>
                <c:pt idx="11">
                  <c:v>217</c:v>
                </c:pt>
                <c:pt idx="12">
                  <c:v>220</c:v>
                </c:pt>
                <c:pt idx="13">
                  <c:v>191</c:v>
                </c:pt>
                <c:pt idx="14">
                  <c:v>194</c:v>
                </c:pt>
                <c:pt idx="15">
                  <c:v>93</c:v>
                </c:pt>
                <c:pt idx="16">
                  <c:v>34</c:v>
                </c:pt>
              </c:numCache>
            </c:numRef>
          </c:val>
        </c:ser>
        <c:marker val="1"/>
        <c:axId val="106251392"/>
        <c:axId val="106253312"/>
      </c:lineChart>
      <c:catAx>
        <c:axId val="1062513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tx1">
                    <a:lumMod val="95000"/>
                  </a:schemeClr>
                </a:solidFill>
              </a:defRPr>
            </a:pPr>
            <a:endParaRPr lang="en-US"/>
          </a:p>
        </c:txPr>
        <c:crossAx val="106253312"/>
        <c:crosses val="autoZero"/>
        <c:auto val="1"/>
        <c:lblAlgn val="ctr"/>
        <c:lblOffset val="100"/>
      </c:catAx>
      <c:valAx>
        <c:axId val="106253312"/>
        <c:scaling>
          <c:orientation val="minMax"/>
        </c:scaling>
        <c:axPos val="l"/>
        <c:majorGridlines>
          <c:spPr>
            <a:ln>
              <a:solidFill>
                <a:schemeClr val="bg1">
                  <a:lumMod val="50000"/>
                  <a:lumOff val="50000"/>
                </a:schemeClr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tx1">
                    <a:lumMod val="95000"/>
                  </a:schemeClr>
                </a:solidFill>
              </a:defRPr>
            </a:pPr>
            <a:endParaRPr lang="en-US"/>
          </a:p>
        </c:txPr>
        <c:crossAx val="106251392"/>
        <c:crosses val="autoZero"/>
        <c:crossBetween val="between"/>
      </c:valAx>
      <c:spPr>
        <a:solidFill>
          <a:sysClr val="windowText" lastClr="000000">
            <a:lumMod val="75000"/>
            <a:lumOff val="25000"/>
          </a:sysClr>
        </a:solidFill>
      </c:spPr>
    </c:plotArea>
    <c:plotVisOnly val="1"/>
  </c:chart>
  <c:spPr>
    <a:solidFill>
      <a:schemeClr val="tx2">
        <a:lumMod val="25000"/>
      </a:schemeClr>
    </a:solidFill>
    <a:ln w="25400">
      <a:solidFill>
        <a:sysClr val="windowText" lastClr="000000"/>
      </a:solidFill>
    </a:ln>
  </c:sp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B475F-D36C-4EAC-B876-33B9AB5CAA1C}" type="datetimeFigureOut">
              <a:rPr lang="en-US" smtClean="0"/>
              <a:pPr/>
              <a:t>2/24/2012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CBB8C-0D40-4D41-9251-DFF097A52C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CBB8C-0D40-4D41-9251-DFF097A52C8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CBB8C-0D40-4D41-9251-DFF097A52C8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CBB8C-0D40-4D41-9251-DFF097A52C8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63AD7-D0CD-463C-9597-470DDA96C5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CBB8C-0D40-4D41-9251-DFF097A52C8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EB92-BE16-4E5C-B761-DB70D3D0188B}" type="datetimeFigureOut">
              <a:rPr lang="en-US" smtClean="0"/>
              <a:pPr/>
              <a:t>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C029A-05B1-4C59-88F0-2A3517C847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EB92-BE16-4E5C-B761-DB70D3D0188B}" type="datetimeFigureOut">
              <a:rPr lang="en-US" smtClean="0"/>
              <a:pPr/>
              <a:t>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C029A-05B1-4C59-88F0-2A3517C847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EB92-BE16-4E5C-B761-DB70D3D0188B}" type="datetimeFigureOut">
              <a:rPr lang="en-US" smtClean="0"/>
              <a:pPr/>
              <a:t>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C029A-05B1-4C59-88F0-2A3517C847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EB92-BE16-4E5C-B761-DB70D3D0188B}" type="datetimeFigureOut">
              <a:rPr lang="en-US" smtClean="0"/>
              <a:pPr/>
              <a:t>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C029A-05B1-4C59-88F0-2A3517C847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EB92-BE16-4E5C-B761-DB70D3D0188B}" type="datetimeFigureOut">
              <a:rPr lang="en-US" smtClean="0"/>
              <a:pPr/>
              <a:t>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C029A-05B1-4C59-88F0-2A3517C847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EB92-BE16-4E5C-B761-DB70D3D0188B}" type="datetimeFigureOut">
              <a:rPr lang="en-US" smtClean="0"/>
              <a:pPr/>
              <a:t>2/24/2012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C029A-05B1-4C59-88F0-2A3517C847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EB92-BE16-4E5C-B761-DB70D3D0188B}" type="datetimeFigureOut">
              <a:rPr lang="en-US" smtClean="0"/>
              <a:pPr/>
              <a:t>2/24/2012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C029A-05B1-4C59-88F0-2A3517C847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EB92-BE16-4E5C-B761-DB70D3D0188B}" type="datetimeFigureOut">
              <a:rPr lang="en-US" smtClean="0"/>
              <a:pPr/>
              <a:t>2/24/2012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C029A-05B1-4C59-88F0-2A3517C847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EB92-BE16-4E5C-B761-DB70D3D0188B}" type="datetimeFigureOut">
              <a:rPr lang="en-US" smtClean="0"/>
              <a:pPr/>
              <a:t>2/24/2012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C029A-05B1-4C59-88F0-2A3517C847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EB92-BE16-4E5C-B761-DB70D3D0188B}" type="datetimeFigureOut">
              <a:rPr lang="en-US" smtClean="0"/>
              <a:pPr/>
              <a:t>2/24/2012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C029A-05B1-4C59-88F0-2A3517C847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EB92-BE16-4E5C-B761-DB70D3D0188B}" type="datetimeFigureOut">
              <a:rPr lang="en-US" smtClean="0"/>
              <a:pPr/>
              <a:t>2/24/2012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C029A-05B1-4C59-88F0-2A3517C847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7EB92-BE16-4E5C-B761-DB70D3D0188B}" type="datetimeFigureOut">
              <a:rPr lang="en-US" smtClean="0"/>
              <a:pPr/>
              <a:t>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C029A-05B1-4C59-88F0-2A3517C847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chart" Target="../charts/chart3.xml"/><Relationship Id="rId4" Type="http://schemas.openxmlformats.org/officeDocument/2006/relationships/image" Target="../media/image4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3" descr="glob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6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0"/>
            <a:ext cx="9144000" cy="6069013"/>
          </a:xfrm>
          <a:prstGeom prst="rect">
            <a:avLst/>
          </a:prstGeom>
          <a:solidFill>
            <a:schemeClr val="bg1">
              <a:lumMod val="9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2" name="Title 1"/>
          <p:cNvSpPr>
            <a:spLocks noGrp="1"/>
          </p:cNvSpPr>
          <p:nvPr>
            <p:ph type="ctrTitle"/>
          </p:nvPr>
        </p:nvSpPr>
        <p:spPr>
          <a:xfrm>
            <a:off x="838200" y="457200"/>
            <a:ext cx="7620000" cy="1828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NASA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SPoRT’s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Pseudo Geostationary Lightning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Mapper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(PGLM)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191000"/>
            <a:ext cx="84582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Sixth Meeting of the Science Advisory Committee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28 February – 1 March, 2012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00200" y="5486400"/>
            <a:ext cx="59023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National Space Science and Technology Center, Huntsville, AL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28600" y="6096000"/>
            <a:ext cx="8781411" cy="685800"/>
            <a:chOff x="228600" y="6096000"/>
            <a:chExt cx="8781411" cy="685800"/>
          </a:xfrm>
        </p:grpSpPr>
        <p:grpSp>
          <p:nvGrpSpPr>
            <p:cNvPr id="19" name="Group 22"/>
            <p:cNvGrpSpPr/>
            <p:nvPr/>
          </p:nvGrpSpPr>
          <p:grpSpPr>
            <a:xfrm>
              <a:off x="2064079" y="6096000"/>
              <a:ext cx="6945932" cy="685800"/>
              <a:chOff x="2140279" y="6096000"/>
              <a:chExt cx="6945932" cy="685800"/>
            </a:xfrm>
          </p:grpSpPr>
          <p:grpSp>
            <p:nvGrpSpPr>
              <p:cNvPr id="22" name="Group 13"/>
              <p:cNvGrpSpPr>
                <a:grpSpLocks/>
              </p:cNvGrpSpPr>
              <p:nvPr/>
            </p:nvGrpSpPr>
            <p:grpSpPr bwMode="auto">
              <a:xfrm>
                <a:off x="2140279" y="6245225"/>
                <a:ext cx="5784521" cy="460375"/>
                <a:chOff x="2286000" y="6245225"/>
                <a:chExt cx="5784521" cy="460375"/>
              </a:xfrm>
            </p:grpSpPr>
            <p:grpSp>
              <p:nvGrpSpPr>
                <p:cNvPr id="24" name="Group 11"/>
                <p:cNvGrpSpPr>
                  <a:grpSpLocks/>
                </p:cNvGrpSpPr>
                <p:nvPr/>
              </p:nvGrpSpPr>
              <p:grpSpPr bwMode="auto">
                <a:xfrm>
                  <a:off x="2286000" y="6525768"/>
                  <a:ext cx="5784521" cy="179832"/>
                  <a:chOff x="2514600" y="5916168"/>
                  <a:chExt cx="5784521" cy="179832"/>
                </a:xfrm>
              </p:grpSpPr>
              <p:sp>
                <p:nvSpPr>
                  <p:cNvPr id="26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697480" y="5916168"/>
                    <a:ext cx="5601641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603123" y="6007608"/>
                    <a:ext cx="560470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514600" y="6096000"/>
                    <a:ext cx="5601641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5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652680" y="6245225"/>
                  <a:ext cx="5189241" cy="292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3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+mj-lt"/>
                    </a:rPr>
                    <a:t>transitioning unique NASA data and research technologies to operations</a:t>
                  </a:r>
                  <a:endParaRPr lang="en-US" sz="1300" b="1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</p:grpSp>
          <p:pic>
            <p:nvPicPr>
              <p:cNvPr id="23" name="Picture 10" descr="S:\SPoRT Logo\NASA_Lg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229599" y="6096000"/>
                <a:ext cx="856612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1" name="Picture 2" descr="sport_redblue_lg_tran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600" y="6245225"/>
              <a:ext cx="1676400" cy="44984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466779"/>
            <a:ext cx="2678865" cy="2705422"/>
          </a:xfrm>
          <a:prstGeom prst="round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219200"/>
            <a:ext cx="3593265" cy="2100757"/>
          </a:xfrm>
          <a:prstGeom prst="round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grpSp>
        <p:nvGrpSpPr>
          <p:cNvPr id="2" name="Group 12"/>
          <p:cNvGrpSpPr/>
          <p:nvPr/>
        </p:nvGrpSpPr>
        <p:grpSpPr>
          <a:xfrm>
            <a:off x="0" y="0"/>
            <a:ext cx="1524000" cy="6858000"/>
            <a:chOff x="0" y="0"/>
            <a:chExt cx="1752600" cy="6858000"/>
          </a:xfrm>
        </p:grpSpPr>
        <p:pic>
          <p:nvPicPr>
            <p:cNvPr id="21" name="Picture 14" descr="lightning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7526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Rectangle 24"/>
            <p:cNvSpPr/>
            <p:nvPr/>
          </p:nvSpPr>
          <p:spPr>
            <a:xfrm>
              <a:off x="0" y="0"/>
              <a:ext cx="1752600" cy="6858000"/>
            </a:xfrm>
            <a:prstGeom prst="rect">
              <a:avLst/>
            </a:prstGeom>
            <a:solidFill>
              <a:schemeClr val="bg1">
                <a:lumMod val="65000"/>
                <a:lumOff val="3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</p:grp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838200" y="304800"/>
            <a:ext cx="7620000" cy="99377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Looking Forward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28600" y="1066800"/>
            <a:ext cx="4419600" cy="51816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04800" y="1219200"/>
            <a:ext cx="4191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09588" lvl="1" indent="-277813">
              <a:spcAft>
                <a:spcPts val="600"/>
              </a:spcAft>
              <a:tabLst>
                <a:tab pos="687388" algn="l"/>
              </a:tabLst>
              <a:defRPr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cs typeface="Tahoma" pitchFamily="34" charset="0"/>
              </a:rPr>
              <a:t>The PGLM is 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cs typeface="Tahoma" pitchFamily="34" charset="0"/>
              </a:rPr>
              <a:t>main lightning 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cs typeface="Tahoma" pitchFamily="34" charset="0"/>
              </a:rPr>
              <a:t>tool</a:t>
            </a:r>
          </a:p>
          <a:p>
            <a:pPr marL="509588" lvl="1" indent="-277813">
              <a:spcAft>
                <a:spcPts val="600"/>
              </a:spcAft>
              <a:buFont typeface="Courier New" pitchFamily="49" charset="0"/>
              <a:buChar char="o"/>
              <a:tabLst>
                <a:tab pos="687388" algn="l"/>
              </a:tabLst>
              <a:defRPr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cs typeface="Tahoma" pitchFamily="34" charset="0"/>
              </a:rPr>
              <a:t>Ready for 2012 and later</a:t>
            </a:r>
          </a:p>
          <a:p>
            <a:pPr marL="509588" lvl="1" indent="-277813">
              <a:spcAft>
                <a:spcPts val="600"/>
              </a:spcAft>
              <a:buFont typeface="Courier New" pitchFamily="49" charset="0"/>
              <a:buChar char="o"/>
              <a:tabLst>
                <a:tab pos="687388" algn="l"/>
              </a:tabLst>
              <a:defRPr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cs typeface="Tahoma" pitchFamily="34" charset="0"/>
              </a:rPr>
              <a:t>West Texas LMA will be added</a:t>
            </a:r>
          </a:p>
          <a:p>
            <a:pPr marL="509588" lvl="1" indent="-277813">
              <a:spcAft>
                <a:spcPts val="600"/>
              </a:spcAft>
              <a:tabLst>
                <a:tab pos="687388" algn="l"/>
              </a:tabLst>
              <a:defRPr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cs typeface="Tahoma" pitchFamily="34" charset="0"/>
              </a:rPr>
              <a:t>Update and </a:t>
            </a:r>
            <a:r>
              <a:rPr lang="en-US" sz="2000" smtClean="0">
                <a:solidFill>
                  <a:schemeClr val="bg1">
                    <a:lumMod val="85000"/>
                  </a:schemeClr>
                </a:solidFill>
                <a:cs typeface="Tahoma" pitchFamily="34" charset="0"/>
              </a:rPr>
              <a:t>develop training</a:t>
            </a:r>
            <a:endParaRPr lang="en-US" sz="2000" dirty="0" smtClean="0">
              <a:solidFill>
                <a:schemeClr val="bg1">
                  <a:lumMod val="85000"/>
                </a:schemeClr>
              </a:solidFill>
              <a:cs typeface="Tahoma" pitchFamily="34" charset="0"/>
            </a:endParaRPr>
          </a:p>
          <a:p>
            <a:pPr marL="509588" lvl="1" indent="-277813">
              <a:spcAft>
                <a:spcPts val="600"/>
              </a:spcAft>
              <a:tabLst>
                <a:tab pos="687388" algn="l"/>
              </a:tabLst>
              <a:defRPr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cs typeface="Tahoma" pitchFamily="34" charset="0"/>
              </a:rPr>
              <a:t>New processing</a:t>
            </a:r>
          </a:p>
          <a:p>
            <a:pPr marL="509588" lvl="1" indent="-277813">
              <a:spcAft>
                <a:spcPts val="600"/>
              </a:spcAft>
              <a:buFont typeface="Courier New" pitchFamily="49" charset="0"/>
              <a:buChar char="o"/>
              <a:tabLst>
                <a:tab pos="687388" algn="l"/>
              </a:tabLst>
              <a:defRPr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cs typeface="Tahoma" pitchFamily="34" charset="0"/>
              </a:rPr>
              <a:t>Developing new mosaic product</a:t>
            </a:r>
          </a:p>
          <a:p>
            <a:pPr marL="509588" lvl="1" indent="-277813">
              <a:spcAft>
                <a:spcPts val="600"/>
              </a:spcAft>
              <a:tabLst>
                <a:tab pos="687388" algn="l"/>
              </a:tabLst>
              <a:defRPr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cs typeface="Tahoma" pitchFamily="34" charset="0"/>
              </a:rPr>
              <a:t>Incorporating feedback</a:t>
            </a:r>
          </a:p>
          <a:p>
            <a:pPr marL="509588" lvl="1" indent="-277813">
              <a:spcAft>
                <a:spcPts val="600"/>
              </a:spcAft>
              <a:buFont typeface="Courier New" pitchFamily="49" charset="0"/>
              <a:buChar char="o"/>
              <a:tabLst>
                <a:tab pos="687388" algn="l"/>
              </a:tabLst>
              <a:defRPr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cs typeface="Tahoma" pitchFamily="34" charset="0"/>
              </a:rPr>
              <a:t>AWIPS II (e.g. tracking tool)</a:t>
            </a:r>
          </a:p>
          <a:p>
            <a:pPr marL="509588" lvl="1" indent="-277813">
              <a:spcAft>
                <a:spcPts val="600"/>
              </a:spcAft>
              <a:tabLst>
                <a:tab pos="687388" algn="l"/>
              </a:tabLst>
              <a:defRPr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cs typeface="Tahoma" pitchFamily="34" charset="0"/>
              </a:rPr>
              <a:t>Visiting 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cs typeface="Tahoma" pitchFamily="34" charset="0"/>
              </a:rPr>
              <a:t>scientist trips to AWC / 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cs typeface="Tahoma" pitchFamily="34" charset="0"/>
              </a:rPr>
              <a:t>SPC</a:t>
            </a:r>
          </a:p>
          <a:p>
            <a:pPr marL="509588" lvl="1" indent="-277813">
              <a:spcAft>
                <a:spcPts val="600"/>
              </a:spcAft>
              <a:tabLst>
                <a:tab pos="687388" algn="l"/>
              </a:tabLst>
              <a:defRPr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cs typeface="Tahoma" pitchFamily="34" charset="0"/>
              </a:rPr>
              <a:t>Transition GLM proxy as appropriate</a:t>
            </a:r>
          </a:p>
          <a:p>
            <a:pPr marL="509588" lvl="1" indent="-277813">
              <a:spcAft>
                <a:spcPts val="600"/>
              </a:spcAft>
              <a:tabLst>
                <a:tab pos="687388" algn="l"/>
              </a:tabLst>
              <a:defRPr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cs typeface="Tahoma" pitchFamily="34" charset="0"/>
              </a:rPr>
              <a:t>Once GLM is launched</a:t>
            </a:r>
          </a:p>
          <a:p>
            <a:pPr marL="509588" lvl="1" indent="-277813">
              <a:spcAft>
                <a:spcPts val="600"/>
              </a:spcAft>
              <a:buFont typeface="Courier New" pitchFamily="49" charset="0"/>
              <a:buChar char="o"/>
              <a:tabLst>
                <a:tab pos="687388" algn="l"/>
              </a:tabLst>
              <a:defRPr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cs typeface="Tahoma" pitchFamily="34" charset="0"/>
              </a:rPr>
              <a:t>Perform process studies</a:t>
            </a:r>
          </a:p>
          <a:p>
            <a:pPr marL="509588" lvl="1" indent="-277813">
              <a:spcAft>
                <a:spcPts val="600"/>
              </a:spcAft>
              <a:buFont typeface="Courier New" pitchFamily="49" charset="0"/>
              <a:buChar char="o"/>
              <a:tabLst>
                <a:tab pos="687388" algn="l"/>
              </a:tabLst>
              <a:defRPr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cs typeface="Tahoma" pitchFamily="34" charset="0"/>
              </a:rPr>
              <a:t>GLM validation</a:t>
            </a:r>
            <a:endParaRPr lang="en-US" sz="2000" dirty="0" smtClean="0">
              <a:solidFill>
                <a:schemeClr val="bg1">
                  <a:lumMod val="85000"/>
                </a:schemeClr>
              </a:solidFill>
              <a:cs typeface="Tahoma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953000" y="1981200"/>
            <a:ext cx="1524000" cy="6858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Washington DC PGLM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934200" y="4572000"/>
            <a:ext cx="1447800" cy="6858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Oklahoma PGLM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228600" y="6096000"/>
            <a:ext cx="8781411" cy="685800"/>
            <a:chOff x="228600" y="6096000"/>
            <a:chExt cx="8781411" cy="685800"/>
          </a:xfrm>
        </p:grpSpPr>
        <p:grpSp>
          <p:nvGrpSpPr>
            <p:cNvPr id="48" name="Group 22"/>
            <p:cNvGrpSpPr/>
            <p:nvPr/>
          </p:nvGrpSpPr>
          <p:grpSpPr>
            <a:xfrm>
              <a:off x="2064079" y="6096000"/>
              <a:ext cx="6945932" cy="685800"/>
              <a:chOff x="2140279" y="6096000"/>
              <a:chExt cx="6945932" cy="685800"/>
            </a:xfrm>
          </p:grpSpPr>
          <p:grpSp>
            <p:nvGrpSpPr>
              <p:cNvPr id="50" name="Group 13"/>
              <p:cNvGrpSpPr>
                <a:grpSpLocks/>
              </p:cNvGrpSpPr>
              <p:nvPr/>
            </p:nvGrpSpPr>
            <p:grpSpPr bwMode="auto">
              <a:xfrm>
                <a:off x="2140279" y="6245225"/>
                <a:ext cx="5784521" cy="460375"/>
                <a:chOff x="2286000" y="6245225"/>
                <a:chExt cx="5784521" cy="460375"/>
              </a:xfrm>
            </p:grpSpPr>
            <p:grpSp>
              <p:nvGrpSpPr>
                <p:cNvPr id="52" name="Group 11"/>
                <p:cNvGrpSpPr>
                  <a:grpSpLocks/>
                </p:cNvGrpSpPr>
                <p:nvPr/>
              </p:nvGrpSpPr>
              <p:grpSpPr bwMode="auto">
                <a:xfrm>
                  <a:off x="2286000" y="6525768"/>
                  <a:ext cx="5784521" cy="179832"/>
                  <a:chOff x="2514600" y="5916168"/>
                  <a:chExt cx="5784521" cy="179832"/>
                </a:xfrm>
              </p:grpSpPr>
              <p:sp>
                <p:nvSpPr>
                  <p:cNvPr id="54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697480" y="5916168"/>
                    <a:ext cx="5601641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603123" y="6007608"/>
                    <a:ext cx="560470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514600" y="6096000"/>
                    <a:ext cx="5601641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3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652680" y="6245225"/>
                  <a:ext cx="5189241" cy="292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3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+mj-lt"/>
                    </a:rPr>
                    <a:t>transitioning unique NASA data and research technologies to operations</a:t>
                  </a:r>
                  <a:endParaRPr lang="en-US" sz="1300" b="1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</p:grpSp>
          <p:pic>
            <p:nvPicPr>
              <p:cNvPr id="51" name="Picture 10" descr="S:\SPoRT Logo\NASA_Lg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8229599" y="6096000"/>
                <a:ext cx="856612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9" name="Picture 2" descr="sport_redblue_lg_trans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8600" y="6245225"/>
              <a:ext cx="1676400" cy="44984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0" y="0"/>
            <a:ext cx="1524000" cy="6858000"/>
            <a:chOff x="0" y="0"/>
            <a:chExt cx="1752600" cy="6858000"/>
          </a:xfrm>
        </p:grpSpPr>
        <p:pic>
          <p:nvPicPr>
            <p:cNvPr id="21" name="Picture 14" descr="lightning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17526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Rectangle 24"/>
            <p:cNvSpPr/>
            <p:nvPr/>
          </p:nvSpPr>
          <p:spPr>
            <a:xfrm>
              <a:off x="0" y="0"/>
              <a:ext cx="1752600" cy="6858000"/>
            </a:xfrm>
            <a:prstGeom prst="rect">
              <a:avLst/>
            </a:prstGeom>
            <a:solidFill>
              <a:schemeClr val="bg1">
                <a:lumMod val="65000"/>
                <a:lumOff val="3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</p:grp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838200" y="304800"/>
            <a:ext cx="7620000" cy="99377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BACKUP SLIDES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28600" y="6096000"/>
            <a:ext cx="8781411" cy="685800"/>
            <a:chOff x="228600" y="6096000"/>
            <a:chExt cx="8781411" cy="685800"/>
          </a:xfrm>
        </p:grpSpPr>
        <p:grpSp>
          <p:nvGrpSpPr>
            <p:cNvPr id="17" name="Group 22"/>
            <p:cNvGrpSpPr/>
            <p:nvPr/>
          </p:nvGrpSpPr>
          <p:grpSpPr>
            <a:xfrm>
              <a:off x="2064079" y="6096000"/>
              <a:ext cx="6945932" cy="685800"/>
              <a:chOff x="2140279" y="6096000"/>
              <a:chExt cx="6945932" cy="685800"/>
            </a:xfrm>
          </p:grpSpPr>
          <p:grpSp>
            <p:nvGrpSpPr>
              <p:cNvPr id="19" name="Group 13"/>
              <p:cNvGrpSpPr>
                <a:grpSpLocks/>
              </p:cNvGrpSpPr>
              <p:nvPr/>
            </p:nvGrpSpPr>
            <p:grpSpPr bwMode="auto">
              <a:xfrm>
                <a:off x="2140279" y="6245225"/>
                <a:ext cx="5784521" cy="460375"/>
                <a:chOff x="2286000" y="6245225"/>
                <a:chExt cx="5784521" cy="460375"/>
              </a:xfrm>
            </p:grpSpPr>
            <p:grpSp>
              <p:nvGrpSpPr>
                <p:cNvPr id="22" name="Group 11"/>
                <p:cNvGrpSpPr>
                  <a:grpSpLocks/>
                </p:cNvGrpSpPr>
                <p:nvPr/>
              </p:nvGrpSpPr>
              <p:grpSpPr bwMode="auto">
                <a:xfrm>
                  <a:off x="2286000" y="6525768"/>
                  <a:ext cx="5784521" cy="179832"/>
                  <a:chOff x="2514600" y="5916168"/>
                  <a:chExt cx="5784521" cy="179832"/>
                </a:xfrm>
              </p:grpSpPr>
              <p:sp>
                <p:nvSpPr>
                  <p:cNvPr id="24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697480" y="5916168"/>
                    <a:ext cx="5601641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603123" y="6007608"/>
                    <a:ext cx="560470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514600" y="6096000"/>
                    <a:ext cx="5601641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3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652680" y="6245225"/>
                  <a:ext cx="5189241" cy="292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3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+mj-lt"/>
                    </a:rPr>
                    <a:t>transitioning unique NASA data and research technologies to operations</a:t>
                  </a:r>
                  <a:endParaRPr lang="en-US" sz="1300" b="1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</p:grpSp>
          <p:pic>
            <p:nvPicPr>
              <p:cNvPr id="20" name="Picture 10" descr="S:\SPoRT Logo\NASA_Lg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229599" y="6096000"/>
                <a:ext cx="856612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8" name="Picture 2" descr="sport_redblue_lg_tran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600" y="6245225"/>
              <a:ext cx="1676400" cy="44984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0" y="0"/>
            <a:ext cx="1524000" cy="6858000"/>
            <a:chOff x="0" y="0"/>
            <a:chExt cx="1752600" cy="6858000"/>
          </a:xfrm>
        </p:grpSpPr>
        <p:pic>
          <p:nvPicPr>
            <p:cNvPr id="21" name="Picture 14" descr="lightning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7526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Rectangle 24"/>
            <p:cNvSpPr/>
            <p:nvPr/>
          </p:nvSpPr>
          <p:spPr>
            <a:xfrm>
              <a:off x="0" y="0"/>
              <a:ext cx="1752600" cy="6858000"/>
            </a:xfrm>
            <a:prstGeom prst="rect">
              <a:avLst/>
            </a:prstGeom>
            <a:solidFill>
              <a:schemeClr val="bg1">
                <a:lumMod val="65000"/>
                <a:lumOff val="3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</p:grp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838200" y="304800"/>
            <a:ext cx="7620000" cy="99377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Operational Example</a:t>
            </a:r>
          </a:p>
        </p:txBody>
      </p:sp>
      <p:pic>
        <p:nvPicPr>
          <p:cNvPr id="1059" name="Picture 35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371600"/>
            <a:ext cx="4114800" cy="4174675"/>
          </a:xfrm>
          <a:prstGeom prst="roundRect">
            <a:avLst/>
          </a:prstGeom>
          <a:noFill/>
          <a:ln w="12700" algn="in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60" name="Picture 36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1371600"/>
            <a:ext cx="4114800" cy="4174675"/>
          </a:xfrm>
          <a:prstGeom prst="roundRect">
            <a:avLst/>
          </a:prstGeom>
          <a:noFill/>
          <a:ln w="12700" algn="in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061" name="Oval 37"/>
          <p:cNvSpPr>
            <a:spLocks noChangeArrowheads="1"/>
          </p:cNvSpPr>
          <p:nvPr/>
        </p:nvSpPr>
        <p:spPr bwMode="auto">
          <a:xfrm>
            <a:off x="1447800" y="3429000"/>
            <a:ext cx="685800" cy="685800"/>
          </a:xfrm>
          <a:prstGeom prst="ellipse">
            <a:avLst/>
          </a:prstGeom>
          <a:solidFill>
            <a:schemeClr val="bg1">
              <a:alpha val="1000"/>
            </a:schemeClr>
          </a:solidFill>
          <a:ln w="31750" algn="in">
            <a:solidFill>
              <a:srgbClr val="FFFFFF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37"/>
          <p:cNvSpPr>
            <a:spLocks noChangeArrowheads="1"/>
          </p:cNvSpPr>
          <p:nvPr/>
        </p:nvSpPr>
        <p:spPr bwMode="auto">
          <a:xfrm>
            <a:off x="5867400" y="3352800"/>
            <a:ext cx="685800" cy="685800"/>
          </a:xfrm>
          <a:prstGeom prst="ellipse">
            <a:avLst/>
          </a:prstGeom>
          <a:solidFill>
            <a:schemeClr val="bg1">
              <a:alpha val="1000"/>
            </a:schemeClr>
          </a:solidFill>
          <a:ln w="31750" algn="in">
            <a:solidFill>
              <a:srgbClr val="FFFFFF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533400" y="1905000"/>
            <a:ext cx="838200" cy="381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PGLM</a:t>
            </a:r>
            <a:endParaRPr lang="en-US" sz="2000" dirty="0"/>
          </a:p>
        </p:txBody>
      </p:sp>
      <p:sp>
        <p:nvSpPr>
          <p:cNvPr id="34" name="Rounded Rectangle 33"/>
          <p:cNvSpPr/>
          <p:nvPr/>
        </p:nvSpPr>
        <p:spPr>
          <a:xfrm>
            <a:off x="5029200" y="1905000"/>
            <a:ext cx="1371600" cy="381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Reflectivity</a:t>
            </a:r>
            <a:endParaRPr lang="en-US" sz="2000" dirty="0"/>
          </a:p>
        </p:txBody>
      </p:sp>
      <p:sp>
        <p:nvSpPr>
          <p:cNvPr id="35" name="Rounded Rectangle 34"/>
          <p:cNvSpPr/>
          <p:nvPr/>
        </p:nvSpPr>
        <p:spPr>
          <a:xfrm>
            <a:off x="2286000" y="3733800"/>
            <a:ext cx="1219200" cy="381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9 Flashes</a:t>
            </a:r>
            <a:endParaRPr lang="en-US" sz="2000" dirty="0"/>
          </a:p>
        </p:txBody>
      </p:sp>
      <p:sp>
        <p:nvSpPr>
          <p:cNvPr id="36" name="Rounded Rectangle 35"/>
          <p:cNvSpPr/>
          <p:nvPr/>
        </p:nvSpPr>
        <p:spPr>
          <a:xfrm>
            <a:off x="3810000" y="5638800"/>
            <a:ext cx="1371600" cy="381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2209 UTC</a:t>
            </a:r>
            <a:endParaRPr lang="en-US" sz="20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228600" y="6096000"/>
            <a:ext cx="8781411" cy="685800"/>
            <a:chOff x="228600" y="6096000"/>
            <a:chExt cx="8781411" cy="685800"/>
          </a:xfrm>
        </p:grpSpPr>
        <p:grpSp>
          <p:nvGrpSpPr>
            <p:cNvPr id="24" name="Group 22"/>
            <p:cNvGrpSpPr/>
            <p:nvPr/>
          </p:nvGrpSpPr>
          <p:grpSpPr>
            <a:xfrm>
              <a:off x="2064079" y="6096000"/>
              <a:ext cx="6945932" cy="685800"/>
              <a:chOff x="2140279" y="6096000"/>
              <a:chExt cx="6945932" cy="685800"/>
            </a:xfrm>
          </p:grpSpPr>
          <p:grpSp>
            <p:nvGrpSpPr>
              <p:cNvPr id="38" name="Group 13"/>
              <p:cNvGrpSpPr>
                <a:grpSpLocks/>
              </p:cNvGrpSpPr>
              <p:nvPr/>
            </p:nvGrpSpPr>
            <p:grpSpPr bwMode="auto">
              <a:xfrm>
                <a:off x="2140279" y="6245225"/>
                <a:ext cx="5784521" cy="460375"/>
                <a:chOff x="2286000" y="6245225"/>
                <a:chExt cx="5784521" cy="460375"/>
              </a:xfrm>
            </p:grpSpPr>
            <p:grpSp>
              <p:nvGrpSpPr>
                <p:cNvPr id="40" name="Group 11"/>
                <p:cNvGrpSpPr>
                  <a:grpSpLocks/>
                </p:cNvGrpSpPr>
                <p:nvPr/>
              </p:nvGrpSpPr>
              <p:grpSpPr bwMode="auto">
                <a:xfrm>
                  <a:off x="2286000" y="6525768"/>
                  <a:ext cx="5784521" cy="179832"/>
                  <a:chOff x="2514600" y="5916168"/>
                  <a:chExt cx="5784521" cy="179832"/>
                </a:xfrm>
              </p:grpSpPr>
              <p:sp>
                <p:nvSpPr>
                  <p:cNvPr id="42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697480" y="5916168"/>
                    <a:ext cx="5601641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603123" y="6007608"/>
                    <a:ext cx="560470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514600" y="6096000"/>
                    <a:ext cx="5601641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652680" y="6245225"/>
                  <a:ext cx="5189241" cy="292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3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+mj-lt"/>
                    </a:rPr>
                    <a:t>transitioning unique NASA data and research technologies to operations</a:t>
                  </a:r>
                  <a:endParaRPr lang="en-US" sz="1300" b="1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</p:grpSp>
          <p:pic>
            <p:nvPicPr>
              <p:cNvPr id="39" name="Picture 10" descr="S:\SPoRT Logo\NASA_Lg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8229599" y="6096000"/>
                <a:ext cx="856612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8" name="Picture 2" descr="sport_redblue_lg_trans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28600" y="6245225"/>
              <a:ext cx="1676400" cy="44984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0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371600"/>
            <a:ext cx="4114800" cy="4172610"/>
          </a:xfrm>
          <a:prstGeom prst="roundRect">
            <a:avLst/>
          </a:prstGeom>
          <a:noFill/>
          <a:ln w="12700" algn="in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</p:pic>
      <p:grpSp>
        <p:nvGrpSpPr>
          <p:cNvPr id="2" name="Group 12"/>
          <p:cNvGrpSpPr/>
          <p:nvPr/>
        </p:nvGrpSpPr>
        <p:grpSpPr>
          <a:xfrm>
            <a:off x="0" y="0"/>
            <a:ext cx="1524000" cy="6858000"/>
            <a:chOff x="0" y="0"/>
            <a:chExt cx="1752600" cy="6858000"/>
          </a:xfrm>
        </p:grpSpPr>
        <p:pic>
          <p:nvPicPr>
            <p:cNvPr id="21" name="Picture 14" descr="lightning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7526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Rectangle 24"/>
            <p:cNvSpPr/>
            <p:nvPr/>
          </p:nvSpPr>
          <p:spPr>
            <a:xfrm>
              <a:off x="0" y="0"/>
              <a:ext cx="1752600" cy="6858000"/>
            </a:xfrm>
            <a:prstGeom prst="rect">
              <a:avLst/>
            </a:prstGeom>
            <a:solidFill>
              <a:schemeClr val="bg1">
                <a:lumMod val="65000"/>
                <a:lumOff val="3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</p:grpSp>
      <p:sp>
        <p:nvSpPr>
          <p:cNvPr id="22" name="Title 1"/>
          <p:cNvSpPr txBox="1">
            <a:spLocks/>
          </p:cNvSpPr>
          <p:nvPr/>
        </p:nvSpPr>
        <p:spPr>
          <a:xfrm>
            <a:off x="838200" y="304800"/>
            <a:ext cx="76200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Operational Example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Picture 39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371600"/>
            <a:ext cx="4114800" cy="4172610"/>
          </a:xfrm>
          <a:prstGeom prst="roundRect">
            <a:avLst/>
          </a:prstGeom>
          <a:noFill/>
          <a:ln w="12700" algn="in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1" name="Oval 37"/>
          <p:cNvSpPr>
            <a:spLocks noChangeArrowheads="1"/>
          </p:cNvSpPr>
          <p:nvPr/>
        </p:nvSpPr>
        <p:spPr bwMode="auto">
          <a:xfrm>
            <a:off x="1447800" y="3429000"/>
            <a:ext cx="685800" cy="685800"/>
          </a:xfrm>
          <a:prstGeom prst="ellipse">
            <a:avLst/>
          </a:prstGeom>
          <a:solidFill>
            <a:schemeClr val="bg1">
              <a:alpha val="1000"/>
            </a:schemeClr>
          </a:solidFill>
          <a:ln w="31750" algn="in">
            <a:solidFill>
              <a:srgbClr val="FFFFFF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37"/>
          <p:cNvSpPr>
            <a:spLocks noChangeArrowheads="1"/>
          </p:cNvSpPr>
          <p:nvPr/>
        </p:nvSpPr>
        <p:spPr bwMode="auto">
          <a:xfrm>
            <a:off x="5867400" y="3352800"/>
            <a:ext cx="685800" cy="685800"/>
          </a:xfrm>
          <a:prstGeom prst="ellipse">
            <a:avLst/>
          </a:prstGeom>
          <a:solidFill>
            <a:schemeClr val="bg1">
              <a:alpha val="1000"/>
            </a:schemeClr>
          </a:solidFill>
          <a:ln w="31750" algn="in">
            <a:solidFill>
              <a:srgbClr val="FFFFFF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533400" y="1905000"/>
            <a:ext cx="838200" cy="381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PGLM</a:t>
            </a:r>
            <a:endParaRPr lang="en-US" sz="2000" dirty="0"/>
          </a:p>
        </p:txBody>
      </p:sp>
      <p:sp>
        <p:nvSpPr>
          <p:cNvPr id="37" name="Rounded Rectangle 36"/>
          <p:cNvSpPr/>
          <p:nvPr/>
        </p:nvSpPr>
        <p:spPr>
          <a:xfrm>
            <a:off x="5029200" y="1905000"/>
            <a:ext cx="1371600" cy="381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Reflectivity</a:t>
            </a:r>
            <a:endParaRPr lang="en-US" sz="2000" dirty="0"/>
          </a:p>
        </p:txBody>
      </p:sp>
      <p:sp>
        <p:nvSpPr>
          <p:cNvPr id="38" name="Rounded Rectangle 37"/>
          <p:cNvSpPr/>
          <p:nvPr/>
        </p:nvSpPr>
        <p:spPr>
          <a:xfrm>
            <a:off x="2286000" y="3733800"/>
            <a:ext cx="1295400" cy="381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16 Flashes</a:t>
            </a:r>
            <a:endParaRPr lang="en-US" sz="2000" dirty="0"/>
          </a:p>
        </p:txBody>
      </p:sp>
      <p:sp>
        <p:nvSpPr>
          <p:cNvPr id="39" name="Rounded Rectangle 38"/>
          <p:cNvSpPr/>
          <p:nvPr/>
        </p:nvSpPr>
        <p:spPr>
          <a:xfrm>
            <a:off x="3810000" y="5638800"/>
            <a:ext cx="1371600" cy="381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2212 UTC</a:t>
            </a:r>
            <a:endParaRPr lang="en-US" sz="20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228600" y="6096000"/>
            <a:ext cx="8781411" cy="685800"/>
            <a:chOff x="228600" y="6096000"/>
            <a:chExt cx="8781411" cy="685800"/>
          </a:xfrm>
        </p:grpSpPr>
        <p:grpSp>
          <p:nvGrpSpPr>
            <p:cNvPr id="24" name="Group 22"/>
            <p:cNvGrpSpPr/>
            <p:nvPr/>
          </p:nvGrpSpPr>
          <p:grpSpPr>
            <a:xfrm>
              <a:off x="2064079" y="6096000"/>
              <a:ext cx="6945932" cy="685800"/>
              <a:chOff x="2140279" y="6096000"/>
              <a:chExt cx="6945932" cy="685800"/>
            </a:xfrm>
          </p:grpSpPr>
          <p:grpSp>
            <p:nvGrpSpPr>
              <p:cNvPr id="27" name="Group 13"/>
              <p:cNvGrpSpPr>
                <a:grpSpLocks/>
              </p:cNvGrpSpPr>
              <p:nvPr/>
            </p:nvGrpSpPr>
            <p:grpSpPr bwMode="auto">
              <a:xfrm>
                <a:off x="2140279" y="6245225"/>
                <a:ext cx="5784521" cy="460375"/>
                <a:chOff x="2286000" y="6245225"/>
                <a:chExt cx="5784521" cy="460375"/>
              </a:xfrm>
            </p:grpSpPr>
            <p:grpSp>
              <p:nvGrpSpPr>
                <p:cNvPr id="33" name="Group 11"/>
                <p:cNvGrpSpPr>
                  <a:grpSpLocks/>
                </p:cNvGrpSpPr>
                <p:nvPr/>
              </p:nvGrpSpPr>
              <p:grpSpPr bwMode="auto">
                <a:xfrm>
                  <a:off x="2286000" y="6525768"/>
                  <a:ext cx="5784521" cy="179832"/>
                  <a:chOff x="2514600" y="5916168"/>
                  <a:chExt cx="5784521" cy="179832"/>
                </a:xfrm>
              </p:grpSpPr>
              <p:sp>
                <p:nvSpPr>
                  <p:cNvPr id="35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697480" y="5916168"/>
                    <a:ext cx="5601641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603123" y="6007608"/>
                    <a:ext cx="560470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514600" y="6096000"/>
                    <a:ext cx="5601641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4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652680" y="6245225"/>
                  <a:ext cx="5189241" cy="292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3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+mj-lt"/>
                    </a:rPr>
                    <a:t>transitioning unique NASA data and research technologies to operations</a:t>
                  </a:r>
                  <a:endParaRPr lang="en-US" sz="1300" b="1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</p:grpSp>
          <p:pic>
            <p:nvPicPr>
              <p:cNvPr id="28" name="Picture 10" descr="S:\SPoRT Logo\NASA_Lg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8229599" y="6096000"/>
                <a:ext cx="856612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6" name="Picture 2" descr="sport_redblue_lg_trans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8600" y="6245225"/>
              <a:ext cx="1676400" cy="44984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3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371600"/>
            <a:ext cx="4114800" cy="4174675"/>
          </a:xfrm>
          <a:prstGeom prst="roundRect">
            <a:avLst/>
          </a:prstGeom>
          <a:noFill/>
          <a:ln w="12700" algn="in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</p:pic>
      <p:grpSp>
        <p:nvGrpSpPr>
          <p:cNvPr id="2" name="Group 12"/>
          <p:cNvGrpSpPr/>
          <p:nvPr/>
        </p:nvGrpSpPr>
        <p:grpSpPr>
          <a:xfrm>
            <a:off x="0" y="0"/>
            <a:ext cx="1524000" cy="6858000"/>
            <a:chOff x="0" y="0"/>
            <a:chExt cx="1752600" cy="6858000"/>
          </a:xfrm>
        </p:grpSpPr>
        <p:pic>
          <p:nvPicPr>
            <p:cNvPr id="21" name="Picture 14" descr="lightning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7526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Rectangle 24"/>
            <p:cNvSpPr/>
            <p:nvPr/>
          </p:nvSpPr>
          <p:spPr>
            <a:xfrm>
              <a:off x="0" y="0"/>
              <a:ext cx="1752600" cy="6858000"/>
            </a:xfrm>
            <a:prstGeom prst="rect">
              <a:avLst/>
            </a:prstGeom>
            <a:solidFill>
              <a:schemeClr val="bg1">
                <a:lumMod val="65000"/>
                <a:lumOff val="3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</p:grpSp>
      <p:sp>
        <p:nvSpPr>
          <p:cNvPr id="22" name="Title 1"/>
          <p:cNvSpPr txBox="1">
            <a:spLocks/>
          </p:cNvSpPr>
          <p:nvPr/>
        </p:nvSpPr>
        <p:spPr>
          <a:xfrm>
            <a:off x="838200" y="304800"/>
            <a:ext cx="76200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Operational Example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" name="Picture 44" descr="pglm_12may11_2220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371600"/>
            <a:ext cx="4114800" cy="4172610"/>
          </a:xfrm>
          <a:prstGeom prst="roundRect">
            <a:avLst/>
          </a:prstGeom>
          <a:noFill/>
          <a:ln w="12700" algn="in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9" name="Oval 37"/>
          <p:cNvSpPr>
            <a:spLocks noChangeArrowheads="1"/>
          </p:cNvSpPr>
          <p:nvPr/>
        </p:nvSpPr>
        <p:spPr bwMode="auto">
          <a:xfrm>
            <a:off x="1371600" y="3429000"/>
            <a:ext cx="685800" cy="685800"/>
          </a:xfrm>
          <a:prstGeom prst="ellipse">
            <a:avLst/>
          </a:prstGeom>
          <a:solidFill>
            <a:schemeClr val="bg1">
              <a:alpha val="1000"/>
            </a:schemeClr>
          </a:solidFill>
          <a:ln w="31750" algn="in">
            <a:solidFill>
              <a:srgbClr val="FFFFFF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37"/>
          <p:cNvSpPr>
            <a:spLocks noChangeArrowheads="1"/>
          </p:cNvSpPr>
          <p:nvPr/>
        </p:nvSpPr>
        <p:spPr bwMode="auto">
          <a:xfrm>
            <a:off x="5867400" y="3352800"/>
            <a:ext cx="685800" cy="685800"/>
          </a:xfrm>
          <a:prstGeom prst="ellipse">
            <a:avLst/>
          </a:prstGeom>
          <a:solidFill>
            <a:schemeClr val="bg1">
              <a:alpha val="1000"/>
            </a:schemeClr>
          </a:solidFill>
          <a:ln w="31750" algn="in">
            <a:solidFill>
              <a:srgbClr val="FFFFFF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533400" y="1905000"/>
            <a:ext cx="838200" cy="381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PGLM</a:t>
            </a:r>
            <a:endParaRPr lang="en-US" sz="2000" dirty="0"/>
          </a:p>
        </p:txBody>
      </p:sp>
      <p:sp>
        <p:nvSpPr>
          <p:cNvPr id="32" name="Rounded Rectangle 31"/>
          <p:cNvSpPr/>
          <p:nvPr/>
        </p:nvSpPr>
        <p:spPr>
          <a:xfrm>
            <a:off x="5029200" y="1905000"/>
            <a:ext cx="1371600" cy="381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Reflectivity</a:t>
            </a:r>
            <a:endParaRPr lang="en-US" sz="2000" dirty="0"/>
          </a:p>
        </p:txBody>
      </p:sp>
      <p:sp>
        <p:nvSpPr>
          <p:cNvPr id="36" name="Rounded Rectangle 35"/>
          <p:cNvSpPr/>
          <p:nvPr/>
        </p:nvSpPr>
        <p:spPr>
          <a:xfrm>
            <a:off x="2286000" y="3733800"/>
            <a:ext cx="1295400" cy="381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75 Flashes</a:t>
            </a:r>
            <a:endParaRPr lang="en-US" sz="2000" dirty="0"/>
          </a:p>
        </p:txBody>
      </p:sp>
      <p:sp>
        <p:nvSpPr>
          <p:cNvPr id="37" name="Rounded Rectangle 36"/>
          <p:cNvSpPr/>
          <p:nvPr/>
        </p:nvSpPr>
        <p:spPr>
          <a:xfrm>
            <a:off x="3810000" y="5638800"/>
            <a:ext cx="1371600" cy="381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2220 UTC</a:t>
            </a:r>
            <a:endParaRPr lang="en-US" sz="20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228600" y="6096000"/>
            <a:ext cx="8781411" cy="685800"/>
            <a:chOff x="228600" y="6096000"/>
            <a:chExt cx="8781411" cy="685800"/>
          </a:xfrm>
        </p:grpSpPr>
        <p:grpSp>
          <p:nvGrpSpPr>
            <p:cNvPr id="24" name="Group 22"/>
            <p:cNvGrpSpPr/>
            <p:nvPr/>
          </p:nvGrpSpPr>
          <p:grpSpPr>
            <a:xfrm>
              <a:off x="2064079" y="6096000"/>
              <a:ext cx="6945932" cy="685800"/>
              <a:chOff x="2140279" y="6096000"/>
              <a:chExt cx="6945932" cy="685800"/>
            </a:xfrm>
          </p:grpSpPr>
          <p:grpSp>
            <p:nvGrpSpPr>
              <p:cNvPr id="27" name="Group 13"/>
              <p:cNvGrpSpPr>
                <a:grpSpLocks/>
              </p:cNvGrpSpPr>
              <p:nvPr/>
            </p:nvGrpSpPr>
            <p:grpSpPr bwMode="auto">
              <a:xfrm>
                <a:off x="2140279" y="6245225"/>
                <a:ext cx="5784521" cy="460375"/>
                <a:chOff x="2286000" y="6245225"/>
                <a:chExt cx="5784521" cy="460375"/>
              </a:xfrm>
            </p:grpSpPr>
            <p:grpSp>
              <p:nvGrpSpPr>
                <p:cNvPr id="33" name="Group 11"/>
                <p:cNvGrpSpPr>
                  <a:grpSpLocks/>
                </p:cNvGrpSpPr>
                <p:nvPr/>
              </p:nvGrpSpPr>
              <p:grpSpPr bwMode="auto">
                <a:xfrm>
                  <a:off x="2286000" y="6525768"/>
                  <a:ext cx="5784521" cy="179832"/>
                  <a:chOff x="2514600" y="5916168"/>
                  <a:chExt cx="5784521" cy="179832"/>
                </a:xfrm>
              </p:grpSpPr>
              <p:sp>
                <p:nvSpPr>
                  <p:cNvPr id="35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697480" y="5916168"/>
                    <a:ext cx="5601641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603123" y="6007608"/>
                    <a:ext cx="560470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514600" y="6096000"/>
                    <a:ext cx="5601641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4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652680" y="6245225"/>
                  <a:ext cx="5189241" cy="292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3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+mj-lt"/>
                    </a:rPr>
                    <a:t>transitioning unique NASA data and research technologies to operations</a:t>
                  </a:r>
                  <a:endParaRPr lang="en-US" sz="1300" b="1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</p:grpSp>
          <p:pic>
            <p:nvPicPr>
              <p:cNvPr id="28" name="Picture 10" descr="S:\SPoRT Logo\NASA_Lg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8229599" y="6096000"/>
                <a:ext cx="856612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6" name="Picture 2" descr="sport_redblue_lg_trans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8600" y="6245225"/>
              <a:ext cx="1676400" cy="44984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7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371600"/>
            <a:ext cx="4132936" cy="4191000"/>
          </a:xfrm>
          <a:prstGeom prst="roundRect">
            <a:avLst/>
          </a:prstGeom>
          <a:noFill/>
          <a:ln w="12700" algn="in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</p:pic>
      <p:grpSp>
        <p:nvGrpSpPr>
          <p:cNvPr id="2" name="Group 12"/>
          <p:cNvGrpSpPr/>
          <p:nvPr/>
        </p:nvGrpSpPr>
        <p:grpSpPr>
          <a:xfrm>
            <a:off x="0" y="0"/>
            <a:ext cx="1524000" cy="6858000"/>
            <a:chOff x="0" y="0"/>
            <a:chExt cx="1752600" cy="6858000"/>
          </a:xfrm>
        </p:grpSpPr>
        <p:pic>
          <p:nvPicPr>
            <p:cNvPr id="21" name="Picture 14" descr="lightning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7526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Rectangle 24"/>
            <p:cNvSpPr/>
            <p:nvPr/>
          </p:nvSpPr>
          <p:spPr>
            <a:xfrm>
              <a:off x="0" y="0"/>
              <a:ext cx="1752600" cy="6858000"/>
            </a:xfrm>
            <a:prstGeom prst="rect">
              <a:avLst/>
            </a:prstGeom>
            <a:solidFill>
              <a:schemeClr val="bg1">
                <a:lumMod val="65000"/>
                <a:lumOff val="3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</p:grpSp>
      <p:sp>
        <p:nvSpPr>
          <p:cNvPr id="22" name="Title 1"/>
          <p:cNvSpPr txBox="1">
            <a:spLocks/>
          </p:cNvSpPr>
          <p:nvPr/>
        </p:nvSpPr>
        <p:spPr>
          <a:xfrm>
            <a:off x="838200" y="304800"/>
            <a:ext cx="76200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Operational Example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" name="Picture 48" descr="pglm_12may11_2226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371599"/>
            <a:ext cx="4114800" cy="4154027"/>
          </a:xfrm>
          <a:prstGeom prst="roundRect">
            <a:avLst/>
          </a:prstGeom>
          <a:noFill/>
          <a:ln w="12700" algn="in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0" name="Oval 37"/>
          <p:cNvSpPr>
            <a:spLocks noChangeArrowheads="1"/>
          </p:cNvSpPr>
          <p:nvPr/>
        </p:nvSpPr>
        <p:spPr bwMode="auto">
          <a:xfrm>
            <a:off x="5867400" y="3352800"/>
            <a:ext cx="685800" cy="685800"/>
          </a:xfrm>
          <a:prstGeom prst="ellipse">
            <a:avLst/>
          </a:prstGeom>
          <a:solidFill>
            <a:schemeClr val="bg1">
              <a:alpha val="1000"/>
            </a:schemeClr>
          </a:solidFill>
          <a:ln w="31750" algn="in">
            <a:solidFill>
              <a:srgbClr val="FFFFFF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533400" y="1905000"/>
            <a:ext cx="838200" cy="381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PGLM</a:t>
            </a:r>
            <a:endParaRPr lang="en-US" sz="2000" dirty="0"/>
          </a:p>
        </p:txBody>
      </p:sp>
      <p:sp>
        <p:nvSpPr>
          <p:cNvPr id="32" name="Rounded Rectangle 31"/>
          <p:cNvSpPr/>
          <p:nvPr/>
        </p:nvSpPr>
        <p:spPr>
          <a:xfrm>
            <a:off x="5029200" y="1905000"/>
            <a:ext cx="1371600" cy="381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Reflectivity</a:t>
            </a:r>
            <a:endParaRPr lang="en-US" sz="2000" dirty="0"/>
          </a:p>
        </p:txBody>
      </p:sp>
      <p:sp>
        <p:nvSpPr>
          <p:cNvPr id="36" name="Rounded Rectangle 35"/>
          <p:cNvSpPr/>
          <p:nvPr/>
        </p:nvSpPr>
        <p:spPr>
          <a:xfrm>
            <a:off x="2286000" y="3581400"/>
            <a:ext cx="1219200" cy="6096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Warning Issued</a:t>
            </a:r>
            <a:endParaRPr lang="en-US" sz="2000" dirty="0"/>
          </a:p>
        </p:txBody>
      </p:sp>
      <p:sp>
        <p:nvSpPr>
          <p:cNvPr id="37" name="Rounded Rectangle 36"/>
          <p:cNvSpPr/>
          <p:nvPr/>
        </p:nvSpPr>
        <p:spPr>
          <a:xfrm>
            <a:off x="3810000" y="5638800"/>
            <a:ext cx="1371600" cy="381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2226 UTC</a:t>
            </a:r>
            <a:endParaRPr lang="en-US" sz="20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228600" y="6096000"/>
            <a:ext cx="8781411" cy="685800"/>
            <a:chOff x="228600" y="6096000"/>
            <a:chExt cx="8781411" cy="685800"/>
          </a:xfrm>
        </p:grpSpPr>
        <p:grpSp>
          <p:nvGrpSpPr>
            <p:cNvPr id="24" name="Group 22"/>
            <p:cNvGrpSpPr/>
            <p:nvPr/>
          </p:nvGrpSpPr>
          <p:grpSpPr>
            <a:xfrm>
              <a:off x="2064079" y="6096000"/>
              <a:ext cx="6945932" cy="685800"/>
              <a:chOff x="2140279" y="6096000"/>
              <a:chExt cx="6945932" cy="685800"/>
            </a:xfrm>
          </p:grpSpPr>
          <p:grpSp>
            <p:nvGrpSpPr>
              <p:cNvPr id="27" name="Group 13"/>
              <p:cNvGrpSpPr>
                <a:grpSpLocks/>
              </p:cNvGrpSpPr>
              <p:nvPr/>
            </p:nvGrpSpPr>
            <p:grpSpPr bwMode="auto">
              <a:xfrm>
                <a:off x="2140279" y="6245225"/>
                <a:ext cx="5784521" cy="460375"/>
                <a:chOff x="2286000" y="6245225"/>
                <a:chExt cx="5784521" cy="460375"/>
              </a:xfrm>
            </p:grpSpPr>
            <p:grpSp>
              <p:nvGrpSpPr>
                <p:cNvPr id="33" name="Group 11"/>
                <p:cNvGrpSpPr>
                  <a:grpSpLocks/>
                </p:cNvGrpSpPr>
                <p:nvPr/>
              </p:nvGrpSpPr>
              <p:grpSpPr bwMode="auto">
                <a:xfrm>
                  <a:off x="2286000" y="6525768"/>
                  <a:ext cx="5784521" cy="179832"/>
                  <a:chOff x="2514600" y="5916168"/>
                  <a:chExt cx="5784521" cy="179832"/>
                </a:xfrm>
              </p:grpSpPr>
              <p:sp>
                <p:nvSpPr>
                  <p:cNvPr id="35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697480" y="5916168"/>
                    <a:ext cx="5601641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603123" y="6007608"/>
                    <a:ext cx="560470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514600" y="6096000"/>
                    <a:ext cx="5601641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4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652680" y="6245225"/>
                  <a:ext cx="5189241" cy="292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3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+mj-lt"/>
                    </a:rPr>
                    <a:t>transitioning unique NASA data and research technologies to operations</a:t>
                  </a:r>
                  <a:endParaRPr lang="en-US" sz="1300" b="1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</p:grpSp>
          <p:pic>
            <p:nvPicPr>
              <p:cNvPr id="28" name="Picture 10" descr="S:\SPoRT Logo\NASA_Lg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8229599" y="6096000"/>
                <a:ext cx="856612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6" name="Picture 2" descr="sport_redblue_lg_trans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8600" y="6245225"/>
              <a:ext cx="1676400" cy="44984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0" y="0"/>
            <a:ext cx="1524000" cy="6858000"/>
            <a:chOff x="0" y="0"/>
            <a:chExt cx="1752600" cy="6858000"/>
          </a:xfrm>
        </p:grpSpPr>
        <p:pic>
          <p:nvPicPr>
            <p:cNvPr id="26" name="Picture 14" descr="lightning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17526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Rectangle 26"/>
            <p:cNvSpPr/>
            <p:nvPr/>
          </p:nvSpPr>
          <p:spPr>
            <a:xfrm>
              <a:off x="0" y="0"/>
              <a:ext cx="1752600" cy="6858000"/>
            </a:xfrm>
            <a:prstGeom prst="rect">
              <a:avLst/>
            </a:prstGeom>
            <a:solidFill>
              <a:schemeClr val="bg1">
                <a:lumMod val="65000"/>
                <a:lumOff val="3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</p:grpSp>
      <p:graphicFrame>
        <p:nvGraphicFramePr>
          <p:cNvPr id="24" name="Chart 23"/>
          <p:cNvGraphicFramePr/>
          <p:nvPr/>
        </p:nvGraphicFramePr>
        <p:xfrm>
          <a:off x="3048000" y="1276350"/>
          <a:ext cx="5943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Chart 24"/>
          <p:cNvGraphicFramePr/>
          <p:nvPr/>
        </p:nvGraphicFramePr>
        <p:xfrm>
          <a:off x="3048000" y="1276350"/>
          <a:ext cx="5943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219" name="Title 15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Total Lightning?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 rot="16200000">
            <a:off x="1500981" y="3144044"/>
            <a:ext cx="254000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Total Lightning Activity</a:t>
            </a:r>
          </a:p>
        </p:txBody>
      </p:sp>
      <p:sp>
        <p:nvSpPr>
          <p:cNvPr id="16" name="Rectangle 26"/>
          <p:cNvSpPr>
            <a:spLocks noChangeArrowheads="1"/>
          </p:cNvSpPr>
          <p:nvPr/>
        </p:nvSpPr>
        <p:spPr bwMode="auto">
          <a:xfrm>
            <a:off x="7391400" y="5715000"/>
            <a:ext cx="304800" cy="304800"/>
          </a:xfrm>
          <a:prstGeom prst="rect">
            <a:avLst/>
          </a:prstGeom>
          <a:solidFill>
            <a:srgbClr val="0060A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4" name="Rectangle 27"/>
          <p:cNvSpPr>
            <a:spLocks noChangeArrowheads="1"/>
          </p:cNvSpPr>
          <p:nvPr/>
        </p:nvSpPr>
        <p:spPr bwMode="auto">
          <a:xfrm>
            <a:off x="5334000" y="5715000"/>
            <a:ext cx="304800" cy="304800"/>
          </a:xfrm>
          <a:prstGeom prst="rect">
            <a:avLst/>
          </a:prstGeom>
          <a:solidFill>
            <a:srgbClr val="7E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Box 22_0"/>
          <p:cNvSpPr txBox="1">
            <a:spLocks noChangeArrowheads="1"/>
          </p:cNvSpPr>
          <p:nvPr/>
        </p:nvSpPr>
        <p:spPr bwMode="auto">
          <a:xfrm>
            <a:off x="7696200" y="5551488"/>
            <a:ext cx="129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Inter-Cloud Flashes</a:t>
            </a:r>
          </a:p>
        </p:txBody>
      </p:sp>
      <p:sp>
        <p:nvSpPr>
          <p:cNvPr id="19" name="Text Box 22_1"/>
          <p:cNvSpPr txBox="1">
            <a:spLocks noChangeArrowheads="1"/>
          </p:cNvSpPr>
          <p:nvPr/>
        </p:nvSpPr>
        <p:spPr bwMode="auto">
          <a:xfrm>
            <a:off x="5638800" y="5526088"/>
            <a:ext cx="19240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Cloud-to-Ground Strikes</a:t>
            </a:r>
          </a:p>
        </p:txBody>
      </p:sp>
      <p:sp>
        <p:nvSpPr>
          <p:cNvPr id="20" name="Text Box 22_2"/>
          <p:cNvSpPr txBox="1">
            <a:spLocks noChangeArrowheads="1"/>
          </p:cNvSpPr>
          <p:nvPr/>
        </p:nvSpPr>
        <p:spPr bwMode="auto">
          <a:xfrm>
            <a:off x="2971800" y="5602288"/>
            <a:ext cx="2311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31 Individual Storms</a:t>
            </a:r>
          </a:p>
        </p:txBody>
      </p:sp>
      <p:sp>
        <p:nvSpPr>
          <p:cNvPr id="22" name="Oval 21"/>
          <p:cNvSpPr/>
          <p:nvPr/>
        </p:nvSpPr>
        <p:spPr>
          <a:xfrm>
            <a:off x="5623560" y="4668838"/>
            <a:ext cx="152400" cy="381000"/>
          </a:xfrm>
          <a:prstGeom prst="ellipse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315200" y="4668838"/>
            <a:ext cx="152400" cy="381000"/>
          </a:xfrm>
          <a:prstGeom prst="ellipse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152400" y="2590800"/>
            <a:ext cx="2362200" cy="15240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28600" y="2667001"/>
            <a:ext cx="2362200" cy="1364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en-US" sz="2400" b="1" u="sng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Tahoma" pitchFamily="34" charset="0"/>
              </a:rPr>
              <a:t>Total Lightning</a:t>
            </a:r>
            <a:endParaRPr lang="en-US" sz="2200" b="1" u="sng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176213" lvl="1" indent="-176213">
              <a:lnSpc>
                <a:spcPct val="85000"/>
              </a:lnSpc>
              <a:spcAft>
                <a:spcPts val="600"/>
              </a:spcAft>
              <a:buFontTx/>
              <a:buChar char="•"/>
            </a:pP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</a:rPr>
              <a:t>Combination of cloud-to-ground and intra-cloud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28600" y="6096000"/>
            <a:ext cx="8781411" cy="685800"/>
            <a:chOff x="228600" y="6096000"/>
            <a:chExt cx="8781411" cy="685800"/>
          </a:xfrm>
        </p:grpSpPr>
        <p:grpSp>
          <p:nvGrpSpPr>
            <p:cNvPr id="29" name="Group 22"/>
            <p:cNvGrpSpPr/>
            <p:nvPr/>
          </p:nvGrpSpPr>
          <p:grpSpPr>
            <a:xfrm>
              <a:off x="2064079" y="6096000"/>
              <a:ext cx="6945932" cy="685800"/>
              <a:chOff x="2140279" y="6096000"/>
              <a:chExt cx="6945932" cy="685800"/>
            </a:xfrm>
          </p:grpSpPr>
          <p:grpSp>
            <p:nvGrpSpPr>
              <p:cNvPr id="31" name="Group 13"/>
              <p:cNvGrpSpPr>
                <a:grpSpLocks/>
              </p:cNvGrpSpPr>
              <p:nvPr/>
            </p:nvGrpSpPr>
            <p:grpSpPr bwMode="auto">
              <a:xfrm>
                <a:off x="2140279" y="6245225"/>
                <a:ext cx="5784521" cy="460375"/>
                <a:chOff x="2286000" y="6245225"/>
                <a:chExt cx="5784521" cy="460375"/>
              </a:xfrm>
            </p:grpSpPr>
            <p:grpSp>
              <p:nvGrpSpPr>
                <p:cNvPr id="33" name="Group 11"/>
                <p:cNvGrpSpPr>
                  <a:grpSpLocks/>
                </p:cNvGrpSpPr>
                <p:nvPr/>
              </p:nvGrpSpPr>
              <p:grpSpPr bwMode="auto">
                <a:xfrm>
                  <a:off x="2286000" y="6525768"/>
                  <a:ext cx="5784521" cy="179832"/>
                  <a:chOff x="2514600" y="5916168"/>
                  <a:chExt cx="5784521" cy="179832"/>
                </a:xfrm>
              </p:grpSpPr>
              <p:sp>
                <p:nvSpPr>
                  <p:cNvPr id="35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697480" y="5916168"/>
                    <a:ext cx="5601641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603123" y="6007608"/>
                    <a:ext cx="560470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514600" y="6096000"/>
                    <a:ext cx="5601641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4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652680" y="6245225"/>
                  <a:ext cx="5189241" cy="292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3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+mj-lt"/>
                    </a:rPr>
                    <a:t>transitioning unique NASA data and research technologies to operations</a:t>
                  </a:r>
                  <a:endParaRPr lang="en-US" sz="1300" b="1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</p:grpSp>
          <p:pic>
            <p:nvPicPr>
              <p:cNvPr id="32" name="Picture 10" descr="S:\SPoRT Logo\NASA_Lg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8229599" y="6096000"/>
                <a:ext cx="856612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0" name="Picture 2" descr="sport_redblue_lg_trans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8600" y="6245225"/>
              <a:ext cx="1676400" cy="44984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76400"/>
            <a:ext cx="2120090" cy="1905000"/>
          </a:xfrm>
          <a:prstGeom prst="roundRect">
            <a:avLst/>
          </a:prstGeom>
          <a:noFill/>
          <a:ln w="12700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524000"/>
            <a:ext cx="2192567" cy="2286000"/>
          </a:xfrm>
          <a:prstGeom prst="roundRect">
            <a:avLst/>
          </a:prstGeom>
          <a:noFill/>
          <a:ln w="12700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39" name="Rounded Rectangle 38"/>
          <p:cNvSpPr/>
          <p:nvPr/>
        </p:nvSpPr>
        <p:spPr>
          <a:xfrm>
            <a:off x="4800600" y="4038600"/>
            <a:ext cx="4191000" cy="2057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2"/>
          <p:cNvGrpSpPr/>
          <p:nvPr/>
        </p:nvGrpSpPr>
        <p:grpSpPr>
          <a:xfrm>
            <a:off x="0" y="0"/>
            <a:ext cx="1524000" cy="6858000"/>
            <a:chOff x="0" y="0"/>
            <a:chExt cx="1752600" cy="6858000"/>
          </a:xfrm>
        </p:grpSpPr>
        <p:pic>
          <p:nvPicPr>
            <p:cNvPr id="21" name="Picture 14" descr="lightning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7526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Rectangle 24"/>
            <p:cNvSpPr/>
            <p:nvPr/>
          </p:nvSpPr>
          <p:spPr>
            <a:xfrm>
              <a:off x="0" y="0"/>
              <a:ext cx="1752600" cy="6858000"/>
            </a:xfrm>
            <a:prstGeom prst="rect">
              <a:avLst/>
            </a:prstGeom>
            <a:solidFill>
              <a:schemeClr val="bg1">
                <a:lumMod val="65000"/>
                <a:lumOff val="3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</p:grp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620000" cy="993775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Importance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Total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Lightning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7" name="Chart 16"/>
          <p:cNvGraphicFramePr/>
          <p:nvPr/>
        </p:nvGraphicFramePr>
        <p:xfrm>
          <a:off x="381000" y="1219200"/>
          <a:ext cx="40386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9" name="Straight Arrow Connector 18"/>
          <p:cNvCxnSpPr/>
          <p:nvPr/>
        </p:nvCxnSpPr>
        <p:spPr>
          <a:xfrm rot="16200000" flipV="1">
            <a:off x="2933700" y="2400300"/>
            <a:ext cx="687388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3581401" y="1752600"/>
            <a:ext cx="457200" cy="31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446338" y="2819400"/>
            <a:ext cx="1631950" cy="374650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Warning Issued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70325" y="1295400"/>
            <a:ext cx="660400" cy="374650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EF-1</a:t>
            </a:r>
          </a:p>
        </p:txBody>
      </p:sp>
      <p:sp>
        <p:nvSpPr>
          <p:cNvPr id="26" name="TextBox 25"/>
          <p:cNvSpPr txBox="1"/>
          <p:nvPr/>
        </p:nvSpPr>
        <p:spPr>
          <a:xfrm rot="16200000">
            <a:off x="-538163" y="2174876"/>
            <a:ext cx="1603375" cy="374650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Source Density</a:t>
            </a:r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777875" y="3962400"/>
            <a:ext cx="1562100" cy="2028825"/>
            <a:chOff x="777225" y="3962400"/>
            <a:chExt cx="1562100" cy="2028825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77225" y="3962400"/>
              <a:ext cx="1562100" cy="2028825"/>
            </a:xfrm>
            <a:prstGeom prst="roundRect">
              <a:avLst/>
            </a:prstGeom>
            <a:noFill/>
            <a:ln w="2540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</p:pic>
        <p:sp>
          <p:nvSpPr>
            <p:cNvPr id="33" name="Oval 32"/>
            <p:cNvSpPr/>
            <p:nvPr/>
          </p:nvSpPr>
          <p:spPr>
            <a:xfrm>
              <a:off x="1447150" y="4648200"/>
              <a:ext cx="381000" cy="457200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2724150" y="3962400"/>
            <a:ext cx="1543050" cy="2009775"/>
            <a:chOff x="2724150" y="3962400"/>
            <a:chExt cx="1543050" cy="2009775"/>
          </a:xfrm>
        </p:grpSpPr>
        <p:pic>
          <p:nvPicPr>
            <p:cNvPr id="35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724150" y="3962400"/>
              <a:ext cx="1543050" cy="2009775"/>
            </a:xfrm>
            <a:prstGeom prst="roundRect">
              <a:avLst/>
            </a:prstGeom>
            <a:noFill/>
            <a:ln w="2540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</p:pic>
        <p:sp>
          <p:nvSpPr>
            <p:cNvPr id="36" name="Oval 35"/>
            <p:cNvSpPr/>
            <p:nvPr/>
          </p:nvSpPr>
          <p:spPr>
            <a:xfrm>
              <a:off x="3430588" y="4648200"/>
              <a:ext cx="381000" cy="457200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852017" y="4038600"/>
            <a:ext cx="1491853" cy="646986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Lightning 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Jump</a:t>
            </a:r>
          </a:p>
          <a:p>
            <a:pPr algn="ctr">
              <a:defRPr/>
            </a:pP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Example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876800" y="4180835"/>
            <a:ext cx="4114800" cy="1838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lvl="1" indent="-176213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</a:rPr>
              <a:t>Correlates with updraft strength</a:t>
            </a:r>
          </a:p>
          <a:p>
            <a:pPr marL="176213" lvl="1" indent="-176213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</a:rPr>
              <a:t>Correlates with incipient severity</a:t>
            </a:r>
          </a:p>
          <a:p>
            <a:pPr marL="176213" lvl="1" indent="-176213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</a:rPr>
              <a:t>Not point data like NLDN</a:t>
            </a:r>
          </a:p>
          <a:p>
            <a:pPr marL="176213" lvl="1" indent="-176213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</a:rPr>
              <a:t>Enhance lightning safety</a:t>
            </a:r>
          </a:p>
          <a:p>
            <a:pPr marL="176213" lvl="1" indent="-176213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</a:rPr>
              <a:t>Enhance situational awareness</a:t>
            </a:r>
            <a:endParaRPr lang="en-US" sz="2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092883" y="3276600"/>
            <a:ext cx="1562384" cy="646986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Lightning 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Safety</a:t>
            </a:r>
          </a:p>
          <a:p>
            <a:pPr algn="ctr">
              <a:defRPr/>
            </a:pP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Example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28600" y="6096000"/>
            <a:ext cx="8781411" cy="685800"/>
            <a:chOff x="228600" y="6096000"/>
            <a:chExt cx="8781411" cy="685800"/>
          </a:xfrm>
        </p:grpSpPr>
        <p:grpSp>
          <p:nvGrpSpPr>
            <p:cNvPr id="42" name="Group 22"/>
            <p:cNvGrpSpPr/>
            <p:nvPr/>
          </p:nvGrpSpPr>
          <p:grpSpPr>
            <a:xfrm>
              <a:off x="2064079" y="6096000"/>
              <a:ext cx="6945932" cy="685800"/>
              <a:chOff x="2140279" y="6096000"/>
              <a:chExt cx="6945932" cy="685800"/>
            </a:xfrm>
          </p:grpSpPr>
          <p:grpSp>
            <p:nvGrpSpPr>
              <p:cNvPr id="46" name="Group 13"/>
              <p:cNvGrpSpPr>
                <a:grpSpLocks/>
              </p:cNvGrpSpPr>
              <p:nvPr/>
            </p:nvGrpSpPr>
            <p:grpSpPr bwMode="auto">
              <a:xfrm>
                <a:off x="2140279" y="6245225"/>
                <a:ext cx="5784521" cy="460375"/>
                <a:chOff x="2286000" y="6245225"/>
                <a:chExt cx="5784521" cy="460375"/>
              </a:xfrm>
            </p:grpSpPr>
            <p:grpSp>
              <p:nvGrpSpPr>
                <p:cNvPr id="53" name="Group 11"/>
                <p:cNvGrpSpPr>
                  <a:grpSpLocks/>
                </p:cNvGrpSpPr>
                <p:nvPr/>
              </p:nvGrpSpPr>
              <p:grpSpPr bwMode="auto">
                <a:xfrm>
                  <a:off x="2286000" y="6525768"/>
                  <a:ext cx="5784521" cy="179832"/>
                  <a:chOff x="2514600" y="5916168"/>
                  <a:chExt cx="5784521" cy="179832"/>
                </a:xfrm>
              </p:grpSpPr>
              <p:sp>
                <p:nvSpPr>
                  <p:cNvPr id="55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697480" y="5916168"/>
                    <a:ext cx="5601641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603123" y="6007608"/>
                    <a:ext cx="560470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514600" y="6096000"/>
                    <a:ext cx="5601641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4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652680" y="6245225"/>
                  <a:ext cx="5189241" cy="292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3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+mj-lt"/>
                    </a:rPr>
                    <a:t>transitioning unique NASA data and research technologies to operations</a:t>
                  </a:r>
                  <a:endParaRPr lang="en-US" sz="1300" b="1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</p:grpSp>
          <p:pic>
            <p:nvPicPr>
              <p:cNvPr id="51" name="Picture 10" descr="S:\SPoRT Logo\NASA_Lg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8229599" y="6096000"/>
                <a:ext cx="856612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3" name="Picture 2" descr="sport_redblue_lg_trans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28600" y="6245225"/>
              <a:ext cx="1676400" cy="44984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0" y="0"/>
            <a:ext cx="1524000" cy="6858000"/>
            <a:chOff x="0" y="0"/>
            <a:chExt cx="1752600" cy="6858000"/>
          </a:xfrm>
        </p:grpSpPr>
        <p:pic>
          <p:nvPicPr>
            <p:cNvPr id="21" name="Picture 14" descr="lightning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7526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Rectangle 24"/>
            <p:cNvSpPr/>
            <p:nvPr/>
          </p:nvSpPr>
          <p:spPr>
            <a:xfrm>
              <a:off x="0" y="0"/>
              <a:ext cx="1752600" cy="6858000"/>
            </a:xfrm>
            <a:prstGeom prst="rect">
              <a:avLst/>
            </a:prstGeom>
            <a:solidFill>
              <a:schemeClr val="bg1">
                <a:lumMod val="65000"/>
                <a:lumOff val="3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</p:grp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838200" y="304800"/>
            <a:ext cx="7620000" cy="99377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Relevance to SPoRT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52400" y="2209800"/>
            <a:ext cx="3886200" cy="28956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76200" y="2321510"/>
            <a:ext cx="4038600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09588" lvl="1" indent="-277813">
              <a:spcAft>
                <a:spcPts val="600"/>
              </a:spcAft>
              <a:tabLst>
                <a:tab pos="687388" algn="l"/>
              </a:tabLst>
              <a:defRPr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cs typeface="Tahoma" pitchFamily="34" charset="0"/>
              </a:rPr>
              <a:t>LMAs are a major SPoRT activity</a:t>
            </a:r>
          </a:p>
          <a:p>
            <a:pPr marL="509588" lvl="1" indent="-277813">
              <a:tabLst>
                <a:tab pos="687388" algn="l"/>
              </a:tabLst>
              <a:defRPr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cs typeface="Tahoma" pitchFamily="34" charset="0"/>
              </a:rPr>
              <a:t>First transition in 2003</a:t>
            </a:r>
          </a:p>
          <a:p>
            <a:pPr marL="509588" lvl="1" indent="-277813">
              <a:buFont typeface="Courier New" pitchFamily="49" charset="0"/>
              <a:buChar char="o"/>
              <a:tabLst>
                <a:tab pos="687388" algn="l"/>
              </a:tabLst>
              <a:defRPr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cs typeface="Tahoma" pitchFamily="34" charset="0"/>
              </a:rPr>
              <a:t>Expanding to multiple networks</a:t>
            </a:r>
          </a:p>
          <a:p>
            <a:pPr marL="509588" lvl="1" indent="-277813">
              <a:spcBef>
                <a:spcPts val="600"/>
              </a:spcBef>
              <a:tabLst>
                <a:tab pos="687388" algn="l"/>
              </a:tabLst>
              <a:defRPr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cs typeface="Tahoma" pitchFamily="34" charset="0"/>
              </a:rPr>
              <a:t>Producing new training modules</a:t>
            </a:r>
          </a:p>
          <a:p>
            <a:pPr marL="509588" lvl="1" indent="-277813">
              <a:spcBef>
                <a:spcPts val="600"/>
              </a:spcBef>
              <a:tabLst>
                <a:tab pos="687388" algn="l"/>
              </a:tabLst>
              <a:defRPr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cs typeface="Tahoma" pitchFamily="34" charset="0"/>
              </a:rPr>
              <a:t>Developing new visualizations</a:t>
            </a:r>
          </a:p>
          <a:p>
            <a:pPr marL="509588" lvl="1" indent="-277813">
              <a:spcBef>
                <a:spcPts val="600"/>
              </a:spcBef>
              <a:tabLst>
                <a:tab pos="687388" algn="l"/>
              </a:tabLst>
              <a:defRPr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cs typeface="Tahoma" pitchFamily="34" charset="0"/>
              </a:rPr>
              <a:t>Preparing for AWIPS II</a:t>
            </a:r>
          </a:p>
          <a:p>
            <a:pPr marL="509588" lvl="1" indent="-277813">
              <a:spcBef>
                <a:spcPts val="600"/>
              </a:spcBef>
              <a:tabLst>
                <a:tab pos="687388" algn="l"/>
              </a:tabLst>
              <a:defRPr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cs typeface="Tahoma" pitchFamily="34" charset="0"/>
              </a:rPr>
              <a:t>Apply experience to GLM</a:t>
            </a:r>
          </a:p>
        </p:txBody>
      </p:sp>
      <p:pic>
        <p:nvPicPr>
          <p:cNvPr id="18" name="Picture 3" descr="C:\Documents and Settings\stanogt\My Documents\Liason\Training\Total_Lightning\LMA_Training2\cropped\LMA_02Aug08_194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447800"/>
            <a:ext cx="4724400" cy="4456732"/>
          </a:xfrm>
          <a:prstGeom prst="round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27" name="Rounded Rectangle 26"/>
          <p:cNvSpPr/>
          <p:nvPr/>
        </p:nvSpPr>
        <p:spPr>
          <a:xfrm>
            <a:off x="3962400" y="1371600"/>
            <a:ext cx="1143000" cy="6096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Total Lightning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962400" y="5486400"/>
            <a:ext cx="838200" cy="533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NLDN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696200" y="1371600"/>
            <a:ext cx="1371600" cy="4572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Reflectivity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8001000" y="5562600"/>
            <a:ext cx="1066800" cy="4572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Velocity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28600" y="6096000"/>
            <a:ext cx="8781411" cy="685800"/>
            <a:chOff x="228600" y="6096000"/>
            <a:chExt cx="8781411" cy="685800"/>
          </a:xfrm>
        </p:grpSpPr>
        <p:grpSp>
          <p:nvGrpSpPr>
            <p:cNvPr id="24" name="Group 22"/>
            <p:cNvGrpSpPr/>
            <p:nvPr/>
          </p:nvGrpSpPr>
          <p:grpSpPr>
            <a:xfrm>
              <a:off x="2064079" y="6096000"/>
              <a:ext cx="6945932" cy="685800"/>
              <a:chOff x="2140279" y="6096000"/>
              <a:chExt cx="6945932" cy="685800"/>
            </a:xfrm>
          </p:grpSpPr>
          <p:grpSp>
            <p:nvGrpSpPr>
              <p:cNvPr id="29" name="Group 13"/>
              <p:cNvGrpSpPr>
                <a:grpSpLocks/>
              </p:cNvGrpSpPr>
              <p:nvPr/>
            </p:nvGrpSpPr>
            <p:grpSpPr bwMode="auto">
              <a:xfrm>
                <a:off x="2140279" y="6245225"/>
                <a:ext cx="5784521" cy="460375"/>
                <a:chOff x="2286000" y="6245225"/>
                <a:chExt cx="5784521" cy="460375"/>
              </a:xfrm>
            </p:grpSpPr>
            <p:grpSp>
              <p:nvGrpSpPr>
                <p:cNvPr id="36" name="Group 11"/>
                <p:cNvGrpSpPr>
                  <a:grpSpLocks/>
                </p:cNvGrpSpPr>
                <p:nvPr/>
              </p:nvGrpSpPr>
              <p:grpSpPr bwMode="auto">
                <a:xfrm>
                  <a:off x="2286000" y="6525768"/>
                  <a:ext cx="5784521" cy="179832"/>
                  <a:chOff x="2514600" y="5916168"/>
                  <a:chExt cx="5784521" cy="179832"/>
                </a:xfrm>
              </p:grpSpPr>
              <p:sp>
                <p:nvSpPr>
                  <p:cNvPr id="44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697480" y="5916168"/>
                    <a:ext cx="5601641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603123" y="6007608"/>
                    <a:ext cx="560470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514600" y="6096000"/>
                    <a:ext cx="5601641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7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652680" y="6245225"/>
                  <a:ext cx="5189241" cy="292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3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+mj-lt"/>
                    </a:rPr>
                    <a:t>transitioning unique NASA data and research technologies to operations</a:t>
                  </a:r>
                  <a:endParaRPr lang="en-US" sz="1300" b="1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</p:grpSp>
          <p:pic>
            <p:nvPicPr>
              <p:cNvPr id="35" name="Picture 10" descr="S:\SPoRT Logo\NASA_Lg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8229599" y="6096000"/>
                <a:ext cx="856612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6" name="Picture 2" descr="sport_redblue_lg_trans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8600" y="6245225"/>
              <a:ext cx="1676400" cy="44984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17120"/>
            <a:ext cx="9144000" cy="594088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867400" y="4346120"/>
            <a:ext cx="914400" cy="914400"/>
          </a:xfrm>
          <a:prstGeom prst="ellipse">
            <a:avLst/>
          </a:prstGeom>
          <a:solidFill>
            <a:srgbClr val="00F66F">
              <a:alpha val="26000"/>
            </a:srgbClr>
          </a:solidFill>
          <a:ln w="38100">
            <a:solidFill>
              <a:srgbClr val="078B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583680" y="4727120"/>
            <a:ext cx="381000" cy="381000"/>
          </a:xfrm>
          <a:prstGeom prst="ellipse">
            <a:avLst/>
          </a:prstGeom>
          <a:solidFill>
            <a:srgbClr val="00F66F">
              <a:alpha val="26000"/>
            </a:srgbClr>
          </a:solidFill>
          <a:ln w="38100">
            <a:solidFill>
              <a:srgbClr val="078B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005072" y="4269920"/>
            <a:ext cx="914400" cy="914400"/>
          </a:xfrm>
          <a:prstGeom prst="ellipse">
            <a:avLst/>
          </a:prstGeom>
          <a:solidFill>
            <a:srgbClr val="EDF216">
              <a:alpha val="10000"/>
            </a:srgbClr>
          </a:solidFill>
          <a:ln w="38100">
            <a:solidFill>
              <a:srgbClr val="EDF2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162800" y="5565320"/>
            <a:ext cx="762000" cy="762000"/>
          </a:xfrm>
          <a:prstGeom prst="ellipse">
            <a:avLst/>
          </a:prstGeom>
          <a:solidFill>
            <a:srgbClr val="00F66F">
              <a:alpha val="26000"/>
            </a:srgbClr>
          </a:solidFill>
          <a:ln w="38100">
            <a:solidFill>
              <a:srgbClr val="078B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391400" y="3203120"/>
            <a:ext cx="914400" cy="914400"/>
          </a:xfrm>
          <a:prstGeom prst="ellipse">
            <a:avLst/>
          </a:prstGeom>
          <a:solidFill>
            <a:srgbClr val="00F66F">
              <a:alpha val="26000"/>
            </a:srgbClr>
          </a:solidFill>
          <a:ln w="38100">
            <a:solidFill>
              <a:srgbClr val="078B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495800" y="5489120"/>
            <a:ext cx="762000" cy="762000"/>
          </a:xfrm>
          <a:prstGeom prst="ellipse">
            <a:avLst/>
          </a:prstGeom>
          <a:solidFill>
            <a:srgbClr val="0070C0">
              <a:alpha val="1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676400" y="2974520"/>
            <a:ext cx="762000" cy="762000"/>
          </a:xfrm>
          <a:prstGeom prst="ellipse">
            <a:avLst/>
          </a:prstGeom>
          <a:solidFill>
            <a:srgbClr val="0070C0">
              <a:alpha val="1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590800" y="4650920"/>
            <a:ext cx="609600" cy="838200"/>
          </a:xfrm>
          <a:prstGeom prst="ellipse">
            <a:avLst/>
          </a:prstGeom>
          <a:solidFill>
            <a:srgbClr val="0070C0">
              <a:alpha val="1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438400" y="4422320"/>
            <a:ext cx="533400" cy="533400"/>
          </a:xfrm>
          <a:prstGeom prst="ellipse">
            <a:avLst/>
          </a:prstGeom>
          <a:solidFill>
            <a:srgbClr val="0070C0">
              <a:alpha val="1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352800" y="4498520"/>
            <a:ext cx="914400" cy="914400"/>
          </a:xfrm>
          <a:prstGeom prst="ellipse">
            <a:avLst/>
          </a:prstGeom>
          <a:solidFill>
            <a:srgbClr val="EDF216">
              <a:alpha val="10000"/>
            </a:srgbClr>
          </a:solidFill>
          <a:ln w="38100">
            <a:solidFill>
              <a:srgbClr val="EDF2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85800" y="3584120"/>
            <a:ext cx="990600" cy="36933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Dugway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4000" y="4498520"/>
            <a:ext cx="838200" cy="36933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NMTU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57400" y="5565320"/>
            <a:ext cx="1371600" cy="36933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White Sands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52800" y="4038600"/>
            <a:ext cx="609600" cy="36933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TTU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91000" y="3810000"/>
            <a:ext cx="533400" cy="36933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OU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29200" y="6324600"/>
            <a:ext cx="762000" cy="36933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TAMU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38800" y="3888920"/>
            <a:ext cx="914400" cy="36933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NALMA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10400" y="4727120"/>
            <a:ext cx="609600" cy="36933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GTU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53200" y="5870120"/>
            <a:ext cx="533400" cy="36933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KSC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772400" y="2669720"/>
            <a:ext cx="914400" cy="36933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DCLMA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225316" y="1145720"/>
            <a:ext cx="3309084" cy="8382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218172" y="1221920"/>
            <a:ext cx="33162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LIGHTNING MAPPING ARRAY</a:t>
            </a:r>
          </a:p>
          <a:p>
            <a:pPr algn="ctr"/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TOTAL LIGHTNING NETWORKS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6248400" y="4650920"/>
            <a:ext cx="152400" cy="152400"/>
          </a:xfrm>
          <a:prstGeom prst="ellipse">
            <a:avLst/>
          </a:prstGeom>
          <a:solidFill>
            <a:srgbClr val="E22222">
              <a:alpha val="49000"/>
            </a:srgbClr>
          </a:solidFill>
          <a:ln>
            <a:solidFill>
              <a:srgbClr val="A616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248400" y="4955720"/>
            <a:ext cx="152400" cy="152400"/>
          </a:xfrm>
          <a:prstGeom prst="ellipse">
            <a:avLst/>
          </a:prstGeom>
          <a:solidFill>
            <a:srgbClr val="E22222">
              <a:alpha val="49000"/>
            </a:srgbClr>
          </a:solidFill>
          <a:ln>
            <a:solidFill>
              <a:srgbClr val="A616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172200" y="4346120"/>
            <a:ext cx="152400" cy="152400"/>
          </a:xfrm>
          <a:prstGeom prst="ellipse">
            <a:avLst/>
          </a:prstGeom>
          <a:solidFill>
            <a:srgbClr val="E22222">
              <a:alpha val="49000"/>
            </a:srgbClr>
          </a:solidFill>
          <a:ln>
            <a:solidFill>
              <a:srgbClr val="A616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629400" y="4269920"/>
            <a:ext cx="152400" cy="152400"/>
          </a:xfrm>
          <a:prstGeom prst="ellipse">
            <a:avLst/>
          </a:prstGeom>
          <a:solidFill>
            <a:srgbClr val="E22222">
              <a:alpha val="49000"/>
            </a:srgbClr>
          </a:solidFill>
          <a:ln>
            <a:solidFill>
              <a:srgbClr val="A616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696200" y="3507920"/>
            <a:ext cx="152400" cy="152400"/>
          </a:xfrm>
          <a:prstGeom prst="ellipse">
            <a:avLst/>
          </a:prstGeom>
          <a:solidFill>
            <a:srgbClr val="E22222">
              <a:alpha val="49000"/>
            </a:srgbClr>
          </a:solidFill>
          <a:ln>
            <a:solidFill>
              <a:srgbClr val="A616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543800" y="5870120"/>
            <a:ext cx="152400" cy="152400"/>
          </a:xfrm>
          <a:prstGeom prst="ellipse">
            <a:avLst/>
          </a:prstGeom>
          <a:solidFill>
            <a:srgbClr val="E22222">
              <a:alpha val="49000"/>
            </a:srgbClr>
          </a:solidFill>
          <a:ln>
            <a:solidFill>
              <a:srgbClr val="A616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924800" y="3126920"/>
            <a:ext cx="152400" cy="152400"/>
          </a:xfrm>
          <a:prstGeom prst="ellipse">
            <a:avLst/>
          </a:prstGeom>
          <a:solidFill>
            <a:srgbClr val="E22222">
              <a:alpha val="49000"/>
            </a:srgbClr>
          </a:solidFill>
          <a:ln>
            <a:solidFill>
              <a:srgbClr val="A616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543800" y="3050720"/>
            <a:ext cx="152400" cy="152400"/>
          </a:xfrm>
          <a:prstGeom prst="ellipse">
            <a:avLst/>
          </a:prstGeom>
          <a:solidFill>
            <a:srgbClr val="E22222">
              <a:alpha val="49000"/>
            </a:srgbClr>
          </a:solidFill>
          <a:ln>
            <a:solidFill>
              <a:srgbClr val="A616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848600" y="3888920"/>
            <a:ext cx="152400" cy="152400"/>
          </a:xfrm>
          <a:prstGeom prst="ellipse">
            <a:avLst/>
          </a:prstGeom>
          <a:solidFill>
            <a:srgbClr val="E22222">
              <a:alpha val="49000"/>
            </a:srgbClr>
          </a:solidFill>
          <a:ln>
            <a:solidFill>
              <a:srgbClr val="A616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838200" y="0"/>
            <a:ext cx="76200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Accomplishments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381000" y="1219200"/>
            <a:ext cx="3733800" cy="12192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381000" y="1316028"/>
            <a:ext cx="3810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chemeClr val="bg1">
                  <a:lumMod val="85000"/>
                </a:schemeClr>
              </a:buClr>
              <a:defRPr/>
            </a:pPr>
            <a:r>
              <a:rPr lang="en-US" sz="2000" b="0" i="1" dirty="0" smtClean="0">
                <a:solidFill>
                  <a:schemeClr val="bg1">
                    <a:lumMod val="95000"/>
                  </a:schemeClr>
                </a:solidFill>
              </a:rPr>
              <a:t>“Partner with other NOAA/NWS </a:t>
            </a:r>
            <a:r>
              <a:rPr lang="en-US" sz="2000" b="0" i="1" dirty="0" err="1" smtClean="0">
                <a:solidFill>
                  <a:schemeClr val="bg1">
                    <a:lumMod val="95000"/>
                  </a:schemeClr>
                </a:solidFill>
              </a:rPr>
              <a:t>testbeds</a:t>
            </a:r>
            <a:r>
              <a:rPr lang="en-US" sz="2000" b="0" i="1" dirty="0" smtClean="0">
                <a:solidFill>
                  <a:schemeClr val="bg1">
                    <a:lumMod val="95000"/>
                  </a:schemeClr>
                </a:solidFill>
              </a:rPr>
              <a:t> and nationwide partners” – SAC 2009</a:t>
            </a:r>
            <a:endParaRPr lang="en-US" sz="2000" b="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4876800" y="3733800"/>
            <a:ext cx="152400" cy="152400"/>
          </a:xfrm>
          <a:prstGeom prst="ellipse">
            <a:avLst/>
          </a:prstGeom>
          <a:solidFill>
            <a:srgbClr val="E22222">
              <a:alpha val="49000"/>
            </a:srgbClr>
          </a:solidFill>
          <a:ln>
            <a:solidFill>
              <a:srgbClr val="A616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4419600" y="4572000"/>
            <a:ext cx="152400" cy="152400"/>
          </a:xfrm>
          <a:prstGeom prst="ellipse">
            <a:avLst/>
          </a:prstGeom>
          <a:solidFill>
            <a:srgbClr val="E22222">
              <a:alpha val="49000"/>
            </a:srgbClr>
          </a:solidFill>
          <a:ln>
            <a:solidFill>
              <a:srgbClr val="A616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4800600" y="3276600"/>
            <a:ext cx="685800" cy="36933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AWC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648200" y="4419600"/>
            <a:ext cx="685800" cy="36933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SPC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4" grpId="0" animBg="1"/>
      <p:bldP spid="45" grpId="0" animBg="1"/>
      <p:bldP spid="46" grpId="0" animBg="1"/>
      <p:bldP spid="60" grpId="0" animBg="1"/>
      <p:bldP spid="62" grpId="0" animBg="1"/>
      <p:bldP spid="63" grpId="0" animBg="1"/>
      <p:bldP spid="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0" y="0"/>
            <a:ext cx="1524000" cy="6858000"/>
            <a:chOff x="0" y="0"/>
            <a:chExt cx="1752600" cy="6858000"/>
          </a:xfrm>
        </p:grpSpPr>
        <p:pic>
          <p:nvPicPr>
            <p:cNvPr id="21" name="Picture 14" descr="lightning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17526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Rectangle 24"/>
            <p:cNvSpPr/>
            <p:nvPr/>
          </p:nvSpPr>
          <p:spPr>
            <a:xfrm>
              <a:off x="0" y="0"/>
              <a:ext cx="1752600" cy="6858000"/>
            </a:xfrm>
            <a:prstGeom prst="rect">
              <a:avLst/>
            </a:prstGeom>
            <a:solidFill>
              <a:schemeClr val="bg1">
                <a:lumMod val="65000"/>
                <a:lumOff val="3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</p:grp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838200" y="304800"/>
            <a:ext cx="7620000" cy="99377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GLM Activities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105400" y="2209800"/>
            <a:ext cx="3886200" cy="28956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5029200" y="2286000"/>
            <a:ext cx="396240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09588" lvl="1" indent="-277813">
              <a:spcBef>
                <a:spcPts val="600"/>
              </a:spcBef>
              <a:tabLst>
                <a:tab pos="687388" algn="l"/>
              </a:tabLst>
              <a:defRPr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cs typeface="Tahoma" pitchFamily="34" charset="0"/>
              </a:rPr>
              <a:t>Funded as part of GOES-R Proving Ground and Risk Reduction</a:t>
            </a:r>
          </a:p>
          <a:p>
            <a:pPr marL="509588" lvl="1" indent="-277813">
              <a:spcBef>
                <a:spcPts val="600"/>
              </a:spcBef>
              <a:tabLst>
                <a:tab pos="687388" algn="l"/>
              </a:tabLst>
              <a:defRPr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cs typeface="Tahoma" pitchFamily="34" charset="0"/>
              </a:rPr>
              <a:t>Spring Program Participant</a:t>
            </a:r>
          </a:p>
          <a:p>
            <a:pPr marL="509588" lvl="1" indent="-277813">
              <a:spcBef>
                <a:spcPts val="600"/>
              </a:spcBef>
              <a:tabLst>
                <a:tab pos="687388" algn="l"/>
              </a:tabLst>
              <a:defRPr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cs typeface="Tahoma" pitchFamily="34" charset="0"/>
              </a:rPr>
              <a:t>Prepare forecasters for GLM</a:t>
            </a:r>
          </a:p>
          <a:p>
            <a:pPr marL="509588" lvl="1" indent="-277813">
              <a:buFont typeface="Courier New" pitchFamily="49" charset="0"/>
              <a:buChar char="o"/>
              <a:tabLst>
                <a:tab pos="687388" algn="l"/>
              </a:tabLst>
              <a:defRPr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cs typeface="Tahoma" pitchFamily="34" charset="0"/>
              </a:rPr>
              <a:t>Created Pseudo-GLM (PGLM)</a:t>
            </a:r>
          </a:p>
          <a:p>
            <a:pPr marL="509588" lvl="1" indent="-277813">
              <a:buFont typeface="Courier New" pitchFamily="49" charset="0"/>
              <a:buChar char="o"/>
              <a:tabLst>
                <a:tab pos="687388" algn="l"/>
              </a:tabLst>
              <a:defRPr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cs typeface="Tahoma" pitchFamily="34" charset="0"/>
              </a:rPr>
              <a:t>Provide training</a:t>
            </a:r>
          </a:p>
          <a:p>
            <a:pPr marL="966788" lvl="2" indent="-277813">
              <a:buFont typeface="Courier New" pitchFamily="49" charset="0"/>
              <a:buChar char="o"/>
              <a:tabLst>
                <a:tab pos="687388" algn="l"/>
              </a:tabLst>
              <a:defRPr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cs typeface="Tahoma" pitchFamily="34" charset="0"/>
              </a:rPr>
              <a:t>Contributions by partners</a:t>
            </a:r>
          </a:p>
          <a:p>
            <a:pPr marL="509588" lvl="1" indent="-277813">
              <a:buFont typeface="Courier New" pitchFamily="49" charset="0"/>
              <a:buChar char="o"/>
              <a:tabLst>
                <a:tab pos="687388" algn="l"/>
              </a:tabLst>
              <a:defRPr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cs typeface="Tahoma" pitchFamily="34" charset="0"/>
              </a:rPr>
              <a:t>Stand-in until GLM proxy ready</a:t>
            </a:r>
            <a:endParaRPr lang="en-US" sz="2000" dirty="0" smtClean="0">
              <a:solidFill>
                <a:schemeClr val="tx2">
                  <a:lumMod val="20000"/>
                  <a:lumOff val="80000"/>
                </a:schemeClr>
              </a:solidFill>
              <a:cs typeface="Tahoma" pitchFamily="34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616" y="1905000"/>
            <a:ext cx="4781384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Rounded Rectangle 29"/>
          <p:cNvSpPr/>
          <p:nvPr/>
        </p:nvSpPr>
        <p:spPr>
          <a:xfrm>
            <a:off x="1295400" y="5410200"/>
            <a:ext cx="2590800" cy="6096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Training Module Used for the Spring Program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2286000"/>
            <a:ext cx="3410712" cy="253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oup 19"/>
          <p:cNvGrpSpPr/>
          <p:nvPr/>
        </p:nvGrpSpPr>
        <p:grpSpPr>
          <a:xfrm>
            <a:off x="228600" y="6096000"/>
            <a:ext cx="8781411" cy="685800"/>
            <a:chOff x="228600" y="6096000"/>
            <a:chExt cx="8781411" cy="685800"/>
          </a:xfrm>
        </p:grpSpPr>
        <p:grpSp>
          <p:nvGrpSpPr>
            <p:cNvPr id="22" name="Group 22"/>
            <p:cNvGrpSpPr/>
            <p:nvPr/>
          </p:nvGrpSpPr>
          <p:grpSpPr>
            <a:xfrm>
              <a:off x="2064079" y="6096000"/>
              <a:ext cx="6945932" cy="685800"/>
              <a:chOff x="2140279" y="6096000"/>
              <a:chExt cx="6945932" cy="685800"/>
            </a:xfrm>
          </p:grpSpPr>
          <p:grpSp>
            <p:nvGrpSpPr>
              <p:cNvPr id="24" name="Group 13"/>
              <p:cNvGrpSpPr>
                <a:grpSpLocks/>
              </p:cNvGrpSpPr>
              <p:nvPr/>
            </p:nvGrpSpPr>
            <p:grpSpPr bwMode="auto">
              <a:xfrm>
                <a:off x="2140279" y="6245225"/>
                <a:ext cx="5784521" cy="460375"/>
                <a:chOff x="2286000" y="6245225"/>
                <a:chExt cx="5784521" cy="460375"/>
              </a:xfrm>
            </p:grpSpPr>
            <p:grpSp>
              <p:nvGrpSpPr>
                <p:cNvPr id="27" name="Group 11"/>
                <p:cNvGrpSpPr>
                  <a:grpSpLocks/>
                </p:cNvGrpSpPr>
                <p:nvPr/>
              </p:nvGrpSpPr>
              <p:grpSpPr bwMode="auto">
                <a:xfrm>
                  <a:off x="2286000" y="6525768"/>
                  <a:ext cx="5784521" cy="179832"/>
                  <a:chOff x="2514600" y="5916168"/>
                  <a:chExt cx="5784521" cy="179832"/>
                </a:xfrm>
              </p:grpSpPr>
              <p:sp>
                <p:nvSpPr>
                  <p:cNvPr id="41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697480" y="5916168"/>
                    <a:ext cx="5601641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603123" y="6007608"/>
                    <a:ext cx="560470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514600" y="6096000"/>
                    <a:ext cx="5601641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0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652680" y="6245225"/>
                  <a:ext cx="5189241" cy="292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3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+mj-lt"/>
                    </a:rPr>
                    <a:t>transitioning unique NASA data and research technologies to operations</a:t>
                  </a:r>
                  <a:endParaRPr lang="en-US" sz="1300" b="1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</p:grpSp>
          <p:pic>
            <p:nvPicPr>
              <p:cNvPr id="26" name="Picture 10" descr="S:\SPoRT Logo\NASA_Lg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8229599" y="6096000"/>
                <a:ext cx="856612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3" name="Picture 2" descr="sport_redblue_lg_trans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8600" y="6245225"/>
              <a:ext cx="1676400" cy="44984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gstano\My Documents\Liason\Training\GLM_training\2012_Revision\updated_images\FID_slide\nalma_pglm_radar_combo_slideX3_zo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2321" y="1905000"/>
            <a:ext cx="4188279" cy="3257550"/>
          </a:xfrm>
          <a:prstGeom prst="roundRect">
            <a:avLst/>
          </a:prstGeom>
          <a:noFill/>
          <a:ln w="25400">
            <a:solidFill>
              <a:schemeClr val="accent1"/>
            </a:solidFill>
          </a:ln>
        </p:spPr>
      </p:pic>
      <p:grpSp>
        <p:nvGrpSpPr>
          <p:cNvPr id="2" name="Group 12"/>
          <p:cNvGrpSpPr/>
          <p:nvPr/>
        </p:nvGrpSpPr>
        <p:grpSpPr>
          <a:xfrm>
            <a:off x="0" y="0"/>
            <a:ext cx="1524000" cy="6858000"/>
            <a:chOff x="0" y="0"/>
            <a:chExt cx="1752600" cy="6858000"/>
          </a:xfrm>
        </p:grpSpPr>
        <p:pic>
          <p:nvPicPr>
            <p:cNvPr id="21" name="Picture 14" descr="lightning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7526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Rectangle 24"/>
            <p:cNvSpPr/>
            <p:nvPr/>
          </p:nvSpPr>
          <p:spPr>
            <a:xfrm>
              <a:off x="0" y="0"/>
              <a:ext cx="1752600" cy="6858000"/>
            </a:xfrm>
            <a:prstGeom prst="rect">
              <a:avLst/>
            </a:prstGeom>
            <a:solidFill>
              <a:schemeClr val="bg1">
                <a:lumMod val="65000"/>
                <a:lumOff val="3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</p:grp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838200" y="304800"/>
            <a:ext cx="7620000" cy="99377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Use the PGLM?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28600" y="1600200"/>
            <a:ext cx="3886200" cy="40386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04800" y="1752600"/>
            <a:ext cx="39624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09588" lvl="1" indent="-277813">
              <a:spcBef>
                <a:spcPts val="600"/>
              </a:spcBef>
              <a:tabLst>
                <a:tab pos="687388" algn="l"/>
              </a:tabLst>
              <a:defRPr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cs typeface="Tahoma" pitchFamily="34" charset="0"/>
              </a:rPr>
              <a:t>PGLM is </a:t>
            </a:r>
            <a:r>
              <a:rPr lang="en-US" sz="2000" b="1" u="sng" dirty="0" smtClean="0">
                <a:solidFill>
                  <a:schemeClr val="bg1">
                    <a:lumMod val="85000"/>
                  </a:schemeClr>
                </a:solidFill>
                <a:cs typeface="Tahoma" pitchFamily="34" charset="0"/>
              </a:rPr>
              <a:t>NOT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cs typeface="Tahoma" pitchFamily="34" charset="0"/>
              </a:rPr>
              <a:t> a GLM proxy</a:t>
            </a:r>
          </a:p>
          <a:p>
            <a:pPr marL="509588" lvl="1" indent="-277813">
              <a:spcBef>
                <a:spcPts val="600"/>
              </a:spcBef>
              <a:tabLst>
                <a:tab pos="687388" algn="l"/>
              </a:tabLst>
              <a:defRPr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cs typeface="Tahoma" pitchFamily="34" charset="0"/>
              </a:rPr>
              <a:t>Demonstration tool</a:t>
            </a:r>
          </a:p>
          <a:p>
            <a:pPr marL="509588" lvl="1" indent="-277813">
              <a:buFont typeface="Courier New" pitchFamily="49" charset="0"/>
              <a:buChar char="o"/>
              <a:tabLst>
                <a:tab pos="687388" algn="l"/>
              </a:tabLst>
              <a:defRPr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cs typeface="Tahoma" pitchFamily="34" charset="0"/>
              </a:rPr>
              <a:t>Work with select end users</a:t>
            </a:r>
          </a:p>
          <a:p>
            <a:pPr marL="509588" lvl="1" indent="-277813">
              <a:buFont typeface="Courier New" pitchFamily="49" charset="0"/>
              <a:buChar char="o"/>
              <a:tabLst>
                <a:tab pos="687388" algn="l"/>
              </a:tabLst>
              <a:defRPr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cs typeface="Tahoma" pitchFamily="34" charset="0"/>
              </a:rPr>
              <a:t>Total lightning and GLM learning</a:t>
            </a:r>
          </a:p>
          <a:p>
            <a:pPr marL="509588" lvl="1" indent="-277813">
              <a:spcAft>
                <a:spcPts val="600"/>
              </a:spcAft>
              <a:buFont typeface="Courier New" pitchFamily="49" charset="0"/>
              <a:buChar char="o"/>
              <a:tabLst>
                <a:tab pos="687388" algn="l"/>
              </a:tabLst>
              <a:defRPr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cs typeface="Tahoma" pitchFamily="34" charset="0"/>
              </a:rPr>
              <a:t>Easy to implement</a:t>
            </a:r>
          </a:p>
          <a:p>
            <a:pPr marL="509588" lvl="1" indent="-277813">
              <a:tabLst>
                <a:tab pos="687388" algn="l"/>
              </a:tabLst>
              <a:defRPr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cs typeface="Tahoma" pitchFamily="34" charset="0"/>
              </a:rPr>
              <a:t>Focus of discussion</a:t>
            </a:r>
          </a:p>
          <a:p>
            <a:pPr marL="509588" lvl="1" indent="-277813">
              <a:buFont typeface="Courier New" pitchFamily="49" charset="0"/>
              <a:buChar char="o"/>
              <a:tabLst>
                <a:tab pos="687388" algn="l"/>
              </a:tabLst>
              <a:defRPr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cs typeface="Tahoma" pitchFamily="34" charset="0"/>
              </a:rPr>
              <a:t>How to use lower resolution</a:t>
            </a:r>
          </a:p>
          <a:p>
            <a:pPr marL="509588" lvl="1" indent="-277813">
              <a:spcAft>
                <a:spcPts val="600"/>
              </a:spcAft>
              <a:buFont typeface="Courier New" pitchFamily="49" charset="0"/>
              <a:buChar char="o"/>
              <a:tabLst>
                <a:tab pos="687388" algn="l"/>
              </a:tabLst>
              <a:defRPr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cs typeface="Tahoma" pitchFamily="34" charset="0"/>
              </a:rPr>
              <a:t>Develop operational plans</a:t>
            </a:r>
          </a:p>
          <a:p>
            <a:pPr marL="509588" lvl="1" indent="-277813">
              <a:spcAft>
                <a:spcPts val="600"/>
              </a:spcAft>
              <a:buFont typeface="Courier New" pitchFamily="49" charset="0"/>
              <a:buChar char="o"/>
              <a:tabLst>
                <a:tab pos="687388" algn="l"/>
              </a:tabLst>
              <a:defRPr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cs typeface="Tahoma" pitchFamily="34" charset="0"/>
              </a:rPr>
              <a:t>Develop display tools</a:t>
            </a:r>
          </a:p>
          <a:p>
            <a:pPr marL="509588" lvl="1" indent="-277813">
              <a:tabLst>
                <a:tab pos="687388" algn="l"/>
              </a:tabLst>
              <a:defRPr/>
            </a:pPr>
            <a:r>
              <a:rPr lang="en-US" sz="2000" dirty="0" err="1" smtClean="0">
                <a:solidFill>
                  <a:schemeClr val="bg1">
                    <a:lumMod val="85000"/>
                  </a:schemeClr>
                </a:solidFill>
                <a:cs typeface="Tahoma" pitchFamily="34" charset="0"/>
              </a:rPr>
              <a:t>SPoRT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cs typeface="Tahoma" pitchFamily="34" charset="0"/>
              </a:rPr>
              <a:t> can produce this 24/7</a:t>
            </a:r>
            <a:endParaRPr lang="en-US" sz="2000" dirty="0" smtClean="0">
              <a:solidFill>
                <a:schemeClr val="tx2">
                  <a:lumMod val="20000"/>
                  <a:lumOff val="80000"/>
                </a:schemeClr>
              </a:solidFill>
              <a:cs typeface="Tahoma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086600" y="4572000"/>
            <a:ext cx="1752600" cy="9906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PGLM with radar for Spring Program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28600" y="6096000"/>
            <a:ext cx="8781411" cy="685800"/>
            <a:chOff x="228600" y="6096000"/>
            <a:chExt cx="8781411" cy="685800"/>
          </a:xfrm>
        </p:grpSpPr>
        <p:grpSp>
          <p:nvGrpSpPr>
            <p:cNvPr id="23" name="Group 22"/>
            <p:cNvGrpSpPr/>
            <p:nvPr/>
          </p:nvGrpSpPr>
          <p:grpSpPr>
            <a:xfrm>
              <a:off x="2064079" y="6096000"/>
              <a:ext cx="6945932" cy="685800"/>
              <a:chOff x="2140279" y="6096000"/>
              <a:chExt cx="6945932" cy="685800"/>
            </a:xfrm>
          </p:grpSpPr>
          <p:grpSp>
            <p:nvGrpSpPr>
              <p:cNvPr id="26" name="Group 13"/>
              <p:cNvGrpSpPr>
                <a:grpSpLocks/>
              </p:cNvGrpSpPr>
              <p:nvPr/>
            </p:nvGrpSpPr>
            <p:grpSpPr bwMode="auto">
              <a:xfrm>
                <a:off x="2140279" y="6245225"/>
                <a:ext cx="5784521" cy="460375"/>
                <a:chOff x="2286000" y="6245225"/>
                <a:chExt cx="5784521" cy="460375"/>
              </a:xfrm>
            </p:grpSpPr>
            <p:grpSp>
              <p:nvGrpSpPr>
                <p:cNvPr id="36" name="Group 11"/>
                <p:cNvGrpSpPr>
                  <a:grpSpLocks/>
                </p:cNvGrpSpPr>
                <p:nvPr/>
              </p:nvGrpSpPr>
              <p:grpSpPr bwMode="auto">
                <a:xfrm>
                  <a:off x="2286000" y="6525768"/>
                  <a:ext cx="5784521" cy="179832"/>
                  <a:chOff x="2514600" y="5916168"/>
                  <a:chExt cx="5784521" cy="179832"/>
                </a:xfrm>
              </p:grpSpPr>
              <p:sp>
                <p:nvSpPr>
                  <p:cNvPr id="38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697480" y="5916168"/>
                    <a:ext cx="5601641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603123" y="6007608"/>
                    <a:ext cx="560470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514600" y="6096000"/>
                    <a:ext cx="5601641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7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652680" y="6245225"/>
                  <a:ext cx="5189241" cy="292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3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+mj-lt"/>
                    </a:rPr>
                    <a:t>transitioning unique NASA data and research technologies to operations</a:t>
                  </a:r>
                  <a:endParaRPr lang="en-US" sz="1300" b="1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</p:grpSp>
          <p:pic>
            <p:nvPicPr>
              <p:cNvPr id="27" name="Picture 10" descr="S:\SPoRT Logo\NASA_Lg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8229599" y="6096000"/>
                <a:ext cx="856612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4" name="Picture 2" descr="sport_redblue_lg_trans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8600" y="6245225"/>
              <a:ext cx="1676400" cy="44984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12"/>
          <p:cNvGrpSpPr/>
          <p:nvPr/>
        </p:nvGrpSpPr>
        <p:grpSpPr>
          <a:xfrm>
            <a:off x="0" y="0"/>
            <a:ext cx="1524000" cy="6858000"/>
            <a:chOff x="0" y="0"/>
            <a:chExt cx="1752600" cy="6858000"/>
          </a:xfrm>
        </p:grpSpPr>
        <p:pic>
          <p:nvPicPr>
            <p:cNvPr id="63" name="Picture 14" descr="lightning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7526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" name="Rectangle 63"/>
            <p:cNvSpPr/>
            <p:nvPr/>
          </p:nvSpPr>
          <p:spPr>
            <a:xfrm>
              <a:off x="0" y="0"/>
              <a:ext cx="1752600" cy="6858000"/>
            </a:xfrm>
            <a:prstGeom prst="rect">
              <a:avLst/>
            </a:prstGeom>
            <a:solidFill>
              <a:schemeClr val="bg1">
                <a:lumMod val="65000"/>
                <a:lumOff val="3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</p:grpSp>
      <p:pic>
        <p:nvPicPr>
          <p:cNvPr id="10244" name="Picture 4" descr="C:\Documents and Settings\gstano\My Documents\Liason\Training\GLM_training\2012_Revision\updated_images\nalma_pglm_slideX2_zoo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143000"/>
            <a:ext cx="8825696" cy="4648200"/>
          </a:xfrm>
          <a:prstGeom prst="round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0" y="152400"/>
            <a:ext cx="91471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Maximum Flash Density (MFD) Product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57200" y="1447800"/>
            <a:ext cx="1828800" cy="762000"/>
          </a:xfrm>
          <a:prstGeom prst="roundRect">
            <a:avLst/>
          </a:prstGeom>
          <a:solidFill>
            <a:srgbClr val="18335E"/>
          </a:solidFill>
          <a:ln>
            <a:solidFill>
              <a:srgbClr val="2C5D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Standard PGLM Flashes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438400" y="4267200"/>
            <a:ext cx="1447800" cy="533400"/>
          </a:xfrm>
          <a:prstGeom prst="roundRect">
            <a:avLst/>
          </a:prstGeom>
          <a:solidFill>
            <a:srgbClr val="18335E"/>
          </a:solidFill>
          <a:ln>
            <a:solidFill>
              <a:srgbClr val="2C5D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17 Flashes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629400" y="2209800"/>
            <a:ext cx="1295400" cy="533400"/>
          </a:xfrm>
          <a:prstGeom prst="roundRect">
            <a:avLst/>
          </a:prstGeom>
          <a:solidFill>
            <a:srgbClr val="18335E"/>
          </a:solidFill>
          <a:ln>
            <a:solidFill>
              <a:srgbClr val="2C5D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8 Flashes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724400" y="4114800"/>
            <a:ext cx="1905000" cy="1219200"/>
          </a:xfrm>
          <a:prstGeom prst="roundRect">
            <a:avLst/>
          </a:prstGeom>
          <a:solidFill>
            <a:srgbClr val="18335E"/>
          </a:solidFill>
          <a:ln>
            <a:solidFill>
              <a:srgbClr val="2C5D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Are these strengthening or weakening?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724400" y="4114800"/>
            <a:ext cx="1905000" cy="1219200"/>
          </a:xfrm>
          <a:prstGeom prst="roundRect">
            <a:avLst/>
          </a:prstGeom>
          <a:solidFill>
            <a:schemeClr val="bg1">
              <a:lumMod val="65000"/>
              <a:alpha val="80000"/>
            </a:schemeClr>
          </a:solidFill>
          <a:ln>
            <a:solidFill>
              <a:srgbClr val="2C5D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6858000" y="4191000"/>
            <a:ext cx="1676400" cy="1066800"/>
          </a:xfrm>
          <a:prstGeom prst="roundRect">
            <a:avLst/>
          </a:prstGeom>
          <a:solidFill>
            <a:srgbClr val="18335E"/>
          </a:solidFill>
          <a:ln>
            <a:solidFill>
              <a:srgbClr val="2C5D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Can loop, use AWIPS II tool, OR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pic>
        <p:nvPicPr>
          <p:cNvPr id="10243" name="Picture 3" descr="C:\Documents and Settings\gstano\My Documents\Liason\Training\GLM_training\2012_Revision\updated_images\nalma_mfd_slideX2_zoom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1143000"/>
            <a:ext cx="8825696" cy="4648200"/>
          </a:xfrm>
          <a:prstGeom prst="round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</p:pic>
      <p:sp>
        <p:nvSpPr>
          <p:cNvPr id="26" name="Rounded Rectangle 25"/>
          <p:cNvSpPr/>
          <p:nvPr/>
        </p:nvSpPr>
        <p:spPr>
          <a:xfrm>
            <a:off x="533400" y="1371600"/>
            <a:ext cx="1752600" cy="1143000"/>
          </a:xfrm>
          <a:prstGeom prst="roundRect">
            <a:avLst/>
          </a:prstGeom>
          <a:solidFill>
            <a:srgbClr val="18335E"/>
          </a:solidFill>
          <a:ln>
            <a:solidFill>
              <a:srgbClr val="2C5D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30 min Maximum Flash Density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553200" y="1600200"/>
            <a:ext cx="2133600" cy="1447800"/>
          </a:xfrm>
          <a:prstGeom prst="roundRect">
            <a:avLst/>
          </a:prstGeom>
          <a:solidFill>
            <a:srgbClr val="18335E"/>
          </a:solidFill>
          <a:ln>
            <a:solidFill>
              <a:srgbClr val="2C5D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Plots maximum flash density for each grid box over 30 min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752600" y="4419600"/>
            <a:ext cx="1447800" cy="533400"/>
          </a:xfrm>
          <a:prstGeom prst="roundRect">
            <a:avLst/>
          </a:prstGeom>
          <a:solidFill>
            <a:srgbClr val="18335E"/>
          </a:solidFill>
          <a:ln>
            <a:solidFill>
              <a:srgbClr val="2C5D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54 Flashes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733800" y="3505200"/>
            <a:ext cx="1447800" cy="533400"/>
          </a:xfrm>
          <a:prstGeom prst="roundRect">
            <a:avLst/>
          </a:prstGeom>
          <a:solidFill>
            <a:srgbClr val="18335E"/>
          </a:solidFill>
          <a:ln>
            <a:solidFill>
              <a:srgbClr val="2C5D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19 Flashes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895600" y="2057400"/>
            <a:ext cx="1295400" cy="533400"/>
          </a:xfrm>
          <a:prstGeom prst="roundRect">
            <a:avLst/>
          </a:prstGeom>
          <a:solidFill>
            <a:srgbClr val="18335E"/>
          </a:solidFill>
          <a:ln>
            <a:solidFill>
              <a:srgbClr val="2C5D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9 Flashes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010400" y="3810000"/>
            <a:ext cx="1371600" cy="990600"/>
          </a:xfrm>
          <a:prstGeom prst="roundRect">
            <a:avLst/>
          </a:prstGeom>
          <a:solidFill>
            <a:srgbClr val="18335E"/>
          </a:solidFill>
          <a:ln>
            <a:solidFill>
              <a:srgbClr val="2C5D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Use by overlaying PGLM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553200" y="1600200"/>
            <a:ext cx="2133600" cy="1447800"/>
          </a:xfrm>
          <a:prstGeom prst="roundRect">
            <a:avLst/>
          </a:prstGeom>
          <a:solidFill>
            <a:schemeClr val="bg1">
              <a:lumMod val="65000"/>
              <a:alpha val="80000"/>
            </a:schemeClr>
          </a:solidFill>
          <a:ln>
            <a:solidFill>
              <a:srgbClr val="2C5D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42" name="Picture 2" descr="C:\Documents and Settings\gstano\My Documents\Liason\Training\GLM_training\2012_Revision\updated_images\nalma_combo_slideX2_zoo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1143000"/>
            <a:ext cx="8825696" cy="4648200"/>
          </a:xfrm>
          <a:prstGeom prst="round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</p:pic>
      <p:sp>
        <p:nvSpPr>
          <p:cNvPr id="33" name="Rounded Rectangle 32"/>
          <p:cNvSpPr/>
          <p:nvPr/>
        </p:nvSpPr>
        <p:spPr>
          <a:xfrm>
            <a:off x="533400" y="1447800"/>
            <a:ext cx="1905000" cy="1066800"/>
          </a:xfrm>
          <a:prstGeom prst="roundRect">
            <a:avLst/>
          </a:prstGeom>
          <a:solidFill>
            <a:srgbClr val="18335E"/>
          </a:solidFill>
          <a:ln>
            <a:solidFill>
              <a:srgbClr val="2C5D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Standard PGLM overlaid on the MFD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943600" y="1524000"/>
            <a:ext cx="2895600" cy="914400"/>
          </a:xfrm>
          <a:prstGeom prst="roundRect">
            <a:avLst/>
          </a:prstGeom>
          <a:solidFill>
            <a:srgbClr val="18335E"/>
          </a:solidFill>
          <a:ln>
            <a:solidFill>
              <a:srgbClr val="2C5D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Compare current 2 min PGLM </a:t>
            </a:r>
            <a:r>
              <a:rPr lang="en-US" sz="2000" dirty="0" err="1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vs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 30 min MFD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048000" y="1447800"/>
            <a:ext cx="1219200" cy="762000"/>
          </a:xfrm>
          <a:prstGeom prst="roundRect">
            <a:avLst/>
          </a:prstGeom>
          <a:solidFill>
            <a:srgbClr val="18335E"/>
          </a:solidFill>
          <a:ln>
            <a:solidFill>
              <a:srgbClr val="2C5D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PGLM: 1 MFD: 9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514600" y="3962400"/>
            <a:ext cx="1371600" cy="762000"/>
          </a:xfrm>
          <a:prstGeom prst="roundRect">
            <a:avLst/>
          </a:prstGeom>
          <a:solidFill>
            <a:srgbClr val="18335E"/>
          </a:solidFill>
          <a:ln>
            <a:solidFill>
              <a:srgbClr val="2C5D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PGLM: 17 MFD: 54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648200" y="2743200"/>
            <a:ext cx="1219200" cy="762000"/>
          </a:xfrm>
          <a:prstGeom prst="roundRect">
            <a:avLst/>
          </a:prstGeom>
          <a:solidFill>
            <a:srgbClr val="18335E"/>
          </a:solidFill>
          <a:ln>
            <a:solidFill>
              <a:srgbClr val="2C5D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PGLM: 8 MFD: 19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5943600" y="1524000"/>
            <a:ext cx="2895600" cy="914400"/>
          </a:xfrm>
          <a:prstGeom prst="roundRect">
            <a:avLst/>
          </a:prstGeom>
          <a:solidFill>
            <a:schemeClr val="bg1">
              <a:lumMod val="65000"/>
              <a:alpha val="80000"/>
            </a:schemeClr>
          </a:solidFill>
          <a:ln>
            <a:solidFill>
              <a:srgbClr val="2C5D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7086600" y="3048000"/>
            <a:ext cx="1447800" cy="838200"/>
          </a:xfrm>
          <a:prstGeom prst="roundRect">
            <a:avLst/>
          </a:prstGeom>
          <a:solidFill>
            <a:srgbClr val="18335E"/>
          </a:solidFill>
          <a:ln>
            <a:solidFill>
              <a:srgbClr val="2C5D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All cells weakening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7086600" y="3048000"/>
            <a:ext cx="1447800" cy="838200"/>
          </a:xfrm>
          <a:prstGeom prst="roundRect">
            <a:avLst/>
          </a:prstGeom>
          <a:solidFill>
            <a:schemeClr val="bg1">
              <a:lumMod val="65000"/>
              <a:alpha val="80000"/>
            </a:schemeClr>
          </a:solidFill>
          <a:ln>
            <a:solidFill>
              <a:srgbClr val="2C5D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ounded Rectangle 40"/>
          <p:cNvSpPr/>
          <p:nvPr/>
        </p:nvSpPr>
        <p:spPr>
          <a:xfrm>
            <a:off x="5638800" y="4419600"/>
            <a:ext cx="3048000" cy="685800"/>
          </a:xfrm>
          <a:prstGeom prst="roundRect">
            <a:avLst/>
          </a:prstGeom>
          <a:solidFill>
            <a:srgbClr val="18335E"/>
          </a:solidFill>
          <a:ln>
            <a:solidFill>
              <a:srgbClr val="2C5D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Another use for MFD, or density track product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pic>
        <p:nvPicPr>
          <p:cNvPr id="42" name="Picture 3" descr="C:\Documents and Settings\gstano\My Documents\Liason\Training\GLM_training\2012_Revision\updated_images\nalma_mfd_slideX2_zoom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1143000"/>
            <a:ext cx="8825696" cy="4648200"/>
          </a:xfrm>
          <a:prstGeom prst="round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</p:pic>
      <p:sp>
        <p:nvSpPr>
          <p:cNvPr id="43" name="Rounded Rectangle 42"/>
          <p:cNvSpPr/>
          <p:nvPr/>
        </p:nvSpPr>
        <p:spPr>
          <a:xfrm>
            <a:off x="533400" y="1447800"/>
            <a:ext cx="1143000" cy="762000"/>
          </a:xfrm>
          <a:prstGeom prst="roundRect">
            <a:avLst/>
          </a:prstGeom>
          <a:solidFill>
            <a:srgbClr val="18335E"/>
          </a:solidFill>
          <a:ln>
            <a:solidFill>
              <a:srgbClr val="2C5D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30 min MFD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3276600" y="1371600"/>
            <a:ext cx="2286000" cy="685800"/>
          </a:xfrm>
          <a:prstGeom prst="roundRect">
            <a:avLst/>
          </a:prstGeom>
          <a:solidFill>
            <a:srgbClr val="18335E"/>
          </a:solidFill>
          <a:ln>
            <a:solidFill>
              <a:srgbClr val="2C5D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Lightning Safety!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086600" y="1905000"/>
            <a:ext cx="1524000" cy="1066800"/>
          </a:xfrm>
          <a:prstGeom prst="roundRect">
            <a:avLst/>
          </a:prstGeom>
          <a:solidFill>
            <a:srgbClr val="18335E"/>
          </a:solidFill>
          <a:ln>
            <a:solidFill>
              <a:srgbClr val="2C5D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Spatial extent over 30 min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6934200" y="3124200"/>
            <a:ext cx="1828800" cy="1143000"/>
          </a:xfrm>
          <a:prstGeom prst="roundRect">
            <a:avLst/>
          </a:prstGeom>
          <a:solidFill>
            <a:srgbClr val="18335E"/>
          </a:solidFill>
          <a:ln>
            <a:solidFill>
              <a:srgbClr val="2C5D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Threat of cloud-to-ground strike 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7086600" y="4495800"/>
            <a:ext cx="1524000" cy="1066800"/>
          </a:xfrm>
          <a:prstGeom prst="roundRect">
            <a:avLst/>
          </a:prstGeom>
          <a:solidFill>
            <a:srgbClr val="18335E"/>
          </a:solidFill>
          <a:ln>
            <a:solidFill>
              <a:srgbClr val="2C5D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Matches well with 30-30 rule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6934200" y="3124200"/>
            <a:ext cx="1828800" cy="1143000"/>
          </a:xfrm>
          <a:prstGeom prst="roundRect">
            <a:avLst/>
          </a:prstGeom>
          <a:solidFill>
            <a:schemeClr val="bg1">
              <a:lumMod val="65000"/>
              <a:alpha val="80000"/>
            </a:schemeClr>
          </a:solidFill>
          <a:ln>
            <a:solidFill>
              <a:srgbClr val="2C5D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ounded Rectangle 48"/>
          <p:cNvSpPr/>
          <p:nvPr/>
        </p:nvSpPr>
        <p:spPr>
          <a:xfrm>
            <a:off x="7086600" y="1905000"/>
            <a:ext cx="1524000" cy="1066800"/>
          </a:xfrm>
          <a:prstGeom prst="roundRect">
            <a:avLst/>
          </a:prstGeom>
          <a:solidFill>
            <a:schemeClr val="bg1">
              <a:lumMod val="65000"/>
              <a:alpha val="80000"/>
            </a:schemeClr>
          </a:solidFill>
          <a:ln>
            <a:solidFill>
              <a:srgbClr val="2C5D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ounded Rectangle 49"/>
          <p:cNvSpPr/>
          <p:nvPr/>
        </p:nvSpPr>
        <p:spPr>
          <a:xfrm>
            <a:off x="152399" y="1143000"/>
            <a:ext cx="8839201" cy="4648200"/>
          </a:xfrm>
          <a:prstGeom prst="roundRect">
            <a:avLst/>
          </a:prstGeom>
          <a:solidFill>
            <a:schemeClr val="bg1">
              <a:lumMod val="65000"/>
              <a:alpha val="90000"/>
            </a:schemeClr>
          </a:solidFill>
          <a:ln>
            <a:solidFill>
              <a:srgbClr val="2C5D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524000" y="2209800"/>
            <a:ext cx="6019800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SUMMARY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  MFD is a fast “at a glance” trending tool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  Compare 30 min MFD to current 2 min PGLM</a:t>
            </a:r>
            <a:endParaRPr lang="en-US" sz="2000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</a:rPr>
              <a:t>  If PGLM &gt; MFD, intensifying and vice versa</a:t>
            </a: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</a:rPr>
              <a:t>MFD gives 30 min overview of spatial extent which is very useful for lightning safety</a:t>
            </a: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</a:rPr>
              <a:t>Designed based on feedback from forecasters</a:t>
            </a:r>
            <a:endParaRPr lang="en-US" sz="2000" dirty="0">
              <a:solidFill>
                <a:schemeClr val="tx1">
                  <a:lumMod val="95000"/>
                </a:schemeClr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228600" y="6096000"/>
            <a:ext cx="8781411" cy="685800"/>
            <a:chOff x="228600" y="6096000"/>
            <a:chExt cx="8781411" cy="685800"/>
          </a:xfrm>
        </p:grpSpPr>
        <p:grpSp>
          <p:nvGrpSpPr>
            <p:cNvPr id="65" name="Group 22"/>
            <p:cNvGrpSpPr/>
            <p:nvPr/>
          </p:nvGrpSpPr>
          <p:grpSpPr>
            <a:xfrm>
              <a:off x="2064079" y="6096000"/>
              <a:ext cx="6945932" cy="685800"/>
              <a:chOff x="2140279" y="6096000"/>
              <a:chExt cx="6945932" cy="685800"/>
            </a:xfrm>
          </p:grpSpPr>
          <p:grpSp>
            <p:nvGrpSpPr>
              <p:cNvPr id="67" name="Group 13"/>
              <p:cNvGrpSpPr>
                <a:grpSpLocks/>
              </p:cNvGrpSpPr>
              <p:nvPr/>
            </p:nvGrpSpPr>
            <p:grpSpPr bwMode="auto">
              <a:xfrm>
                <a:off x="2140279" y="6245225"/>
                <a:ext cx="5784521" cy="460375"/>
                <a:chOff x="2286000" y="6245225"/>
                <a:chExt cx="5784521" cy="460375"/>
              </a:xfrm>
            </p:grpSpPr>
            <p:grpSp>
              <p:nvGrpSpPr>
                <p:cNvPr id="69" name="Group 11"/>
                <p:cNvGrpSpPr>
                  <a:grpSpLocks/>
                </p:cNvGrpSpPr>
                <p:nvPr/>
              </p:nvGrpSpPr>
              <p:grpSpPr bwMode="auto">
                <a:xfrm>
                  <a:off x="2286000" y="6525768"/>
                  <a:ext cx="5784521" cy="179832"/>
                  <a:chOff x="2514600" y="5916168"/>
                  <a:chExt cx="5784521" cy="179832"/>
                </a:xfrm>
              </p:grpSpPr>
              <p:sp>
                <p:nvSpPr>
                  <p:cNvPr id="71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697480" y="5916168"/>
                    <a:ext cx="5601641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2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603123" y="6007608"/>
                    <a:ext cx="560470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514600" y="6096000"/>
                    <a:ext cx="5601641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0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652680" y="6245225"/>
                  <a:ext cx="5189241" cy="292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3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+mj-lt"/>
                    </a:rPr>
                    <a:t>transitioning unique NASA data and research technologies to operations</a:t>
                  </a:r>
                  <a:endParaRPr lang="en-US" sz="1300" b="1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</p:grpSp>
          <p:pic>
            <p:nvPicPr>
              <p:cNvPr id="68" name="Picture 10" descr="S:\SPoRT Logo\NASA_Lg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8229599" y="6096000"/>
                <a:ext cx="856612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66" name="Picture 2" descr="sport_redblue_lg_trans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28600" y="6245225"/>
              <a:ext cx="1676400" cy="44984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3" grpId="0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0" y="0"/>
            <a:ext cx="1524000" cy="6858000"/>
            <a:chOff x="0" y="0"/>
            <a:chExt cx="1752600" cy="6858000"/>
          </a:xfrm>
        </p:grpSpPr>
        <p:pic>
          <p:nvPicPr>
            <p:cNvPr id="21" name="Picture 14" descr="lightning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17526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Rectangle 24"/>
            <p:cNvSpPr/>
            <p:nvPr/>
          </p:nvSpPr>
          <p:spPr>
            <a:xfrm>
              <a:off x="0" y="0"/>
              <a:ext cx="1752600" cy="6858000"/>
            </a:xfrm>
            <a:prstGeom prst="rect">
              <a:avLst/>
            </a:prstGeom>
            <a:solidFill>
              <a:schemeClr val="bg1">
                <a:lumMod val="65000"/>
                <a:lumOff val="3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</p:grpSp>
      <p:sp>
        <p:nvSpPr>
          <p:cNvPr id="22" name="Title 1"/>
          <p:cNvSpPr txBox="1">
            <a:spLocks/>
          </p:cNvSpPr>
          <p:nvPr/>
        </p:nvSpPr>
        <p:spPr>
          <a:xfrm>
            <a:off x="152400" y="304800"/>
            <a:ext cx="88392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Spring Program Forecaster Feedback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98212"/>
            <a:ext cx="4267200" cy="4192988"/>
          </a:xfrm>
          <a:prstGeom prst="roundRect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24" name="Rounded Rectangle 23"/>
          <p:cNvSpPr/>
          <p:nvPr/>
        </p:nvSpPr>
        <p:spPr>
          <a:xfrm>
            <a:off x="4648200" y="1295400"/>
            <a:ext cx="4343400" cy="48006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4724400" y="1447800"/>
            <a:ext cx="4343400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09588" lvl="1" indent="-277813">
              <a:spcAft>
                <a:spcPts val="600"/>
              </a:spcAft>
              <a:buFont typeface="Courier New" pitchFamily="49" charset="0"/>
              <a:buChar char="o"/>
              <a:tabLst>
                <a:tab pos="687388" algn="l"/>
              </a:tabLst>
              <a:defRPr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cs typeface="Tahoma" pitchFamily="34" charset="0"/>
              </a:rPr>
              <a:t>70% responded PGLM was “relatively easy” to interpret</a:t>
            </a:r>
          </a:p>
          <a:p>
            <a:pPr marL="509588" lvl="1" indent="-277813">
              <a:spcAft>
                <a:spcPts val="600"/>
              </a:spcAft>
              <a:buFont typeface="Courier New" pitchFamily="49" charset="0"/>
              <a:buChar char="o"/>
              <a:tabLst>
                <a:tab pos="687388" algn="l"/>
              </a:tabLst>
              <a:defRPr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cs typeface="Tahoma" pitchFamily="34" charset="0"/>
              </a:rPr>
              <a:t>54% ranked PGLM an 8 or better for using it in the future</a:t>
            </a:r>
          </a:p>
          <a:p>
            <a:pPr marL="509588" lvl="1" indent="-277813">
              <a:spcAft>
                <a:spcPts val="600"/>
              </a:spcAft>
              <a:buFont typeface="Courier New" pitchFamily="49" charset="0"/>
              <a:buChar char="o"/>
              <a:tabLst>
                <a:tab pos="687388" algn="l"/>
              </a:tabLst>
              <a:defRPr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cs typeface="Tahoma" pitchFamily="34" charset="0"/>
              </a:rPr>
              <a:t>63% ranked PGLM an 8+ for importance – 94% with a 6+</a:t>
            </a:r>
          </a:p>
          <a:p>
            <a:pPr marL="509588" lvl="1" indent="-277813">
              <a:spcAft>
                <a:spcPts val="600"/>
              </a:spcAft>
              <a:buFont typeface="Courier New" pitchFamily="49" charset="0"/>
              <a:buChar char="o"/>
              <a:tabLst>
                <a:tab pos="687388" algn="l"/>
              </a:tabLst>
              <a:defRPr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cs typeface="Tahoma" pitchFamily="34" charset="0"/>
              </a:rPr>
              <a:t>Overwhelmingly support a trend tool</a:t>
            </a:r>
          </a:p>
          <a:p>
            <a:pPr marL="509588" lvl="1" indent="-277813">
              <a:spcAft>
                <a:spcPts val="600"/>
              </a:spcAft>
              <a:buFont typeface="Courier New" pitchFamily="49" charset="0"/>
              <a:buChar char="o"/>
              <a:tabLst>
                <a:tab pos="687388" algn="l"/>
              </a:tabLst>
              <a:defRPr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cs typeface="Tahoma" pitchFamily="34" charset="0"/>
              </a:rPr>
              <a:t>Provided training updates</a:t>
            </a:r>
          </a:p>
          <a:p>
            <a:pPr marL="509588" lvl="1" indent="-277813">
              <a:spcAft>
                <a:spcPts val="600"/>
              </a:spcAft>
              <a:buFont typeface="Courier New" pitchFamily="49" charset="0"/>
              <a:buChar char="o"/>
              <a:tabLst>
                <a:tab pos="687388" algn="l"/>
              </a:tabLst>
              <a:defRPr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cs typeface="Tahoma" pitchFamily="34" charset="0"/>
              </a:rPr>
              <a:t>Impressed with situational awareness</a:t>
            </a:r>
          </a:p>
          <a:p>
            <a:pPr marL="509588" lvl="1" indent="-277813">
              <a:spcAft>
                <a:spcPts val="600"/>
              </a:spcAft>
              <a:buFont typeface="Courier New" pitchFamily="49" charset="0"/>
              <a:buChar char="o"/>
              <a:tabLst>
                <a:tab pos="687388" algn="l"/>
              </a:tabLst>
              <a:defRPr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cs typeface="Tahoma" pitchFamily="34" charset="0"/>
              </a:rPr>
              <a:t>Impressed with cloud-to-ground lead time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28600" y="6096000"/>
            <a:ext cx="8781411" cy="685800"/>
            <a:chOff x="228600" y="6096000"/>
            <a:chExt cx="8781411" cy="685800"/>
          </a:xfrm>
        </p:grpSpPr>
        <p:grpSp>
          <p:nvGrpSpPr>
            <p:cNvPr id="19" name="Group 22"/>
            <p:cNvGrpSpPr/>
            <p:nvPr/>
          </p:nvGrpSpPr>
          <p:grpSpPr>
            <a:xfrm>
              <a:off x="2064079" y="6096000"/>
              <a:ext cx="6945932" cy="685800"/>
              <a:chOff x="2140279" y="6096000"/>
              <a:chExt cx="6945932" cy="685800"/>
            </a:xfrm>
          </p:grpSpPr>
          <p:grpSp>
            <p:nvGrpSpPr>
              <p:cNvPr id="23" name="Group 13"/>
              <p:cNvGrpSpPr>
                <a:grpSpLocks/>
              </p:cNvGrpSpPr>
              <p:nvPr/>
            </p:nvGrpSpPr>
            <p:grpSpPr bwMode="auto">
              <a:xfrm>
                <a:off x="2140279" y="6245225"/>
                <a:ext cx="5784521" cy="460375"/>
                <a:chOff x="2286000" y="6245225"/>
                <a:chExt cx="5784521" cy="460375"/>
              </a:xfrm>
            </p:grpSpPr>
            <p:grpSp>
              <p:nvGrpSpPr>
                <p:cNvPr id="28" name="Group 11"/>
                <p:cNvGrpSpPr>
                  <a:grpSpLocks/>
                </p:cNvGrpSpPr>
                <p:nvPr/>
              </p:nvGrpSpPr>
              <p:grpSpPr bwMode="auto">
                <a:xfrm>
                  <a:off x="2286000" y="6525768"/>
                  <a:ext cx="5784521" cy="179832"/>
                  <a:chOff x="2514600" y="5916168"/>
                  <a:chExt cx="5784521" cy="179832"/>
                </a:xfrm>
              </p:grpSpPr>
              <p:sp>
                <p:nvSpPr>
                  <p:cNvPr id="31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697480" y="5916168"/>
                    <a:ext cx="5601641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603123" y="6007608"/>
                    <a:ext cx="560470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514600" y="6096000"/>
                    <a:ext cx="5601641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0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652680" y="6245225"/>
                  <a:ext cx="5189241" cy="292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3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+mj-lt"/>
                    </a:rPr>
                    <a:t>transitioning unique NASA data and research technologies to operations</a:t>
                  </a:r>
                  <a:endParaRPr lang="en-US" sz="1300" b="1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</p:grpSp>
          <p:pic>
            <p:nvPicPr>
              <p:cNvPr id="27" name="Picture 10" descr="S:\SPoRT Logo\NASA_Lg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229599" y="6096000"/>
                <a:ext cx="856612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0" name="Picture 2" descr="sport_redblue_lg_tran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8600" y="6245225"/>
              <a:ext cx="1676400" cy="44984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111.735"/>
  <p:tag name="AUDIO_ID" val="291"/>
  <p:tag name="TIMELINE" val="8.2/13.8/21.4/62.9/92.4/105.9"/>
  <p:tag name="ARTICULATE_TITLE_TAG" val="Total Lightning: A Review Continued"/>
  <p:tag name="ARTICULATE_SLIDE_PAUSE" val="0"/>
  <p:tag name="ARTICULATE_NAV_LEVEL" val="1"/>
  <p:tag name="ARTICULATE_PLAYLIST_ID" val="-1"/>
</p:tagLst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Metro">
    <a:majorFont>
      <a:latin typeface="Consolas"/>
      <a:ea typeface=""/>
      <a:cs typeface=""/>
      <a:font script="Jpan" typeface="HG丸ｺﾞｼｯｸM-PRO"/>
      <a:font script="Hang" typeface="HY중고딕"/>
      <a:font script="Hans" typeface="华文楷体"/>
      <a:font script="Hant" typeface="新細明體"/>
      <a:font script="Arab" typeface="Tahoma"/>
      <a:font script="Hebr" typeface="Levenim MT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Corbel"/>
      <a:ea typeface=""/>
      <a:cs typeface=""/>
      <a:font script="Jpan" typeface="HGｺﾞｼｯｸM"/>
      <a:font script="Hang" typeface="맑은 고딕"/>
      <a:font script="Hans" typeface="宋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Metro">
    <a:fillStyleLst>
      <a:solidFill>
        <a:schemeClr val="phClr"/>
      </a:solidFill>
      <a:gradFill rotWithShape="1">
        <a:gsLst>
          <a:gs pos="0">
            <a:schemeClr val="phClr">
              <a:tint val="25000"/>
              <a:satMod val="125000"/>
            </a:schemeClr>
          </a:gs>
          <a:gs pos="40000">
            <a:schemeClr val="phClr">
              <a:tint val="55000"/>
              <a:satMod val="130000"/>
            </a:schemeClr>
          </a:gs>
          <a:gs pos="50000">
            <a:schemeClr val="phClr">
              <a:tint val="59000"/>
              <a:satMod val="130000"/>
            </a:schemeClr>
          </a:gs>
          <a:gs pos="65000">
            <a:schemeClr val="phClr">
              <a:tint val="55000"/>
              <a:satMod val="130000"/>
            </a:schemeClr>
          </a:gs>
          <a:gs pos="100000">
            <a:schemeClr val="phClr">
              <a:tint val="20000"/>
              <a:satMod val="125000"/>
            </a:schemeClr>
          </a:gs>
        </a:gsLst>
        <a:lin ang="5400000" scaled="0"/>
      </a:gradFill>
      <a:gradFill rotWithShape="1">
        <a:gsLst>
          <a:gs pos="0">
            <a:schemeClr val="phClr">
              <a:tint val="48000"/>
              <a:satMod val="138000"/>
            </a:schemeClr>
          </a:gs>
          <a:gs pos="25000">
            <a:schemeClr val="phClr">
              <a:tint val="85000"/>
            </a:schemeClr>
          </a:gs>
          <a:gs pos="40000">
            <a:schemeClr val="phClr">
              <a:tint val="92000"/>
            </a:schemeClr>
          </a:gs>
          <a:gs pos="50000">
            <a:schemeClr val="phClr">
              <a:tint val="93000"/>
            </a:schemeClr>
          </a:gs>
          <a:gs pos="60000">
            <a:schemeClr val="phClr">
              <a:tint val="92000"/>
            </a:schemeClr>
          </a:gs>
          <a:gs pos="75000">
            <a:schemeClr val="phClr">
              <a:tint val="83000"/>
              <a:satMod val="108000"/>
            </a:schemeClr>
          </a:gs>
          <a:gs pos="100000">
            <a:schemeClr val="phClr">
              <a:tint val="48000"/>
              <a:satMod val="150000"/>
            </a:schemeClr>
          </a:gs>
        </a:gsLst>
        <a:lin ang="5400000" scaled="0"/>
      </a:gradFill>
    </a:fillStyleLst>
    <a:lnStyleLst>
      <a:ln w="12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glow rad="63500">
            <a:schemeClr val="phClr">
              <a:alpha val="45000"/>
              <a:satMod val="120000"/>
            </a:schemeClr>
          </a:glow>
        </a:effectLst>
      </a:effectStyle>
      <a:effectStyle>
        <a:effectLst>
          <a:glow rad="63500">
            <a:schemeClr val="phClr"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phClr">
              <a:tint val="70000"/>
            </a:schemeClr>
          </a:contourClr>
        </a:sp3d>
      </a:effectStyle>
      <a:effectStyle>
        <a:effectLst>
          <a:glow rad="101500">
            <a:schemeClr val="phClr">
              <a:alpha val="42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bg1">
              <a:shade val="100000"/>
              <a:satMod val="150000"/>
            </a:schemeClr>
          </a:gs>
          <a:gs pos="65000">
            <a:schemeClr val="bg1">
              <a:shade val="90000"/>
              <a:satMod val="375000"/>
            </a:schemeClr>
          </a:gs>
          <a:gs pos="100000">
            <a:schemeClr val="phClr">
              <a:tint val="88000"/>
              <a:satMod val="400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0000"/>
              <a:satMod val="180000"/>
            </a:schemeClr>
            <a:schemeClr val="phClr">
              <a:tint val="90000"/>
              <a:satMod val="200000"/>
            </a:schemeClr>
          </a:duotone>
        </a:blip>
        <a:tile tx="0" ty="0" sx="80000" sy="8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2940</TotalTime>
  <Words>718</Words>
  <Application>Microsoft Office PowerPoint</Application>
  <PresentationFormat>On-screen Show (4:3)</PresentationFormat>
  <Paragraphs>167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NASA SPoRT’s Pseudo Geostationary Lightning Mapper (PGLM)</vt:lpstr>
      <vt:lpstr>What is Total Lightning?</vt:lpstr>
      <vt:lpstr>Importance of Total Lightning</vt:lpstr>
      <vt:lpstr>Relevance to SPoRT</vt:lpstr>
      <vt:lpstr>Slide 5</vt:lpstr>
      <vt:lpstr>Current GLM Activities</vt:lpstr>
      <vt:lpstr>Why Use the PGLM?</vt:lpstr>
      <vt:lpstr>Slide 8</vt:lpstr>
      <vt:lpstr>Slide 9</vt:lpstr>
      <vt:lpstr>Looking Forward</vt:lpstr>
      <vt:lpstr>BACKUP SLIDES</vt:lpstr>
      <vt:lpstr>Operational Example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NASA SPoRT GOES-R Proving Ground Activities</dc:title>
  <dc:creator>gstano</dc:creator>
  <cp:lastModifiedBy>gstano</cp:lastModifiedBy>
  <cp:revision>395</cp:revision>
  <dcterms:created xsi:type="dcterms:W3CDTF">2010-01-06T20:21:41Z</dcterms:created>
  <dcterms:modified xsi:type="dcterms:W3CDTF">2012-02-24T20:37:11Z</dcterms:modified>
</cp:coreProperties>
</file>