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9" r:id="rId6"/>
    <p:sldId id="270" r:id="rId7"/>
    <p:sldId id="279" r:id="rId8"/>
    <p:sldId id="271" r:id="rId9"/>
    <p:sldId id="272" r:id="rId10"/>
    <p:sldId id="273" r:id="rId11"/>
    <p:sldId id="274" r:id="rId12"/>
    <p:sldId id="281" r:id="rId13"/>
    <p:sldId id="277" r:id="rId14"/>
    <p:sldId id="280" r:id="rId15"/>
    <p:sldId id="278" r:id="rId16"/>
    <p:sldId id="266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-31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48E7-E232-43D6-8E7F-FC0B2B5484A5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2AB0-46DA-4DCB-A92D-091233550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2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48E7-E232-43D6-8E7F-FC0B2B5484A5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2AB0-46DA-4DCB-A92D-091233550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2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48E7-E232-43D6-8E7F-FC0B2B5484A5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2AB0-46DA-4DCB-A92D-091233550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9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48E7-E232-43D6-8E7F-FC0B2B5484A5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2AB0-46DA-4DCB-A92D-091233550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1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48E7-E232-43D6-8E7F-FC0B2B5484A5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2AB0-46DA-4DCB-A92D-091233550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5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48E7-E232-43D6-8E7F-FC0B2B5484A5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2AB0-46DA-4DCB-A92D-091233550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7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48E7-E232-43D6-8E7F-FC0B2B5484A5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2AB0-46DA-4DCB-A92D-091233550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10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48E7-E232-43D6-8E7F-FC0B2B5484A5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2AB0-46DA-4DCB-A92D-091233550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7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48E7-E232-43D6-8E7F-FC0B2B5484A5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2AB0-46DA-4DCB-A92D-091233550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93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48E7-E232-43D6-8E7F-FC0B2B5484A5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2AB0-46DA-4DCB-A92D-091233550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32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048E7-E232-43D6-8E7F-FC0B2B5484A5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2AB0-46DA-4DCB-A92D-091233550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8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048E7-E232-43D6-8E7F-FC0B2B5484A5}" type="datetimeFigureOut">
              <a:rPr lang="en-US" smtClean="0"/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62AB0-46DA-4DCB-A92D-091233550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1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glob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6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6069013"/>
          </a:xfrm>
          <a:prstGeom prst="rect">
            <a:avLst/>
          </a:prstGeom>
          <a:solidFill>
            <a:schemeClr val="bg1">
              <a:lumMod val="95000"/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2" name="Title 1"/>
          <p:cNvSpPr>
            <a:spLocks noGrp="1"/>
          </p:cNvSpPr>
          <p:nvPr>
            <p:ph type="ctrTitle"/>
          </p:nvPr>
        </p:nvSpPr>
        <p:spPr>
          <a:xfrm>
            <a:off x="0" y="1493838"/>
            <a:ext cx="9144000" cy="9937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Development of Multispectral RGB </a:t>
            </a:r>
            <a:br>
              <a:rPr lang="en-US" dirty="0" smtClean="0"/>
            </a:br>
            <a:r>
              <a:rPr lang="en-US" dirty="0" smtClean="0"/>
              <a:t>Satellite Imagery at </a:t>
            </a:r>
            <a:r>
              <a:rPr lang="en-US" dirty="0" err="1" smtClean="0"/>
              <a:t>SPoRT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0"/>
            <a:ext cx="8458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Sixth Meeting of the Science Advisory Committee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28 February- 1 March, 2012</a:t>
            </a:r>
          </a:p>
        </p:txBody>
      </p:sp>
      <p:grpSp>
        <p:nvGrpSpPr>
          <p:cNvPr id="2055" name="Group 13"/>
          <p:cNvGrpSpPr>
            <a:grpSpLocks/>
          </p:cNvGrpSpPr>
          <p:nvPr/>
        </p:nvGrpSpPr>
        <p:grpSpPr bwMode="auto"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2057" name="Picture 4" descr="sportredblue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" name="Picture 6" descr="nasa.gi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59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2061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600200" y="5486400"/>
            <a:ext cx="59023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National Space Science and Technology Center, Huntsville, AL</a:t>
            </a:r>
          </a:p>
        </p:txBody>
      </p:sp>
    </p:spTree>
    <p:extLst>
      <p:ext uri="{BB962C8B-B14F-4D97-AF65-F5344CB8AC3E}">
        <p14:creationId xmlns:p14="http://schemas.microsoft.com/office/powerpoint/2010/main" val="39273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Collaborations with NOAA Centers</a:t>
            </a:r>
            <a:br>
              <a:rPr lang="en-US" dirty="0" smtClean="0"/>
            </a:br>
            <a:r>
              <a:rPr lang="en-US" sz="2200" dirty="0" smtClean="0"/>
              <a:t>Examples from the GOES-R Proving Ground</a:t>
            </a:r>
            <a:endParaRPr lang="en-US" sz="22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6" name="Picture 5" descr="sportredblu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nasa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b="4642"/>
          <a:stretch>
            <a:fillRect/>
          </a:stretch>
        </p:blipFill>
        <p:spPr bwMode="auto">
          <a:xfrm>
            <a:off x="990600" y="1524000"/>
            <a:ext cx="7027417" cy="464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3276600" y="1600200"/>
            <a:ext cx="464820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SPoRT</a:t>
            </a:r>
            <a:r>
              <a:rPr lang="en-US" dirty="0" smtClean="0">
                <a:solidFill>
                  <a:schemeClr val="bg1"/>
                </a:solidFill>
              </a:rPr>
              <a:t> and CIRA provide Meteosat-9/SEVIRI RGB products to NOAA National Centers to demonstrate future GOES-R capabilities.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1600" y="50292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“Ophelia”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0" y="50292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“</a:t>
            </a:r>
            <a:r>
              <a:rPr lang="en-US" sz="1400" dirty="0" err="1" smtClean="0">
                <a:solidFill>
                  <a:schemeClr val="bg1"/>
                </a:solidFill>
              </a:rPr>
              <a:t>Phillipe</a:t>
            </a:r>
            <a:r>
              <a:rPr lang="en-US" sz="1400" dirty="0" smtClean="0">
                <a:solidFill>
                  <a:schemeClr val="bg1"/>
                </a:solidFill>
              </a:rPr>
              <a:t>”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81527" y="4293834"/>
            <a:ext cx="1355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Subsidence?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Dust?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30444" y="5854513"/>
            <a:ext cx="3352800" cy="27699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EUMETSAT/SEVIRI “Natural Color” RGB Composite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91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990600" y="1447800"/>
            <a:ext cx="7086600" cy="472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Collaborations with NOAA</a:t>
            </a:r>
            <a:br>
              <a:rPr lang="en-US" dirty="0" smtClean="0"/>
            </a:br>
            <a:r>
              <a:rPr lang="en-US" sz="2200" dirty="0" smtClean="0"/>
              <a:t>Examples from the GOES-R Proving Ground</a:t>
            </a:r>
            <a:endParaRPr lang="en-US" sz="2200" dirty="0"/>
          </a:p>
        </p:txBody>
      </p:sp>
      <p:grpSp>
        <p:nvGrpSpPr>
          <p:cNvPr id="3" name="Group 4"/>
          <p:cNvGrpSpPr/>
          <p:nvPr/>
        </p:nvGrpSpPr>
        <p:grpSpPr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6" name="Picture 5" descr="sportredblu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nasa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10870" b="4329"/>
          <a:stretch>
            <a:fillRect/>
          </a:stretch>
        </p:blipFill>
        <p:spPr bwMode="auto">
          <a:xfrm>
            <a:off x="1676400" y="1467315"/>
            <a:ext cx="6324600" cy="470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554766" y="5877445"/>
            <a:ext cx="4419600" cy="27699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Image analysis courtesy of Michael </a:t>
            </a:r>
            <a:r>
              <a:rPr lang="en-US" sz="1200" dirty="0" err="1" smtClean="0">
                <a:solidFill>
                  <a:schemeClr val="bg1"/>
                </a:solidFill>
              </a:rPr>
              <a:t>Folmer</a:t>
            </a:r>
            <a:r>
              <a:rPr lang="en-US" sz="1200" dirty="0" smtClean="0">
                <a:solidFill>
                  <a:schemeClr val="bg1"/>
                </a:solidFill>
              </a:rPr>
              <a:t> / NOAA-HPC/GOES-R PG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1600" y="1483312"/>
            <a:ext cx="2792766" cy="27699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EUMETSAT/SEVIRI “Dust” RGB Composite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6400" y="48768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“Ophelia”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52800" y="48768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“</a:t>
            </a:r>
            <a:r>
              <a:rPr lang="en-US" sz="1400" dirty="0" err="1" smtClean="0">
                <a:solidFill>
                  <a:schemeClr val="bg1"/>
                </a:solidFill>
              </a:rPr>
              <a:t>Phillipe</a:t>
            </a:r>
            <a:r>
              <a:rPr lang="en-US" sz="1400" dirty="0" smtClean="0">
                <a:solidFill>
                  <a:schemeClr val="bg1"/>
                </a:solidFill>
              </a:rPr>
              <a:t>”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301231" y="3187083"/>
            <a:ext cx="2436920" cy="2419166"/>
          </a:xfrm>
          <a:custGeom>
            <a:avLst/>
            <a:gdLst>
              <a:gd name="connsiteX0" fmla="*/ 2206101 w 2436920"/>
              <a:gd name="connsiteY0" fmla="*/ 0 h 2419166"/>
              <a:gd name="connsiteX1" fmla="*/ 1629052 w 2436920"/>
              <a:gd name="connsiteY1" fmla="*/ 452762 h 2419166"/>
              <a:gd name="connsiteX2" fmla="*/ 909961 w 2436920"/>
              <a:gd name="connsiteY2" fmla="*/ 656948 h 2419166"/>
              <a:gd name="connsiteX3" fmla="*/ 324035 w 2436920"/>
              <a:gd name="connsiteY3" fmla="*/ 914400 h 2419166"/>
              <a:gd name="connsiteX4" fmla="*/ 75460 w 2436920"/>
              <a:gd name="connsiteY4" fmla="*/ 1340529 h 2419166"/>
              <a:gd name="connsiteX5" fmla="*/ 48827 w 2436920"/>
              <a:gd name="connsiteY5" fmla="*/ 1899822 h 2419166"/>
              <a:gd name="connsiteX6" fmla="*/ 368423 w 2436920"/>
              <a:gd name="connsiteY6" fmla="*/ 2334828 h 2419166"/>
              <a:gd name="connsiteX7" fmla="*/ 1069759 w 2436920"/>
              <a:gd name="connsiteY7" fmla="*/ 2405849 h 2419166"/>
              <a:gd name="connsiteX8" fmla="*/ 1478132 w 2436920"/>
              <a:gd name="connsiteY8" fmla="*/ 2299317 h 2419166"/>
              <a:gd name="connsiteX9" fmla="*/ 1948649 w 2436920"/>
              <a:gd name="connsiteY9" fmla="*/ 1988599 h 2419166"/>
              <a:gd name="connsiteX10" fmla="*/ 2436920 w 2436920"/>
              <a:gd name="connsiteY10" fmla="*/ 1624614 h 2419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36920" h="2419166">
                <a:moveTo>
                  <a:pt x="2206101" y="0"/>
                </a:moveTo>
                <a:cubicBezTo>
                  <a:pt x="2025588" y="171635"/>
                  <a:pt x="1845075" y="343271"/>
                  <a:pt x="1629052" y="452762"/>
                </a:cubicBezTo>
                <a:cubicBezTo>
                  <a:pt x="1413029" y="562253"/>
                  <a:pt x="1127464" y="580008"/>
                  <a:pt x="909961" y="656948"/>
                </a:cubicBezTo>
                <a:cubicBezTo>
                  <a:pt x="692458" y="733888"/>
                  <a:pt x="463118" y="800470"/>
                  <a:pt x="324035" y="914400"/>
                </a:cubicBezTo>
                <a:cubicBezTo>
                  <a:pt x="184952" y="1028330"/>
                  <a:pt x="121328" y="1176292"/>
                  <a:pt x="75460" y="1340529"/>
                </a:cubicBezTo>
                <a:cubicBezTo>
                  <a:pt x="29592" y="1504766"/>
                  <a:pt x="0" y="1734106"/>
                  <a:pt x="48827" y="1899822"/>
                </a:cubicBezTo>
                <a:cubicBezTo>
                  <a:pt x="97654" y="2065538"/>
                  <a:pt x="198268" y="2250490"/>
                  <a:pt x="368423" y="2334828"/>
                </a:cubicBezTo>
                <a:cubicBezTo>
                  <a:pt x="538578" y="2419166"/>
                  <a:pt x="884808" y="2411767"/>
                  <a:pt x="1069759" y="2405849"/>
                </a:cubicBezTo>
                <a:cubicBezTo>
                  <a:pt x="1254710" y="2399931"/>
                  <a:pt x="1331650" y="2368859"/>
                  <a:pt x="1478132" y="2299317"/>
                </a:cubicBezTo>
                <a:cubicBezTo>
                  <a:pt x="1624614" y="2229775"/>
                  <a:pt x="1788851" y="2101049"/>
                  <a:pt x="1948649" y="1988599"/>
                </a:cubicBezTo>
                <a:cubicBezTo>
                  <a:pt x="2108447" y="1876149"/>
                  <a:pt x="2272683" y="1750381"/>
                  <a:pt x="2436920" y="1624614"/>
                </a:cubicBezTo>
              </a:path>
            </a:pathLst>
          </a:custGeom>
          <a:ln w="22225">
            <a:solidFill>
              <a:srgbClr val="A907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11351" y="4343400"/>
            <a:ext cx="1393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8FE7"/>
                </a:solidFill>
              </a:rPr>
              <a:t>cloud free</a:t>
            </a:r>
          </a:p>
          <a:p>
            <a:pPr algn="ctr"/>
            <a:r>
              <a:rPr lang="en-US" sz="1400" dirty="0" smtClean="0">
                <a:solidFill>
                  <a:srgbClr val="FF8FE7"/>
                </a:solidFill>
              </a:rPr>
              <a:t>widespread dust</a:t>
            </a:r>
            <a:endParaRPr lang="en-US" sz="1400" dirty="0">
              <a:solidFill>
                <a:srgbClr val="FF8FE7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6781800" y="3962400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239000" y="39624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616820" y="3752723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outflows / dust</a:t>
            </a:r>
            <a:endParaRPr lang="en-US" sz="1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143000" y="2286000"/>
            <a:ext cx="2792766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SPoRT</a:t>
            </a:r>
            <a:r>
              <a:rPr lang="en-US" sz="1200" dirty="0" smtClean="0">
                <a:solidFill>
                  <a:schemeClr val="bg1"/>
                </a:solidFill>
              </a:rPr>
              <a:t> developed a technique to display these products in both NAWIPS and AWIPS for NOAA National Centers use.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4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990600" y="1447800"/>
            <a:ext cx="7086600" cy="4724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Collaborations with NOAA</a:t>
            </a:r>
            <a:br>
              <a:rPr lang="en-US" dirty="0" smtClean="0"/>
            </a:br>
            <a:r>
              <a:rPr lang="en-US" sz="2200" dirty="0" smtClean="0"/>
              <a:t>Examples from the GOES-R Proving Ground</a:t>
            </a:r>
            <a:endParaRPr lang="en-US" sz="2200" dirty="0"/>
          </a:p>
        </p:txBody>
      </p:sp>
      <p:grpSp>
        <p:nvGrpSpPr>
          <p:cNvPr id="3" name="Group 4"/>
          <p:cNvGrpSpPr/>
          <p:nvPr/>
        </p:nvGrpSpPr>
        <p:grpSpPr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6" name="Picture 5" descr="sportredblu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nasa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6024" b="5023"/>
          <a:stretch>
            <a:fillRect/>
          </a:stretch>
        </p:blipFill>
        <p:spPr bwMode="auto">
          <a:xfrm>
            <a:off x="1266520" y="1430044"/>
            <a:ext cx="6810680" cy="477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554766" y="5877445"/>
            <a:ext cx="4419600" cy="27699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Image analysis courtesy of Michael </a:t>
            </a:r>
            <a:r>
              <a:rPr lang="en-US" sz="1200" dirty="0" err="1" smtClean="0">
                <a:solidFill>
                  <a:schemeClr val="bg1"/>
                </a:solidFill>
              </a:rPr>
              <a:t>Folmer</a:t>
            </a:r>
            <a:r>
              <a:rPr lang="en-US" sz="1200" dirty="0" smtClean="0">
                <a:solidFill>
                  <a:schemeClr val="bg1"/>
                </a:solidFill>
              </a:rPr>
              <a:t> / NOAA-HPC/GOES-R PG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3000" y="1483312"/>
            <a:ext cx="3021366" cy="27699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EUMETSAT/SEVIRI “Air Mass” RGB Composite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6400" y="48768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“Ophelia”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52800" y="48768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“</a:t>
            </a:r>
            <a:r>
              <a:rPr lang="en-US" sz="1400" dirty="0" err="1" smtClean="0">
                <a:solidFill>
                  <a:schemeClr val="bg1"/>
                </a:solidFill>
              </a:rPr>
              <a:t>Phillipe</a:t>
            </a:r>
            <a:r>
              <a:rPr lang="en-US" sz="1400" dirty="0" smtClean="0">
                <a:solidFill>
                  <a:schemeClr val="bg1"/>
                </a:solidFill>
              </a:rPr>
              <a:t>”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6781800" y="3962400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239000" y="3962400"/>
            <a:ext cx="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616820" y="3752723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outflows / dust</a:t>
            </a:r>
            <a:endParaRPr lang="en-US" sz="1200" b="1" dirty="0"/>
          </a:p>
        </p:txBody>
      </p:sp>
      <p:sp>
        <p:nvSpPr>
          <p:cNvPr id="24" name="Freeform 23"/>
          <p:cNvSpPr/>
          <p:nvPr/>
        </p:nvSpPr>
        <p:spPr>
          <a:xfrm>
            <a:off x="3773010" y="1686757"/>
            <a:ext cx="1827320" cy="2104008"/>
          </a:xfrm>
          <a:custGeom>
            <a:avLst/>
            <a:gdLst>
              <a:gd name="connsiteX0" fmla="*/ 967666 w 1827320"/>
              <a:gd name="connsiteY0" fmla="*/ 0 h 2104008"/>
              <a:gd name="connsiteX1" fmla="*/ 1535837 w 1827320"/>
              <a:gd name="connsiteY1" fmla="*/ 452761 h 2104008"/>
              <a:gd name="connsiteX2" fmla="*/ 1775534 w 1827320"/>
              <a:gd name="connsiteY2" fmla="*/ 790113 h 2104008"/>
              <a:gd name="connsiteX3" fmla="*/ 1811044 w 1827320"/>
              <a:gd name="connsiteY3" fmla="*/ 1127464 h 2104008"/>
              <a:gd name="connsiteX4" fmla="*/ 1677879 w 1827320"/>
              <a:gd name="connsiteY4" fmla="*/ 1411550 h 2104008"/>
              <a:gd name="connsiteX5" fmla="*/ 1278384 w 1827320"/>
              <a:gd name="connsiteY5" fmla="*/ 1597981 h 2104008"/>
              <a:gd name="connsiteX6" fmla="*/ 585926 w 1827320"/>
              <a:gd name="connsiteY6" fmla="*/ 1811045 h 2104008"/>
              <a:gd name="connsiteX7" fmla="*/ 0 w 1827320"/>
              <a:gd name="connsiteY7" fmla="*/ 2104008 h 2104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7320" h="2104008">
                <a:moveTo>
                  <a:pt x="967666" y="0"/>
                </a:moveTo>
                <a:cubicBezTo>
                  <a:pt x="1184429" y="160538"/>
                  <a:pt x="1401192" y="321076"/>
                  <a:pt x="1535837" y="452761"/>
                </a:cubicBezTo>
                <a:cubicBezTo>
                  <a:pt x="1670482" y="584447"/>
                  <a:pt x="1729666" y="677663"/>
                  <a:pt x="1775534" y="790113"/>
                </a:cubicBezTo>
                <a:cubicBezTo>
                  <a:pt x="1821402" y="902563"/>
                  <a:pt x="1827320" y="1023891"/>
                  <a:pt x="1811044" y="1127464"/>
                </a:cubicBezTo>
                <a:cubicBezTo>
                  <a:pt x="1794768" y="1231037"/>
                  <a:pt x="1766656" y="1333131"/>
                  <a:pt x="1677879" y="1411550"/>
                </a:cubicBezTo>
                <a:cubicBezTo>
                  <a:pt x="1589102" y="1489970"/>
                  <a:pt x="1460376" y="1531399"/>
                  <a:pt x="1278384" y="1597981"/>
                </a:cubicBezTo>
                <a:cubicBezTo>
                  <a:pt x="1096392" y="1664563"/>
                  <a:pt x="798990" y="1726707"/>
                  <a:pt x="585926" y="1811045"/>
                </a:cubicBezTo>
                <a:cubicBezTo>
                  <a:pt x="372862" y="1895383"/>
                  <a:pt x="186431" y="1999695"/>
                  <a:pt x="0" y="2104008"/>
                </a:cubicBezTo>
              </a:path>
            </a:pathLst>
          </a:custGeom>
          <a:ln w="76200">
            <a:solidFill>
              <a:srgbClr val="0A0A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258322" y="409317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000"/>
                </a:solidFill>
              </a:rPr>
              <a:t>warm, dry subsidence</a:t>
            </a:r>
            <a:endParaRPr lang="en-US" sz="1400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15668" y="1963444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FFFF"/>
                </a:solidFill>
              </a:rPr>
              <a:t>cold and  dry polar air</a:t>
            </a:r>
            <a:endParaRPr lang="en-US" sz="14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6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Collaborations with NOAA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2200" dirty="0">
                <a:solidFill>
                  <a:prstClr val="black"/>
                </a:solidFill>
              </a:rPr>
              <a:t>Examples from the GOES-R Proving Ground</a:t>
            </a:r>
            <a:endParaRPr lang="en-US" dirty="0"/>
          </a:p>
        </p:txBody>
      </p:sp>
      <p:pic>
        <p:nvPicPr>
          <p:cNvPr id="5" name="Picture 2" descr="Z:\WDRIVE\NHC PROJECTS\HURRICANE SPECIALIST UNIT\Tropical Cyclone Movies\2011\lee_animat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725104" cy="46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/>
          <p:cNvGrpSpPr/>
          <p:nvPr/>
        </p:nvGrpSpPr>
        <p:grpSpPr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7" name="Picture 6" descr="sportredblue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nasa.gi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133600" y="5571478"/>
            <a:ext cx="5943600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Example of CIRA GOES-Sounder “Air Mass” RGB used in NHC Proving Ground</a:t>
            </a:r>
          </a:p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Courtesy of Jack </a:t>
            </a:r>
            <a:r>
              <a:rPr lang="en-US" sz="1400" dirty="0" err="1" smtClean="0">
                <a:solidFill>
                  <a:schemeClr val="bg1"/>
                </a:solidFill>
              </a:rPr>
              <a:t>Beven</a:t>
            </a:r>
            <a:r>
              <a:rPr lang="en-US" sz="1400" dirty="0" smtClean="0">
                <a:solidFill>
                  <a:schemeClr val="bg1"/>
                </a:solidFill>
              </a:rPr>
              <a:t>/NHC, 2011 NWA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2600" y="2362200"/>
            <a:ext cx="3048000" cy="33855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Evolution of Tropical Storm Lee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0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Collaborations with </a:t>
            </a:r>
            <a:r>
              <a:rPr lang="en-US" dirty="0" smtClean="0">
                <a:solidFill>
                  <a:prstClr val="black"/>
                </a:solidFill>
              </a:rPr>
              <a:t>NRL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sz="2200" dirty="0" smtClean="0">
                <a:solidFill>
                  <a:prstClr val="black"/>
                </a:solidFill>
              </a:rPr>
              <a:t>Passive Microwave Applications</a:t>
            </a:r>
            <a:endParaRPr lang="en-US" dirty="0"/>
          </a:p>
        </p:txBody>
      </p:sp>
      <p:grpSp>
        <p:nvGrpSpPr>
          <p:cNvPr id="6" name="Group 4"/>
          <p:cNvGrpSpPr/>
          <p:nvPr/>
        </p:nvGrpSpPr>
        <p:grpSpPr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7" name="Picture 6" descr="sportredblu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nasa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8" b="4779"/>
          <a:stretch/>
        </p:blipFill>
        <p:spPr bwMode="auto">
          <a:xfrm>
            <a:off x="381000" y="1523999"/>
            <a:ext cx="5334000" cy="384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2800"/>
            <a:ext cx="276225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4572000"/>
            <a:ext cx="435530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SPoRT</a:t>
            </a:r>
            <a:r>
              <a:rPr lang="en-US" dirty="0" smtClean="0">
                <a:solidFill>
                  <a:schemeClr val="bg1"/>
                </a:solidFill>
              </a:rPr>
              <a:t> is working with NRL to develop useful passive microwave composites in NAWIPS.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32969" y="2133600"/>
            <a:ext cx="228203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“Off-Season Example”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2150" y="1600200"/>
            <a:ext cx="3067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Goals: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Improved use of great NRL products within the operational system.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Extend applications beyond tropical cyclones.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48525" y="55626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FF00"/>
                </a:solidFill>
              </a:rPr>
              <a:t>“Giovanna”</a:t>
            </a:r>
          </a:p>
          <a:p>
            <a:pPr algn="r"/>
            <a:r>
              <a:rPr lang="en-US" sz="1200" dirty="0" smtClean="0">
                <a:solidFill>
                  <a:srgbClr val="FFFF00"/>
                </a:solidFill>
              </a:rPr>
              <a:t>February 13, 2012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5486400"/>
            <a:ext cx="4795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Current:</a:t>
            </a:r>
            <a:r>
              <a:rPr lang="en-US" dirty="0" smtClean="0"/>
              <a:t> TRMM-TMI, SSM/I, SSMI/S</a:t>
            </a:r>
          </a:p>
          <a:p>
            <a:r>
              <a:rPr lang="en-US" u="sng" dirty="0" smtClean="0"/>
              <a:t>Future:</a:t>
            </a:r>
            <a:r>
              <a:rPr lang="en-US" dirty="0" smtClean="0"/>
              <a:t> Incorporate ATMS, GPM, VIIRS Low Light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00B050"/>
                </a:solidFill>
              </a:rPr>
              <a:t>G</a:t>
            </a:r>
            <a:r>
              <a:rPr lang="en-US" dirty="0" smtClean="0">
                <a:solidFill>
                  <a:srgbClr val="00B0F0"/>
                </a:solidFill>
              </a:rPr>
              <a:t>B </a:t>
            </a:r>
            <a:r>
              <a:rPr lang="en-US" dirty="0" smtClean="0"/>
              <a:t>Product Suite</a:t>
            </a:r>
            <a:br>
              <a:rPr lang="en-US" dirty="0" smtClean="0"/>
            </a:br>
            <a:r>
              <a:rPr lang="en-US" sz="2000" dirty="0" smtClean="0"/>
              <a:t>Current and Future Applications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6" name="Picture 5" descr="sportredblu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nasa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183115"/>
              </p:ext>
            </p:extLst>
          </p:nvPr>
        </p:nvGraphicFramePr>
        <p:xfrm>
          <a:off x="152400" y="1397000"/>
          <a:ext cx="87630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3200400"/>
                <a:gridCol w="350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Product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Instruments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Purpose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Air Mass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SEVIRI,</a:t>
                      </a:r>
                      <a:r>
                        <a:rPr lang="en-US" sz="1600" baseline="0" dirty="0" smtClean="0"/>
                        <a:t> MODIS, </a:t>
                      </a:r>
                      <a:r>
                        <a:rPr lang="en-US" sz="1600" dirty="0" smtClean="0"/>
                        <a:t>GOES Sounder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Air mass type discrimination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Dust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SEVIRI, MODIS, VIIRS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Blowing</a:t>
                      </a:r>
                      <a:r>
                        <a:rPr lang="en-US" sz="1600" baseline="0" dirty="0" smtClean="0"/>
                        <a:t> or suspended dust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Night</a:t>
                      </a:r>
                      <a:r>
                        <a:rPr lang="en-US" sz="1600" baseline="0" dirty="0" smtClean="0"/>
                        <a:t> Microphysics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SEVIRI,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MODIS, VIIRS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Fog and low clouds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Day Microphysics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SEVIRI, MODIS, VIIRS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Fog </a:t>
                      </a:r>
                      <a:r>
                        <a:rPr lang="en-US" sz="1600" baseline="0" dirty="0" smtClean="0"/>
                        <a:t>and low clouds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Day Snow/Fog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SEVIRI, MODIS, VIIRS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Fog, low clouds, and snow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Daytime Storms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SEVIRI, MODIS, VIIRS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Identifies</a:t>
                      </a:r>
                      <a:r>
                        <a:rPr lang="en-US" sz="1600" baseline="0" dirty="0" smtClean="0"/>
                        <a:t> convective storms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Natural Color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SEVIRI, MODIS, VIIRS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Approximates a true</a:t>
                      </a:r>
                      <a:r>
                        <a:rPr lang="en-US" sz="1600" baseline="0" dirty="0" smtClean="0"/>
                        <a:t> color image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True</a:t>
                      </a:r>
                      <a:r>
                        <a:rPr lang="en-US" sz="1600" baseline="0" dirty="0" smtClean="0"/>
                        <a:t> Color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MODIS, VIIRS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True color, photograph</a:t>
                      </a:r>
                      <a:r>
                        <a:rPr lang="en-US" sz="1600" baseline="0" dirty="0" smtClean="0"/>
                        <a:t> image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False</a:t>
                      </a:r>
                      <a:r>
                        <a:rPr lang="en-US" sz="1600" baseline="0" dirty="0" smtClean="0"/>
                        <a:t> Color Snow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MODIS, VIIRS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Discriminate clouds</a:t>
                      </a:r>
                      <a:r>
                        <a:rPr lang="en-US" sz="1600" baseline="0" dirty="0" smtClean="0"/>
                        <a:t> from snow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Low</a:t>
                      </a:r>
                      <a:r>
                        <a:rPr lang="en-US" sz="1600" baseline="0" dirty="0" smtClean="0"/>
                        <a:t> Light Composites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VIIRS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Unique nocturnal imagery (CIRA, NRL)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Passive Microwave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TRMM, DMSP, ATMS, GPM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Tropical cyclone and other applications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75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7"/>
          <p:cNvGrpSpPr>
            <a:grpSpLocks/>
          </p:cNvGrpSpPr>
          <p:nvPr/>
        </p:nvGrpSpPr>
        <p:grpSpPr bwMode="auto"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16389" name="Picture 4" descr="sportredblu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0" name="Picture 9" descr="nasa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391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6393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4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5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sp>
        <p:nvSpPr>
          <p:cNvPr id="16387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Summary and Conclusions</a:t>
            </a:r>
          </a:p>
        </p:txBody>
      </p:sp>
      <p:sp>
        <p:nvSpPr>
          <p:cNvPr id="16388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800" dirty="0" smtClean="0"/>
              <a:t>In the past two years, </a:t>
            </a:r>
            <a:r>
              <a:rPr lang="en-US" sz="2800" dirty="0" err="1" smtClean="0"/>
              <a:t>SPoRT</a:t>
            </a:r>
            <a:r>
              <a:rPr lang="en-US" sz="2800" dirty="0" smtClean="0"/>
              <a:t> has rapidly expanded capabilities in producing and disseminating multispectral satellite imagery.</a:t>
            </a:r>
          </a:p>
          <a:p>
            <a:pPr eaLnBrk="1" hangingPunct="1"/>
            <a:r>
              <a:rPr lang="en-US" sz="2800" dirty="0" smtClean="0"/>
              <a:t>These activities have expanded </a:t>
            </a:r>
            <a:r>
              <a:rPr lang="en-US" sz="2800" dirty="0" err="1" smtClean="0"/>
              <a:t>SPoRT’s</a:t>
            </a:r>
            <a:r>
              <a:rPr lang="en-US" sz="2800" dirty="0" smtClean="0"/>
              <a:t> role in NCEP Centers and will offer new opportunities in collaboration with WFO partners.</a:t>
            </a:r>
          </a:p>
          <a:p>
            <a:pPr eaLnBrk="1" hangingPunct="1"/>
            <a:r>
              <a:rPr lang="en-US" sz="2800" dirty="0" smtClean="0"/>
              <a:t>Formal training and evaluation periods will be executed in collaboration with the GOES-R Proving Ground and with partnering offices.</a:t>
            </a:r>
          </a:p>
          <a:p>
            <a:pPr eaLnBrk="1" hangingPunct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5165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7"/>
          <p:cNvGrpSpPr>
            <a:grpSpLocks/>
          </p:cNvGrpSpPr>
          <p:nvPr/>
        </p:nvGrpSpPr>
        <p:grpSpPr bwMode="auto"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18437" name="Picture 4" descr="sportredblu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8" name="Picture 9" descr="nasa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8439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8441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2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43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sp>
        <p:nvSpPr>
          <p:cNvPr id="18435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Questions?</a:t>
            </a:r>
          </a:p>
        </p:txBody>
      </p:sp>
      <p:sp>
        <p:nvSpPr>
          <p:cNvPr id="18436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490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7"/>
          <p:cNvGrpSpPr>
            <a:grpSpLocks/>
          </p:cNvGrpSpPr>
          <p:nvPr/>
        </p:nvGrpSpPr>
        <p:grpSpPr bwMode="auto"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3079" name="Picture 4" descr="sportredblu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9" descr="nasa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081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3083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4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5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sp>
        <p:nvSpPr>
          <p:cNvPr id="3075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Background</a:t>
            </a:r>
          </a:p>
        </p:txBody>
      </p:sp>
      <p:sp>
        <p:nvSpPr>
          <p:cNvPr id="3076" name="Content Placeholder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000" dirty="0" smtClean="0"/>
              <a:t>Current instrument such as MODIS, and future instruments such as NPP/VIIRS or GOES-R, provide increasing amounts of data in space, time, and wavelength.</a:t>
            </a:r>
          </a:p>
          <a:p>
            <a:pPr eaLnBrk="1" hangingPunct="1"/>
            <a:r>
              <a:rPr lang="en-US" sz="2000" dirty="0" smtClean="0"/>
              <a:t>Although this increase in data is great for researchers and forecasters, it may present a challenge to the operational user:</a:t>
            </a:r>
          </a:p>
          <a:p>
            <a:pPr lvl="1"/>
            <a:r>
              <a:rPr lang="en-US" sz="1600" dirty="0" smtClean="0"/>
              <a:t>Time limitations as the forecaster is challenged to make use of other high resolution data and new products provided by NWP guidance, radars, social media, etc.</a:t>
            </a:r>
          </a:p>
          <a:p>
            <a:pPr lvl="1"/>
            <a:r>
              <a:rPr lang="en-US" sz="1600" dirty="0" smtClean="0"/>
              <a:t>Data limitations as other new tools compete for bandwidth in dissemination systems.</a:t>
            </a:r>
          </a:p>
          <a:p>
            <a:pPr eaLnBrk="1" hangingPunct="1"/>
            <a:r>
              <a:rPr lang="en-US" sz="2000" dirty="0" err="1" smtClean="0"/>
              <a:t>SPoRT</a:t>
            </a:r>
            <a:r>
              <a:rPr lang="en-US" sz="2000" dirty="0" smtClean="0"/>
              <a:t> has a long history of providing multispectral products:</a:t>
            </a:r>
          </a:p>
          <a:p>
            <a:pPr lvl="1" eaLnBrk="1" hangingPunct="1"/>
            <a:r>
              <a:rPr lang="en-US" sz="2000" dirty="0" smtClean="0"/>
              <a:t>Forecasters in partnering WFOs have already been exposed to true-color and false-color snow/cloud products.</a:t>
            </a:r>
          </a:p>
          <a:p>
            <a:pPr lvl="1" eaLnBrk="1" hangingPunct="1"/>
            <a:r>
              <a:rPr lang="en-US" sz="2000" dirty="0" smtClean="0"/>
              <a:t>These products have provided value, once forecasters are trained on how the resulting color combinations can be used to infer features.</a:t>
            </a:r>
          </a:p>
        </p:txBody>
      </p:sp>
    </p:spTree>
    <p:extLst>
      <p:ext uri="{BB962C8B-B14F-4D97-AF65-F5344CB8AC3E}">
        <p14:creationId xmlns:p14="http://schemas.microsoft.com/office/powerpoint/2010/main" val="255651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7"/>
          <p:cNvGrpSpPr>
            <a:grpSpLocks/>
          </p:cNvGrpSpPr>
          <p:nvPr/>
        </p:nvGrpSpPr>
        <p:grpSpPr bwMode="auto"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4107" name="Picture 4" descr="sportredblu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8" name="Picture 9" descr="nasa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109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4111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2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3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sp>
        <p:nvSpPr>
          <p:cNvPr id="4099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Relevance to NASA/SPoRT</a:t>
            </a:r>
          </a:p>
        </p:txBody>
      </p:sp>
      <p:sp>
        <p:nvSpPr>
          <p:cNvPr id="4100" name="Content Placeholder 1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Given our history with multispectral data, </a:t>
            </a:r>
            <a:r>
              <a:rPr lang="en-US" sz="1800" dirty="0" err="1" smtClean="0"/>
              <a:t>SPoRT</a:t>
            </a:r>
            <a:r>
              <a:rPr lang="en-US" sz="1800" dirty="0" smtClean="0"/>
              <a:t> has expanded this to include other activities.</a:t>
            </a:r>
          </a:p>
          <a:p>
            <a:pPr lvl="1"/>
            <a:r>
              <a:rPr lang="en-US" sz="1400" dirty="0" smtClean="0"/>
              <a:t>Products from MODIS and SEVIRI have served as proxies for future GOES-R capabilities.</a:t>
            </a:r>
          </a:p>
          <a:p>
            <a:pPr lvl="1"/>
            <a:r>
              <a:rPr lang="en-US" sz="1400" dirty="0" smtClean="0"/>
              <a:t>Similarly, products from NPP/VIIRS will add additional examples for the GOES-R era and demonstrate future JPSS capabilities.</a:t>
            </a:r>
          </a:p>
          <a:p>
            <a:pPr lvl="1"/>
            <a:r>
              <a:rPr lang="en-US" sz="1400" dirty="0" smtClean="0"/>
              <a:t>Other applications will be developed from passive microwave data, with future applications to NPP/ATMS, NASA’s Global Precipitation Measurement mission, and similar instruments.</a:t>
            </a:r>
          </a:p>
          <a:p>
            <a:pPr lvl="1"/>
            <a:r>
              <a:rPr lang="en-US" sz="1400" dirty="0" err="1" smtClean="0"/>
              <a:t>SPoRT</a:t>
            </a:r>
            <a:r>
              <a:rPr lang="en-US" sz="1400" dirty="0" smtClean="0"/>
              <a:t> is developing case studies and forecaster training in collaboration with WFOs and NCEP Centers.</a:t>
            </a:r>
          </a:p>
        </p:txBody>
      </p:sp>
      <p:sp>
        <p:nvSpPr>
          <p:cNvPr id="4106" name="TextBox 18"/>
          <p:cNvSpPr txBox="1">
            <a:spLocks noChangeArrowheads="1"/>
          </p:cNvSpPr>
          <p:nvPr/>
        </p:nvSpPr>
        <p:spPr bwMode="auto">
          <a:xfrm>
            <a:off x="4572000" y="5867400"/>
            <a:ext cx="419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/>
              <a:t>Figure </a:t>
            </a:r>
            <a:r>
              <a:rPr lang="en-US" sz="1000" dirty="0" smtClean="0"/>
              <a:t>1.  Examples of multispectral satellite products from MODIS that </a:t>
            </a:r>
            <a:r>
              <a:rPr lang="en-US" sz="1000" dirty="0" err="1" smtClean="0"/>
              <a:t>SPoRT</a:t>
            </a:r>
            <a:r>
              <a:rPr lang="en-US" sz="1000" dirty="0" smtClean="0"/>
              <a:t> has produced and disseminated to partnering WFOs.</a:t>
            </a:r>
            <a:endParaRPr lang="en-US" sz="1000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 b="4420"/>
          <a:stretch>
            <a:fillRect/>
          </a:stretch>
        </p:blipFill>
        <p:spPr bwMode="auto">
          <a:xfrm>
            <a:off x="4651298" y="1474234"/>
            <a:ext cx="2663904" cy="259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 r="37861" b="8746"/>
          <a:stretch>
            <a:fillRect/>
          </a:stretch>
        </p:blipFill>
        <p:spPr bwMode="auto">
          <a:xfrm>
            <a:off x="6243093" y="3226836"/>
            <a:ext cx="2519908" cy="259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243627" y="5382539"/>
            <a:ext cx="1071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“True Color”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VIS + VIS + VIS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6638558" y="3476191"/>
            <a:ext cx="1082058" cy="1920862"/>
          </a:xfrm>
          <a:custGeom>
            <a:avLst/>
            <a:gdLst>
              <a:gd name="connsiteX0" fmla="*/ 0 w 1145220"/>
              <a:gd name="connsiteY0" fmla="*/ 35511 h 2032987"/>
              <a:gd name="connsiteX1" fmla="*/ 417251 w 1145220"/>
              <a:gd name="connsiteY1" fmla="*/ 88777 h 2032987"/>
              <a:gd name="connsiteX2" fmla="*/ 159798 w 1145220"/>
              <a:gd name="connsiteY2" fmla="*/ 568171 h 2032987"/>
              <a:gd name="connsiteX3" fmla="*/ 115410 w 1145220"/>
              <a:gd name="connsiteY3" fmla="*/ 1038688 h 2032987"/>
              <a:gd name="connsiteX4" fmla="*/ 399495 w 1145220"/>
              <a:gd name="connsiteY4" fmla="*/ 1411550 h 2032987"/>
              <a:gd name="connsiteX5" fmla="*/ 772357 w 1145220"/>
              <a:gd name="connsiteY5" fmla="*/ 1757779 h 2032987"/>
              <a:gd name="connsiteX6" fmla="*/ 1145220 w 1145220"/>
              <a:gd name="connsiteY6" fmla="*/ 2032987 h 203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5220" h="2032987">
                <a:moveTo>
                  <a:pt x="0" y="35511"/>
                </a:moveTo>
                <a:cubicBezTo>
                  <a:pt x="195309" y="17755"/>
                  <a:pt x="390618" y="0"/>
                  <a:pt x="417251" y="88777"/>
                </a:cubicBezTo>
                <a:cubicBezTo>
                  <a:pt x="443884" y="177554"/>
                  <a:pt x="210105" y="409853"/>
                  <a:pt x="159798" y="568171"/>
                </a:cubicBezTo>
                <a:cubicBezTo>
                  <a:pt x="109491" y="726490"/>
                  <a:pt x="75461" y="898125"/>
                  <a:pt x="115410" y="1038688"/>
                </a:cubicBezTo>
                <a:cubicBezTo>
                  <a:pt x="155360" y="1179251"/>
                  <a:pt x="290004" y="1291702"/>
                  <a:pt x="399495" y="1411550"/>
                </a:cubicBezTo>
                <a:cubicBezTo>
                  <a:pt x="508986" y="1531398"/>
                  <a:pt x="648070" y="1654206"/>
                  <a:pt x="772357" y="1757779"/>
                </a:cubicBezTo>
                <a:cubicBezTo>
                  <a:pt x="896644" y="1861352"/>
                  <a:pt x="1020932" y="1947169"/>
                  <a:pt x="1145220" y="2032987"/>
                </a:cubicBezTo>
              </a:path>
            </a:pathLst>
          </a:cu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2916478">
            <a:off x="6576350" y="4622561"/>
            <a:ext cx="5327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00"/>
                </a:solidFill>
              </a:rPr>
              <a:t>smoke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20553" y="3464304"/>
            <a:ext cx="6207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0000"/>
                </a:solidFill>
              </a:rPr>
              <a:t>wildfire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865884" y="5477956"/>
            <a:ext cx="143995" cy="143995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357228" y="5557020"/>
            <a:ext cx="719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Chicago</a:t>
            </a:r>
            <a:endParaRPr lang="en-US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20843957">
            <a:off x="5707482" y="1733224"/>
            <a:ext cx="551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snow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 rot="20843957">
            <a:off x="4626277" y="2981639"/>
            <a:ext cx="498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land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 rot="20843957">
            <a:off x="5776125" y="2941035"/>
            <a:ext cx="535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cloud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4651298" y="1445566"/>
            <a:ext cx="1101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“False Color”</a:t>
            </a: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VIS + VIS + NIR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7"/>
          <p:cNvGrpSpPr>
            <a:grpSpLocks/>
          </p:cNvGrpSpPr>
          <p:nvPr/>
        </p:nvGrpSpPr>
        <p:grpSpPr bwMode="auto"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5126" name="Picture 4" descr="sportredblu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7" name="Picture 9" descr="nasa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128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5130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sp>
        <p:nvSpPr>
          <p:cNvPr id="5123" name="Title 15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Accomplishments Since 2009 SAC Meeting</a:t>
            </a:r>
          </a:p>
        </p:txBody>
      </p:sp>
      <p:sp>
        <p:nvSpPr>
          <p:cNvPr id="5124" name="Content Placeholder 16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1800" dirty="0" smtClean="0"/>
              <a:t>Previous Meeting:</a:t>
            </a:r>
          </a:p>
          <a:p>
            <a:pPr lvl="1" eaLnBrk="1" hangingPunct="1"/>
            <a:r>
              <a:rPr lang="en-US" sz="1800" dirty="0" smtClean="0"/>
              <a:t>Included the representation of some multispectral products by WFO partners.</a:t>
            </a:r>
          </a:p>
          <a:p>
            <a:pPr lvl="1" eaLnBrk="1" hangingPunct="1"/>
            <a:r>
              <a:rPr lang="en-US" sz="1800" dirty="0" smtClean="0"/>
              <a:t>WFOs such as Great Falls, MT and Albuquerque, NM have used false color snow products to monitor snow events and subsequent melt.</a:t>
            </a:r>
          </a:p>
          <a:p>
            <a:pPr eaLnBrk="1" hangingPunct="1"/>
            <a:r>
              <a:rPr lang="en-US" sz="1800" dirty="0" smtClean="0"/>
              <a:t>SAC Comments:</a:t>
            </a:r>
          </a:p>
          <a:p>
            <a:pPr lvl="1" eaLnBrk="1" hangingPunct="1"/>
            <a:r>
              <a:rPr lang="en-US" sz="1800" dirty="0" smtClean="0"/>
              <a:t>Encouraged continued development of these products, training provided to WFO partners, and new ways of using these for decision support activities.</a:t>
            </a:r>
          </a:p>
        </p:txBody>
      </p:sp>
      <p:sp>
        <p:nvSpPr>
          <p:cNvPr id="13" name="Content Placeholder 16"/>
          <p:cNvSpPr txBox="1">
            <a:spLocks/>
          </p:cNvSpPr>
          <p:nvPr/>
        </p:nvSpPr>
        <p:spPr bwMode="auto">
          <a:xfrm>
            <a:off x="4572000" y="1600200"/>
            <a:ext cx="4191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+mn-lt"/>
              </a:rPr>
              <a:t>2009-2011 </a:t>
            </a:r>
            <a:r>
              <a:rPr lang="en-US" dirty="0">
                <a:latin typeface="+mn-lt"/>
              </a:rPr>
              <a:t>Emphasis: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dirty="0" smtClean="0"/>
              <a:t>Development of new multispectral (RGB) products based upon EUMETSAT guidelines for SEVIRI data.</a:t>
            </a:r>
            <a:endParaRPr lang="en-US" dirty="0" smtClean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dirty="0" smtClean="0"/>
              <a:t>Development of techniques that can make these 24-bit image products available within AWIPS, NAWIPS, and AWIPS-2 systems.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dirty="0" smtClean="0">
                <a:latin typeface="+mn-lt"/>
              </a:rPr>
              <a:t>Partnering with GOES-R PG/CIRA to assist them with NAWIPS display capabilities at NCEP Centers.</a:t>
            </a:r>
            <a:endParaRPr lang="en-US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dirty="0" smtClean="0"/>
              <a:t>Working with the GOES-R Proving Ground to assist in disseminating products for evaluation.</a:t>
            </a:r>
            <a:endParaRPr lang="en-US" dirty="0">
              <a:latin typeface="+mn-lt"/>
            </a:endParaRPr>
          </a:p>
          <a:p>
            <a:pPr lvl="1">
              <a:spcBef>
                <a:spcPct val="20000"/>
              </a:spcBef>
              <a:defRPr/>
            </a:pPr>
            <a:endParaRPr lang="en-US" dirty="0">
              <a:latin typeface="+mn-lt"/>
            </a:endParaRPr>
          </a:p>
          <a:p>
            <a:pPr marL="285750" indent="-285750">
              <a:spcBef>
                <a:spcPct val="20000"/>
              </a:spcBef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01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00B050"/>
                </a:solidFill>
              </a:rPr>
              <a:t>G</a:t>
            </a:r>
            <a:r>
              <a:rPr lang="en-US" dirty="0" smtClean="0">
                <a:solidFill>
                  <a:srgbClr val="00B0F0"/>
                </a:solidFill>
              </a:rPr>
              <a:t>B </a:t>
            </a:r>
            <a:r>
              <a:rPr lang="en-US" dirty="0" smtClean="0"/>
              <a:t>Composite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Through collaboration with </a:t>
            </a:r>
            <a:r>
              <a:rPr lang="en-US" dirty="0" err="1" smtClean="0"/>
              <a:t>SPoRT</a:t>
            </a:r>
            <a:r>
              <a:rPr lang="en-US" dirty="0" smtClean="0"/>
              <a:t>, forecasters are already familiar with multi-channel satellite imagery.</a:t>
            </a:r>
          </a:p>
          <a:p>
            <a:r>
              <a:rPr lang="en-US" dirty="0" smtClean="0"/>
              <a:t>New technique:</a:t>
            </a:r>
          </a:p>
          <a:p>
            <a:pPr lvl="1"/>
            <a:r>
              <a:rPr lang="en-US" dirty="0" smtClean="0"/>
              <a:t>Combine additional channels or channel differences into products tuned for other applications.</a:t>
            </a:r>
          </a:p>
          <a:p>
            <a:pPr lvl="1"/>
            <a:r>
              <a:rPr lang="en-US" dirty="0" smtClean="0"/>
              <a:t>Image colors identify specific phenomena (e.g. fog)</a:t>
            </a:r>
          </a:p>
          <a:p>
            <a:r>
              <a:rPr lang="en-US" dirty="0" err="1" smtClean="0"/>
              <a:t>SPoRT</a:t>
            </a:r>
            <a:r>
              <a:rPr lang="en-US" dirty="0" smtClean="0"/>
              <a:t> uses the EUMETSAT guidelines for RGB production so that training and products are consistent.</a:t>
            </a:r>
          </a:p>
        </p:txBody>
      </p:sp>
      <p:pic>
        <p:nvPicPr>
          <p:cNvPr id="5" name="Content Placeholder 4" descr="MYDO21KM.A2010328_0810_0815_rgb_fog_three_axis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676400"/>
            <a:ext cx="4038600" cy="4038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7" name="Picture 6" descr="sportredblue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 descr="nasa.gi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1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 rot="16200000">
            <a:off x="5349685" y="4109668"/>
            <a:ext cx="16728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Cloud Top Temperature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590408">
            <a:off x="4495909" y="5119792"/>
            <a:ext cx="173175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B050"/>
                </a:solidFill>
              </a:rPr>
              <a:t>11-3.9</a:t>
            </a:r>
            <a:r>
              <a:rPr lang="el-GR" sz="1200" dirty="0" smtClean="0"/>
              <a:t> </a:t>
            </a:r>
            <a:r>
              <a:rPr lang="el-GR" sz="1200" b="1" dirty="0" smtClean="0">
                <a:solidFill>
                  <a:srgbClr val="00B050"/>
                </a:solidFill>
              </a:rPr>
              <a:t>μ</a:t>
            </a:r>
            <a:r>
              <a:rPr lang="en-US" sz="1200" b="1" dirty="0" smtClean="0">
                <a:solidFill>
                  <a:srgbClr val="00B050"/>
                </a:solidFill>
              </a:rPr>
              <a:t>m </a:t>
            </a:r>
            <a:r>
              <a:rPr lang="en-US" sz="1200" dirty="0" smtClean="0">
                <a:solidFill>
                  <a:srgbClr val="00B050"/>
                </a:solidFill>
              </a:rPr>
              <a:t>Fog Detection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707776">
            <a:off x="6812256" y="5363288"/>
            <a:ext cx="14230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Cloud Microphysics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06844" y="2030766"/>
            <a:ext cx="609600" cy="838200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799556" y="2514600"/>
            <a:ext cx="609600" cy="83820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562600" y="185660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Fog / Stratus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162800" y="32766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Cloud-Free</a:t>
            </a:r>
            <a:endParaRPr lang="en-US" sz="12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858000" y="1981200"/>
            <a:ext cx="685800" cy="685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239000" y="1853625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Goal:</a:t>
            </a:r>
            <a:r>
              <a:rPr lang="en-US" sz="1600" dirty="0" smtClean="0"/>
              <a:t> Separates features by color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4572000" y="3200400"/>
            <a:ext cx="228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0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Fog Detection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6" name="Picture 5" descr="sportredblu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nasa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57200" y="1289011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Single Channel Infrared – Fog Detection</a:t>
            </a:r>
            <a:endParaRPr lang="en-US" sz="1600" dirty="0"/>
          </a:p>
        </p:txBody>
      </p:sp>
      <p:pic>
        <p:nvPicPr>
          <p:cNvPr id="22" name="Content Placeholder 3" descr="MYD021KM_A2010323_0745_0755_ntmicro_ir.jpe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1642646"/>
            <a:ext cx="4038600" cy="4038600"/>
          </a:xfrm>
          <a:ln w="12700"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4648200" y="1289011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Channel Difference – 11-3.9 </a:t>
            </a:r>
            <a:r>
              <a:rPr lang="el-GR" sz="1600" dirty="0" smtClean="0"/>
              <a:t>μ</a:t>
            </a:r>
            <a:r>
              <a:rPr lang="en-US" sz="1600" dirty="0" smtClean="0"/>
              <a:t>m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457200" y="5674126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Color enhancement to single 11 </a:t>
            </a:r>
            <a:r>
              <a:rPr lang="el-GR" sz="1600" dirty="0" smtClean="0"/>
              <a:t>μ</a:t>
            </a:r>
            <a:r>
              <a:rPr lang="en-US" sz="1600" dirty="0" smtClean="0"/>
              <a:t>m (MODIS)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648200" y="5681246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Color enhancement to standard channel difference product.</a:t>
            </a:r>
          </a:p>
          <a:p>
            <a:pPr algn="ctr"/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37" name="Picture 36" descr="MYDO21KM.A2010328_0810_0815_specdiff_oswald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1717322"/>
            <a:ext cx="3963924" cy="39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6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00B050"/>
                </a:solidFill>
              </a:rPr>
              <a:t>G</a:t>
            </a:r>
            <a:r>
              <a:rPr lang="en-US" dirty="0" smtClean="0">
                <a:solidFill>
                  <a:srgbClr val="00B0F0"/>
                </a:solidFill>
              </a:rPr>
              <a:t>B</a:t>
            </a:r>
            <a:r>
              <a:rPr lang="en-US" dirty="0" smtClean="0"/>
              <a:t> Example: Fog Detection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6" name="Picture 5" descr="sportredblu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nasa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pic>
        <p:nvPicPr>
          <p:cNvPr id="20" name="Content Placeholder 3" descr="MYD021KM_A2010323_0745_0755_ntmicro_ir.jpe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1642646"/>
            <a:ext cx="4038600" cy="4038600"/>
          </a:xfrm>
        </p:spPr>
      </p:pic>
      <p:sp>
        <p:nvSpPr>
          <p:cNvPr id="23" name="TextBox 22"/>
          <p:cNvSpPr txBox="1"/>
          <p:nvPr/>
        </p:nvSpPr>
        <p:spPr>
          <a:xfrm>
            <a:off x="4648200" y="1289011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“Night Microphysics” – Fog Detection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648200" y="5681246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R: 12-11 </a:t>
            </a:r>
            <a:r>
              <a:rPr lang="el-GR" sz="1600" dirty="0" smtClean="0">
                <a:solidFill>
                  <a:srgbClr val="FF0000"/>
                </a:solidFill>
              </a:rPr>
              <a:t>μ</a:t>
            </a:r>
            <a:r>
              <a:rPr lang="en-US" sz="1600" dirty="0" smtClean="0">
                <a:solidFill>
                  <a:srgbClr val="FF0000"/>
                </a:solidFill>
              </a:rPr>
              <a:t>m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00B050"/>
                </a:solidFill>
              </a:rPr>
              <a:t>G: 11-3.9 </a:t>
            </a:r>
            <a:r>
              <a:rPr lang="el-GR" sz="1600" dirty="0" smtClean="0">
                <a:solidFill>
                  <a:srgbClr val="00B050"/>
                </a:solidFill>
              </a:rPr>
              <a:t>μ</a:t>
            </a:r>
            <a:r>
              <a:rPr lang="en-US" sz="1600" dirty="0" smtClean="0">
                <a:solidFill>
                  <a:srgbClr val="00B050"/>
                </a:solidFill>
              </a:rPr>
              <a:t>m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0070C0"/>
                </a:solidFill>
              </a:rPr>
              <a:t>B: 11 </a:t>
            </a:r>
            <a:r>
              <a:rPr lang="el-GR" sz="1600" dirty="0" smtClean="0">
                <a:solidFill>
                  <a:srgbClr val="0070C0"/>
                </a:solidFill>
              </a:rPr>
              <a:t>μ</a:t>
            </a:r>
            <a:r>
              <a:rPr lang="en-US" sz="1600" dirty="0" smtClean="0">
                <a:solidFill>
                  <a:srgbClr val="0070C0"/>
                </a:solidFill>
              </a:rPr>
              <a:t>m</a:t>
            </a:r>
          </a:p>
          <a:p>
            <a:pPr algn="ctr"/>
            <a:r>
              <a:rPr lang="en-US" sz="1600" b="1" dirty="0" smtClean="0"/>
              <a:t>Combines </a:t>
            </a:r>
            <a:r>
              <a:rPr lang="en-US" sz="1600" b="1" u="sng" dirty="0" smtClean="0"/>
              <a:t>3</a:t>
            </a:r>
            <a:r>
              <a:rPr lang="en-US" sz="1600" b="1" dirty="0" smtClean="0"/>
              <a:t> channels of information.</a:t>
            </a:r>
          </a:p>
          <a:p>
            <a:pPr algn="ctr"/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00" y="2404646"/>
            <a:ext cx="947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high cirrus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20062433">
            <a:off x="6612882" y="2983377"/>
            <a:ext cx="1689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cool, cloud free land</a:t>
            </a:r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00600" y="4614446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coastal stratus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0200" y="5221069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warm open waters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842986" y="3167386"/>
            <a:ext cx="2138039" cy="2059620"/>
          </a:xfrm>
          <a:custGeom>
            <a:avLst/>
            <a:gdLst>
              <a:gd name="connsiteX0" fmla="*/ 2138039 w 2138039"/>
              <a:gd name="connsiteY0" fmla="*/ 0 h 2059620"/>
              <a:gd name="connsiteX1" fmla="*/ 1569868 w 2138039"/>
              <a:gd name="connsiteY1" fmla="*/ 301841 h 2059620"/>
              <a:gd name="connsiteX2" fmla="*/ 1250272 w 2138039"/>
              <a:gd name="connsiteY2" fmla="*/ 417250 h 2059620"/>
              <a:gd name="connsiteX3" fmla="*/ 921798 w 2138039"/>
              <a:gd name="connsiteY3" fmla="*/ 497149 h 2059620"/>
              <a:gd name="connsiteX4" fmla="*/ 540059 w 2138039"/>
              <a:gd name="connsiteY4" fmla="*/ 399495 h 2059620"/>
              <a:gd name="connsiteX5" fmla="*/ 282606 w 2138039"/>
              <a:gd name="connsiteY5" fmla="*/ 328474 h 2059620"/>
              <a:gd name="connsiteX6" fmla="*/ 51787 w 2138039"/>
              <a:gd name="connsiteY6" fmla="*/ 435006 h 2059620"/>
              <a:gd name="connsiteX7" fmla="*/ 42909 w 2138039"/>
              <a:gd name="connsiteY7" fmla="*/ 843378 h 2059620"/>
              <a:gd name="connsiteX8" fmla="*/ 309239 w 2138039"/>
              <a:gd name="connsiteY8" fmla="*/ 1065320 h 2059620"/>
              <a:gd name="connsiteX9" fmla="*/ 300362 w 2138039"/>
              <a:gd name="connsiteY9" fmla="*/ 1305017 h 2059620"/>
              <a:gd name="connsiteX10" fmla="*/ 344750 w 2138039"/>
              <a:gd name="connsiteY10" fmla="*/ 1597980 h 2059620"/>
              <a:gd name="connsiteX11" fmla="*/ 717612 w 2138039"/>
              <a:gd name="connsiteY11" fmla="*/ 1811044 h 2059620"/>
              <a:gd name="connsiteX12" fmla="*/ 1427826 w 2138039"/>
              <a:gd name="connsiteY12" fmla="*/ 2024109 h 2059620"/>
              <a:gd name="connsiteX13" fmla="*/ 1942731 w 2138039"/>
              <a:gd name="connsiteY13" fmla="*/ 2024109 h 2059620"/>
              <a:gd name="connsiteX14" fmla="*/ 2093651 w 2138039"/>
              <a:gd name="connsiteY14" fmla="*/ 1961965 h 205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38039" h="2059620">
                <a:moveTo>
                  <a:pt x="2138039" y="0"/>
                </a:moveTo>
                <a:cubicBezTo>
                  <a:pt x="1927934" y="116149"/>
                  <a:pt x="1717829" y="232299"/>
                  <a:pt x="1569868" y="301841"/>
                </a:cubicBezTo>
                <a:cubicBezTo>
                  <a:pt x="1421907" y="371383"/>
                  <a:pt x="1358284" y="384699"/>
                  <a:pt x="1250272" y="417250"/>
                </a:cubicBezTo>
                <a:cubicBezTo>
                  <a:pt x="1142260" y="449801"/>
                  <a:pt x="1040167" y="500108"/>
                  <a:pt x="921798" y="497149"/>
                </a:cubicBezTo>
                <a:cubicBezTo>
                  <a:pt x="803429" y="494190"/>
                  <a:pt x="646591" y="427608"/>
                  <a:pt x="540059" y="399495"/>
                </a:cubicBezTo>
                <a:cubicBezTo>
                  <a:pt x="433527" y="371382"/>
                  <a:pt x="363985" y="322556"/>
                  <a:pt x="282606" y="328474"/>
                </a:cubicBezTo>
                <a:cubicBezTo>
                  <a:pt x="201227" y="334392"/>
                  <a:pt x="91736" y="349189"/>
                  <a:pt x="51787" y="435006"/>
                </a:cubicBezTo>
                <a:cubicBezTo>
                  <a:pt x="11838" y="520823"/>
                  <a:pt x="0" y="738326"/>
                  <a:pt x="42909" y="843378"/>
                </a:cubicBezTo>
                <a:cubicBezTo>
                  <a:pt x="85818" y="948430"/>
                  <a:pt x="266330" y="988380"/>
                  <a:pt x="309239" y="1065320"/>
                </a:cubicBezTo>
                <a:cubicBezTo>
                  <a:pt x="352148" y="1142260"/>
                  <a:pt x="294444" y="1216240"/>
                  <a:pt x="300362" y="1305017"/>
                </a:cubicBezTo>
                <a:cubicBezTo>
                  <a:pt x="306281" y="1393794"/>
                  <a:pt x="275208" y="1513642"/>
                  <a:pt x="344750" y="1597980"/>
                </a:cubicBezTo>
                <a:cubicBezTo>
                  <a:pt x="414292" y="1682318"/>
                  <a:pt x="537099" y="1740023"/>
                  <a:pt x="717612" y="1811044"/>
                </a:cubicBezTo>
                <a:cubicBezTo>
                  <a:pt x="898125" y="1882065"/>
                  <a:pt x="1223640" y="1988598"/>
                  <a:pt x="1427826" y="2024109"/>
                </a:cubicBezTo>
                <a:cubicBezTo>
                  <a:pt x="1632012" y="2059620"/>
                  <a:pt x="1831760" y="2034466"/>
                  <a:pt x="1942731" y="2024109"/>
                </a:cubicBezTo>
                <a:cubicBezTo>
                  <a:pt x="2053702" y="2013752"/>
                  <a:pt x="2073676" y="1987858"/>
                  <a:pt x="2093651" y="1961965"/>
                </a:cubicBezTo>
              </a:path>
            </a:pathLst>
          </a:cu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477000" y="4101498"/>
            <a:ext cx="90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dense fog</a:t>
            </a:r>
            <a:endParaRPr lang="en-US" sz="14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 rot="20899487">
            <a:off x="7408352" y="2006843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cold, low clouds</a:t>
            </a:r>
            <a:endParaRPr lang="en-US" sz="1400" dirty="0">
              <a:solidFill>
                <a:srgbClr val="FFFF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09091" y="1654454"/>
            <a:ext cx="4010287" cy="4026792"/>
            <a:chOff x="3751955" y="23705704"/>
            <a:chExt cx="4010287" cy="4026792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1955" y="23716352"/>
              <a:ext cx="1981203" cy="198120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039" y="23705704"/>
              <a:ext cx="1981203" cy="1981203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399" y="25751293"/>
              <a:ext cx="1981203" cy="1981203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3774211" y="25409908"/>
              <a:ext cx="13153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R: 12.0-10.8 </a:t>
              </a:r>
              <a:r>
                <a:rPr lang="el-GR" sz="1200" dirty="0" smtClean="0">
                  <a:solidFill>
                    <a:schemeClr val="bg1"/>
                  </a:solidFill>
                </a:rPr>
                <a:t>μ</a:t>
              </a:r>
              <a:r>
                <a:rPr lang="en-US" sz="1200" dirty="0" smtClean="0">
                  <a:solidFill>
                    <a:schemeClr val="bg1"/>
                  </a:solidFill>
                </a:rPr>
                <a:t>m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781039" y="25417286"/>
              <a:ext cx="13153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G: 10.8-3.9 </a:t>
              </a:r>
              <a:r>
                <a:rPr lang="el-GR" sz="1200" dirty="0" smtClean="0">
                  <a:solidFill>
                    <a:schemeClr val="bg1"/>
                  </a:solidFill>
                </a:rPr>
                <a:t>μ</a:t>
              </a:r>
              <a:r>
                <a:rPr lang="en-US" sz="1200" dirty="0" smtClean="0">
                  <a:solidFill>
                    <a:schemeClr val="bg1"/>
                  </a:solidFill>
                </a:rPr>
                <a:t>m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761399" y="27455497"/>
              <a:ext cx="13153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B: 10.8 </a:t>
              </a:r>
              <a:r>
                <a:rPr lang="el-GR" sz="1200" dirty="0" smtClean="0">
                  <a:solidFill>
                    <a:schemeClr val="bg1"/>
                  </a:solidFill>
                </a:rPr>
                <a:t>μ</a:t>
              </a:r>
              <a:r>
                <a:rPr lang="en-US" sz="1200" dirty="0" smtClean="0">
                  <a:solidFill>
                    <a:schemeClr val="bg1"/>
                  </a:solidFill>
                </a:rPr>
                <a:t>m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6" name="Content Placeholder 4" descr="MYDO21KM.A2010328_0810_0815_rgb_fog_three_axis.jpe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2362200" y="38100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5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146776"/>
            <a:ext cx="4038600" cy="343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00B050"/>
                </a:solidFill>
              </a:rPr>
              <a:t>G</a:t>
            </a:r>
            <a:r>
              <a:rPr lang="en-US" dirty="0" smtClean="0">
                <a:solidFill>
                  <a:srgbClr val="00B0F0"/>
                </a:solidFill>
              </a:rPr>
              <a:t>B</a:t>
            </a:r>
            <a:r>
              <a:rPr lang="en-US" dirty="0" smtClean="0"/>
              <a:t> Example: Synoptic Features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6" name="Picture 5" descr="sportredblue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nasa.gi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146776"/>
            <a:ext cx="4038600" cy="343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57200" y="1752600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Single Channel Water Vapor – Features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1752600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“Air Mass” – Feature Detection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5605046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Single Channel Water Vapor – Features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0" y="560699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R: 6.2 µm-7.3 µm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00B050"/>
                </a:solidFill>
              </a:rPr>
              <a:t>G: 9.7 µm-10.8 µm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0070C0"/>
                </a:solidFill>
              </a:rPr>
              <a:t>B: 6.2 µm </a:t>
            </a:r>
          </a:p>
          <a:p>
            <a:pPr algn="ctr"/>
            <a:r>
              <a:rPr lang="en-US" sz="1600" b="1" dirty="0" smtClean="0"/>
              <a:t>Combines </a:t>
            </a:r>
            <a:r>
              <a:rPr lang="en-US" sz="1600" b="1" u="sng" dirty="0" smtClean="0"/>
              <a:t>4</a:t>
            </a:r>
            <a:r>
              <a:rPr lang="en-US" sz="1600" b="1" dirty="0" smtClean="0"/>
              <a:t> channels of information.</a:t>
            </a:r>
          </a:p>
        </p:txBody>
      </p:sp>
      <p:sp>
        <p:nvSpPr>
          <p:cNvPr id="20" name="Freeform 19"/>
          <p:cNvSpPr/>
          <p:nvPr/>
        </p:nvSpPr>
        <p:spPr>
          <a:xfrm>
            <a:off x="6906827" y="3648722"/>
            <a:ext cx="1117107" cy="1784412"/>
          </a:xfrm>
          <a:custGeom>
            <a:avLst/>
            <a:gdLst>
              <a:gd name="connsiteX0" fmla="*/ 559293 w 1117107"/>
              <a:gd name="connsiteY0" fmla="*/ 0 h 1784412"/>
              <a:gd name="connsiteX1" fmla="*/ 834501 w 1117107"/>
              <a:gd name="connsiteY1" fmla="*/ 106532 h 1784412"/>
              <a:gd name="connsiteX2" fmla="*/ 1065321 w 1117107"/>
              <a:gd name="connsiteY2" fmla="*/ 408373 h 1784412"/>
              <a:gd name="connsiteX3" fmla="*/ 1083076 w 1117107"/>
              <a:gd name="connsiteY3" fmla="*/ 745725 h 1784412"/>
              <a:gd name="connsiteX4" fmla="*/ 861134 w 1117107"/>
              <a:gd name="connsiteY4" fmla="*/ 1269507 h 1784412"/>
              <a:gd name="connsiteX5" fmla="*/ 594804 w 1117107"/>
              <a:gd name="connsiteY5" fmla="*/ 1535837 h 1784412"/>
              <a:gd name="connsiteX6" fmla="*/ 292963 w 1117107"/>
              <a:gd name="connsiteY6" fmla="*/ 1704513 h 1784412"/>
              <a:gd name="connsiteX7" fmla="*/ 0 w 1117107"/>
              <a:gd name="connsiteY7" fmla="*/ 1784412 h 178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7107" h="1784412">
                <a:moveTo>
                  <a:pt x="559293" y="0"/>
                </a:moveTo>
                <a:cubicBezTo>
                  <a:pt x="654728" y="19235"/>
                  <a:pt x="750163" y="38470"/>
                  <a:pt x="834501" y="106532"/>
                </a:cubicBezTo>
                <a:cubicBezTo>
                  <a:pt x="918839" y="174594"/>
                  <a:pt x="1023892" y="301841"/>
                  <a:pt x="1065321" y="408373"/>
                </a:cubicBezTo>
                <a:cubicBezTo>
                  <a:pt x="1106750" y="514905"/>
                  <a:pt x="1117107" y="602203"/>
                  <a:pt x="1083076" y="745725"/>
                </a:cubicBezTo>
                <a:cubicBezTo>
                  <a:pt x="1049045" y="889247"/>
                  <a:pt x="942513" y="1137822"/>
                  <a:pt x="861134" y="1269507"/>
                </a:cubicBezTo>
                <a:cubicBezTo>
                  <a:pt x="779755" y="1401192"/>
                  <a:pt x="689499" y="1463336"/>
                  <a:pt x="594804" y="1535837"/>
                </a:cubicBezTo>
                <a:cubicBezTo>
                  <a:pt x="500109" y="1608338"/>
                  <a:pt x="392097" y="1663084"/>
                  <a:pt x="292963" y="1704513"/>
                </a:cubicBezTo>
                <a:cubicBezTo>
                  <a:pt x="193829" y="1745942"/>
                  <a:pt x="96914" y="1765177"/>
                  <a:pt x="0" y="1784412"/>
                </a:cubicBezTo>
              </a:path>
            </a:pathLst>
          </a:custGeom>
          <a:ln w="28575">
            <a:solidFill>
              <a:srgbClr val="0A0A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7474998" y="3417903"/>
            <a:ext cx="594804" cy="239697"/>
          </a:xfrm>
          <a:custGeom>
            <a:avLst/>
            <a:gdLst>
              <a:gd name="connsiteX0" fmla="*/ 0 w 594804"/>
              <a:gd name="connsiteY0" fmla="*/ 239697 h 239697"/>
              <a:gd name="connsiteX1" fmla="*/ 275208 w 594804"/>
              <a:gd name="connsiteY1" fmla="*/ 97654 h 239697"/>
              <a:gd name="connsiteX2" fmla="*/ 594804 w 594804"/>
              <a:gd name="connsiteY2" fmla="*/ 0 h 2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4804" h="239697">
                <a:moveTo>
                  <a:pt x="0" y="239697"/>
                </a:moveTo>
                <a:cubicBezTo>
                  <a:pt x="88037" y="188650"/>
                  <a:pt x="176074" y="137603"/>
                  <a:pt x="275208" y="97654"/>
                </a:cubicBezTo>
                <a:cubicBezTo>
                  <a:pt x="374342" y="57705"/>
                  <a:pt x="484573" y="28852"/>
                  <a:pt x="594804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306322" y="3464512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82316" y="26670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7261934" y="2636668"/>
            <a:ext cx="612559" cy="248575"/>
          </a:xfrm>
          <a:custGeom>
            <a:avLst/>
            <a:gdLst>
              <a:gd name="connsiteX0" fmla="*/ 0 w 612559"/>
              <a:gd name="connsiteY0" fmla="*/ 248575 h 248575"/>
              <a:gd name="connsiteX1" fmla="*/ 133165 w 612559"/>
              <a:gd name="connsiteY1" fmla="*/ 142043 h 248575"/>
              <a:gd name="connsiteX2" fmla="*/ 426128 w 612559"/>
              <a:gd name="connsiteY2" fmla="*/ 26633 h 248575"/>
              <a:gd name="connsiteX3" fmla="*/ 612559 w 612559"/>
              <a:gd name="connsiteY3" fmla="*/ 0 h 24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559" h="248575">
                <a:moveTo>
                  <a:pt x="0" y="248575"/>
                </a:moveTo>
                <a:cubicBezTo>
                  <a:pt x="31072" y="213804"/>
                  <a:pt x="62144" y="179033"/>
                  <a:pt x="133165" y="142043"/>
                </a:cubicBezTo>
                <a:cubicBezTo>
                  <a:pt x="204186" y="105053"/>
                  <a:pt x="346229" y="50307"/>
                  <a:pt x="426128" y="26633"/>
                </a:cubicBezTo>
                <a:cubicBezTo>
                  <a:pt x="506027" y="2959"/>
                  <a:pt x="612559" y="0"/>
                  <a:pt x="612559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6152225" y="2956264"/>
            <a:ext cx="1109709" cy="784194"/>
          </a:xfrm>
          <a:custGeom>
            <a:avLst/>
            <a:gdLst>
              <a:gd name="connsiteX0" fmla="*/ 1109709 w 1109709"/>
              <a:gd name="connsiteY0" fmla="*/ 0 h 784194"/>
              <a:gd name="connsiteX1" fmla="*/ 1012055 w 1109709"/>
              <a:gd name="connsiteY1" fmla="*/ 390618 h 784194"/>
              <a:gd name="connsiteX2" fmla="*/ 745725 w 1109709"/>
              <a:gd name="connsiteY2" fmla="*/ 719091 h 784194"/>
              <a:gd name="connsiteX3" fmla="*/ 257453 w 1109709"/>
              <a:gd name="connsiteY3" fmla="*/ 781235 h 784194"/>
              <a:gd name="connsiteX4" fmla="*/ 0 w 1109709"/>
              <a:gd name="connsiteY4" fmla="*/ 727969 h 784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709" h="784194">
                <a:moveTo>
                  <a:pt x="1109709" y="0"/>
                </a:moveTo>
                <a:cubicBezTo>
                  <a:pt x="1091214" y="135385"/>
                  <a:pt x="1072719" y="270770"/>
                  <a:pt x="1012055" y="390618"/>
                </a:cubicBezTo>
                <a:cubicBezTo>
                  <a:pt x="951391" y="510466"/>
                  <a:pt x="871492" y="653988"/>
                  <a:pt x="745725" y="719091"/>
                </a:cubicBezTo>
                <a:cubicBezTo>
                  <a:pt x="619958" y="784194"/>
                  <a:pt x="381741" y="779755"/>
                  <a:pt x="257453" y="781235"/>
                </a:cubicBezTo>
                <a:cubicBezTo>
                  <a:pt x="133166" y="782715"/>
                  <a:pt x="66583" y="755342"/>
                  <a:pt x="0" y="727969"/>
                </a:cubicBezTo>
              </a:path>
            </a:pathLst>
          </a:custGeom>
          <a:ln w="28575">
            <a:solidFill>
              <a:srgbClr val="0A0A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865423" y="2670698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3045041" y="2640366"/>
            <a:ext cx="612559" cy="248575"/>
          </a:xfrm>
          <a:custGeom>
            <a:avLst/>
            <a:gdLst>
              <a:gd name="connsiteX0" fmla="*/ 0 w 612559"/>
              <a:gd name="connsiteY0" fmla="*/ 248575 h 248575"/>
              <a:gd name="connsiteX1" fmla="*/ 133165 w 612559"/>
              <a:gd name="connsiteY1" fmla="*/ 142043 h 248575"/>
              <a:gd name="connsiteX2" fmla="*/ 426128 w 612559"/>
              <a:gd name="connsiteY2" fmla="*/ 26633 h 248575"/>
              <a:gd name="connsiteX3" fmla="*/ 612559 w 612559"/>
              <a:gd name="connsiteY3" fmla="*/ 0 h 24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2559" h="248575">
                <a:moveTo>
                  <a:pt x="0" y="248575"/>
                </a:moveTo>
                <a:cubicBezTo>
                  <a:pt x="31072" y="213804"/>
                  <a:pt x="62144" y="179033"/>
                  <a:pt x="133165" y="142043"/>
                </a:cubicBezTo>
                <a:cubicBezTo>
                  <a:pt x="204186" y="105053"/>
                  <a:pt x="346229" y="50307"/>
                  <a:pt x="426128" y="26633"/>
                </a:cubicBezTo>
                <a:cubicBezTo>
                  <a:pt x="506027" y="2959"/>
                  <a:pt x="612559" y="0"/>
                  <a:pt x="612559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1935332" y="2959962"/>
            <a:ext cx="1109709" cy="784194"/>
          </a:xfrm>
          <a:custGeom>
            <a:avLst/>
            <a:gdLst>
              <a:gd name="connsiteX0" fmla="*/ 1109709 w 1109709"/>
              <a:gd name="connsiteY0" fmla="*/ 0 h 784194"/>
              <a:gd name="connsiteX1" fmla="*/ 1012055 w 1109709"/>
              <a:gd name="connsiteY1" fmla="*/ 390618 h 784194"/>
              <a:gd name="connsiteX2" fmla="*/ 745725 w 1109709"/>
              <a:gd name="connsiteY2" fmla="*/ 719091 h 784194"/>
              <a:gd name="connsiteX3" fmla="*/ 257453 w 1109709"/>
              <a:gd name="connsiteY3" fmla="*/ 781235 h 784194"/>
              <a:gd name="connsiteX4" fmla="*/ 0 w 1109709"/>
              <a:gd name="connsiteY4" fmla="*/ 727969 h 784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709" h="784194">
                <a:moveTo>
                  <a:pt x="1109709" y="0"/>
                </a:moveTo>
                <a:cubicBezTo>
                  <a:pt x="1091214" y="135385"/>
                  <a:pt x="1072719" y="270770"/>
                  <a:pt x="1012055" y="390618"/>
                </a:cubicBezTo>
                <a:cubicBezTo>
                  <a:pt x="951391" y="510466"/>
                  <a:pt x="871492" y="653988"/>
                  <a:pt x="745725" y="719091"/>
                </a:cubicBezTo>
                <a:cubicBezTo>
                  <a:pt x="619958" y="784194"/>
                  <a:pt x="381741" y="779755"/>
                  <a:pt x="257453" y="781235"/>
                </a:cubicBezTo>
                <a:cubicBezTo>
                  <a:pt x="133166" y="782715"/>
                  <a:pt x="66583" y="755342"/>
                  <a:pt x="0" y="727969"/>
                </a:cubicBezTo>
              </a:path>
            </a:pathLst>
          </a:custGeom>
          <a:ln w="28575">
            <a:solidFill>
              <a:srgbClr val="0A0A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714347" y="3642063"/>
            <a:ext cx="1117107" cy="1784412"/>
          </a:xfrm>
          <a:custGeom>
            <a:avLst/>
            <a:gdLst>
              <a:gd name="connsiteX0" fmla="*/ 559293 w 1117107"/>
              <a:gd name="connsiteY0" fmla="*/ 0 h 1784412"/>
              <a:gd name="connsiteX1" fmla="*/ 834501 w 1117107"/>
              <a:gd name="connsiteY1" fmla="*/ 106532 h 1784412"/>
              <a:gd name="connsiteX2" fmla="*/ 1065321 w 1117107"/>
              <a:gd name="connsiteY2" fmla="*/ 408373 h 1784412"/>
              <a:gd name="connsiteX3" fmla="*/ 1083076 w 1117107"/>
              <a:gd name="connsiteY3" fmla="*/ 745725 h 1784412"/>
              <a:gd name="connsiteX4" fmla="*/ 861134 w 1117107"/>
              <a:gd name="connsiteY4" fmla="*/ 1269507 h 1784412"/>
              <a:gd name="connsiteX5" fmla="*/ 594804 w 1117107"/>
              <a:gd name="connsiteY5" fmla="*/ 1535837 h 1784412"/>
              <a:gd name="connsiteX6" fmla="*/ 292963 w 1117107"/>
              <a:gd name="connsiteY6" fmla="*/ 1704513 h 1784412"/>
              <a:gd name="connsiteX7" fmla="*/ 0 w 1117107"/>
              <a:gd name="connsiteY7" fmla="*/ 1784412 h 1784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7107" h="1784412">
                <a:moveTo>
                  <a:pt x="559293" y="0"/>
                </a:moveTo>
                <a:cubicBezTo>
                  <a:pt x="654728" y="19235"/>
                  <a:pt x="750163" y="38470"/>
                  <a:pt x="834501" y="106532"/>
                </a:cubicBezTo>
                <a:cubicBezTo>
                  <a:pt x="918839" y="174594"/>
                  <a:pt x="1023892" y="301841"/>
                  <a:pt x="1065321" y="408373"/>
                </a:cubicBezTo>
                <a:cubicBezTo>
                  <a:pt x="1106750" y="514905"/>
                  <a:pt x="1117107" y="602203"/>
                  <a:pt x="1083076" y="745725"/>
                </a:cubicBezTo>
                <a:cubicBezTo>
                  <a:pt x="1049045" y="889247"/>
                  <a:pt x="942513" y="1137822"/>
                  <a:pt x="861134" y="1269507"/>
                </a:cubicBezTo>
                <a:cubicBezTo>
                  <a:pt x="779755" y="1401192"/>
                  <a:pt x="689499" y="1463336"/>
                  <a:pt x="594804" y="1535837"/>
                </a:cubicBezTo>
                <a:cubicBezTo>
                  <a:pt x="500109" y="1608338"/>
                  <a:pt x="392097" y="1663084"/>
                  <a:pt x="292963" y="1704513"/>
                </a:cubicBezTo>
                <a:cubicBezTo>
                  <a:pt x="193829" y="1745942"/>
                  <a:pt x="96914" y="1765177"/>
                  <a:pt x="0" y="1784412"/>
                </a:cubicBezTo>
              </a:path>
            </a:pathLst>
          </a:custGeom>
          <a:ln w="28575">
            <a:solidFill>
              <a:srgbClr val="0A0A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3282518" y="3411244"/>
            <a:ext cx="594804" cy="239697"/>
          </a:xfrm>
          <a:custGeom>
            <a:avLst/>
            <a:gdLst>
              <a:gd name="connsiteX0" fmla="*/ 0 w 594804"/>
              <a:gd name="connsiteY0" fmla="*/ 239697 h 239697"/>
              <a:gd name="connsiteX1" fmla="*/ 275208 w 594804"/>
              <a:gd name="connsiteY1" fmla="*/ 97654 h 239697"/>
              <a:gd name="connsiteX2" fmla="*/ 594804 w 594804"/>
              <a:gd name="connsiteY2" fmla="*/ 0 h 23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4804" h="239697">
                <a:moveTo>
                  <a:pt x="0" y="239697"/>
                </a:moveTo>
                <a:cubicBezTo>
                  <a:pt x="88037" y="188650"/>
                  <a:pt x="176074" y="137603"/>
                  <a:pt x="275208" y="97654"/>
                </a:cubicBezTo>
                <a:cubicBezTo>
                  <a:pt x="374342" y="57705"/>
                  <a:pt x="484573" y="28852"/>
                  <a:pt x="594804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113842" y="345785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9007771">
            <a:off x="6667189" y="3453741"/>
            <a:ext cx="990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2D050"/>
                </a:solidFill>
              </a:rPr>
              <a:t>warm, moist</a:t>
            </a:r>
            <a:endParaRPr lang="en-US" sz="1200" dirty="0">
              <a:solidFill>
                <a:srgbClr val="92D050"/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5956917" y="2698812"/>
            <a:ext cx="825623" cy="727969"/>
          </a:xfrm>
          <a:custGeom>
            <a:avLst/>
            <a:gdLst>
              <a:gd name="connsiteX0" fmla="*/ 0 w 825623"/>
              <a:gd name="connsiteY0" fmla="*/ 0 h 727969"/>
              <a:gd name="connsiteX1" fmla="*/ 381739 w 825623"/>
              <a:gd name="connsiteY1" fmla="*/ 461638 h 727969"/>
              <a:gd name="connsiteX2" fmla="*/ 825623 w 825623"/>
              <a:gd name="connsiteY2" fmla="*/ 727969 h 72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5623" h="727969">
                <a:moveTo>
                  <a:pt x="0" y="0"/>
                </a:moveTo>
                <a:cubicBezTo>
                  <a:pt x="122067" y="170155"/>
                  <a:pt x="244135" y="340310"/>
                  <a:pt x="381739" y="461638"/>
                </a:cubicBezTo>
                <a:cubicBezTo>
                  <a:pt x="519343" y="582966"/>
                  <a:pt x="672483" y="655467"/>
                  <a:pt x="825623" y="727969"/>
                </a:cubicBezTo>
              </a:path>
            </a:pathLst>
          </a:custGeom>
          <a:ln>
            <a:solidFill>
              <a:srgbClr val="00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 rot="2225564">
            <a:off x="5843614" y="3104090"/>
            <a:ext cx="936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FFFF"/>
                </a:solidFill>
              </a:rPr>
              <a:t>cooler, drier</a:t>
            </a:r>
            <a:endParaRPr lang="en-US" sz="1200" dirty="0">
              <a:solidFill>
                <a:srgbClr val="00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19007771">
            <a:off x="7316476" y="4908958"/>
            <a:ext cx="990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92D050"/>
                </a:solidFill>
              </a:rPr>
              <a:t>warm, moist</a:t>
            </a:r>
            <a:endParaRPr lang="en-US" sz="1200" dirty="0">
              <a:solidFill>
                <a:srgbClr val="92D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9007771">
            <a:off x="7093906" y="4806277"/>
            <a:ext cx="8421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warm, dry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119892" y="3657600"/>
            <a:ext cx="464597" cy="794552"/>
          </a:xfrm>
          <a:custGeom>
            <a:avLst/>
            <a:gdLst>
              <a:gd name="connsiteX0" fmla="*/ 186430 w 464597"/>
              <a:gd name="connsiteY0" fmla="*/ 0 h 794552"/>
              <a:gd name="connsiteX1" fmla="*/ 17755 w 464597"/>
              <a:gd name="connsiteY1" fmla="*/ 443883 h 794552"/>
              <a:gd name="connsiteX2" fmla="*/ 79898 w 464597"/>
              <a:gd name="connsiteY2" fmla="*/ 692458 h 794552"/>
              <a:gd name="connsiteX3" fmla="*/ 346228 w 464597"/>
              <a:gd name="connsiteY3" fmla="*/ 763480 h 794552"/>
              <a:gd name="connsiteX4" fmla="*/ 461638 w 464597"/>
              <a:gd name="connsiteY4" fmla="*/ 506027 h 794552"/>
              <a:gd name="connsiteX5" fmla="*/ 363984 w 464597"/>
              <a:gd name="connsiteY5" fmla="*/ 133165 h 79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597" h="794552">
                <a:moveTo>
                  <a:pt x="186430" y="0"/>
                </a:moveTo>
                <a:cubicBezTo>
                  <a:pt x="110970" y="164236"/>
                  <a:pt x="35510" y="328473"/>
                  <a:pt x="17755" y="443883"/>
                </a:cubicBezTo>
                <a:cubicBezTo>
                  <a:pt x="0" y="559293"/>
                  <a:pt x="25153" y="639192"/>
                  <a:pt x="79898" y="692458"/>
                </a:cubicBezTo>
                <a:cubicBezTo>
                  <a:pt x="134643" y="745724"/>
                  <a:pt x="282605" y="794552"/>
                  <a:pt x="346228" y="763480"/>
                </a:cubicBezTo>
                <a:cubicBezTo>
                  <a:pt x="409851" y="732408"/>
                  <a:pt x="458679" y="611079"/>
                  <a:pt x="461638" y="506027"/>
                </a:cubicBezTo>
                <a:cubicBezTo>
                  <a:pt x="464597" y="400975"/>
                  <a:pt x="414290" y="267070"/>
                  <a:pt x="363984" y="133165"/>
                </a:cubicBezTo>
              </a:path>
            </a:pathLst>
          </a:cu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4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and Smoke Discrimination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Through partnerships with WFOs, </a:t>
            </a:r>
            <a:r>
              <a:rPr lang="en-US" dirty="0" err="1" smtClean="0"/>
              <a:t>SPoRT</a:t>
            </a:r>
            <a:r>
              <a:rPr lang="en-US" dirty="0" smtClean="0"/>
              <a:t> will transition MODIS RGB products for evaluation.</a:t>
            </a:r>
          </a:p>
          <a:p>
            <a:pPr lvl="1"/>
            <a:r>
              <a:rPr lang="en-US" dirty="0" smtClean="0"/>
              <a:t>These may have additional value in Alaska where polar orbits are more frequent</a:t>
            </a:r>
          </a:p>
          <a:p>
            <a:r>
              <a:rPr lang="en-US" dirty="0" smtClean="0"/>
              <a:t>Some RGBs will have very specific applications – but still provide value in addition to other products.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6143625"/>
            <a:ext cx="9086850" cy="714375"/>
            <a:chOff x="0" y="6143625"/>
            <a:chExt cx="9086850" cy="714375"/>
          </a:xfrm>
        </p:grpSpPr>
        <p:pic>
          <p:nvPicPr>
            <p:cNvPr id="6" name="Picture 5" descr="sportredblue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209772"/>
              <a:ext cx="2286000" cy="6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9" descr="nasa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229600" y="6143625"/>
              <a:ext cx="8572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2286000" y="6525768"/>
              <a:ext cx="5784521" cy="179832"/>
              <a:chOff x="2514600" y="5916168"/>
              <a:chExt cx="5784521" cy="179832"/>
            </a:xfrm>
          </p:grpSpPr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>
                <a:off x="2697480" y="5916168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4"/>
              <p:cNvSpPr>
                <a:spLocks noChangeShapeType="1"/>
              </p:cNvSpPr>
              <p:nvPr/>
            </p:nvSpPr>
            <p:spPr bwMode="auto">
              <a:xfrm>
                <a:off x="2603123" y="6007608"/>
                <a:ext cx="560470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>
                <a:off x="2514600" y="6096000"/>
                <a:ext cx="5601641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Text Box 16"/>
            <p:cNvSpPr txBox="1">
              <a:spLocks noChangeArrowheads="1"/>
            </p:cNvSpPr>
            <p:nvPr/>
          </p:nvSpPr>
          <p:spPr bwMode="auto">
            <a:xfrm>
              <a:off x="2667000" y="6245225"/>
              <a:ext cx="5173663" cy="29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transitioning unique NASA data and research technologies to operations</a:t>
              </a:r>
            </a:p>
          </p:txBody>
        </p:sp>
      </p:grpSp>
      <p:pic>
        <p:nvPicPr>
          <p:cNvPr id="3080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121484"/>
            <a:ext cx="4038600" cy="348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4648200" y="1795046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Dust Detection and Wildfire Discrimination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4648200" y="5681246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R: 12-11 </a:t>
            </a:r>
            <a:r>
              <a:rPr lang="el-GR" sz="1600" dirty="0" smtClean="0">
                <a:solidFill>
                  <a:srgbClr val="FF0000"/>
                </a:solidFill>
              </a:rPr>
              <a:t>μ</a:t>
            </a:r>
            <a:r>
              <a:rPr lang="en-US" sz="1600" dirty="0" smtClean="0">
                <a:solidFill>
                  <a:srgbClr val="FF0000"/>
                </a:solidFill>
              </a:rPr>
              <a:t>m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00B050"/>
                </a:solidFill>
              </a:rPr>
              <a:t>G: 11-8.7 </a:t>
            </a:r>
            <a:r>
              <a:rPr lang="el-GR" sz="1600" dirty="0" smtClean="0">
                <a:solidFill>
                  <a:srgbClr val="00B050"/>
                </a:solidFill>
              </a:rPr>
              <a:t>μ</a:t>
            </a:r>
            <a:r>
              <a:rPr lang="en-US" sz="1600" dirty="0" smtClean="0">
                <a:solidFill>
                  <a:srgbClr val="00B050"/>
                </a:solidFill>
              </a:rPr>
              <a:t>m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0070C0"/>
                </a:solidFill>
              </a:rPr>
              <a:t>B: 11 </a:t>
            </a:r>
            <a:r>
              <a:rPr lang="el-GR" sz="1600" dirty="0" smtClean="0">
                <a:solidFill>
                  <a:srgbClr val="0070C0"/>
                </a:solidFill>
              </a:rPr>
              <a:t>μ</a:t>
            </a:r>
            <a:r>
              <a:rPr lang="en-US" sz="1600" dirty="0" smtClean="0">
                <a:solidFill>
                  <a:srgbClr val="0070C0"/>
                </a:solidFill>
              </a:rPr>
              <a:t>m</a:t>
            </a:r>
          </a:p>
          <a:p>
            <a:pPr algn="ctr"/>
            <a:r>
              <a:rPr lang="en-US" sz="1600" b="1" dirty="0" smtClean="0"/>
              <a:t>Combines </a:t>
            </a:r>
            <a:r>
              <a:rPr lang="en-US" sz="1600" b="1" u="sng" dirty="0" smtClean="0"/>
              <a:t>4</a:t>
            </a:r>
            <a:r>
              <a:rPr lang="en-US" sz="1600" b="1" dirty="0" smtClean="0"/>
              <a:t> channels of information.</a:t>
            </a:r>
          </a:p>
          <a:p>
            <a:pPr algn="ctr"/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2743200"/>
            <a:ext cx="159226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Freeform 25"/>
          <p:cNvSpPr/>
          <p:nvPr/>
        </p:nvSpPr>
        <p:spPr>
          <a:xfrm>
            <a:off x="6063449" y="2858610"/>
            <a:ext cx="816745" cy="1118586"/>
          </a:xfrm>
          <a:custGeom>
            <a:avLst/>
            <a:gdLst>
              <a:gd name="connsiteX0" fmla="*/ 0 w 816745"/>
              <a:gd name="connsiteY0" fmla="*/ 0 h 1118586"/>
              <a:gd name="connsiteX1" fmla="*/ 221941 w 816745"/>
              <a:gd name="connsiteY1" fmla="*/ 435006 h 1118586"/>
              <a:gd name="connsiteX2" fmla="*/ 585926 w 816745"/>
              <a:gd name="connsiteY2" fmla="*/ 905522 h 1118586"/>
              <a:gd name="connsiteX3" fmla="*/ 816745 w 816745"/>
              <a:gd name="connsiteY3" fmla="*/ 1118586 h 111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6745" h="1118586">
                <a:moveTo>
                  <a:pt x="0" y="0"/>
                </a:moveTo>
                <a:cubicBezTo>
                  <a:pt x="62143" y="142043"/>
                  <a:pt x="124287" y="284086"/>
                  <a:pt x="221941" y="435006"/>
                </a:cubicBezTo>
                <a:cubicBezTo>
                  <a:pt x="319595" y="585926"/>
                  <a:pt x="486792" y="791592"/>
                  <a:pt x="585926" y="905522"/>
                </a:cubicBezTo>
                <a:cubicBezTo>
                  <a:pt x="685060" y="1019452"/>
                  <a:pt x="750902" y="1069019"/>
                  <a:pt x="816745" y="1118586"/>
                </a:cubicBezTo>
              </a:path>
            </a:pathLst>
          </a:cu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 rot="3185707">
            <a:off x="6088728" y="3354056"/>
            <a:ext cx="503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dust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 rot="20072709">
            <a:off x="8022913" y="3178070"/>
            <a:ext cx="457200" cy="914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153400" y="3464512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6096000" y="4191000"/>
            <a:ext cx="228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019800" y="3962400"/>
            <a:ext cx="228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553200" y="3962400"/>
            <a:ext cx="228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705600" y="4343400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8077200" y="4572000"/>
            <a:ext cx="228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8001000" y="4343400"/>
            <a:ext cx="228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8534400" y="4343400"/>
            <a:ext cx="2286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715000" y="411480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fires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705078" y="4469166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fires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8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1337</Words>
  <Application>Microsoft Office PowerPoint</Application>
  <PresentationFormat>On-screen Show (4:3)</PresentationFormat>
  <Paragraphs>192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Development of Multispectral RGB  Satellite Imagery at SPoRT</vt:lpstr>
      <vt:lpstr>Background</vt:lpstr>
      <vt:lpstr>Relevance to NASA/SPoRT</vt:lpstr>
      <vt:lpstr>Accomplishments Since 2009 SAC Meeting</vt:lpstr>
      <vt:lpstr>RGB Composite Technique</vt:lpstr>
      <vt:lpstr>Example: Fog Detection</vt:lpstr>
      <vt:lpstr>RGB Example: Fog Detection</vt:lpstr>
      <vt:lpstr>RGB Example: Synoptic Features</vt:lpstr>
      <vt:lpstr>Dust and Smoke Discrimination</vt:lpstr>
      <vt:lpstr>Collaborations with NOAA Centers Examples from the GOES-R Proving Ground</vt:lpstr>
      <vt:lpstr>Collaborations with NOAA Examples from the GOES-R Proving Ground</vt:lpstr>
      <vt:lpstr>Collaborations with NOAA Examples from the GOES-R Proving Ground</vt:lpstr>
      <vt:lpstr>Collaborations with NOAA Examples from the GOES-R Proving Ground</vt:lpstr>
      <vt:lpstr>Collaborations with NRL Passive Microwave Applications</vt:lpstr>
      <vt:lpstr>RGB Product Suite Current and Future Applications</vt:lpstr>
      <vt:lpstr>Summary and Conclusions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Multispectral RGB  Satellite Imagery at SPoRT</dc:title>
  <dc:creator>Molthan, Andrew L. (MSFC-ZP11)</dc:creator>
  <cp:lastModifiedBy>Molthan, Andrew L. (MSFC-ZP11)</cp:lastModifiedBy>
  <cp:revision>11</cp:revision>
  <dcterms:created xsi:type="dcterms:W3CDTF">2012-02-16T13:35:12Z</dcterms:created>
  <dcterms:modified xsi:type="dcterms:W3CDTF">2012-02-24T20:08:16Z</dcterms:modified>
</cp:coreProperties>
</file>