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22"/>
  </p:notesMasterIdLst>
  <p:sldIdLst>
    <p:sldId id="258" r:id="rId2"/>
    <p:sldId id="259" r:id="rId3"/>
    <p:sldId id="266" r:id="rId4"/>
    <p:sldId id="268" r:id="rId5"/>
    <p:sldId id="269" r:id="rId6"/>
    <p:sldId id="276" r:id="rId7"/>
    <p:sldId id="261" r:id="rId8"/>
    <p:sldId id="263" r:id="rId9"/>
    <p:sldId id="271" r:id="rId10"/>
    <p:sldId id="272" r:id="rId11"/>
    <p:sldId id="277" r:id="rId12"/>
    <p:sldId id="284" r:id="rId13"/>
    <p:sldId id="285" r:id="rId14"/>
    <p:sldId id="274" r:id="rId15"/>
    <p:sldId id="275" r:id="rId16"/>
    <p:sldId id="278" r:id="rId17"/>
    <p:sldId id="280" r:id="rId18"/>
    <p:sldId id="281" r:id="rId19"/>
    <p:sldId id="283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45" autoAdjust="0"/>
  </p:normalViewPr>
  <p:slideViewPr>
    <p:cSldViewPr>
      <p:cViewPr>
        <p:scale>
          <a:sx n="100" d="100"/>
          <a:sy n="100" d="100"/>
        </p:scale>
        <p:origin x="-9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E5A86-B21E-4A78-8C46-6F6E9001C694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C6D8A-A27A-4590-A373-759727485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3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31286" indent="-281264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25055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575077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25099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475121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25143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375165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25187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fld id="{7528EE1A-8002-4085-98DA-D8FB5BFFEFC6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79450"/>
            <a:ext cx="4529137" cy="3398838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009" y="4305822"/>
            <a:ext cx="5048424" cy="41570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1" tIns="44990" rIns="89981" bIns="44990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31286" indent="-281264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25055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575077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25099" indent="-225011" defTabSz="91567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475121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25143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375165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25187" indent="-225011" defTabSz="91567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fld id="{1039544C-22B0-4F75-BA04-E61114E78CDB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79450"/>
            <a:ext cx="4529137" cy="339883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009" y="4305822"/>
            <a:ext cx="5048424" cy="41570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1" tIns="44990" rIns="89981" bIns="44990"/>
          <a:lstStyle/>
          <a:p>
            <a:pPr eaLnBrk="1" hangingPunct="1"/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>
              <a:defRPr>
                <a:solidFill>
                  <a:schemeClr val="tx1"/>
                </a:solidFill>
                <a:latin typeface="Arial" charset="0"/>
              </a:defRPr>
            </a:lvl1pPr>
            <a:lvl2pPr marL="735892" indent="-283035" defTabSz="913576">
              <a:defRPr>
                <a:solidFill>
                  <a:schemeClr val="tx1"/>
                </a:solidFill>
                <a:latin typeface="Arial" charset="0"/>
              </a:defRPr>
            </a:lvl2pPr>
            <a:lvl3pPr marL="1132142" indent="-226428" defTabSz="913576">
              <a:defRPr>
                <a:solidFill>
                  <a:schemeClr val="tx1"/>
                </a:solidFill>
                <a:latin typeface="Arial" charset="0"/>
              </a:defRPr>
            </a:lvl3pPr>
            <a:lvl4pPr marL="1584998" indent="-226428" defTabSz="913576">
              <a:defRPr>
                <a:solidFill>
                  <a:schemeClr val="tx1"/>
                </a:solidFill>
                <a:latin typeface="Arial" charset="0"/>
              </a:defRPr>
            </a:lvl4pPr>
            <a:lvl5pPr marL="2037855" indent="-226428" defTabSz="913576">
              <a:defRPr>
                <a:solidFill>
                  <a:schemeClr val="tx1"/>
                </a:solidFill>
                <a:latin typeface="Arial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15D7F2BE-F18B-4491-AA6D-AF0CA9E33710}" type="slidenum">
              <a:rPr lang="en-US"/>
              <a:pPr/>
              <a:t>12</a:t>
            </a:fld>
            <a:endParaRPr 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576">
              <a:defRPr>
                <a:solidFill>
                  <a:schemeClr val="tx1"/>
                </a:solidFill>
                <a:latin typeface="Arial" charset="0"/>
              </a:defRPr>
            </a:lvl1pPr>
            <a:lvl2pPr marL="735892" indent="-283035" defTabSz="913576">
              <a:defRPr>
                <a:solidFill>
                  <a:schemeClr val="tx1"/>
                </a:solidFill>
                <a:latin typeface="Arial" charset="0"/>
              </a:defRPr>
            </a:lvl2pPr>
            <a:lvl3pPr marL="1132142" indent="-226428" defTabSz="913576">
              <a:defRPr>
                <a:solidFill>
                  <a:schemeClr val="tx1"/>
                </a:solidFill>
                <a:latin typeface="Arial" charset="0"/>
              </a:defRPr>
            </a:lvl3pPr>
            <a:lvl4pPr marL="1584998" indent="-226428" defTabSz="913576">
              <a:defRPr>
                <a:solidFill>
                  <a:schemeClr val="tx1"/>
                </a:solidFill>
                <a:latin typeface="Arial" charset="0"/>
              </a:defRPr>
            </a:lvl4pPr>
            <a:lvl5pPr marL="2037855" indent="-226428" defTabSz="913576">
              <a:defRPr>
                <a:solidFill>
                  <a:schemeClr val="tx1"/>
                </a:solidFill>
                <a:latin typeface="Arial" charset="0"/>
              </a:defRPr>
            </a:lvl5pPr>
            <a:lvl6pPr marL="249071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3568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396425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49281" indent="-226428" defTabSz="91357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CDC754E-6F0C-44FD-A062-BEB41D2AFE92}" type="slidenum">
              <a:rPr lang="en-US"/>
              <a:pPr/>
              <a:t>13</a:t>
            </a:fld>
            <a:endParaRPr lang="en-US"/>
          </a:p>
        </p:txBody>
      </p:sp>
      <p:sp>
        <p:nvSpPr>
          <p:cNvPr id="9219" name="Rectangle 7"/>
          <p:cNvSpPr txBox="1">
            <a:spLocks noGrp="1" noChangeArrowheads="1"/>
          </p:cNvSpPr>
          <p:nvPr/>
        </p:nvSpPr>
        <p:spPr bwMode="auto">
          <a:xfrm>
            <a:off x="3884316" y="8685856"/>
            <a:ext cx="2972115" cy="45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 defTabSz="922338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BE917293-1CE0-4412-9CF6-F580BF566BBD}" type="slidenum">
              <a:rPr lang="en-US" sz="1200"/>
              <a:pPr algn="r" eaLnBrk="1" hangingPunct="1"/>
              <a:t>13</a:t>
            </a:fld>
            <a:endParaRPr lang="en-US" sz="1200"/>
          </a:p>
        </p:txBody>
      </p:sp>
      <p:sp>
        <p:nvSpPr>
          <p:cNvPr id="92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B235C02-EA8D-4589-9336-9B5317BB8111}" type="datetimeFigureOut">
              <a:rPr lang="en-US" smtClean="0"/>
              <a:t>2/27/2012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A1FC2FA-2A04-432F-A53F-FCACBDA420C6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c.noaa.gov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weather.gov/om/marine/home.htm" TargetMode="External"/><Relationship Id="rId5" Type="http://schemas.openxmlformats.org/officeDocument/2006/relationships/hyperlink" Target="http://www.opc.ncep.noaa.gov/" TargetMode="External"/><Relationship Id="rId4" Type="http://schemas.openxmlformats.org/officeDocument/2006/relationships/hyperlink" Target="http://www.prh.noaa.gov/hnl/pages/marine.ph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6" descr="satellite_large_2132z.jpg"/>
          <p:cNvPicPr>
            <a:picLocks noChangeAspect="1"/>
          </p:cNvPicPr>
          <p:nvPr/>
        </p:nvPicPr>
        <p:blipFill>
          <a:blip r:embed="rId3">
            <a:lum brigh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508" y="762000"/>
            <a:ext cx="9144000" cy="16002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RGB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Airmass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Product Usage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at the HPC/OPC/SAB GOES-R Proving Ground</a:t>
            </a:r>
            <a:endParaRPr lang="en-US" sz="3600" dirty="0" smtClean="0">
              <a:solidFill>
                <a:schemeClr val="accent1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13316" name="TextBox 4"/>
          <p:cNvSpPr txBox="1">
            <a:spLocks noChangeArrowheads="1"/>
          </p:cNvSpPr>
          <p:nvPr/>
        </p:nvSpPr>
        <p:spPr bwMode="auto">
          <a:xfrm>
            <a:off x="914400" y="3755886"/>
            <a:ext cx="731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Michael J. </a:t>
            </a:r>
            <a:r>
              <a:rPr lang="en-US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Folmer</a:t>
            </a:r>
            <a:endParaRPr lang="en-US" sz="2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“Satellite Champion” at HPC/OPC/SAB</a:t>
            </a:r>
          </a:p>
          <a:p>
            <a:pPr algn="ctr"/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Contributions from David Novak (HPC), Joseph Sienkiewicz (OPC), and Jamie </a:t>
            </a:r>
            <a:r>
              <a:rPr lang="en-US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Kibler</a:t>
            </a:r>
            <a:r>
              <a:rPr lang="en-US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(SAB)</a:t>
            </a: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4953000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Sixth Meeting of the Science Advisory Committee</a:t>
            </a:r>
          </a:p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02/28/12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TextBox 26"/>
          <p:cNvSpPr txBox="1">
            <a:spLocks noChangeArrowheads="1"/>
          </p:cNvSpPr>
          <p:nvPr/>
        </p:nvSpPr>
        <p:spPr bwMode="auto">
          <a:xfrm>
            <a:off x="0" y="65532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1</a:t>
            </a:r>
          </a:p>
        </p:txBody>
      </p:sp>
      <p:pic>
        <p:nvPicPr>
          <p:cNvPr id="8" name="Picture 4" descr="sportredblue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9772"/>
            <a:ext cx="2286000" cy="648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nasa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50" y="5463723"/>
            <a:ext cx="8572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003" y="5407272"/>
            <a:ext cx="2169997" cy="145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99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anchor="t" anchorCtr="0">
            <a:normAutofit/>
          </a:bodyPr>
          <a:lstStyle/>
          <a:p>
            <a:r>
              <a:rPr lang="en-US" sz="3200" dirty="0" smtClean="0"/>
              <a:t>Strong North Atlantic Storm on 02/03/12</a:t>
            </a:r>
            <a:br>
              <a:rPr lang="en-US" sz="3200" dirty="0" smtClean="0"/>
            </a:br>
            <a:r>
              <a:rPr lang="en-US" sz="2400" dirty="0" smtClean="0"/>
              <a:t>SEVIRI RGB </a:t>
            </a:r>
            <a:r>
              <a:rPr lang="en-US" sz="2400" dirty="0" err="1" smtClean="0"/>
              <a:t>Airmass</a:t>
            </a:r>
            <a:r>
              <a:rPr lang="en-US" sz="2400" dirty="0" smtClean="0"/>
              <a:t> Product with an OSCAT_HI Overlay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5" y="1600200"/>
            <a:ext cx="6733190" cy="4708525"/>
          </a:xfrm>
        </p:spPr>
      </p:pic>
    </p:spTree>
    <p:extLst>
      <p:ext uri="{BB962C8B-B14F-4D97-AF65-F5344CB8AC3E}">
        <p14:creationId xmlns:p14="http://schemas.microsoft.com/office/powerpoint/2010/main" val="30666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Hurricane Philippe (2011)</a:t>
            </a:r>
            <a:br>
              <a:rPr lang="en-US" dirty="0" smtClean="0"/>
            </a:br>
            <a:r>
              <a:rPr lang="en-US" sz="3600" dirty="0" smtClean="0"/>
              <a:t>SEVIRI RGB </a:t>
            </a:r>
            <a:r>
              <a:rPr lang="en-US" sz="3600" dirty="0" err="1" smtClean="0"/>
              <a:t>Airmass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 smtClean="0"/>
              <a:t>Category 1 (80 knots)</a:t>
            </a:r>
          </a:p>
          <a:p>
            <a:pPr algn="ctr"/>
            <a:r>
              <a:rPr lang="en-US" sz="2000" dirty="0" smtClean="0"/>
              <a:t>Valid 09z 10/07/11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 err="1" smtClean="0"/>
              <a:t>Extratropical</a:t>
            </a:r>
            <a:r>
              <a:rPr lang="en-US" dirty="0" smtClean="0"/>
              <a:t> (45 knots)</a:t>
            </a:r>
          </a:p>
          <a:p>
            <a:pPr algn="ctr"/>
            <a:r>
              <a:rPr lang="en-US" dirty="0" smtClean="0"/>
              <a:t>Valid 00z 10/09/11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0116"/>
            <a:ext cx="4040188" cy="282813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29560"/>
            <a:ext cx="4041775" cy="2829242"/>
          </a:xfrm>
        </p:spPr>
      </p:pic>
    </p:spTree>
    <p:extLst>
      <p:ext uri="{BB962C8B-B14F-4D97-AF65-F5344CB8AC3E}">
        <p14:creationId xmlns:p14="http://schemas.microsoft.com/office/powerpoint/2010/main" val="13161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SAB Volcanic Ash Program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4038600" cy="28194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1400" dirty="0" smtClean="0">
                <a:solidFill>
                  <a:srgbClr val="FFFF00"/>
                </a:solidFill>
              </a:rPr>
              <a:t>Washington VAAC area of responsibility includes the continental US, southward through Central America, the Caribbean, to 10S in South America and the US controlled oceanic Flight Information Region (FIR).</a:t>
            </a:r>
          </a:p>
          <a:p>
            <a:pPr eaLnBrk="1" hangingPunct="1">
              <a:defRPr/>
            </a:pPr>
            <a:r>
              <a:rPr lang="en-US" sz="1400" dirty="0" smtClean="0">
                <a:solidFill>
                  <a:srgbClr val="FFFF00"/>
                </a:solidFill>
              </a:rPr>
              <a:t>Washington is 1 of 9 VAACs that cover the globe.  Other VAACs include Anchorage, Buenos Aires, Darwin, London, Montreal, Tokyo, Toulouse and the Wellington.</a:t>
            </a:r>
          </a:p>
          <a:p>
            <a:pPr eaLnBrk="1" hangingPunct="1">
              <a:defRPr/>
            </a:pPr>
            <a:r>
              <a:rPr lang="en-US" sz="1400" dirty="0" smtClean="0">
                <a:solidFill>
                  <a:srgbClr val="FFFF00"/>
                </a:solidFill>
              </a:rPr>
              <a:t>Monitoring volcanoes 24 hours a day 365 days a year</a:t>
            </a:r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4648200" y="990600"/>
            <a:ext cx="4495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/>
              <a:t>http://www.ssd.noaa.gov/VAAC/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3664743"/>
            <a:ext cx="64008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latin typeface="+mj-lt"/>
              </a:rPr>
              <a:t>SAB Smoke, Fire and Air Quality Program</a:t>
            </a:r>
          </a:p>
        </p:txBody>
      </p:sp>
      <p:pic>
        <p:nvPicPr>
          <p:cNvPr id="5126" name="Picture 6" descr="US-HMSGU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" r="2837" b="6383"/>
          <a:stretch>
            <a:fillRect/>
          </a:stretch>
        </p:blipFill>
        <p:spPr bwMode="auto">
          <a:xfrm>
            <a:off x="60960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18263" y="4430713"/>
            <a:ext cx="2279650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pitchFamily="2" charset="2"/>
              <a:buNone/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10199"/>
                  </a:outerShdw>
                </a:effectLst>
              </a:rPr>
              <a:t>The Hazard Mapping System</a:t>
            </a:r>
            <a:endParaRPr lang="en-US" sz="1200" dirty="0"/>
          </a:p>
        </p:txBody>
      </p:sp>
      <p:pic>
        <p:nvPicPr>
          <p:cNvPr id="5128" name="Picture 2" descr="GIS_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 descr="Fire_K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24400"/>
            <a:ext cx="2667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2895600" y="4508500"/>
            <a:ext cx="32004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b="1">
                <a:solidFill>
                  <a:srgbClr val="FFFF00"/>
                </a:solidFill>
                <a:latin typeface="Verdana" pitchFamily="34" charset="0"/>
              </a:rPr>
              <a:t>http://www.firedetect.noaa.gov/viewer.htm</a:t>
            </a:r>
          </a:p>
        </p:txBody>
      </p:sp>
      <p:sp>
        <p:nvSpPr>
          <p:cNvPr id="5131" name="Rectangle 12"/>
          <p:cNvSpPr>
            <a:spLocks noChangeArrowheads="1"/>
          </p:cNvSpPr>
          <p:nvPr/>
        </p:nvSpPr>
        <p:spPr bwMode="auto">
          <a:xfrm>
            <a:off x="152400" y="4495800"/>
            <a:ext cx="2743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000" b="1">
                <a:solidFill>
                  <a:srgbClr val="FFFF00"/>
                </a:solidFill>
              </a:rPr>
              <a:t>http://www.ssd.noaa.gov/PS/FIRE/kml.html</a:t>
            </a:r>
          </a:p>
        </p:txBody>
      </p:sp>
      <p:pic>
        <p:nvPicPr>
          <p:cNvPr id="5132" name="Picture 6" descr="W-VAAC_M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4038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3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63513"/>
            <a:ext cx="91440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tIns="9144" rIns="9144" bIns="9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/>
              <a:t>SAB Precipitation Program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219200" y="4038600"/>
            <a:ext cx="594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latin typeface="Verdana" pitchFamily="34" charset="0"/>
              </a:rPr>
              <a:t>http://www.ssd.noaa.gov/PS/PCPN</a:t>
            </a:r>
            <a:r>
              <a:rPr lang="en-US" sz="1600" b="1">
                <a:latin typeface="Verdana" pitchFamily="34" charset="0"/>
              </a:rPr>
              <a:t>/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219200" y="609600"/>
            <a:ext cx="64770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" tIns="9144" rIns="9144" bIns="91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FF00"/>
                </a:solidFill>
                <a:latin typeface="Verdana" pitchFamily="34" charset="0"/>
              </a:rPr>
              <a:t>24/7/365 monitoring of precipitation with                                              emphasis on satellite analysis,                                                                           short term trends and rainfall estimates</a:t>
            </a:r>
          </a:p>
        </p:txBody>
      </p:sp>
      <p:sp>
        <p:nvSpPr>
          <p:cNvPr id="581637" name="Text Box 5"/>
          <p:cNvSpPr txBox="1">
            <a:spLocks noChangeArrowheads="1"/>
          </p:cNvSpPr>
          <p:nvPr/>
        </p:nvSpPr>
        <p:spPr bwMode="auto">
          <a:xfrm>
            <a:off x="0" y="1524000"/>
            <a:ext cx="4495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 u="sng">
                <a:latin typeface="Verdana" pitchFamily="34" charset="0"/>
              </a:rPr>
              <a:t>Supporting NWS WFO/RFCs</a:t>
            </a:r>
          </a:p>
        </p:txBody>
      </p:sp>
      <p:pic>
        <p:nvPicPr>
          <p:cNvPr id="5816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228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40" name="Text Box 8"/>
          <p:cNvSpPr txBox="1">
            <a:spLocks noChangeArrowheads="1"/>
          </p:cNvSpPr>
          <p:nvPr/>
        </p:nvSpPr>
        <p:spPr bwMode="auto">
          <a:xfrm>
            <a:off x="0" y="1981200"/>
            <a:ext cx="335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latin typeface="Verdana" pitchFamily="34" charset="0"/>
              </a:rPr>
              <a:t> </a:t>
            </a:r>
            <a:r>
              <a:rPr lang="en-US" sz="1400" b="1">
                <a:latin typeface="Verdana" pitchFamily="34" charset="0"/>
              </a:rPr>
              <a:t>heavy rainfall / flash flooding</a:t>
            </a:r>
          </a:p>
        </p:txBody>
      </p:sp>
      <p:sp>
        <p:nvSpPr>
          <p:cNvPr id="581641" name="Text Box 9"/>
          <p:cNvSpPr txBox="1">
            <a:spLocks noChangeArrowheads="1"/>
          </p:cNvSpPr>
          <p:nvPr/>
        </p:nvSpPr>
        <p:spPr bwMode="auto">
          <a:xfrm>
            <a:off x="0" y="24384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latin typeface="Verdana" pitchFamily="34" charset="0"/>
              </a:rPr>
              <a:t> </a:t>
            </a:r>
            <a:r>
              <a:rPr lang="en-US" sz="1400" b="1">
                <a:latin typeface="Verdana" pitchFamily="34" charset="0"/>
              </a:rPr>
              <a:t>moderate to heavy winter                                   precipitation</a:t>
            </a:r>
            <a:r>
              <a:rPr lang="en-US" sz="1400">
                <a:latin typeface="Verdana" pitchFamily="34" charset="0"/>
              </a:rPr>
              <a:t>  </a:t>
            </a:r>
          </a:p>
        </p:txBody>
      </p:sp>
      <p:sp>
        <p:nvSpPr>
          <p:cNvPr id="581642" name="Text Box 10"/>
          <p:cNvSpPr txBox="1">
            <a:spLocks noChangeArrowheads="1"/>
          </p:cNvSpPr>
          <p:nvPr/>
        </p:nvSpPr>
        <p:spPr bwMode="auto">
          <a:xfrm>
            <a:off x="76200" y="3124200"/>
            <a:ext cx="37338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Char char="-"/>
            </a:pPr>
            <a:r>
              <a:rPr lang="en-US">
                <a:latin typeface="Verdana" pitchFamily="34" charset="0"/>
              </a:rPr>
              <a:t> </a:t>
            </a:r>
            <a:r>
              <a:rPr lang="en-US" sz="1400">
                <a:latin typeface="Verdana" pitchFamily="34" charset="0"/>
              </a:rPr>
              <a:t>West Coast winter storms    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 sz="1400">
                <a:latin typeface="Verdana" pitchFamily="34" charset="0"/>
              </a:rPr>
              <a:t>  Great Lake snows </a:t>
            </a:r>
          </a:p>
        </p:txBody>
      </p:sp>
      <p:sp>
        <p:nvSpPr>
          <p:cNvPr id="6154" name="Rectangle 23"/>
          <p:cNvSpPr>
            <a:spLocks noChangeArrowheads="1"/>
          </p:cNvSpPr>
          <p:nvPr/>
        </p:nvSpPr>
        <p:spPr bwMode="auto">
          <a:xfrm>
            <a:off x="5303838" y="1524000"/>
            <a:ext cx="3306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>
                <a:latin typeface="Verdana" pitchFamily="34" charset="0"/>
              </a:rPr>
              <a:t>Supporting NWS NCEP HPC</a:t>
            </a:r>
          </a:p>
        </p:txBody>
      </p:sp>
      <p:sp>
        <p:nvSpPr>
          <p:cNvPr id="6155" name="Rectangle 24"/>
          <p:cNvSpPr>
            <a:spLocks noChangeArrowheads="1"/>
          </p:cNvSpPr>
          <p:nvPr/>
        </p:nvSpPr>
        <p:spPr bwMode="auto">
          <a:xfrm>
            <a:off x="5257800" y="1981200"/>
            <a:ext cx="3733800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400" b="1" dirty="0">
                <a:latin typeface="Verdana" pitchFamily="34" charset="0"/>
              </a:rPr>
              <a:t> excessive rainfall area</a:t>
            </a:r>
          </a:p>
          <a:p>
            <a:pPr>
              <a:buFont typeface="Arial" charset="0"/>
              <a:buChar char="•"/>
            </a:pPr>
            <a:endParaRPr lang="en-US" sz="1400" b="1" dirty="0">
              <a:latin typeface="Verdan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400" b="1" dirty="0">
                <a:latin typeface="Verdana" pitchFamily="34" charset="0"/>
              </a:rPr>
              <a:t> Precipitation trends</a:t>
            </a:r>
          </a:p>
          <a:p>
            <a:pPr>
              <a:buFont typeface="Arial" charset="0"/>
              <a:buChar char="•"/>
            </a:pPr>
            <a:endParaRPr lang="en-US" sz="1400" b="1" dirty="0">
              <a:latin typeface="Verdan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400" b="1" dirty="0">
                <a:latin typeface="Verdana" pitchFamily="34" charset="0"/>
              </a:rPr>
              <a:t> 0-6 </a:t>
            </a:r>
            <a:r>
              <a:rPr lang="en-US" sz="1400" b="1" dirty="0" err="1">
                <a:latin typeface="Verdana" pitchFamily="34" charset="0"/>
              </a:rPr>
              <a:t>hr</a:t>
            </a:r>
            <a:r>
              <a:rPr lang="en-US" sz="1400" b="1" dirty="0">
                <a:latin typeface="Verdana" pitchFamily="34" charset="0"/>
              </a:rPr>
              <a:t> rainfall guidance</a:t>
            </a:r>
            <a:r>
              <a:rPr lang="en-US" sz="1400" dirty="0">
                <a:latin typeface="Verdana" pitchFamily="34" charset="0"/>
              </a:rPr>
              <a:t> </a:t>
            </a:r>
          </a:p>
          <a:p>
            <a:pPr>
              <a:buFont typeface="Arial" charset="0"/>
              <a:buChar char="•"/>
            </a:pPr>
            <a:endParaRPr lang="en-US" sz="1400" dirty="0">
              <a:latin typeface="Verdana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1400" b="1" dirty="0">
                <a:latin typeface="Verdana" pitchFamily="34" charset="0"/>
              </a:rPr>
              <a:t> satellite rainfall estimates</a:t>
            </a:r>
            <a:endParaRPr lang="en-US" sz="1400" dirty="0"/>
          </a:p>
          <a:p>
            <a:pPr>
              <a:buFont typeface="Arial" charset="0"/>
              <a:buChar char="•"/>
            </a:pPr>
            <a:endParaRPr lang="en-US" sz="1400" b="1" dirty="0">
              <a:latin typeface="Verdana" pitchFamily="34" charset="0"/>
            </a:endParaRPr>
          </a:p>
          <a:p>
            <a:pPr>
              <a:buFont typeface="Arial" charset="0"/>
              <a:buChar char="•"/>
            </a:pPr>
            <a:endParaRPr lang="en-US" sz="1400" b="1" dirty="0">
              <a:latin typeface="Verdana" pitchFamily="34" charset="0"/>
            </a:endParaRPr>
          </a:p>
          <a:p>
            <a:endParaRPr lang="en-US" sz="1400" dirty="0"/>
          </a:p>
        </p:txBody>
      </p:sp>
      <p:sp>
        <p:nvSpPr>
          <p:cNvPr id="6156" name="Rectangle 33"/>
          <p:cNvSpPr>
            <a:spLocks noChangeArrowheads="1"/>
          </p:cNvSpPr>
          <p:nvPr/>
        </p:nvSpPr>
        <p:spPr bwMode="auto">
          <a:xfrm>
            <a:off x="4343400" y="3276600"/>
            <a:ext cx="3576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>
                <a:latin typeface="Verdana" pitchFamily="34" charset="0"/>
              </a:rPr>
              <a:t>   </a:t>
            </a:r>
            <a:endParaRPr lang="en-US" sz="1400"/>
          </a:p>
        </p:txBody>
      </p:sp>
      <p:sp>
        <p:nvSpPr>
          <p:cNvPr id="36" name="TextBox 35"/>
          <p:cNvSpPr txBox="1"/>
          <p:nvPr/>
        </p:nvSpPr>
        <p:spPr>
          <a:xfrm>
            <a:off x="5105400" y="5105400"/>
            <a:ext cx="3505200" cy="135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Clr>
                <a:schemeClr val="bg1"/>
              </a:buClr>
              <a:defRPr/>
            </a:pPr>
            <a:r>
              <a:rPr lang="en-US" sz="10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Tropical Storms:</a:t>
            </a:r>
            <a:r>
              <a:rPr lang="en-US" sz="1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000" dirty="0"/>
              <a:t>Global Geostationary and Polar Orbiting microwave satellite data are monitored for the formation, movement, and intensity of tropical storms, hurricanes, and typhoons. 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bg1"/>
              </a:buClr>
              <a:defRPr/>
            </a:pPr>
            <a:endParaRPr lang="en-US" sz="1000" dirty="0"/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bg1"/>
              </a:buClr>
              <a:defRPr/>
            </a:pPr>
            <a:r>
              <a:rPr lang="en-US" sz="1000" dirty="0">
                <a:solidFill>
                  <a:srgbClr val="FFFF00"/>
                </a:solidFill>
              </a:rPr>
              <a:t>Routine analyses of these storms are relayed to the National Weather Service and many other international agencies such as the Regional Specialized Meteorological </a:t>
            </a:r>
            <a:r>
              <a:rPr lang="en-US" sz="1000" dirty="0" err="1">
                <a:solidFill>
                  <a:srgbClr val="FFFF00"/>
                </a:solidFill>
              </a:rPr>
              <a:t>Centres</a:t>
            </a:r>
            <a:r>
              <a:rPr lang="en-US" sz="1000" dirty="0">
                <a:solidFill>
                  <a:srgbClr val="FFFF00"/>
                </a:solidFill>
              </a:rPr>
              <a:t> (RSMC) forecast Tropical Cyclones.</a:t>
            </a:r>
            <a:endParaRPr lang="en-US" sz="1000" b="1" dirty="0"/>
          </a:p>
        </p:txBody>
      </p:sp>
      <p:sp>
        <p:nvSpPr>
          <p:cNvPr id="38" name="Rectangle 37"/>
          <p:cNvSpPr/>
          <p:nvPr/>
        </p:nvSpPr>
        <p:spPr>
          <a:xfrm>
            <a:off x="533400" y="4953000"/>
            <a:ext cx="4572000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000" b="1" dirty="0">
                <a:solidFill>
                  <a:srgbClr val="FFFF00"/>
                </a:solidFill>
                <a:latin typeface="Futura Md BT" pitchFamily="34" charset="0"/>
              </a:rPr>
              <a:t>                    Dvorak Infrared and Visible Satellite Technique   </a:t>
            </a:r>
          </a:p>
          <a:p>
            <a:pPr eaLnBrk="1" hangingPunct="1">
              <a:defRPr/>
            </a:pPr>
            <a:r>
              <a:rPr lang="en-US" sz="800" b="1" dirty="0">
                <a:solidFill>
                  <a:srgbClr val="FFFF00"/>
                </a:solidFill>
                <a:latin typeface="Futura Md BT" pitchFamily="34" charset="0"/>
              </a:rPr>
              <a:t>           	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Areas		  Users</a:t>
            </a:r>
          </a:p>
          <a:p>
            <a:pPr eaLnBrk="1" hangingPunct="1">
              <a:defRPr/>
            </a:pPr>
            <a:r>
              <a:rPr lang="en-US" sz="800" b="1" dirty="0">
                <a:solidFill>
                  <a:srgbClr val="FFFF00"/>
                </a:solidFill>
                <a:latin typeface="Futura Md BT" pitchFamily="34" charset="0"/>
              </a:rPr>
              <a:t>  </a:t>
            </a: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North Atlantic Ocean </a:t>
            </a:r>
          </a:p>
          <a:p>
            <a:pPr eaLnBrk="1" hangingPunct="1"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Eastern North Pacific </a:t>
            </a:r>
            <a:r>
              <a:rPr lang="en-US" sz="800" b="1" dirty="0">
                <a:solidFill>
                  <a:srgbClr val="FFFFFF"/>
                </a:solidFill>
                <a:latin typeface="Times New Roman" pitchFamily="18" charset="0"/>
              </a:rPr>
              <a:t>Ocean                                               </a:t>
            </a:r>
            <a:r>
              <a:rPr lang="en-US" sz="800" b="1" dirty="0">
                <a:solidFill>
                  <a:srgbClr val="FFFF00"/>
                </a:solidFill>
              </a:rPr>
              <a:t>NOAA NHC/CPHC</a:t>
            </a:r>
            <a:endParaRPr lang="en-US" sz="800" b="1" dirty="0">
              <a:solidFill>
                <a:srgbClr val="FFFFFF"/>
              </a:solidFill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Central Pacific  Ocean </a:t>
            </a:r>
          </a:p>
          <a:p>
            <a:pPr eaLnBrk="1" hangingPunct="1">
              <a:defRPr/>
            </a:pPr>
            <a:endParaRPr lang="en-US" sz="800" b="1" dirty="0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Western North Pacific</a:t>
            </a:r>
          </a:p>
          <a:p>
            <a:pPr eaLnBrk="1" hangingPunct="1"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Arabian Sea</a:t>
            </a:r>
          </a:p>
          <a:p>
            <a:pPr eaLnBrk="1" hangingPunct="1"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Bay of Bengal</a:t>
            </a:r>
          </a:p>
          <a:p>
            <a:pPr eaLnBrk="1" hangingPunct="1"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South Indian Ocean</a:t>
            </a:r>
          </a:p>
          <a:p>
            <a:pPr eaLnBrk="1" hangingPunct="1">
              <a:defRPr/>
            </a:pPr>
            <a:r>
              <a:rPr lang="en-US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Times New Roman" pitchFamily="18" charset="0"/>
              </a:rPr>
              <a:t>   South Pacific Ocean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514600" y="5508625"/>
            <a:ext cx="1981200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" b="1" dirty="0">
                <a:solidFill>
                  <a:srgbClr val="FFFF00"/>
                </a:solidFill>
              </a:rPr>
              <a:t>US Military -JTWC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800" b="1" dirty="0">
                <a:solidFill>
                  <a:srgbClr val="FFFF00"/>
                </a:solidFill>
              </a:rPr>
              <a:t>WMO Regional Specialized Meteorological Centers (RSMC) in Tokyo, New Delhi, Reunion, Brisbane, Perth, Darwin, Fiji and Wellington </a:t>
            </a:r>
          </a:p>
        </p:txBody>
      </p:sp>
      <p:sp>
        <p:nvSpPr>
          <p:cNvPr id="6160" name="Rectangle 39"/>
          <p:cNvSpPr>
            <a:spLocks noChangeArrowheads="1"/>
          </p:cNvSpPr>
          <p:nvPr/>
        </p:nvSpPr>
        <p:spPr bwMode="auto">
          <a:xfrm>
            <a:off x="1219200" y="4419600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/>
              <a:t>       SAB Tropical Program</a:t>
            </a:r>
          </a:p>
        </p:txBody>
      </p:sp>
    </p:spTree>
    <p:extLst>
      <p:ext uri="{BB962C8B-B14F-4D97-AF65-F5344CB8AC3E}">
        <p14:creationId xmlns:p14="http://schemas.microsoft.com/office/powerpoint/2010/main" val="36058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37" grpId="0"/>
      <p:bldP spid="581640" grpId="0"/>
      <p:bldP spid="581641" grpId="0"/>
      <p:bldP spid="5816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anchor="t" anchorCtr="0">
            <a:normAutofit fontScale="90000"/>
          </a:bodyPr>
          <a:lstStyle/>
          <a:p>
            <a:r>
              <a:rPr lang="en-US" sz="4000" dirty="0" smtClean="0"/>
              <a:t>North TX / Southwest OK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Dust Storm on 01/22/12</a:t>
            </a:r>
            <a:r>
              <a:rPr lang="en-US" sz="2700" dirty="0" smtClean="0"/>
              <a:t> </a:t>
            </a:r>
            <a:br>
              <a:rPr lang="en-US" sz="2700" dirty="0" smtClean="0"/>
            </a:b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MODIS (Terra) image of dust storm in </a:t>
            </a:r>
            <a:r>
              <a:rPr lang="en-US" dirty="0" err="1" smtClean="0"/>
              <a:t>tx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MODIS RGB Dust image of dust storm in </a:t>
            </a:r>
            <a:r>
              <a:rPr lang="en-US" dirty="0" err="1" smtClean="0"/>
              <a:t>tx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7452"/>
            <a:ext cx="4040188" cy="269345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29560"/>
            <a:ext cx="4041775" cy="2829242"/>
          </a:xfrm>
        </p:spPr>
      </p:pic>
      <p:sp>
        <p:nvSpPr>
          <p:cNvPr id="10" name="Oval 9"/>
          <p:cNvSpPr/>
          <p:nvPr/>
        </p:nvSpPr>
        <p:spPr>
          <a:xfrm>
            <a:off x="6400800" y="3733800"/>
            <a:ext cx="914400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3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Cyclone </a:t>
            </a:r>
            <a:r>
              <a:rPr lang="en-US" dirty="0" err="1" smtClean="0"/>
              <a:t>Funso</a:t>
            </a:r>
            <a:r>
              <a:rPr lang="en-US" dirty="0" smtClean="0"/>
              <a:t> (2012)</a:t>
            </a:r>
            <a:br>
              <a:rPr lang="en-US" dirty="0" smtClean="0"/>
            </a:br>
            <a:r>
              <a:rPr lang="en-US" sz="3600" dirty="0" smtClean="0"/>
              <a:t>SEVIRI RGB </a:t>
            </a:r>
            <a:r>
              <a:rPr lang="en-US" sz="3600" dirty="0" err="1" smtClean="0"/>
              <a:t>Airmass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000" dirty="0" smtClean="0"/>
              <a:t>Category 4 (115 knots)</a:t>
            </a:r>
          </a:p>
          <a:p>
            <a:pPr algn="ctr"/>
            <a:r>
              <a:rPr lang="en-US" sz="2000" dirty="0" smtClean="0"/>
              <a:t>Valid 15z 01/25/12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dirty="0" smtClean="0"/>
              <a:t>Tropical Storm (35 knots)</a:t>
            </a:r>
          </a:p>
          <a:p>
            <a:pPr algn="ctr"/>
            <a:r>
              <a:rPr lang="en-US" dirty="0" smtClean="0"/>
              <a:t>Valid 18z 01/28/12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0116"/>
            <a:ext cx="4040188" cy="282813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29560"/>
            <a:ext cx="4041775" cy="2829242"/>
          </a:xfrm>
        </p:spPr>
      </p:pic>
    </p:spTree>
    <p:extLst>
      <p:ext uri="{BB962C8B-B14F-4D97-AF65-F5344CB8AC3E}">
        <p14:creationId xmlns:p14="http://schemas.microsoft.com/office/powerpoint/2010/main" val="15994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Storm Sean (2011)</a:t>
            </a:r>
            <a:br>
              <a:rPr lang="en-US" dirty="0" smtClean="0"/>
            </a:br>
            <a:r>
              <a:rPr lang="en-US" sz="3600" dirty="0" smtClean="0"/>
              <a:t>A Storm for All Three Centers</a:t>
            </a:r>
            <a:endParaRPr lang="en-US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68" y="1600200"/>
            <a:ext cx="6726464" cy="4708525"/>
          </a:xfrm>
        </p:spPr>
      </p:pic>
    </p:spTree>
    <p:extLst>
      <p:ext uri="{BB962C8B-B14F-4D97-AF65-F5344CB8AC3E}">
        <p14:creationId xmlns:p14="http://schemas.microsoft.com/office/powerpoint/2010/main" val="38223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Storm Sean (2011)</a:t>
            </a:r>
            <a:br>
              <a:rPr lang="en-US" dirty="0" smtClean="0"/>
            </a:br>
            <a:r>
              <a:rPr lang="en-US" sz="2200" dirty="0" smtClean="0"/>
              <a:t>MODIS RGB </a:t>
            </a:r>
            <a:r>
              <a:rPr lang="en-US" sz="2200" dirty="0" err="1" smtClean="0"/>
              <a:t>Airmass</a:t>
            </a:r>
            <a:r>
              <a:rPr lang="en-US" sz="2200" dirty="0" smtClean="0"/>
              <a:t> Product in OPC and TAFB Warning Areas Valid at 1443z 11/07/11</a:t>
            </a:r>
            <a:endParaRPr lang="en-US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9" y="1600200"/>
            <a:ext cx="6793982" cy="4708525"/>
          </a:xfrm>
        </p:spPr>
      </p:pic>
    </p:spTree>
    <p:extLst>
      <p:ext uri="{BB962C8B-B14F-4D97-AF65-F5344CB8AC3E}">
        <p14:creationId xmlns:p14="http://schemas.microsoft.com/office/powerpoint/2010/main" val="1245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Tropical Storm Sean (2011)</a:t>
            </a:r>
            <a:br>
              <a:rPr lang="en-US" dirty="0" smtClean="0"/>
            </a:br>
            <a:r>
              <a:rPr lang="en-US" sz="2200" dirty="0" smtClean="0"/>
              <a:t>MODIS RGB </a:t>
            </a:r>
            <a:r>
              <a:rPr lang="en-US" sz="2200" dirty="0" err="1" smtClean="0"/>
              <a:t>Airmass</a:t>
            </a:r>
            <a:r>
              <a:rPr lang="en-US" sz="2200" dirty="0" smtClean="0"/>
              <a:t> Product in OPC, SAB, and TAFB Warning Areas - Valid at 0310z 11/10/11</a:t>
            </a:r>
            <a:endParaRPr lang="en-US" sz="2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9" y="1600200"/>
            <a:ext cx="6793982" cy="4708525"/>
          </a:xfrm>
        </p:spPr>
      </p:pic>
    </p:spTree>
    <p:extLst>
      <p:ext uri="{BB962C8B-B14F-4D97-AF65-F5344CB8AC3E}">
        <p14:creationId xmlns:p14="http://schemas.microsoft.com/office/powerpoint/2010/main" val="1245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Mention of RGB </a:t>
            </a:r>
            <a:r>
              <a:rPr lang="en-US" dirty="0" err="1" smtClean="0"/>
              <a:t>Airmass</a:t>
            </a:r>
            <a:r>
              <a:rPr lang="en-US" dirty="0" smtClean="0"/>
              <a:t> Usage in HPC Forecast Discussions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From the 00z Day 2 and 3 QPF discussion at HPC on 01/26/12:</a:t>
            </a:r>
          </a:p>
          <a:p>
            <a:pPr lvl="1"/>
            <a:r>
              <a:rPr lang="en-US" sz="1600" dirty="0"/>
              <a:t>IN ADDITION TO </a:t>
            </a:r>
            <a:r>
              <a:rPr lang="en-US" sz="1600" dirty="0" smtClean="0"/>
              <a:t>SUFFICIENT CLUSTERING </a:t>
            </a:r>
            <a:r>
              <a:rPr lang="en-US" sz="1600" dirty="0"/>
              <a:t>OF SOLUTIONS TOWARD THE PHASED SOLUTION...BOTH </a:t>
            </a:r>
            <a:r>
              <a:rPr lang="en-US" sz="1600" dirty="0" smtClean="0"/>
              <a:t>WATER VAPOR </a:t>
            </a:r>
            <a:r>
              <a:rPr lang="en-US" sz="1600" dirty="0"/>
              <a:t>AND EXPERIMENTAL GOES-R AIRMASS </a:t>
            </a:r>
            <a:r>
              <a:rPr lang="en-US" sz="1600" b="1" dirty="0">
                <a:solidFill>
                  <a:srgbClr val="FF0000"/>
                </a:solidFill>
              </a:rPr>
              <a:t>RGB IMAGERY</a:t>
            </a:r>
            <a:r>
              <a:rPr lang="en-US" sz="1600" dirty="0"/>
              <a:t> </a:t>
            </a:r>
            <a:r>
              <a:rPr lang="en-US" sz="1600" dirty="0" smtClean="0"/>
              <a:t>INDICATE SIGNIFICANT </a:t>
            </a:r>
            <a:r>
              <a:rPr lang="en-US" sz="1600" dirty="0"/>
              <a:t>DARKENING AND/OR ACCUMULATION OF POTENTIAL </a:t>
            </a:r>
            <a:r>
              <a:rPr lang="en-US" sz="1600" dirty="0" smtClean="0"/>
              <a:t>VORTICITY ENTERING </a:t>
            </a:r>
            <a:r>
              <a:rPr lang="en-US" sz="1600" dirty="0"/>
              <a:t>THE BASE OF THE TROUGH</a:t>
            </a:r>
            <a:r>
              <a:rPr lang="en-US" sz="1600" dirty="0" smtClean="0"/>
              <a:t>. ~Kenneth James</a:t>
            </a:r>
            <a:endParaRPr lang="en-US" sz="1600" dirty="0"/>
          </a:p>
          <a:p>
            <a:r>
              <a:rPr lang="en-US" dirty="0" smtClean="0"/>
              <a:t>From the 12z Model Diagnostics discussion at HPC on 02/07/12:</a:t>
            </a:r>
          </a:p>
          <a:p>
            <a:pPr lvl="1"/>
            <a:r>
              <a:rPr lang="en-US" sz="1600" dirty="0"/>
              <a:t>THE NAM...GEM GLOBAL...AND ECMWF ALL HANDLE THIS </a:t>
            </a:r>
            <a:r>
              <a:rPr lang="en-US" sz="1600" dirty="0" smtClean="0"/>
              <a:t>IMPULSE COMPARABLY</a:t>
            </a:r>
            <a:r>
              <a:rPr lang="en-US" sz="1600" dirty="0"/>
              <a:t>. THE GFS AND UKMET ARE FLATTER. THE IMPULSE HAS </a:t>
            </a:r>
            <a:r>
              <a:rPr lang="en-US" sz="1600" dirty="0" smtClean="0"/>
              <a:t>A WELL </a:t>
            </a:r>
            <a:r>
              <a:rPr lang="en-US" sz="1600" dirty="0"/>
              <a:t>DEFINED SIGNATURE ON </a:t>
            </a:r>
            <a:r>
              <a:rPr lang="en-US" sz="1600" dirty="0" smtClean="0"/>
              <a:t>THE EXPERIMENTAL </a:t>
            </a:r>
            <a:r>
              <a:rPr lang="en-US" sz="1600" b="1" dirty="0">
                <a:solidFill>
                  <a:srgbClr val="FF0000"/>
                </a:solidFill>
              </a:rPr>
              <a:t>GOES-SOUNDER RGB AIRMASS</a:t>
            </a:r>
            <a:r>
              <a:rPr lang="en-US" sz="1600" dirty="0"/>
              <a:t> IMAGERY THIS MORNING OVER THE PLAINS STATES...WITH A </a:t>
            </a:r>
            <a:r>
              <a:rPr lang="en-US" sz="1600" dirty="0" smtClean="0"/>
              <a:t>PRONOUNCED DRY </a:t>
            </a:r>
            <a:r>
              <a:rPr lang="en-US" sz="1600" dirty="0"/>
              <a:t>INTRUSION INDICATIVE OF ITS ROBUSTNESS. WILL RELY ON </a:t>
            </a:r>
            <a:r>
              <a:rPr lang="en-US" sz="1600" dirty="0" smtClean="0"/>
              <a:t>THE LARGER </a:t>
            </a:r>
            <a:r>
              <a:rPr lang="en-US" sz="1600" dirty="0"/>
              <a:t>CONSENSUS SUPPORTING THE MORE DEFINED SYSTEM</a:t>
            </a:r>
            <a:r>
              <a:rPr lang="en-US" sz="1600" dirty="0" smtClean="0"/>
              <a:t>. ~James Cisco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266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7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95600"/>
            <a:ext cx="18859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0"/>
            <a:ext cx="7277100" cy="1143000"/>
          </a:xfrm>
        </p:spPr>
        <p:txBody>
          <a:bodyPr anchor="ctr" anchorCtr="0">
            <a:norm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sz="3200" dirty="0" smtClean="0"/>
              <a:t>HPC GOES-R Proving Ground</a:t>
            </a:r>
            <a:br>
              <a:rPr lang="en-US" sz="3200" dirty="0" smtClean="0"/>
            </a:br>
            <a:r>
              <a:rPr lang="en-US" sz="3200" dirty="0" smtClean="0"/>
              <a:t>Operations</a:t>
            </a:r>
          </a:p>
        </p:txBody>
      </p:sp>
      <p:sp>
        <p:nvSpPr>
          <p:cNvPr id="14340" name="Text Box 25"/>
          <p:cNvSpPr txBox="1">
            <a:spLocks noChangeArrowheads="1"/>
          </p:cNvSpPr>
          <p:nvPr/>
        </p:nvSpPr>
        <p:spPr bwMode="auto">
          <a:xfrm>
            <a:off x="4572000" y="4343400"/>
            <a:ext cx="205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Model Diagnostics</a:t>
            </a:r>
          </a:p>
        </p:txBody>
      </p:sp>
      <p:sp>
        <p:nvSpPr>
          <p:cNvPr id="14341" name="Text Box 29"/>
          <p:cNvSpPr txBox="1">
            <a:spLocks noChangeArrowheads="1"/>
          </p:cNvSpPr>
          <p:nvPr/>
        </p:nvSpPr>
        <p:spPr bwMode="auto">
          <a:xfrm>
            <a:off x="2590800" y="43576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Surface Analysis</a:t>
            </a:r>
          </a:p>
        </p:txBody>
      </p:sp>
      <p:pic>
        <p:nvPicPr>
          <p:cNvPr id="14342" name="Picture 36" descr="DSC00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1465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26"/>
          <p:cNvSpPr txBox="1">
            <a:spLocks noChangeArrowheads="1"/>
          </p:cNvSpPr>
          <p:nvPr/>
        </p:nvSpPr>
        <p:spPr bwMode="auto">
          <a:xfrm>
            <a:off x="3276600" y="2514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QPF</a:t>
            </a:r>
          </a:p>
        </p:txBody>
      </p:sp>
      <p:sp>
        <p:nvSpPr>
          <p:cNvPr id="14344" name="Text Box 37"/>
          <p:cNvSpPr txBox="1">
            <a:spLocks noChangeArrowheads="1"/>
          </p:cNvSpPr>
          <p:nvPr/>
        </p:nvSpPr>
        <p:spPr bwMode="auto">
          <a:xfrm>
            <a:off x="6705600" y="4343400"/>
            <a:ext cx="2241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Short Term Weather</a:t>
            </a:r>
          </a:p>
        </p:txBody>
      </p:sp>
      <p:grpSp>
        <p:nvGrpSpPr>
          <p:cNvPr id="14345" name="Group 26"/>
          <p:cNvGrpSpPr>
            <a:grpSpLocks/>
          </p:cNvGrpSpPr>
          <p:nvPr/>
        </p:nvGrpSpPr>
        <p:grpSpPr bwMode="auto">
          <a:xfrm>
            <a:off x="6858000" y="1143000"/>
            <a:ext cx="1885950" cy="1738313"/>
            <a:chOff x="2976" y="720"/>
            <a:chExt cx="1188" cy="1095"/>
          </a:xfrm>
        </p:grpSpPr>
        <p:sp>
          <p:nvSpPr>
            <p:cNvPr id="14368" name="Text Box 27"/>
            <p:cNvSpPr txBox="1">
              <a:spLocks noChangeArrowheads="1"/>
            </p:cNvSpPr>
            <p:nvPr/>
          </p:nvSpPr>
          <p:spPr bwMode="auto">
            <a:xfrm>
              <a:off x="2976" y="1584"/>
              <a:ext cx="10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9pPr>
            </a:lstStyle>
            <a:p>
              <a:r>
                <a:rPr lang="en-US" sz="1800"/>
                <a:t>Medium Range</a:t>
              </a:r>
            </a:p>
          </p:txBody>
        </p:sp>
        <p:pic>
          <p:nvPicPr>
            <p:cNvPr id="14369" name="Picture 4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720"/>
              <a:ext cx="1188" cy="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346" name="Picture 51" descr="DSC003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718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5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143000"/>
            <a:ext cx="1905000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3" y="4800600"/>
            <a:ext cx="1881187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9" name="Text Box 30"/>
          <p:cNvSpPr txBox="1">
            <a:spLocks noChangeArrowheads="1"/>
          </p:cNvSpPr>
          <p:nvPr/>
        </p:nvSpPr>
        <p:spPr bwMode="auto">
          <a:xfrm>
            <a:off x="2538413" y="6188075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Alaska Med. Range</a:t>
            </a:r>
            <a:endParaRPr lang="en-US"/>
          </a:p>
        </p:txBody>
      </p:sp>
      <p:sp>
        <p:nvSpPr>
          <p:cNvPr id="14350" name="Text Box 28"/>
          <p:cNvSpPr txBox="1">
            <a:spLocks noChangeArrowheads="1"/>
          </p:cNvSpPr>
          <p:nvPr/>
        </p:nvSpPr>
        <p:spPr bwMode="auto">
          <a:xfrm>
            <a:off x="7315200" y="6172200"/>
            <a:ext cx="99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Tropical</a:t>
            </a:r>
          </a:p>
        </p:txBody>
      </p:sp>
      <p:sp>
        <p:nvSpPr>
          <p:cNvPr id="14351" name="TextBox 27"/>
          <p:cNvSpPr txBox="1">
            <a:spLocks noChangeArrowheads="1"/>
          </p:cNvSpPr>
          <p:nvPr/>
        </p:nvSpPr>
        <p:spPr bwMode="auto">
          <a:xfrm>
            <a:off x="152400" y="1676400"/>
            <a:ext cx="25146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b="1" dirty="0"/>
              <a:t>Broad variety of responsibilities </a:t>
            </a:r>
          </a:p>
          <a:p>
            <a:pPr eaLnBrk="1" hangingPunct="1"/>
            <a:endParaRPr lang="en-US" sz="2000" b="1" dirty="0"/>
          </a:p>
          <a:p>
            <a:pPr eaLnBrk="1" hangingPunct="1"/>
            <a:endParaRPr lang="en-US" sz="2000" b="1" dirty="0"/>
          </a:p>
          <a:p>
            <a:pPr eaLnBrk="1" hangingPunct="1"/>
            <a:r>
              <a:rPr lang="en-US" sz="2000" b="1" dirty="0"/>
              <a:t>NWS QPF GPRA</a:t>
            </a:r>
            <a:endParaRPr lang="en-US" sz="2000" dirty="0"/>
          </a:p>
        </p:txBody>
      </p:sp>
      <p:pic>
        <p:nvPicPr>
          <p:cNvPr id="14352" name="Picture 55" descr="The image “http://sealevel.jpl.nasa.gov/science/images/hurricane.jpg” cannot be displayed, because it contains errors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812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54" name="Group 27"/>
          <p:cNvGrpSpPr>
            <a:grpSpLocks/>
          </p:cNvGrpSpPr>
          <p:nvPr/>
        </p:nvGrpSpPr>
        <p:grpSpPr bwMode="auto">
          <a:xfrm>
            <a:off x="4648200" y="1143000"/>
            <a:ext cx="1905000" cy="1738313"/>
            <a:chOff x="4648200" y="1143000"/>
            <a:chExt cx="1905000" cy="1738313"/>
          </a:xfrm>
        </p:grpSpPr>
        <p:pic>
          <p:nvPicPr>
            <p:cNvPr id="14366" name="Picture 14" descr="Pic of Dan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22" t="12500" r="12122" b="4037"/>
            <a:stretch>
              <a:fillRect/>
            </a:stretch>
          </p:blipFill>
          <p:spPr bwMode="auto">
            <a:xfrm>
              <a:off x="4724400" y="1143000"/>
              <a:ext cx="1828800" cy="1397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7" name="Text Box 27"/>
            <p:cNvSpPr txBox="1">
              <a:spLocks noChangeArrowheads="1"/>
            </p:cNvSpPr>
            <p:nvPr/>
          </p:nvSpPr>
          <p:spPr bwMode="auto">
            <a:xfrm>
              <a:off x="4648200" y="2514600"/>
              <a:ext cx="17716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2800">
                  <a:solidFill>
                    <a:srgbClr val="FFFFFF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FFFFFF"/>
                  </a:solidFill>
                  <a:latin typeface="Arial" pitchFamily="34" charset="0"/>
                </a:defRPr>
              </a:lvl9pPr>
            </a:lstStyle>
            <a:p>
              <a:r>
                <a:rPr lang="en-US" sz="1800"/>
                <a:t>Winter Weather</a:t>
              </a:r>
            </a:p>
          </p:txBody>
        </p:sp>
      </p:grpSp>
      <p:sp>
        <p:nvSpPr>
          <p:cNvPr id="14355" name="Text Box 29"/>
          <p:cNvSpPr txBox="1">
            <a:spLocks noChangeArrowheads="1"/>
          </p:cNvSpPr>
          <p:nvPr/>
        </p:nvSpPr>
        <p:spPr bwMode="auto">
          <a:xfrm>
            <a:off x="2590800" y="4357688"/>
            <a:ext cx="188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Surface Analysis</a:t>
            </a:r>
          </a:p>
        </p:txBody>
      </p:sp>
      <p:sp>
        <p:nvSpPr>
          <p:cNvPr id="14356" name="Text Box 26"/>
          <p:cNvSpPr txBox="1">
            <a:spLocks noChangeArrowheads="1"/>
          </p:cNvSpPr>
          <p:nvPr/>
        </p:nvSpPr>
        <p:spPr bwMode="auto">
          <a:xfrm>
            <a:off x="3276600" y="251460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QPF</a:t>
            </a:r>
          </a:p>
        </p:txBody>
      </p:sp>
      <p:sp>
        <p:nvSpPr>
          <p:cNvPr id="14357" name="Text Box 37"/>
          <p:cNvSpPr txBox="1">
            <a:spLocks noChangeArrowheads="1"/>
          </p:cNvSpPr>
          <p:nvPr/>
        </p:nvSpPr>
        <p:spPr bwMode="auto">
          <a:xfrm>
            <a:off x="6705600" y="4343400"/>
            <a:ext cx="2241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/>
              <a:t>Short Term Weather</a:t>
            </a:r>
          </a:p>
        </p:txBody>
      </p:sp>
      <p:sp>
        <p:nvSpPr>
          <p:cNvPr id="14358" name="Text Box 27"/>
          <p:cNvSpPr txBox="1">
            <a:spLocks noChangeArrowheads="1"/>
          </p:cNvSpPr>
          <p:nvPr/>
        </p:nvSpPr>
        <p:spPr bwMode="auto">
          <a:xfrm>
            <a:off x="6858000" y="2514600"/>
            <a:ext cx="173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Medium Range</a:t>
            </a:r>
          </a:p>
        </p:txBody>
      </p:sp>
      <p:sp>
        <p:nvSpPr>
          <p:cNvPr id="14359" name="Text Box 27"/>
          <p:cNvSpPr txBox="1">
            <a:spLocks noChangeArrowheads="1"/>
          </p:cNvSpPr>
          <p:nvPr/>
        </p:nvSpPr>
        <p:spPr bwMode="auto">
          <a:xfrm>
            <a:off x="4648200" y="2514600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Winter Weather</a:t>
            </a:r>
          </a:p>
        </p:txBody>
      </p:sp>
      <p:sp>
        <p:nvSpPr>
          <p:cNvPr id="14360" name="Text Box 30"/>
          <p:cNvSpPr txBox="1">
            <a:spLocks noChangeArrowheads="1"/>
          </p:cNvSpPr>
          <p:nvPr/>
        </p:nvSpPr>
        <p:spPr bwMode="auto">
          <a:xfrm>
            <a:off x="2538413" y="6188075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Alaska Med. Range</a:t>
            </a:r>
            <a:endParaRPr lang="en-US"/>
          </a:p>
        </p:txBody>
      </p:sp>
      <p:sp>
        <p:nvSpPr>
          <p:cNvPr id="14361" name="Text Box 28"/>
          <p:cNvSpPr txBox="1">
            <a:spLocks noChangeArrowheads="1"/>
          </p:cNvSpPr>
          <p:nvPr/>
        </p:nvSpPr>
        <p:spPr bwMode="auto">
          <a:xfrm>
            <a:off x="7315200" y="6172200"/>
            <a:ext cx="996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Tropical</a:t>
            </a:r>
          </a:p>
        </p:txBody>
      </p:sp>
      <p:sp>
        <p:nvSpPr>
          <p:cNvPr id="14362" name="Text Box 25"/>
          <p:cNvSpPr txBox="1">
            <a:spLocks noChangeArrowheads="1"/>
          </p:cNvSpPr>
          <p:nvPr/>
        </p:nvSpPr>
        <p:spPr bwMode="auto">
          <a:xfrm>
            <a:off x="4572000" y="4343400"/>
            <a:ext cx="2051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Model Diagnostics</a:t>
            </a:r>
          </a:p>
        </p:txBody>
      </p:sp>
      <p:sp>
        <p:nvSpPr>
          <p:cNvPr id="14363" name="TextBox 27"/>
          <p:cNvSpPr txBox="1">
            <a:spLocks noChangeArrowheads="1"/>
          </p:cNvSpPr>
          <p:nvPr/>
        </p:nvSpPr>
        <p:spPr bwMode="auto">
          <a:xfrm>
            <a:off x="152400" y="3657600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/>
              <a:t>Day 0 – 7 forecast guidance</a:t>
            </a:r>
          </a:p>
        </p:txBody>
      </p:sp>
      <p:pic>
        <p:nvPicPr>
          <p:cNvPr id="14364" name="Picture 31" descr="IMG_20110420_09015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61"/>
          <a:stretch>
            <a:fillRect/>
          </a:stretch>
        </p:blipFill>
        <p:spPr bwMode="auto">
          <a:xfrm>
            <a:off x="4800600" y="47244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65" name="Text Box 28"/>
          <p:cNvSpPr txBox="1">
            <a:spLocks noChangeArrowheads="1"/>
          </p:cNvSpPr>
          <p:nvPr/>
        </p:nvSpPr>
        <p:spPr bwMode="auto">
          <a:xfrm>
            <a:off x="4876800" y="6172200"/>
            <a:ext cx="145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1pPr>
            <a:lvl2pPr marL="742950" indent="-28575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2pPr>
            <a:lvl3pPr marL="11430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3pPr>
            <a:lvl4pPr marL="16002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4pPr>
            <a:lvl5pPr marL="2057400" indent="-228600" eaLnBrk="0" hangingPunct="0">
              <a:defRPr sz="2800">
                <a:solidFill>
                  <a:srgbClr val="FFFFFF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pitchFamily="34" charset="0"/>
              </a:defRPr>
            </a:lvl9pPr>
          </a:lstStyle>
          <a:p>
            <a:r>
              <a:rPr lang="en-US" sz="1800"/>
              <a:t>International</a:t>
            </a:r>
          </a:p>
        </p:txBody>
      </p:sp>
    </p:spTree>
    <p:extLst>
      <p:ext uri="{BB962C8B-B14F-4D97-AF65-F5344CB8AC3E}">
        <p14:creationId xmlns:p14="http://schemas.microsoft.com/office/powerpoint/2010/main" val="3920812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RGB Usage at the HPC/OPC/SAB Proving 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The GOES-Sounder RGB </a:t>
            </a:r>
            <a:r>
              <a:rPr lang="en-US" sz="2000" dirty="0" err="1" smtClean="0"/>
              <a:t>Airmass</a:t>
            </a:r>
            <a:r>
              <a:rPr lang="en-US" sz="2000" dirty="0" smtClean="0"/>
              <a:t> and MODIS RGB </a:t>
            </a:r>
            <a:r>
              <a:rPr lang="en-US" sz="2000" dirty="0" err="1" smtClean="0"/>
              <a:t>Airmass</a:t>
            </a:r>
            <a:r>
              <a:rPr lang="en-US" sz="2000" dirty="0" smtClean="0"/>
              <a:t> products are proving to be useful in operations at HPC for the Model Diagnostics and Day 2-3 QPF desks.</a:t>
            </a:r>
          </a:p>
          <a:p>
            <a:r>
              <a:rPr lang="en-US" sz="2000" dirty="0" smtClean="0"/>
              <a:t>The SEVIRI RGB </a:t>
            </a:r>
            <a:r>
              <a:rPr lang="en-US" sz="2000" dirty="0" err="1" smtClean="0"/>
              <a:t>Airmass</a:t>
            </a:r>
            <a:r>
              <a:rPr lang="en-US" sz="2000" dirty="0" smtClean="0"/>
              <a:t> product is getting much use in OPC operations, especially for the Atlantic High Seas desk.</a:t>
            </a:r>
          </a:p>
          <a:p>
            <a:r>
              <a:rPr lang="en-US" sz="2000" dirty="0" smtClean="0"/>
              <a:t>The MODIS RGB Dust &amp; </a:t>
            </a:r>
            <a:r>
              <a:rPr lang="en-US" sz="2000" dirty="0" err="1" smtClean="0"/>
              <a:t>Airmass</a:t>
            </a:r>
            <a:r>
              <a:rPr lang="en-US" sz="2000" dirty="0" smtClean="0"/>
              <a:t> products along with the GOES-Sounder and SEVIRI versions are getting attention from SAB for multiple uses</a:t>
            </a:r>
          </a:p>
          <a:p>
            <a:r>
              <a:rPr lang="en-US" sz="2000" dirty="0" smtClean="0"/>
              <a:t>There </a:t>
            </a:r>
            <a:r>
              <a:rPr lang="en-US" sz="2000" dirty="0"/>
              <a:t>is much interest in additional coverage in the Pacific and Alaska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Collaborative Activities (GOES-R Visiting Scientist Proposal):</a:t>
            </a:r>
          </a:p>
          <a:p>
            <a:pPr lvl="1"/>
            <a:r>
              <a:rPr lang="en-US" sz="1600" dirty="0" smtClean="0"/>
              <a:t>Michael </a:t>
            </a:r>
            <a:r>
              <a:rPr lang="en-US" sz="1600" dirty="0" err="1" smtClean="0"/>
              <a:t>Folmer</a:t>
            </a:r>
            <a:r>
              <a:rPr lang="en-US" sz="1600" dirty="0" smtClean="0"/>
              <a:t> to visit </a:t>
            </a:r>
            <a:r>
              <a:rPr lang="en-US" sz="1600" dirty="0" err="1" smtClean="0"/>
              <a:t>SPoRT</a:t>
            </a:r>
            <a:r>
              <a:rPr lang="en-US" sz="1600" dirty="0" smtClean="0"/>
              <a:t> in May 2012 to learn about products, AWIPS II capabilities, and support training efforts.</a:t>
            </a:r>
          </a:p>
          <a:p>
            <a:pPr lvl="1"/>
            <a:r>
              <a:rPr lang="en-US" sz="1600" dirty="0" smtClean="0"/>
              <a:t>Andrew </a:t>
            </a:r>
            <a:r>
              <a:rPr lang="en-US" sz="1600" dirty="0" err="1" smtClean="0"/>
              <a:t>Molthan</a:t>
            </a:r>
            <a:r>
              <a:rPr lang="en-US" sz="1600" dirty="0" smtClean="0"/>
              <a:t> to visit HPC/OPC/SAB in September 2012 to follow up on training efforts and incorporate AWIPS II capabilities.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9364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r>
              <a:rPr lang="en-US" sz="3600" dirty="0" smtClean="0"/>
              <a:t>Strong System forming on 02/24/12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/>
              <a:t>GOES-Sounder RGB </a:t>
            </a:r>
            <a:r>
              <a:rPr lang="en-US" sz="2000" dirty="0" err="1"/>
              <a:t>Airmass</a:t>
            </a:r>
            <a:endParaRPr lang="en-US" sz="2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pPr algn="ctr"/>
            <a:r>
              <a:rPr lang="en-US" dirty="0" smtClean="0"/>
              <a:t>GOES-E Water vapor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0116"/>
            <a:ext cx="4040188" cy="2828131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82102"/>
            <a:ext cx="4041775" cy="3124159"/>
          </a:xfrm>
        </p:spPr>
      </p:pic>
    </p:spTree>
    <p:extLst>
      <p:ext uri="{BB962C8B-B14F-4D97-AF65-F5344CB8AC3E}">
        <p14:creationId xmlns:p14="http://schemas.microsoft.com/office/powerpoint/2010/main" val="386155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anchor="t" anchorCtr="0">
            <a:normAutofit fontScale="90000"/>
          </a:bodyPr>
          <a:lstStyle/>
          <a:p>
            <a:r>
              <a:rPr lang="en-US" sz="3200" dirty="0" smtClean="0"/>
              <a:t>Strong System forming on 02/24/12</a:t>
            </a:r>
            <a:br>
              <a:rPr lang="en-US" sz="3200" dirty="0" smtClean="0"/>
            </a:br>
            <a:r>
              <a:rPr lang="en-US" sz="2400" dirty="0" smtClean="0"/>
              <a:t>GOES-Sounder RGB </a:t>
            </a:r>
            <a:r>
              <a:rPr lang="en-US" sz="2400" dirty="0" err="1" smtClean="0"/>
              <a:t>Airmass</a:t>
            </a:r>
            <a:r>
              <a:rPr lang="en-US" sz="2400" dirty="0" smtClean="0"/>
              <a:t> with the 12z NAM 500 </a:t>
            </a:r>
            <a:r>
              <a:rPr lang="en-US" sz="2400" dirty="0" err="1" smtClean="0"/>
              <a:t>mb</a:t>
            </a:r>
            <a:r>
              <a:rPr lang="en-US" sz="2400" dirty="0" smtClean="0"/>
              <a:t> Absolute </a:t>
            </a:r>
            <a:r>
              <a:rPr lang="en-US" sz="2400" dirty="0" err="1" smtClean="0"/>
              <a:t>Vorticity</a:t>
            </a:r>
            <a:r>
              <a:rPr lang="en-US" sz="2400" dirty="0" smtClean="0"/>
              <a:t> Initialization Overlaid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68" y="1600200"/>
            <a:ext cx="6726464" cy="4708525"/>
          </a:xfrm>
        </p:spPr>
      </p:pic>
    </p:spTree>
    <p:extLst>
      <p:ext uri="{BB962C8B-B14F-4D97-AF65-F5344CB8AC3E}">
        <p14:creationId xmlns:p14="http://schemas.microsoft.com/office/powerpoint/2010/main" val="2645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 anchor="t" anchorCtr="0">
            <a:normAutofit fontScale="90000"/>
          </a:bodyPr>
          <a:lstStyle/>
          <a:p>
            <a:r>
              <a:rPr lang="en-US" sz="3200" dirty="0" smtClean="0"/>
              <a:t>Strong System forming on 02/24/12</a:t>
            </a:r>
            <a:br>
              <a:rPr lang="en-US" sz="3200" dirty="0" smtClean="0"/>
            </a:br>
            <a:r>
              <a:rPr lang="en-US" sz="2400" dirty="0" smtClean="0"/>
              <a:t>GOES-Sounder RGB </a:t>
            </a:r>
            <a:r>
              <a:rPr lang="en-US" sz="2400" dirty="0" err="1" smtClean="0"/>
              <a:t>Airmass</a:t>
            </a:r>
            <a:r>
              <a:rPr lang="en-US" sz="2400" dirty="0" smtClean="0"/>
              <a:t> with the 06z GFS 500 </a:t>
            </a:r>
            <a:r>
              <a:rPr lang="en-US" sz="2400" dirty="0" err="1" smtClean="0"/>
              <a:t>mb</a:t>
            </a:r>
            <a:r>
              <a:rPr lang="en-US" sz="2400" dirty="0" smtClean="0"/>
              <a:t> Absolute </a:t>
            </a:r>
            <a:r>
              <a:rPr lang="en-US" sz="2400" dirty="0" err="1" smtClean="0"/>
              <a:t>Vorticity</a:t>
            </a:r>
            <a:r>
              <a:rPr lang="en-US" sz="2400" dirty="0" smtClean="0"/>
              <a:t> Forecast at 12z Overlaid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68" y="1600200"/>
            <a:ext cx="6726464" cy="4708525"/>
          </a:xfrm>
        </p:spPr>
      </p:pic>
    </p:spTree>
    <p:extLst>
      <p:ext uri="{BB962C8B-B14F-4D97-AF65-F5344CB8AC3E}">
        <p14:creationId xmlns:p14="http://schemas.microsoft.com/office/powerpoint/2010/main" val="26459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Strong System forming on </a:t>
            </a:r>
            <a:r>
              <a:rPr lang="en-US" sz="3200" dirty="0" smtClean="0"/>
              <a:t>02/24/12</a:t>
            </a:r>
            <a:br>
              <a:rPr lang="en-US" sz="3200" dirty="0" smtClean="0"/>
            </a:br>
            <a:r>
              <a:rPr lang="en-US" sz="2800" dirty="0" smtClean="0"/>
              <a:t>MODIS RGB </a:t>
            </a:r>
            <a:r>
              <a:rPr lang="en-US" sz="2800" dirty="0" err="1" smtClean="0"/>
              <a:t>Airmass</a:t>
            </a:r>
            <a:r>
              <a:rPr lang="en-US" sz="2800" dirty="0" smtClean="0"/>
              <a:t> Product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000" dirty="0" err="1" smtClean="0"/>
              <a:t>Airmass</a:t>
            </a:r>
            <a:r>
              <a:rPr lang="en-US" sz="2000" dirty="0" smtClean="0"/>
              <a:t> product valid 1545z 02/24/12</a:t>
            </a: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2000" dirty="0" err="1" smtClean="0"/>
              <a:t>Airmass</a:t>
            </a:r>
            <a:r>
              <a:rPr lang="en-US" sz="2000" dirty="0" smtClean="0"/>
              <a:t> product with </a:t>
            </a:r>
          </a:p>
          <a:p>
            <a:pPr algn="ctr"/>
            <a:r>
              <a:rPr lang="en-US" sz="2000" dirty="0" err="1" smtClean="0"/>
              <a:t>gfs</a:t>
            </a:r>
            <a:r>
              <a:rPr lang="en-US" sz="2000" dirty="0" smtClean="0"/>
              <a:t> pw forecast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30116"/>
            <a:ext cx="4040188" cy="2828131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29560"/>
            <a:ext cx="4041775" cy="2829242"/>
          </a:xfrm>
        </p:spPr>
      </p:pic>
    </p:spTree>
    <p:extLst>
      <p:ext uri="{BB962C8B-B14F-4D97-AF65-F5344CB8AC3E}">
        <p14:creationId xmlns:p14="http://schemas.microsoft.com/office/powerpoint/2010/main" val="100350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oaa_hs_responsibility"/>
          <p:cNvPicPr>
            <a:picLocks noChangeAspect="1" noChangeArrowheads="1"/>
          </p:cNvPicPr>
          <p:nvPr/>
        </p:nvPicPr>
        <p:blipFill>
          <a:blip r:embed="rId2" cstate="print"/>
          <a:srcRect t="12886" b="6288"/>
          <a:stretch>
            <a:fillRect/>
          </a:stretch>
        </p:blipFill>
        <p:spPr bwMode="auto">
          <a:xfrm>
            <a:off x="0" y="1255713"/>
            <a:ext cx="9144000" cy="560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OPC GOES-R Proving Ground</a:t>
            </a:r>
            <a:br>
              <a:rPr lang="en-US" sz="32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</a:br>
            <a:r>
              <a:rPr lang="en-US" sz="3200" dirty="0" smtClean="0">
                <a:solidFill>
                  <a:srgbClr val="FFFF00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NOAA Forecast Responsibility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235450" y="5757863"/>
            <a:ext cx="4862513" cy="11096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itchFamily="18" charset="0"/>
              </a:rPr>
              <a:t>           </a:t>
            </a:r>
            <a:r>
              <a:rPr lang="en-US" b="1" u="sng" dirty="0">
                <a:latin typeface="Times New Roman" pitchFamily="18" charset="0"/>
              </a:rPr>
              <a:t>High Seas Warning Categories</a:t>
            </a:r>
          </a:p>
          <a:p>
            <a:r>
              <a:rPr lang="en-US" sz="1600" b="1" dirty="0">
                <a:solidFill>
                  <a:srgbClr val="FFFF00"/>
                </a:solidFill>
                <a:latin typeface="Times New Roman" pitchFamily="18" charset="0"/>
              </a:rPr>
              <a:t>GALE – 34-47 knots	   		Force 8/9</a:t>
            </a:r>
          </a:p>
          <a:p>
            <a:r>
              <a:rPr lang="en-US" sz="1600" b="1" dirty="0">
                <a:solidFill>
                  <a:srgbClr val="996633"/>
                </a:solidFill>
                <a:latin typeface="Times New Roman" pitchFamily="18" charset="0"/>
              </a:rPr>
              <a:t>STORM – 48-63 knots                	Force 10/11</a:t>
            </a:r>
          </a:p>
          <a:p>
            <a:r>
              <a:rPr lang="en-US" sz="1600" b="1" dirty="0">
                <a:solidFill>
                  <a:srgbClr val="FF3300"/>
                </a:solidFill>
                <a:latin typeface="Times New Roman" pitchFamily="18" charset="0"/>
              </a:rPr>
              <a:t>HURRICANE FORCE - </a:t>
            </a:r>
            <a:r>
              <a:rPr lang="en-US" sz="1600" b="1" u="sng" dirty="0">
                <a:solidFill>
                  <a:srgbClr val="FF3300"/>
                </a:solidFill>
                <a:latin typeface="Times New Roman" pitchFamily="18" charset="0"/>
              </a:rPr>
              <a:t>&gt;</a:t>
            </a:r>
            <a:r>
              <a:rPr lang="en-US" sz="1600" b="1" dirty="0">
                <a:solidFill>
                  <a:srgbClr val="FF3300"/>
                </a:solidFill>
                <a:latin typeface="Times New Roman" pitchFamily="18" charset="0"/>
              </a:rPr>
              <a:t>64 knots 	Force 12</a:t>
            </a:r>
          </a:p>
        </p:txBody>
      </p:sp>
      <p:sp>
        <p:nvSpPr>
          <p:cNvPr id="1229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5791200"/>
            <a:ext cx="2133600" cy="476250"/>
          </a:xfrm>
          <a:noFill/>
        </p:spPr>
        <p:txBody>
          <a:bodyPr/>
          <a:lstStyle/>
          <a:p>
            <a:fld id="{60882773-B177-426C-8F0F-5FB4AF691B5D}" type="slidenum">
              <a:rPr lang="en-US" sz="1800" smtClean="0">
                <a:solidFill>
                  <a:schemeClr val="bg1"/>
                </a:solidFill>
              </a:rPr>
              <a:pPr/>
              <a:t>7</a:t>
            </a:fld>
            <a:endParaRPr lang="en-US" sz="1800" smtClean="0">
              <a:solidFill>
                <a:schemeClr val="bg1"/>
              </a:solidFill>
            </a:endParaRP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4775200" y="4953000"/>
            <a:ext cx="3530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http://www.nhc.noaa.gov/marine_forecasts.shtml </a:t>
            </a:r>
            <a:endParaRPr lang="en-US" sz="1200" dirty="0"/>
          </a:p>
        </p:txBody>
      </p:sp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990600" y="5334000"/>
            <a:ext cx="33528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hlinkClick r:id="rId4"/>
              </a:rPr>
              <a:t>http://www.prh.noaa.gov/hnl/pages/marine.php</a:t>
            </a:r>
            <a:endParaRPr lang="en-US" sz="1200"/>
          </a:p>
        </p:txBody>
      </p:sp>
      <p:sp>
        <p:nvSpPr>
          <p:cNvPr id="12297" name="TextBox 9"/>
          <p:cNvSpPr txBox="1">
            <a:spLocks noChangeArrowheads="1"/>
          </p:cNvSpPr>
          <p:nvPr/>
        </p:nvSpPr>
        <p:spPr bwMode="auto">
          <a:xfrm>
            <a:off x="3951288" y="3048000"/>
            <a:ext cx="2297112" cy="369888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http://www.opc.ncep.noaa.gov</a:t>
            </a:r>
            <a:r>
              <a:rPr lang="en-US" dirty="0">
                <a:hlinkClick r:id="rId5"/>
              </a:rPr>
              <a:t>/</a:t>
            </a:r>
            <a:endParaRPr lang="en-US" dirty="0"/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2971800" y="2057400"/>
            <a:ext cx="325755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hlinkClick r:id="rId6"/>
              </a:rPr>
              <a:t>http://www.weather.gov/om/marine/home.htm</a:t>
            </a:r>
            <a:endParaRPr lang="en-US" sz="1200" dirty="0"/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4572000" y="4038600"/>
            <a:ext cx="2286000" cy="49212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>
                <a:solidFill>
                  <a:srgbClr val="FF00FF"/>
                </a:solidFill>
              </a:rPr>
              <a:t>National Hurricane</a:t>
            </a:r>
          </a:p>
          <a:p>
            <a:pPr algn="ctr"/>
            <a:r>
              <a:rPr lang="en-US" sz="1200" b="1">
                <a:solidFill>
                  <a:srgbClr val="FF00FF"/>
                </a:solidFill>
              </a:rPr>
              <a:t>Center</a:t>
            </a:r>
            <a:r>
              <a:rPr lang="en-US" sz="1400" b="1">
                <a:solidFill>
                  <a:srgbClr val="FF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90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6920" y="76200"/>
            <a:ext cx="6751656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OPC Forecast Functions</a:t>
            </a: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pPr algn="ctr"/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/>
            </a:r>
            <a:br>
              <a:rPr lang="en-US" sz="4400" b="1" dirty="0" smtClean="0">
                <a:solidFill>
                  <a:srgbClr val="FFFF00"/>
                </a:solidFill>
              </a:rPr>
            </a:br>
            <a:endParaRPr lang="en-US" sz="44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Atlantic High Seas 	Pacific High Seas</a:t>
            </a:r>
          </a:p>
          <a:p>
            <a:r>
              <a:rPr lang="en-US" sz="2800" b="1" dirty="0" smtClean="0">
                <a:solidFill>
                  <a:srgbClr val="FFFF00"/>
                </a:solidFill>
              </a:rPr>
              <a:t>Atlantic Offshore	Pacific Offshore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Outlook (Medium Range)</a:t>
            </a:r>
          </a:p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Special Project Support</a:t>
            </a:r>
          </a:p>
          <a:p>
            <a:pPr algn="ctr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Antarctica NMFS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USCG Arctic (with AR)</a:t>
            </a:r>
          </a:p>
          <a:p>
            <a:pPr algn="ctr"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Japan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2" name="Picture 4" descr="IMG00009-20100212-1155.jpg"/>
          <p:cNvPicPr>
            <a:picLocks noChangeAspect="1"/>
          </p:cNvPicPr>
          <p:nvPr/>
        </p:nvPicPr>
        <p:blipFill>
          <a:blip r:embed="rId2" cstate="print"/>
          <a:srcRect l="10001" t="24445" r="23334" b="13333"/>
          <a:stretch>
            <a:fillRect/>
          </a:stretch>
        </p:blipFill>
        <p:spPr bwMode="auto">
          <a:xfrm>
            <a:off x="2710238" y="838200"/>
            <a:ext cx="3690562" cy="2582489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13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 anchorCtr="0">
            <a:normAutofit fontScale="90000"/>
          </a:bodyPr>
          <a:lstStyle/>
          <a:p>
            <a:r>
              <a:rPr lang="en-US" sz="3200" dirty="0" smtClean="0"/>
              <a:t>RGB </a:t>
            </a:r>
            <a:r>
              <a:rPr lang="en-US" sz="3200" dirty="0" err="1" smtClean="0"/>
              <a:t>Airmass</a:t>
            </a:r>
            <a:r>
              <a:rPr lang="en-US" sz="3200" dirty="0" smtClean="0"/>
              <a:t> Product Usage in Research</a:t>
            </a:r>
            <a:br>
              <a:rPr lang="en-US" sz="3200" dirty="0" smtClean="0"/>
            </a:br>
            <a:r>
              <a:rPr lang="en-US" sz="2700" dirty="0" smtClean="0"/>
              <a:t>Strong </a:t>
            </a:r>
            <a:r>
              <a:rPr lang="en-US" sz="2700" dirty="0"/>
              <a:t>North Atlantic Storm on 02/01/11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800" dirty="0"/>
              <a:t>WRF-simulated PBL </a:t>
            </a:r>
            <a:endParaRPr lang="en-US" sz="1800" dirty="0" smtClean="0"/>
          </a:p>
          <a:p>
            <a:pPr algn="ctr"/>
            <a:r>
              <a:rPr lang="en-US" sz="1800" dirty="0" smtClean="0"/>
              <a:t>Max </a:t>
            </a:r>
            <a:r>
              <a:rPr lang="en-US" sz="1800" dirty="0"/>
              <a:t>Wind Gust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en-US" dirty="0"/>
              <a:t>SEVIRI RGB </a:t>
            </a:r>
            <a:r>
              <a:rPr lang="en-US" dirty="0" err="1"/>
              <a:t>Airmass</a:t>
            </a:r>
            <a:r>
              <a:rPr lang="en-US" dirty="0"/>
              <a:t> Product with an ASCAT_HI Overlay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84444"/>
            <a:ext cx="4040188" cy="2919474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783871"/>
            <a:ext cx="4041775" cy="2920621"/>
          </a:xfrm>
        </p:spPr>
      </p:pic>
      <p:sp>
        <p:nvSpPr>
          <p:cNvPr id="6" name="TextBox 5"/>
          <p:cNvSpPr txBox="1"/>
          <p:nvPr/>
        </p:nvSpPr>
        <p:spPr>
          <a:xfrm>
            <a:off x="457200" y="5715000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Benjamin Albright – Howard University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648200" y="5715000"/>
            <a:ext cx="3352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Joseph Sienkiewicz – OPC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34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659</TotalTime>
  <Words>857</Words>
  <Application>Microsoft Office PowerPoint</Application>
  <PresentationFormat>On-screen Show (4:3)</PresentationFormat>
  <Paragraphs>147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Apex</vt:lpstr>
      <vt:lpstr>RGB Airmass Product Usage at the HPC/OPC/SAB GOES-R Proving Ground</vt:lpstr>
      <vt:lpstr>HPC GOES-R Proving Ground Operations</vt:lpstr>
      <vt:lpstr>Strong System forming on 02/24/12 </vt:lpstr>
      <vt:lpstr>Strong System forming on 02/24/12 GOES-Sounder RGB Airmass with the 12z NAM 500 mb Absolute Vorticity Initialization Overlaid</vt:lpstr>
      <vt:lpstr>Strong System forming on 02/24/12 GOES-Sounder RGB Airmass with the 06z GFS 500 mb Absolute Vorticity Forecast at 12z Overlaid</vt:lpstr>
      <vt:lpstr>Strong System forming on 02/24/12 MODIS RGB Airmass Product</vt:lpstr>
      <vt:lpstr>OPC GOES-R Proving Ground NOAA Forecast Responsibility</vt:lpstr>
      <vt:lpstr>PowerPoint Presentation</vt:lpstr>
      <vt:lpstr>RGB Airmass Product Usage in Research Strong North Atlantic Storm on 02/01/11 </vt:lpstr>
      <vt:lpstr>Strong North Atlantic Storm on 02/03/12 SEVIRI RGB Airmass Product with an OSCAT_HI Overlay</vt:lpstr>
      <vt:lpstr>Hurricane Philippe (2011) SEVIRI RGB Airmass</vt:lpstr>
      <vt:lpstr>SAB Volcanic Ash Program</vt:lpstr>
      <vt:lpstr>PowerPoint Presentation</vt:lpstr>
      <vt:lpstr>North TX / Southwest OK  Dust Storm on 01/22/12  </vt:lpstr>
      <vt:lpstr>Tropical Cyclone Funso (2012) SEVIRI RGB Airmass</vt:lpstr>
      <vt:lpstr>Tropical Storm Sean (2011) A Storm for All Three Centers</vt:lpstr>
      <vt:lpstr>Tropical Storm Sean (2011) MODIS RGB Airmass Product in OPC and TAFB Warning Areas Valid at 1443z 11/07/11</vt:lpstr>
      <vt:lpstr>Tropical Storm Sean (2011) MODIS RGB Airmass Product in OPC, SAB, and TAFB Warning Areas - Valid at 0310z 11/10/11</vt:lpstr>
      <vt:lpstr>Mention of RGB Airmass Usage in HPC Forecast Discussions</vt:lpstr>
      <vt:lpstr>Summary of RGB Usage at the HPC/OPC/SAB Proving Ground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J. Folmer</dc:creator>
  <cp:lastModifiedBy>Michael J. Folmer</cp:lastModifiedBy>
  <cp:revision>30</cp:revision>
  <dcterms:created xsi:type="dcterms:W3CDTF">2012-02-23T19:08:15Z</dcterms:created>
  <dcterms:modified xsi:type="dcterms:W3CDTF">2012-02-27T19:54:19Z</dcterms:modified>
</cp:coreProperties>
</file>