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1" r:id="rId3"/>
    <p:sldId id="278" r:id="rId4"/>
    <p:sldId id="277" r:id="rId5"/>
    <p:sldId id="264" r:id="rId6"/>
    <p:sldId id="283" r:id="rId7"/>
    <p:sldId id="279" r:id="rId8"/>
    <p:sldId id="267" r:id="rId9"/>
    <p:sldId id="270" r:id="rId10"/>
    <p:sldId id="280" r:id="rId11"/>
    <p:sldId id="282" r:id="rId12"/>
    <p:sldId id="276" r:id="rId13"/>
    <p:sldId id="284" r:id="rId14"/>
    <p:sldId id="261" r:id="rId1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5FFC5"/>
    <a:srgbClr val="93FF93"/>
    <a:srgbClr val="F9F9F9"/>
    <a:srgbClr val="FBFBFB"/>
    <a:srgbClr val="FAFAFA"/>
    <a:srgbClr val="FCFCFC"/>
    <a:srgbClr val="CC0000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501" autoAdjust="0"/>
    <p:restoredTop sz="94660"/>
  </p:normalViewPr>
  <p:slideViewPr>
    <p:cSldViewPr snapToObjects="1" showGuides="1">
      <p:cViewPr>
        <p:scale>
          <a:sx n="100" d="100"/>
          <a:sy n="100" d="100"/>
        </p:scale>
        <p:origin x="-72" y="-774"/>
      </p:cViewPr>
      <p:guideLst>
        <p:guide orient="horz" pos="38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420C4-B73B-4DA4-9C44-E1D1057EC6DF}" type="datetimeFigureOut">
              <a:rPr lang="en-US" smtClean="0"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27DD2-3460-4EA0-8134-CBD9F93D6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2E5FFE3-8307-47F7-A741-D8FA722393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738C74-7819-4188-95B2-36FDFE42F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8C74-7819-4188-95B2-36FDFE42F1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DBA19-B943-48D7-99EA-B92C7EA0330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8CEB4-91AB-4772-B793-3190E0A3DF8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8CEB4-91AB-4772-B793-3190E0A3DF8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DD996-E824-4FDF-85D8-68B806631D6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6EE9-0D98-4584-B1AC-E8A7FE83F366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4A91-E7B0-4324-9F3A-BF1F691F0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B81F-2412-4CA5-8D5A-8E059E50F445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BF8E-6C0F-49D8-94FF-AFD82BD4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41A6-16D4-4E9A-9F64-6064ACF3B727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C310-B582-4F61-B3B1-29255FF9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1FEB-3FCE-4889-AAF0-9B5494D6B20D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A077-95AD-47C5-9F35-BB853438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FC68-3C15-4952-9AFB-8B65D1BCC08C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D778-85DC-4082-9A03-D7251A113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27DE-C90C-4912-AC11-FD4278006BC9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9F0D4-0B82-4907-AA5A-FC94A7D52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CF76-359A-4039-9A77-4FCF8BBA57F5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64806-DBE6-4853-B1C5-C50F5D1A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AF88-817F-4626-B41D-7163523E4EEE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E301-9D99-4B26-B88B-EDE78A15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C314-E5FC-4EE2-B0E8-3DD9D4FD88BF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6E214-9884-45F5-857D-8D7D50DBA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11F0-51EF-41D1-9A84-033B1093CD60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6DDB-B042-4BB3-8D67-6221B56B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4017-64D3-432D-B15F-0716C6F4C2C6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DFD43-263F-4E4D-A4B0-DA515EE13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" name="Picture 4" descr="sportredblue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nasa.gif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glob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NASA Data and Products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4617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Sixth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1 March 2012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37227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ASTER imagery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06" y="1066800"/>
            <a:ext cx="394663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Aboard Terra</a:t>
            </a:r>
          </a:p>
          <a:p>
            <a:r>
              <a:rPr lang="en-US" sz="2000" dirty="0" smtClean="0"/>
              <a:t>Vis 15 m resolution</a:t>
            </a:r>
          </a:p>
          <a:p>
            <a:r>
              <a:rPr lang="en-US" sz="2000" dirty="0" smtClean="0"/>
              <a:t>IR 60/90 m resolution</a:t>
            </a:r>
          </a:p>
          <a:p>
            <a:r>
              <a:rPr lang="en-US" sz="2000" dirty="0" smtClean="0"/>
              <a:t>On-demand instrument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err="1"/>
              <a:t>P</a:t>
            </a:r>
            <a:r>
              <a:rPr lang="en-US" sz="2000" dirty="0" err="1" smtClean="0"/>
              <a:t>ointable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	View is requested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000" dirty="0" smtClean="0"/>
              <a:t>SPoRT requested acquisition of several swaths after the April 27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events. BHM and HUN offices used the data to check completeness of assessments.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 rot="21412118">
            <a:off x="4282186" y="541651"/>
            <a:ext cx="4354879" cy="5782098"/>
            <a:chOff x="4267200" y="557236"/>
            <a:chExt cx="4354879" cy="5782098"/>
          </a:xfrm>
        </p:grpSpPr>
        <p:grpSp>
          <p:nvGrpSpPr>
            <p:cNvPr id="9" name="Group 8"/>
            <p:cNvGrpSpPr/>
            <p:nvPr/>
          </p:nvGrpSpPr>
          <p:grpSpPr>
            <a:xfrm>
              <a:off x="4267200" y="557236"/>
              <a:ext cx="4354879" cy="5782098"/>
              <a:chOff x="4343400" y="784425"/>
              <a:chExt cx="4354879" cy="578209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836050"/>
                <a:ext cx="4343400" cy="5564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 rot="19927747">
                <a:off x="5307276" y="1620300"/>
                <a:ext cx="1866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Jasper EF-3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9767094">
                <a:off x="5875393" y="3075291"/>
                <a:ext cx="2062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Tuscaloosa EF-4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081859">
                <a:off x="5138721" y="5045132"/>
                <a:ext cx="2062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Demopolis EF-3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840000">
                <a:off x="7878535" y="1262565"/>
                <a:ext cx="137168" cy="5303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840000">
                <a:off x="5028441" y="784425"/>
                <a:ext cx="137168" cy="53039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940000">
                <a:off x="7157125" y="-411491"/>
                <a:ext cx="95687" cy="29866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940000">
                <a:off x="5876848" y="4737149"/>
                <a:ext cx="95687" cy="29866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87882">
              <a:off x="7812699" y="2788303"/>
              <a:ext cx="7312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B’ham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7882">
              <a:off x="4650842" y="4225945"/>
              <a:ext cx="10478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Tuscaloosa</a:t>
              </a:r>
              <a:endParaRPr lang="en-US" sz="14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4" y="3026738"/>
            <a:ext cx="3857296" cy="29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07003" y="674776"/>
            <a:ext cx="1310556" cy="1885238"/>
            <a:chOff x="7681044" y="3565607"/>
            <a:chExt cx="1558446" cy="224182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044" y="3565607"/>
              <a:ext cx="1558446" cy="2241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7529">
              <a:off x="7968760" y="4138642"/>
              <a:ext cx="387675" cy="49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5580465" y="3695700"/>
            <a:ext cx="506010" cy="381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2308" y="822960"/>
            <a:ext cx="7319384" cy="5044440"/>
            <a:chOff x="1188720" y="822960"/>
            <a:chExt cx="6766560" cy="4663440"/>
          </a:xfrm>
        </p:grpSpPr>
        <p:pic>
          <p:nvPicPr>
            <p:cNvPr id="4098" name="Picture 2" descr="C:\Users\msmith\AppData\Local\Microsoft\Windows\Temporary Internet Files\Content.Outlook\DACBPSI2\Tuscaloosa debris bal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8" t="11997" r="12993" b="19998"/>
            <a:stretch/>
          </p:blipFill>
          <p:spPr bwMode="auto">
            <a:xfrm>
              <a:off x="1188720" y="822960"/>
              <a:ext cx="6766560" cy="46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C:\Users\msmith\AppData\Local\Microsoft\Windows\Temporary Internet Files\Content.Outlook\DACBPSI2\Tuscaloosa debris bal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3" t="71133" r="55593" b="25532"/>
            <a:stretch/>
          </p:blipFill>
          <p:spPr bwMode="auto">
            <a:xfrm>
              <a:off x="3528861" y="4878572"/>
              <a:ext cx="64008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msmith\AppData\Local\Microsoft\Windows\Temporary Internet Files\Content.Outlook\DACBPSI2\Tuscaloosa debris bal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82" t="70482" r="13818" b="22849"/>
            <a:stretch/>
          </p:blipFill>
          <p:spPr bwMode="auto">
            <a:xfrm>
              <a:off x="4150037" y="4834075"/>
              <a:ext cx="135870" cy="25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943100" y="37227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ASTER imagery</a:t>
            </a:r>
            <a:endParaRPr lang="en-US" sz="4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1338" y="756744"/>
            <a:ext cx="2645696" cy="1392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07"/>
            <a:ext cx="8229600" cy="56356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2950" y="987972"/>
            <a:ext cx="7658100" cy="50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Continue transition of current NASA products to AWIPS II</a:t>
            </a:r>
          </a:p>
          <a:p>
            <a:pPr marL="0" indent="0">
              <a:buNone/>
            </a:pPr>
            <a:r>
              <a:rPr lang="en-US" sz="2400" dirty="0" smtClean="0"/>
              <a:t>Expand dissemination to AK &amp; Pac Regions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Hybrids, products, KML</a:t>
            </a:r>
          </a:p>
          <a:p>
            <a:pPr marL="0" indent="0">
              <a:buNone/>
            </a:pPr>
            <a:r>
              <a:rPr lang="en-US" sz="2400" dirty="0" smtClean="0"/>
              <a:t>Develop new Hybrid products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VIIRS, RGBs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Continue activities with ASTER, MODIS, and VIIRS for significant tornado events</a:t>
            </a:r>
          </a:p>
          <a:p>
            <a:pPr marL="0" indent="0">
              <a:buNone/>
            </a:pPr>
            <a:r>
              <a:rPr lang="en-US" sz="2400" dirty="0" smtClean="0"/>
              <a:t>Integrate RGB products</a:t>
            </a:r>
          </a:p>
          <a:p>
            <a:pPr marL="0" indent="0">
              <a:buNone/>
            </a:pPr>
            <a:r>
              <a:rPr lang="en-US" sz="2400" dirty="0" smtClean="0"/>
              <a:t>Increase use of NASA/LANCE and satellite Direct Broadcast</a:t>
            </a:r>
          </a:p>
          <a:p>
            <a:pPr marL="0" indent="0">
              <a:buNone/>
            </a:pPr>
            <a:r>
              <a:rPr lang="en-US" sz="2400" dirty="0" smtClean="0"/>
              <a:t>Provide CO and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(AIRS) to National Centers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Consider new satellite data that addresses forecast issues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i="1" dirty="0" smtClean="0"/>
              <a:t>SMAP</a:t>
            </a:r>
            <a:r>
              <a:rPr lang="en-US" sz="2000" i="1" dirty="0"/>
              <a:t>,</a:t>
            </a:r>
            <a:r>
              <a:rPr lang="en-US" sz="2000" i="1" dirty="0" smtClean="0"/>
              <a:t> GPM</a:t>
            </a:r>
            <a:r>
              <a:rPr lang="en-US" sz="2000" i="1" dirty="0"/>
              <a:t>,</a:t>
            </a:r>
            <a:r>
              <a:rPr lang="en-US" sz="2000" i="1" dirty="0" smtClean="0"/>
              <a:t> SNPP(ATMS, CrIS)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648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94086"/>
            <a:ext cx="3048000" cy="6397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500494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 smtClean="0"/>
              <a:t>Earth </a:t>
            </a:r>
            <a:r>
              <a:rPr lang="en-US" sz="2800" dirty="0"/>
              <a:t>Observing System (EOS) sensors </a:t>
            </a:r>
            <a:endParaRPr lang="en-US" sz="2800" dirty="0" smtClean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MODIS</a:t>
            </a:r>
            <a:r>
              <a:rPr lang="en-US" sz="2000" dirty="0" smtClean="0"/>
              <a:t> (VIIRS)</a:t>
            </a:r>
            <a:endParaRPr lang="en-US" sz="2000" dirty="0" smtClean="0"/>
          </a:p>
          <a:p>
            <a:pPr lvl="2">
              <a:spcBef>
                <a:spcPts val="300"/>
              </a:spcBef>
            </a:pPr>
            <a:r>
              <a:rPr lang="en-US" sz="1800" dirty="0" smtClean="0"/>
              <a:t>Terra/1999 </a:t>
            </a:r>
            <a:r>
              <a:rPr lang="en-US" sz="1800" dirty="0" smtClean="0"/>
              <a:t>and Aqua/2002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Various </a:t>
            </a:r>
            <a:r>
              <a:rPr lang="en-US" sz="1800" dirty="0" smtClean="0"/>
              <a:t>products (True color, Fog detection, SST, Tornado tracks, etc.) </a:t>
            </a:r>
            <a:endParaRPr lang="en-US" sz="1800" dirty="0" smtClean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ASTER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Terra/1999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Tornado tracks</a:t>
            </a:r>
            <a:endParaRPr lang="en-US" sz="1100" dirty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AIRS (CrIS)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Aqua/2002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Regional forecasting model (WRF)</a:t>
            </a:r>
          </a:p>
          <a:p>
            <a:pPr lvl="1">
              <a:spcBef>
                <a:spcPts val="300"/>
              </a:spcBef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AMSR-E </a:t>
            </a:r>
            <a:r>
              <a:rPr lang="en-US" sz="2000" i="1" dirty="0" smtClean="0"/>
              <a:t>(AMSR2)</a:t>
            </a:r>
          </a:p>
          <a:p>
            <a:pPr lvl="2">
              <a:spcBef>
                <a:spcPts val="300"/>
              </a:spcBef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Aqua/2002 – spun down October 2011</a:t>
            </a:r>
            <a:endParaRPr lang="en-US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ts val="300"/>
              </a:spcBef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[Sea Surface Temperature, Passive Microwave]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09"/>
            <a:ext cx="8229600" cy="563562"/>
          </a:xfrm>
        </p:spPr>
        <p:txBody>
          <a:bodyPr/>
          <a:lstStyle/>
          <a:p>
            <a:r>
              <a:rPr lang="en-US" dirty="0" smtClean="0"/>
              <a:t>Relevance to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NASA had a strategic plan for SPoRT when begun in 2003</a:t>
            </a:r>
          </a:p>
          <a:p>
            <a:r>
              <a:rPr lang="en-US" sz="2000" i="1" dirty="0" smtClean="0"/>
              <a:t>work with NASA data to provide NWS forecasters unique data that was unavailable from NOAA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SPoRT showed that EOS data had weather applications other than climate</a:t>
            </a:r>
          </a:p>
          <a:p>
            <a:r>
              <a:rPr lang="en-US" sz="2000" i="1" dirty="0" smtClean="0"/>
              <a:t>Situational Awareness for short-term forecasts</a:t>
            </a:r>
          </a:p>
          <a:p>
            <a:r>
              <a:rPr lang="en-US" sz="2000" i="1" dirty="0" smtClean="0"/>
              <a:t>Forecasters have frequent issues for which we can provide help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Focused on Southern Region WFOs, creating partnerships with personnel providing feedback to us</a:t>
            </a:r>
          </a:p>
          <a:p>
            <a:r>
              <a:rPr lang="en-US" sz="2000" i="1" dirty="0" smtClean="0"/>
              <a:t>SPoRT paradigm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With expansion since the 2009 SAC, NASA data are used at most of our 24 WFOs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8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5"/>
          <p:cNvSpPr txBox="1">
            <a:spLocks/>
          </p:cNvSpPr>
          <p:nvPr/>
        </p:nvSpPr>
        <p:spPr bwMode="auto">
          <a:xfrm>
            <a:off x="1981200" y="26159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Products to End Users</a:t>
            </a:r>
          </a:p>
        </p:txBody>
      </p:sp>
      <p:graphicFrame>
        <p:nvGraphicFramePr>
          <p:cNvPr id="1655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30081"/>
              </p:ext>
            </p:extLst>
          </p:nvPr>
        </p:nvGraphicFramePr>
        <p:xfrm>
          <a:off x="685799" y="798443"/>
          <a:ext cx="7841975" cy="4817498"/>
        </p:xfrm>
        <a:graphic>
          <a:graphicData uri="http://schemas.openxmlformats.org/drawingml/2006/table">
            <a:tbl>
              <a:tblPr/>
              <a:tblGrid>
                <a:gridCol w="2590801"/>
                <a:gridCol w="2133600"/>
                <a:gridCol w="1020417"/>
                <a:gridCol w="2097157"/>
              </a:tblGrid>
              <a:tr h="30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Combined Instrument products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Multi-sensor SST composite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 (NA coastal regions)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Short-term forecasts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Blended TPW (from CIRA)*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km (NH)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Atmos. Rivers,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NESDIS Aviation products*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GOES-R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pGLM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product suite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km / 2 minutes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HWT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 weather, lightning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GOES-MODIS hybrid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m, 1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GOES-MODIS RGB hybrid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m,  1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Proxy QPE (NESDIS)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Precipitation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RGB products – SEVIRI, MODIS, GOES Sounder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– 10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Nat. Ctrs.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UAH Convective Initiation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km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/ NC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Convection, rain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Passive Microwave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TRMM 37 (V/H), 85 (V/H), comp.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SSMI(S) 37 (V/H), 85 (V/H), 91V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SSMI(S)  RGBs – 37/85, 37PCT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12.5 – 25 km 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NC, WFOs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.,  atmos. dynamics</a:t>
                      </a:r>
                    </a:p>
                  </a:txBody>
                  <a:tcPr marL="44824" marR="448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152400" y="5791200"/>
            <a:ext cx="906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smtClean="0"/>
              <a:t>NESDIS </a:t>
            </a:r>
            <a:r>
              <a:rPr lang="en-US" sz="1400" dirty="0"/>
              <a:t>version of products now available  in AWIPS via SBN.     </a:t>
            </a:r>
            <a:r>
              <a:rPr lang="en-US" sz="1400" dirty="0">
                <a:solidFill>
                  <a:srgbClr val="C00000"/>
                </a:solidFill>
              </a:rPr>
              <a:t>Red text indicates a future near-term product</a:t>
            </a:r>
          </a:p>
        </p:txBody>
      </p:sp>
      <p:sp>
        <p:nvSpPr>
          <p:cNvPr id="16536" name="Text Box 152"/>
          <p:cNvSpPr txBox="1">
            <a:spLocks noChangeArrowheads="1"/>
          </p:cNvSpPr>
          <p:nvPr/>
        </p:nvSpPr>
        <p:spPr bwMode="auto">
          <a:xfrm>
            <a:off x="76200" y="388489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6537" name="Text Box 153"/>
          <p:cNvSpPr txBox="1">
            <a:spLocks noChangeArrowheads="1"/>
          </p:cNvSpPr>
          <p:nvPr/>
        </p:nvSpPr>
        <p:spPr bwMode="auto">
          <a:xfrm>
            <a:off x="76200" y="2970491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new</a:t>
            </a:r>
          </a:p>
        </p:txBody>
      </p:sp>
      <p:sp>
        <p:nvSpPr>
          <p:cNvPr id="16538" name="Text Box 154"/>
          <p:cNvSpPr txBox="1">
            <a:spLocks noChangeArrowheads="1"/>
          </p:cNvSpPr>
          <p:nvPr/>
        </p:nvSpPr>
        <p:spPr bwMode="auto">
          <a:xfrm>
            <a:off x="76200" y="2735067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6539" name="Text Box 155"/>
          <p:cNvSpPr txBox="1">
            <a:spLocks noChangeArrowheads="1"/>
          </p:cNvSpPr>
          <p:nvPr/>
        </p:nvSpPr>
        <p:spPr bwMode="auto">
          <a:xfrm>
            <a:off x="76200" y="4252242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788344" y="46709"/>
            <a:ext cx="1084975" cy="369332"/>
            <a:chOff x="6705600" y="201168"/>
            <a:chExt cx="1084975" cy="369332"/>
          </a:xfrm>
        </p:grpSpPr>
        <p:sp>
          <p:nvSpPr>
            <p:cNvPr id="24" name="Rectangle 23"/>
            <p:cNvSpPr/>
            <p:nvPr/>
          </p:nvSpPr>
          <p:spPr>
            <a:xfrm>
              <a:off x="6705600" y="304800"/>
              <a:ext cx="381000" cy="152400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201168"/>
              <a:ext cx="70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88344" y="312409"/>
            <a:ext cx="1187281" cy="369332"/>
            <a:chOff x="7924800" y="201168"/>
            <a:chExt cx="1187281" cy="369332"/>
          </a:xfrm>
        </p:grpSpPr>
        <p:sp>
          <p:nvSpPr>
            <p:cNvPr id="27" name="Rectangle 26"/>
            <p:cNvSpPr/>
            <p:nvPr/>
          </p:nvSpPr>
          <p:spPr>
            <a:xfrm>
              <a:off x="7924800" y="304800"/>
              <a:ext cx="3810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7625" y="201168"/>
              <a:ext cx="824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5"/>
          <p:cNvSpPr txBox="1">
            <a:spLocks/>
          </p:cNvSpPr>
          <p:nvPr/>
        </p:nvSpPr>
        <p:spPr bwMode="auto">
          <a:xfrm>
            <a:off x="1981200" y="163068"/>
            <a:ext cx="5181600" cy="4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latin typeface="+mj-lt"/>
              </a:rPr>
              <a:t>Products </a:t>
            </a:r>
            <a:r>
              <a:rPr lang="en-US" sz="4400" dirty="0">
                <a:latin typeface="+mj-lt"/>
              </a:rPr>
              <a:t>to End Users</a:t>
            </a:r>
          </a:p>
        </p:txBody>
      </p:sp>
      <p:graphicFrame>
        <p:nvGraphicFramePr>
          <p:cNvPr id="1444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92887"/>
              </p:ext>
            </p:extLst>
          </p:nvPr>
        </p:nvGraphicFramePr>
        <p:xfrm>
          <a:off x="688975" y="682823"/>
          <a:ext cx="7845425" cy="5171925"/>
        </p:xfrm>
        <a:graphic>
          <a:graphicData uri="http://schemas.openxmlformats.org/drawingml/2006/table">
            <a:tbl>
              <a:tblPr/>
              <a:tblGrid>
                <a:gridCol w="2570163"/>
                <a:gridCol w="2143125"/>
                <a:gridCol w="1028700"/>
                <a:gridCol w="2103437"/>
              </a:tblGrid>
              <a:tr h="32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MODIS (Terra &amp; Aqua)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Imagery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3.9, 6.7, 11 µm)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km, 1 km, 500 m (state), 250 m (WFO scale)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RGB products (true, false color)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km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(reg.),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WFOs, NC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Obstructions to visibility, snow cover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Derived image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clouds (mask, CTP, phase)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fog / low cloud (11 – 3.9 µm 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Visibility, hazards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LST,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LI, TPW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Atmospheric stability, surface forcing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Temporal composite images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daily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processes, lake effect precipitation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Non-image data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HMS/FIRMS fire/ burn areas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Smoke, visibility, flooding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AMSR-E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(Aqua)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Rain rate, cloud water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km (CONUS); 21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weather, data voids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lightning data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LMAs (4) – total lightning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km(2 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/ 1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km(1 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 weather, safety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sp>
        <p:nvSpPr>
          <p:cNvPr id="14436" name="TextBox 1"/>
          <p:cNvSpPr txBox="1">
            <a:spLocks noChangeArrowheads="1"/>
          </p:cNvSpPr>
          <p:nvPr/>
        </p:nvSpPr>
        <p:spPr bwMode="auto">
          <a:xfrm>
            <a:off x="609600" y="5940623"/>
            <a:ext cx="6118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dirty="0"/>
              <a:t>Available in AWIPS II only		2. Products no longer available</a:t>
            </a:r>
          </a:p>
        </p:txBody>
      </p:sp>
      <p:sp>
        <p:nvSpPr>
          <p:cNvPr id="14445" name="Text Box 109"/>
          <p:cNvSpPr txBox="1">
            <a:spLocks noChangeArrowheads="1"/>
          </p:cNvSpPr>
          <p:nvPr/>
        </p:nvSpPr>
        <p:spPr bwMode="auto">
          <a:xfrm>
            <a:off x="103187" y="426687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new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88344" y="46709"/>
            <a:ext cx="1084975" cy="369332"/>
            <a:chOff x="6705600" y="201168"/>
            <a:chExt cx="1084975" cy="369332"/>
          </a:xfrm>
        </p:grpSpPr>
        <p:sp>
          <p:nvSpPr>
            <p:cNvPr id="2" name="Rectangle 1"/>
            <p:cNvSpPr/>
            <p:nvPr/>
          </p:nvSpPr>
          <p:spPr>
            <a:xfrm>
              <a:off x="6705600" y="304800"/>
              <a:ext cx="381000" cy="152400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201168"/>
              <a:ext cx="70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88344" y="312409"/>
            <a:ext cx="1187281" cy="369332"/>
            <a:chOff x="7924800" y="201168"/>
            <a:chExt cx="1187281" cy="369332"/>
          </a:xfrm>
        </p:grpSpPr>
        <p:sp>
          <p:nvSpPr>
            <p:cNvPr id="15" name="Rectangle 14"/>
            <p:cNvSpPr/>
            <p:nvPr/>
          </p:nvSpPr>
          <p:spPr>
            <a:xfrm>
              <a:off x="7924800" y="304800"/>
              <a:ext cx="3810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87625" y="201168"/>
              <a:ext cx="824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</a:t>
              </a:r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88307" y="3626068"/>
            <a:ext cx="3581399" cy="547688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07" y="125765"/>
            <a:ext cx="7848600" cy="563562"/>
          </a:xfrm>
        </p:spPr>
        <p:txBody>
          <a:bodyPr/>
          <a:lstStyle/>
          <a:p>
            <a:r>
              <a:rPr lang="en-US" dirty="0" smtClean="0"/>
              <a:t>Sea Surface Temperatures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8800" y="838200"/>
            <a:ext cx="5121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2 km resolution, w</a:t>
            </a:r>
            <a:r>
              <a:rPr lang="en-US" dirty="0" smtClean="0">
                <a:latin typeface="+mn-lt"/>
              </a:rPr>
              <a:t>eighted by source and age</a:t>
            </a: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2x/day (</a:t>
            </a:r>
            <a:r>
              <a:rPr lang="en-US" dirty="0" smtClean="0">
                <a:latin typeface="+mn-lt"/>
              </a:rPr>
              <a:t>AM/PM)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to capture diurnal variation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Alaska Subset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Ice Desk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GeoTIFF</a:t>
            </a: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Great Lakes subset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Eastern </a:t>
            </a:r>
            <a:r>
              <a:rPr lang="en-US" dirty="0" smtClean="0">
                <a:latin typeface="+mn-lt"/>
              </a:rPr>
              <a:t>Region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Ice mask from Great Lakes  </a:t>
            </a:r>
            <a:r>
              <a:rPr lang="en-US" dirty="0" err="1" smtClean="0">
                <a:latin typeface="+mn-lt"/>
              </a:rPr>
              <a:t>Env</a:t>
            </a:r>
            <a:r>
              <a:rPr lang="en-US" dirty="0" smtClean="0">
                <a:latin typeface="+mn-lt"/>
              </a:rPr>
              <a:t>. Research Lab</a:t>
            </a:r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1110"/>
            <a:ext cx="2251977" cy="132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3244469"/>
            <a:ext cx="5934075" cy="2733675"/>
            <a:chOff x="1828799" y="2987219"/>
            <a:chExt cx="5934075" cy="2733675"/>
          </a:xfrm>
        </p:grpSpPr>
        <p:pic>
          <p:nvPicPr>
            <p:cNvPr id="5" name="Picture 4" descr="C:\Users\flafonta\Desktop\20111121_0600_sport_nhemis_sstcomp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799" y="2987219"/>
              <a:ext cx="593407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00695" y="2989613"/>
              <a:ext cx="1947554" cy="10717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4256" y="3859481"/>
              <a:ext cx="497775" cy="30875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5"/>
          <p:cNvSpPr txBox="1">
            <a:spLocks/>
          </p:cNvSpPr>
          <p:nvPr/>
        </p:nvSpPr>
        <p:spPr bwMode="auto">
          <a:xfrm>
            <a:off x="1981200" y="163068"/>
            <a:ext cx="5181600" cy="4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latin typeface="+mj-lt"/>
              </a:rPr>
              <a:t>Products </a:t>
            </a:r>
            <a:r>
              <a:rPr lang="en-US" sz="4400" dirty="0">
                <a:latin typeface="+mj-lt"/>
              </a:rPr>
              <a:t>to End Users</a:t>
            </a:r>
          </a:p>
        </p:txBody>
      </p:sp>
      <p:graphicFrame>
        <p:nvGraphicFramePr>
          <p:cNvPr id="1444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16884"/>
              </p:ext>
            </p:extLst>
          </p:nvPr>
        </p:nvGraphicFramePr>
        <p:xfrm>
          <a:off x="688975" y="682823"/>
          <a:ext cx="7845425" cy="5171925"/>
        </p:xfrm>
        <a:graphic>
          <a:graphicData uri="http://schemas.openxmlformats.org/drawingml/2006/table">
            <a:tbl>
              <a:tblPr/>
              <a:tblGrid>
                <a:gridCol w="2570163"/>
                <a:gridCol w="2143125"/>
                <a:gridCol w="1028700"/>
                <a:gridCol w="2103437"/>
              </a:tblGrid>
              <a:tr h="32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MODIS (Terra &amp; Aqua)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Imagery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3.9, 6.7, 11 µm)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km, 1 km, 500 m (state), 250 m (WFO scale)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RGB products (true, false color)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km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(reg.),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 m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WFOs, NC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Obstructions to visibility, snow cover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Derived image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clouds (mask, CTP, phase)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fog / low cloud (11 – 3.9 µm 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Visibility, hazards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LST,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LI, TPW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 km (CONUS), 1 km (reg.)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Atmospheric stability, surface forcing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Temporal composite images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daily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processes, lake effect precipitation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Non-image data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HMS/FIRMS fire/ burn areas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Smoke, visibility, flooding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AMSR-E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(Aqua)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Rain rate, cloud water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km (CONUS); 21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weather, data voids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SSTs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 km (CONUS)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Coastal weather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lightning data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LMAs (4) – total lightning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km(2 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/ 1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km(1 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Severe weather, safety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</a:tbl>
          </a:graphicData>
        </a:graphic>
      </p:graphicFrame>
      <p:sp>
        <p:nvSpPr>
          <p:cNvPr id="14436" name="TextBox 1"/>
          <p:cNvSpPr txBox="1">
            <a:spLocks noChangeArrowheads="1"/>
          </p:cNvSpPr>
          <p:nvPr/>
        </p:nvSpPr>
        <p:spPr bwMode="auto">
          <a:xfrm>
            <a:off x="609600" y="5940623"/>
            <a:ext cx="6118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dirty="0"/>
              <a:t>Available in AWIPS II only		2. Products no longer available</a:t>
            </a:r>
          </a:p>
        </p:txBody>
      </p:sp>
      <p:sp>
        <p:nvSpPr>
          <p:cNvPr id="14445" name="Text Box 109"/>
          <p:cNvSpPr txBox="1">
            <a:spLocks noChangeArrowheads="1"/>
          </p:cNvSpPr>
          <p:nvPr/>
        </p:nvSpPr>
        <p:spPr bwMode="auto">
          <a:xfrm>
            <a:off x="103187" y="4266870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new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88344" y="46709"/>
            <a:ext cx="1084975" cy="369332"/>
            <a:chOff x="6705600" y="201168"/>
            <a:chExt cx="1084975" cy="369332"/>
          </a:xfrm>
        </p:grpSpPr>
        <p:sp>
          <p:nvSpPr>
            <p:cNvPr id="2" name="Rectangle 1"/>
            <p:cNvSpPr/>
            <p:nvPr/>
          </p:nvSpPr>
          <p:spPr>
            <a:xfrm>
              <a:off x="6705600" y="304800"/>
              <a:ext cx="381000" cy="152400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201168"/>
              <a:ext cx="70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88344" y="312409"/>
            <a:ext cx="1187281" cy="369332"/>
            <a:chOff x="7924800" y="201168"/>
            <a:chExt cx="1187281" cy="369332"/>
          </a:xfrm>
        </p:grpSpPr>
        <p:sp>
          <p:nvSpPr>
            <p:cNvPr id="15" name="Rectangle 14"/>
            <p:cNvSpPr/>
            <p:nvPr/>
          </p:nvSpPr>
          <p:spPr>
            <a:xfrm>
              <a:off x="7924800" y="304800"/>
              <a:ext cx="3810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87625" y="201168"/>
              <a:ext cx="824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</a:t>
              </a:r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22348" y="1371600"/>
            <a:ext cx="3581399" cy="547688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5"/>
          <p:cNvSpPr txBox="1">
            <a:spLocks/>
          </p:cNvSpPr>
          <p:nvPr/>
        </p:nvSpPr>
        <p:spPr bwMode="auto">
          <a:xfrm>
            <a:off x="1943100" y="26504"/>
            <a:ext cx="525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>
                <a:latin typeface="+mj-lt"/>
              </a:rPr>
              <a:t>Products to End Users</a:t>
            </a:r>
          </a:p>
        </p:txBody>
      </p:sp>
      <p:graphicFrame>
        <p:nvGraphicFramePr>
          <p:cNvPr id="18598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63345"/>
              </p:ext>
            </p:extLst>
          </p:nvPr>
        </p:nvGraphicFramePr>
        <p:xfrm>
          <a:off x="685800" y="850850"/>
          <a:ext cx="7848600" cy="4512355"/>
        </p:xfrm>
        <a:graphic>
          <a:graphicData uri="http://schemas.openxmlformats.org/drawingml/2006/table">
            <a:tbl>
              <a:tblPr/>
              <a:tblGrid>
                <a:gridCol w="2573338"/>
                <a:gridCol w="2143125"/>
                <a:gridCol w="1028700"/>
                <a:gridCol w="2103437"/>
              </a:tblGrid>
              <a:tr h="336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INSTRUMENT / PRODUCT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RESOLUTION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END USER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FORECAST PROBLEM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MISCELLANEOUS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LIS hourly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1-3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CI, drought / hydrology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WindSat OSWV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ASTER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imagery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Tornado damage tracks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3D analysis fields from GSI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Weather forecasting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OMI (Aura)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NESDIS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Native resolution in NAWIPS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W. VAAC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Volcanic ash monitoring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AIRS (Aqua)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Carbon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monoxide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 km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Fires, air quality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1F8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VIIRS (SNPP)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Imagery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3.9, 6.7, 11 µm)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750 m (state), 375 m (WFO)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RGB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products (SEVIRI suite)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750 m (state)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Obstructions to visibility, snow cover, fog, smoke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DNB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(low light)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375 m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Derived image products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EDRs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various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WFOs 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Situational awareness</a:t>
                      </a:r>
                    </a:p>
                  </a:txBody>
                  <a:tcPr marL="46416" marR="46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07" name="TextBox 1"/>
          <p:cNvSpPr txBox="1">
            <a:spLocks noChangeArrowheads="1"/>
          </p:cNvSpPr>
          <p:nvPr/>
        </p:nvSpPr>
        <p:spPr bwMode="auto">
          <a:xfrm>
            <a:off x="457200" y="5420380"/>
            <a:ext cx="8422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en-US" sz="1400" dirty="0"/>
              <a:t>Not real-time </a:t>
            </a:r>
            <a:r>
              <a:rPr lang="en-US" sz="1400" dirty="0" smtClean="0"/>
              <a:t>data                                                           </a:t>
            </a:r>
            <a:r>
              <a:rPr lang="en-US" sz="1400" dirty="0" smtClean="0">
                <a:solidFill>
                  <a:srgbClr val="C00000"/>
                </a:solidFill>
              </a:rPr>
              <a:t>Red </a:t>
            </a:r>
            <a:r>
              <a:rPr lang="en-US" sz="1400" dirty="0">
                <a:solidFill>
                  <a:srgbClr val="C00000"/>
                </a:solidFill>
              </a:rPr>
              <a:t>text indicates a future near-term product</a:t>
            </a:r>
          </a:p>
          <a:p>
            <a:pPr marL="342900" indent="-342900">
              <a:buFontTx/>
              <a:buAutoNum type="arabicPeriod" startAt="4"/>
            </a:pPr>
            <a:r>
              <a:rPr lang="en-US" sz="1400" dirty="0"/>
              <a:t>Full transition of </a:t>
            </a:r>
            <a:r>
              <a:rPr lang="en-US" sz="1400" dirty="0" smtClean="0"/>
              <a:t>software</a:t>
            </a:r>
            <a:endParaRPr lang="en-US" sz="1400" dirty="0"/>
          </a:p>
        </p:txBody>
      </p:sp>
      <p:sp>
        <p:nvSpPr>
          <p:cNvPr id="18593" name="Text Box 161"/>
          <p:cNvSpPr txBox="1">
            <a:spLocks noChangeArrowheads="1"/>
          </p:cNvSpPr>
          <p:nvPr/>
        </p:nvSpPr>
        <p:spPr bwMode="auto">
          <a:xfrm>
            <a:off x="88900" y="1814012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8594" name="Text Box 162"/>
          <p:cNvSpPr txBox="1">
            <a:spLocks noChangeArrowheads="1"/>
          </p:cNvSpPr>
          <p:nvPr/>
        </p:nvSpPr>
        <p:spPr bwMode="auto">
          <a:xfrm>
            <a:off x="89848" y="2092156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8595" name="Text Box 163"/>
          <p:cNvSpPr txBox="1">
            <a:spLocks noChangeArrowheads="1"/>
          </p:cNvSpPr>
          <p:nvPr/>
        </p:nvSpPr>
        <p:spPr bwMode="auto">
          <a:xfrm>
            <a:off x="76200" y="2846692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18596" name="Text Box 164"/>
          <p:cNvSpPr txBox="1">
            <a:spLocks noChangeArrowheads="1"/>
          </p:cNvSpPr>
          <p:nvPr/>
        </p:nvSpPr>
        <p:spPr bwMode="auto">
          <a:xfrm>
            <a:off x="101600" y="1543332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788344" y="46709"/>
            <a:ext cx="1084975" cy="369332"/>
            <a:chOff x="6705600" y="201168"/>
            <a:chExt cx="1084975" cy="369332"/>
          </a:xfrm>
        </p:grpSpPr>
        <p:sp>
          <p:nvSpPr>
            <p:cNvPr id="24" name="Rectangle 23"/>
            <p:cNvSpPr/>
            <p:nvPr/>
          </p:nvSpPr>
          <p:spPr>
            <a:xfrm>
              <a:off x="6705600" y="304800"/>
              <a:ext cx="381000" cy="152400"/>
            </a:xfrm>
            <a:prstGeom prst="rect">
              <a:avLst/>
            </a:prstGeom>
            <a:solidFill>
              <a:srgbClr val="ECF1F8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6600" y="201168"/>
              <a:ext cx="70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NASA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88344" y="312409"/>
            <a:ext cx="1187281" cy="369332"/>
            <a:chOff x="7924800" y="201168"/>
            <a:chExt cx="1187281" cy="369332"/>
          </a:xfrm>
        </p:grpSpPr>
        <p:sp>
          <p:nvSpPr>
            <p:cNvPr id="27" name="Rectangle 26"/>
            <p:cNvSpPr/>
            <p:nvPr/>
          </p:nvSpPr>
          <p:spPr>
            <a:xfrm>
              <a:off x="7924800" y="304800"/>
              <a:ext cx="3810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87625" y="201168"/>
              <a:ext cx="824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OTHER</a:t>
              </a:r>
              <a:endParaRPr 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51482" y="2002978"/>
            <a:ext cx="3581399" cy="547688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2" name="TextBox 10"/>
          <p:cNvSpPr txBox="1">
            <a:spLocks noChangeArrowheads="1"/>
          </p:cNvSpPr>
          <p:nvPr/>
        </p:nvSpPr>
        <p:spPr bwMode="auto">
          <a:xfrm>
            <a:off x="176212" y="1489075"/>
            <a:ext cx="3024188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>
                <a:latin typeface="Calibri" pitchFamily="34" charset="0"/>
              </a:rPr>
              <a:t>After the tornadoes of April 27-28, several WFOs had the daunting task of surveying the damage.</a:t>
            </a:r>
          </a:p>
          <a:p>
            <a:pPr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>
                <a:latin typeface="Calibri" pitchFamily="34" charset="0"/>
              </a:rPr>
              <a:t>SPoRT assisted with MODIS and ASTER imagery to detect changes in surface foliage.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2" name="Rectangle 1028"/>
          <p:cNvSpPr>
            <a:spLocks noChangeArrowheads="1"/>
          </p:cNvSpPr>
          <p:nvPr/>
        </p:nvSpPr>
        <p:spPr bwMode="auto">
          <a:xfrm>
            <a:off x="873370" y="88921"/>
            <a:ext cx="738981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400" dirty="0" smtClean="0">
                <a:latin typeface="+mn-lt"/>
                <a:cs typeface="Tahoma" pitchFamily="34" charset="0"/>
              </a:rPr>
              <a:t>Observing Tornado Tracks</a:t>
            </a:r>
            <a:endParaRPr lang="en-US" sz="4400" dirty="0">
              <a:latin typeface="+mn-lt"/>
              <a:cs typeface="Tahoma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7351"/>
            <a:ext cx="55435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ncc128_20110504_1640_h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642938"/>
            <a:ext cx="5570537" cy="5570537"/>
          </a:xfrm>
          <a:prstGeom prst="rect">
            <a:avLst/>
          </a:prstGeom>
          <a:noFill/>
        </p:spPr>
      </p:pic>
      <p:pic>
        <p:nvPicPr>
          <p:cNvPr id="66563" name="Picture 3" descr="MOD_CHAN1_DIFF_MAY4-APR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8506">
            <a:off x="791746" y="1232580"/>
            <a:ext cx="4536236" cy="5453062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223000" y="1009650"/>
            <a:ext cx="29210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tabLst>
                <a:tab pos="231775" algn="l"/>
              </a:tabLst>
            </a:pPr>
            <a:r>
              <a:rPr lang="en-US" sz="2000" dirty="0">
                <a:latin typeface="Calibri" pitchFamily="34" charset="0"/>
              </a:rPr>
              <a:t>MODIS single channel (green) at </a:t>
            </a:r>
            <a:r>
              <a:rPr lang="en-US" sz="2000" dirty="0" smtClean="0">
                <a:latin typeface="Calibri" pitchFamily="34" charset="0"/>
              </a:rPr>
              <a:t>250m</a:t>
            </a:r>
          </a:p>
          <a:p>
            <a:pPr>
              <a:lnSpc>
                <a:spcPct val="85000"/>
              </a:lnSpc>
              <a:spcAft>
                <a:spcPts val="600"/>
              </a:spcAft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MODIS image from April 17 (Aqua) and May 4 (Terra) </a:t>
            </a:r>
          </a:p>
          <a:p>
            <a:pPr marL="231775" lvl="1" indent="-115888">
              <a:lnSpc>
                <a:spcPct val="85000"/>
              </a:lnSpc>
              <a:buFontTx/>
              <a:buChar char="•"/>
              <a:tabLst>
                <a:tab pos="231775" algn="l"/>
              </a:tabLst>
            </a:pPr>
            <a:r>
              <a:rPr lang="en-US" dirty="0" smtClean="0">
                <a:latin typeface="Calibri" pitchFamily="34" charset="0"/>
              </a:rPr>
              <a:t> geo-locate </a:t>
            </a:r>
          </a:p>
          <a:p>
            <a:pPr marL="231775" lvl="1" indent="-115888">
              <a:lnSpc>
                <a:spcPct val="85000"/>
              </a:lnSpc>
              <a:buFontTx/>
              <a:buChar char="•"/>
              <a:tabLst>
                <a:tab pos="231775" algn="l"/>
              </a:tabLst>
            </a:pPr>
            <a:r>
              <a:rPr lang="en-US" dirty="0" smtClean="0">
                <a:latin typeface="Calibri" pitchFamily="34" charset="0"/>
              </a:rPr>
              <a:t> rectify to same coordinate system</a:t>
            </a:r>
          </a:p>
          <a:p>
            <a:pPr marL="231775" lvl="1" indent="-115888">
              <a:lnSpc>
                <a:spcPct val="85000"/>
              </a:lnSpc>
              <a:buFontTx/>
              <a:buChar char="•"/>
              <a:tabLst>
                <a:tab pos="231775" algn="l"/>
              </a:tabLst>
            </a:pPr>
            <a:r>
              <a:rPr lang="en-US" dirty="0" smtClean="0">
                <a:latin typeface="Calibri" pitchFamily="34" charset="0"/>
              </a:rPr>
              <a:t> take temporal difference at each point in space</a:t>
            </a:r>
          </a:p>
          <a:p>
            <a:pPr>
              <a:lnSpc>
                <a:spcPct val="85000"/>
              </a:lnSpc>
              <a:tabLst>
                <a:tab pos="231775" algn="l"/>
              </a:tabLst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85000"/>
              </a:lnSpc>
              <a:spcAft>
                <a:spcPts val="1200"/>
              </a:spcAft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Most tornado tracks become very easy to see.</a:t>
            </a:r>
          </a:p>
          <a:p>
            <a:pPr>
              <a:lnSpc>
                <a:spcPct val="85000"/>
              </a:lnSpc>
              <a:spcAft>
                <a:spcPts val="1200"/>
              </a:spcAft>
              <a:tabLst>
                <a:tab pos="231775" algn="l"/>
              </a:tabLst>
            </a:pPr>
            <a:r>
              <a:rPr lang="en-US" sz="2000" dirty="0" smtClean="0">
                <a:latin typeface="Calibri" pitchFamily="34" charset="0"/>
              </a:rPr>
              <a:t>NWS forecasters used this image to help identify and assess track location for 21 out of 22 tornados that produced EF2 or greater damage.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66569" name="Picture 9" descr="MOD_CHAN1_DIFF_MAY4-APR17_subsectio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6848" y="849504"/>
            <a:ext cx="5030787" cy="5534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884363" y="4119563"/>
            <a:ext cx="1612900" cy="1728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28"/>
          <p:cNvSpPr>
            <a:spLocks noChangeArrowheads="1"/>
          </p:cNvSpPr>
          <p:nvPr/>
        </p:nvSpPr>
        <p:spPr bwMode="auto">
          <a:xfrm>
            <a:off x="-152400" y="137108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dirty="0" smtClean="0">
                <a:latin typeface="+mn-lt"/>
                <a:cs typeface="Tahoma" pitchFamily="34" charset="0"/>
              </a:rPr>
              <a:t>MODIS</a:t>
            </a:r>
            <a:r>
              <a:rPr lang="en-US" sz="4000" i="1" dirty="0" smtClean="0">
                <a:latin typeface="+mn-lt"/>
                <a:cs typeface="Tahoma" pitchFamily="34" charset="0"/>
              </a:rPr>
              <a:t> Before </a:t>
            </a:r>
            <a:r>
              <a:rPr lang="en-US" sz="4000" i="1" dirty="0" smtClean="0">
                <a:latin typeface="+mn-lt"/>
                <a:cs typeface="Tahoma" pitchFamily="34" charset="0"/>
              </a:rPr>
              <a:t>&amp; After </a:t>
            </a:r>
            <a:r>
              <a:rPr lang="en-US" sz="4000" dirty="0" smtClean="0">
                <a:latin typeface="+mn-lt"/>
                <a:cs typeface="Tahoma" pitchFamily="34" charset="0"/>
              </a:rPr>
              <a:t>Difference Images</a:t>
            </a:r>
            <a:endParaRPr lang="en-US" sz="4000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27562</TotalTime>
  <Words>1360</Words>
  <Application>Microsoft Office PowerPoint</Application>
  <PresentationFormat>On-screen Show (4:3)</PresentationFormat>
  <Paragraphs>317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NASA Data and Products</vt:lpstr>
      <vt:lpstr>Relevance to SPoRT</vt:lpstr>
      <vt:lpstr>PowerPoint Presentation</vt:lpstr>
      <vt:lpstr>PowerPoint Presentation</vt:lpstr>
      <vt:lpstr>Sea Surface Temperatures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  <vt:lpstr>PowerPoint Presentation</vt:lpstr>
      <vt:lpstr>Background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Matthew R. Smith</cp:lastModifiedBy>
  <cp:revision>395</cp:revision>
  <cp:lastPrinted>2012-02-27T22:27:21Z</cp:lastPrinted>
  <dcterms:created xsi:type="dcterms:W3CDTF">2009-10-14T04:03:29Z</dcterms:created>
  <dcterms:modified xsi:type="dcterms:W3CDTF">2012-02-27T22:51:01Z</dcterms:modified>
</cp:coreProperties>
</file>