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33" r:id="rId2"/>
    <p:sldId id="364" r:id="rId3"/>
    <p:sldId id="365" r:id="rId4"/>
    <p:sldId id="368" r:id="rId5"/>
    <p:sldId id="387" r:id="rId6"/>
    <p:sldId id="390" r:id="rId7"/>
    <p:sldId id="392" r:id="rId8"/>
    <p:sldId id="339" r:id="rId9"/>
    <p:sldId id="374" r:id="rId10"/>
    <p:sldId id="343" r:id="rId11"/>
    <p:sldId id="34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533" autoAdjust="0"/>
  </p:normalViewPr>
  <p:slideViewPr>
    <p:cSldViewPr>
      <p:cViewPr varScale="1">
        <p:scale>
          <a:sx n="112" d="100"/>
          <a:sy n="112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B475F-D36C-4EAC-B876-33B9AB5CAA1C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CBB8C-0D40-4D41-9251-DFF097A52C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CBB8C-0D40-4D41-9251-DFF097A52C8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FEBFC-7E3C-409F-8E25-F9CD0CE1585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Courtesy of Jason Burks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CBB8C-0D40-4D41-9251-DFF097A52C8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CBB8C-0D40-4D41-9251-DFF097A52C8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EB92-BE16-4E5C-B761-DB70D3D0188B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029A-05B1-4C59-88F0-2A3517C84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EB92-BE16-4E5C-B761-DB70D3D0188B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029A-05B1-4C59-88F0-2A3517C84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EB92-BE16-4E5C-B761-DB70D3D0188B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029A-05B1-4C59-88F0-2A3517C84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EB92-BE16-4E5C-B761-DB70D3D0188B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029A-05B1-4C59-88F0-2A3517C84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EB92-BE16-4E5C-B761-DB70D3D0188B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029A-05B1-4C59-88F0-2A3517C84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EB92-BE16-4E5C-B761-DB70D3D0188B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029A-05B1-4C59-88F0-2A3517C84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EB92-BE16-4E5C-B761-DB70D3D0188B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029A-05B1-4C59-88F0-2A3517C84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EB92-BE16-4E5C-B761-DB70D3D0188B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029A-05B1-4C59-88F0-2A3517C84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EB92-BE16-4E5C-B761-DB70D3D0188B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029A-05B1-4C59-88F0-2A3517C84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EB92-BE16-4E5C-B761-DB70D3D0188B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029A-05B1-4C59-88F0-2A3517C84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EB92-BE16-4E5C-B761-DB70D3D0188B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029A-05B1-4C59-88F0-2A3517C84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7EB92-BE16-4E5C-B761-DB70D3D0188B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C029A-05B1-4C59-88F0-2A3517C84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3" descr="glob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6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9144000" cy="6069013"/>
          </a:xfrm>
          <a:prstGeom prst="rect">
            <a:avLst/>
          </a:prstGeom>
          <a:solidFill>
            <a:schemeClr val="bg1">
              <a:lumMod val="9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762000" y="762000"/>
            <a:ext cx="7620000" cy="1828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Total Lightning Applications</a:t>
            </a:r>
          </a:p>
        </p:txBody>
      </p:sp>
      <p:sp>
        <p:nvSpPr>
          <p:cNvPr id="47" name="Subtitle 2"/>
          <p:cNvSpPr>
            <a:spLocks noGrp="1"/>
          </p:cNvSpPr>
          <p:nvPr>
            <p:ph type="subTitle" idx="1"/>
          </p:nvPr>
        </p:nvSpPr>
        <p:spPr>
          <a:xfrm>
            <a:off x="304800" y="4876800"/>
            <a:ext cx="84582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Sixth Meeting of the Science Advisory Committee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28 February – 1 March 2012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600200" y="5802313"/>
            <a:ext cx="59023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National Space Science and Technology Center, Huntsville, AL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228600" y="6096000"/>
            <a:ext cx="8781411" cy="685800"/>
            <a:chOff x="228600" y="6096000"/>
            <a:chExt cx="8781411" cy="685800"/>
          </a:xfrm>
        </p:grpSpPr>
        <p:grpSp>
          <p:nvGrpSpPr>
            <p:cNvPr id="30" name="Group 22"/>
            <p:cNvGrpSpPr/>
            <p:nvPr/>
          </p:nvGrpSpPr>
          <p:grpSpPr>
            <a:xfrm>
              <a:off x="2064079" y="6096000"/>
              <a:ext cx="6945932" cy="685800"/>
              <a:chOff x="2140279" y="6096000"/>
              <a:chExt cx="6945932" cy="685800"/>
            </a:xfrm>
          </p:grpSpPr>
          <p:grpSp>
            <p:nvGrpSpPr>
              <p:cNvPr id="32" name="Group 13"/>
              <p:cNvGrpSpPr>
                <a:grpSpLocks/>
              </p:cNvGrpSpPr>
              <p:nvPr/>
            </p:nvGrpSpPr>
            <p:grpSpPr bwMode="auto">
              <a:xfrm>
                <a:off x="2140279" y="6245225"/>
                <a:ext cx="5784521" cy="460375"/>
                <a:chOff x="2286000" y="6245225"/>
                <a:chExt cx="5784521" cy="460375"/>
              </a:xfrm>
            </p:grpSpPr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2286000" y="6525768"/>
                  <a:ext cx="5784521" cy="179832"/>
                  <a:chOff x="2514600" y="5916168"/>
                  <a:chExt cx="5784521" cy="179832"/>
                </a:xfrm>
              </p:grpSpPr>
              <p:sp>
                <p:nvSpPr>
                  <p:cNvPr id="36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697480" y="5916168"/>
                    <a:ext cx="5601641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603123" y="6007608"/>
                    <a:ext cx="560470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14600" y="6096000"/>
                    <a:ext cx="5601641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5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652680" y="6245225"/>
                  <a:ext cx="5189241" cy="292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3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+mj-lt"/>
                    </a:rPr>
                    <a:t>transitioning unique NASA data and research technologies to operations</a:t>
                  </a:r>
                  <a:endParaRPr lang="en-US" sz="1300" b="1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</p:grpSp>
          <p:pic>
            <p:nvPicPr>
              <p:cNvPr id="33" name="Picture 10" descr="S:\SPoRT Logo\NASA_Lg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229599" y="6096000"/>
                <a:ext cx="856612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1" name="Picture 2" descr="sport_redblue_lg_tran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8600" y="6245225"/>
              <a:ext cx="1676400" cy="44984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0" y="0"/>
            <a:ext cx="1524000" cy="6858000"/>
            <a:chOff x="0" y="0"/>
            <a:chExt cx="1752600" cy="6858000"/>
          </a:xfrm>
        </p:grpSpPr>
        <p:pic>
          <p:nvPicPr>
            <p:cNvPr id="21" name="Picture 14" descr="lightning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7526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Rectangle 24"/>
            <p:cNvSpPr/>
            <p:nvPr/>
          </p:nvSpPr>
          <p:spPr>
            <a:xfrm>
              <a:off x="0" y="0"/>
              <a:ext cx="1752600" cy="6858000"/>
            </a:xfrm>
            <a:prstGeom prst="rect">
              <a:avLst/>
            </a:prstGeom>
            <a:solidFill>
              <a:schemeClr val="bg1">
                <a:lumMod val="65000"/>
                <a:lumOff val="3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838200" y="304800"/>
            <a:ext cx="7620000" cy="99377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Looking Forward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52400" y="1095374"/>
            <a:ext cx="4419600" cy="515302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28600" y="1247775"/>
            <a:ext cx="4343400" cy="5001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3" indent="-176213">
              <a:spcAft>
                <a:spcPts val="600"/>
              </a:spcAft>
              <a:buClr>
                <a:schemeClr val="bg1">
                  <a:lumMod val="85000"/>
                </a:schemeClr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</a:rPr>
              <a:t>AWIPS II plug-ins (lightning jump)</a:t>
            </a:r>
          </a:p>
          <a:p>
            <a:pPr marL="176213" indent="-176213">
              <a:spcAft>
                <a:spcPts val="600"/>
              </a:spcAft>
              <a:buClr>
                <a:schemeClr val="bg1">
                  <a:lumMod val="85000"/>
                </a:schemeClr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</a:rPr>
              <a:t>Training for new products</a:t>
            </a:r>
            <a:endParaRPr lang="en-US" sz="2200" b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176213" indent="-176213">
              <a:spcAft>
                <a:spcPts val="600"/>
              </a:spcAft>
              <a:buClr>
                <a:schemeClr val="bg1">
                  <a:lumMod val="85000"/>
                </a:schemeClr>
              </a:buClr>
              <a:buFont typeface="Arial" pitchFamily="34" charset="0"/>
              <a:buChar char="•"/>
              <a:defRPr/>
            </a:pPr>
            <a:r>
              <a:rPr lang="en-US" sz="2200" b="0" dirty="0" smtClean="0">
                <a:solidFill>
                  <a:schemeClr val="bg1">
                    <a:lumMod val="85000"/>
                  </a:schemeClr>
                </a:solidFill>
              </a:rPr>
              <a:t>Evaluation of new products</a:t>
            </a:r>
          </a:p>
          <a:p>
            <a:pPr marL="176213" indent="-176213">
              <a:spcAft>
                <a:spcPts val="600"/>
              </a:spcAft>
              <a:buClr>
                <a:schemeClr val="bg1">
                  <a:lumMod val="85000"/>
                </a:schemeClr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</a:rPr>
              <a:t>Stronger ties with DCLMA</a:t>
            </a:r>
          </a:p>
          <a:p>
            <a:pPr marL="176213" indent="-176213">
              <a:spcAft>
                <a:spcPts val="600"/>
              </a:spcAft>
              <a:buClr>
                <a:schemeClr val="bg1">
                  <a:lumMod val="85000"/>
                </a:schemeClr>
              </a:buClr>
              <a:buFont typeface="Arial" pitchFamily="34" charset="0"/>
              <a:buChar char="•"/>
              <a:defRPr/>
            </a:pPr>
            <a:r>
              <a:rPr lang="en-US" sz="2200" b="0" dirty="0" smtClean="0">
                <a:solidFill>
                  <a:schemeClr val="bg1">
                    <a:lumMod val="85000"/>
                  </a:schemeClr>
                </a:solidFill>
              </a:rPr>
              <a:t>Expansion to other networks</a:t>
            </a:r>
          </a:p>
          <a:p>
            <a:pPr marL="176213" indent="-176213">
              <a:spcAft>
                <a:spcPts val="600"/>
              </a:spcAft>
              <a:buClr>
                <a:schemeClr val="bg1">
                  <a:lumMod val="85000"/>
                </a:schemeClr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</a:rPr>
              <a:t>New web graphics</a:t>
            </a:r>
            <a:endParaRPr lang="en-US" sz="2200" b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176213" indent="-176213">
              <a:spcAft>
                <a:spcPts val="600"/>
              </a:spcAft>
              <a:buClr>
                <a:schemeClr val="bg1">
                  <a:lumMod val="85000"/>
                </a:schemeClr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</a:rPr>
              <a:t>Melbourne case study project</a:t>
            </a:r>
            <a:endParaRPr lang="en-US" sz="2200" b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176213" indent="-176213">
              <a:spcAft>
                <a:spcPts val="600"/>
              </a:spcAft>
              <a:buClr>
                <a:schemeClr val="bg1">
                  <a:lumMod val="85000"/>
                </a:schemeClr>
              </a:buClr>
              <a:buFont typeface="Arial" pitchFamily="34" charset="0"/>
              <a:buChar char="•"/>
              <a:defRPr/>
            </a:pPr>
            <a:r>
              <a:rPr lang="en-US" sz="2200" b="0" dirty="0" smtClean="0">
                <a:solidFill>
                  <a:schemeClr val="bg1">
                    <a:lumMod val="85000"/>
                  </a:schemeClr>
                </a:solidFill>
              </a:rPr>
              <a:t>Directly apply to GOES-R activities</a:t>
            </a:r>
          </a:p>
          <a:p>
            <a:pPr marL="176213" indent="-176213">
              <a:spcAft>
                <a:spcPts val="600"/>
              </a:spcAft>
              <a:buClr>
                <a:schemeClr val="bg1">
                  <a:lumMod val="85000"/>
                </a:schemeClr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</a:rPr>
              <a:t>Prepare for GLM era</a:t>
            </a:r>
          </a:p>
          <a:p>
            <a:pPr marL="685800" lvl="1" indent="-338138">
              <a:spcAft>
                <a:spcPts val="600"/>
              </a:spcAft>
              <a:buClr>
                <a:schemeClr val="bg1">
                  <a:lumMod val="85000"/>
                </a:schemeClr>
              </a:buClr>
              <a:buFont typeface="Calibri" pitchFamily="34" charset="0"/>
              <a:buChar char="–"/>
              <a:defRPr/>
            </a:pPr>
            <a:r>
              <a:rPr lang="en-US" sz="2200" b="0" dirty="0" smtClean="0">
                <a:solidFill>
                  <a:schemeClr val="bg1">
                    <a:lumMod val="85000"/>
                  </a:schemeClr>
                </a:solidFill>
              </a:rPr>
              <a:t>Verify GLM observations</a:t>
            </a:r>
          </a:p>
          <a:p>
            <a:pPr marL="685800" lvl="1" indent="-338138">
              <a:spcAft>
                <a:spcPts val="600"/>
              </a:spcAft>
              <a:buClr>
                <a:schemeClr val="bg1">
                  <a:lumMod val="85000"/>
                </a:schemeClr>
              </a:buClr>
              <a:buFont typeface="Calibri" pitchFamily="34" charset="0"/>
              <a:buChar char="–"/>
              <a:defRPr/>
            </a:pP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</a:rPr>
              <a:t>Operational model</a:t>
            </a:r>
          </a:p>
          <a:p>
            <a:pPr marL="685800" lvl="1" indent="-338138">
              <a:spcAft>
                <a:spcPts val="600"/>
              </a:spcAft>
              <a:buClr>
                <a:schemeClr val="bg1">
                  <a:lumMod val="85000"/>
                </a:schemeClr>
              </a:buClr>
              <a:buFont typeface="Calibri" pitchFamily="34" charset="0"/>
              <a:buChar char="–"/>
              <a:defRPr/>
            </a:pPr>
            <a:r>
              <a:rPr lang="en-US" sz="2200" b="0" dirty="0" smtClean="0">
                <a:solidFill>
                  <a:schemeClr val="bg1">
                    <a:lumMod val="85000"/>
                  </a:schemeClr>
                </a:solidFill>
              </a:rPr>
              <a:t>Dual-</a:t>
            </a:r>
            <a:r>
              <a:rPr lang="en-US" sz="2200" b="0" dirty="0" err="1" smtClean="0">
                <a:solidFill>
                  <a:schemeClr val="bg1">
                    <a:lumMod val="85000"/>
                  </a:schemeClr>
                </a:solidFill>
              </a:rPr>
              <a:t>pol</a:t>
            </a:r>
            <a:r>
              <a:rPr lang="en-US" sz="2200" b="0" dirty="0" smtClean="0">
                <a:solidFill>
                  <a:schemeClr val="bg1">
                    <a:lumMod val="85000"/>
                  </a:schemeClr>
                </a:solidFill>
              </a:rPr>
              <a:t> radar (UAH)</a:t>
            </a:r>
            <a:endParaRPr lang="en-US" sz="2200" b="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28600" y="6096000"/>
            <a:ext cx="8781411" cy="685800"/>
            <a:chOff x="228600" y="6096000"/>
            <a:chExt cx="8781411" cy="685800"/>
          </a:xfrm>
        </p:grpSpPr>
        <p:grpSp>
          <p:nvGrpSpPr>
            <p:cNvPr id="29" name="Group 22"/>
            <p:cNvGrpSpPr/>
            <p:nvPr/>
          </p:nvGrpSpPr>
          <p:grpSpPr>
            <a:xfrm>
              <a:off x="2064079" y="6096000"/>
              <a:ext cx="6945932" cy="685800"/>
              <a:chOff x="2140279" y="6096000"/>
              <a:chExt cx="6945932" cy="685800"/>
            </a:xfrm>
          </p:grpSpPr>
          <p:grpSp>
            <p:nvGrpSpPr>
              <p:cNvPr id="31" name="Group 13"/>
              <p:cNvGrpSpPr>
                <a:grpSpLocks/>
              </p:cNvGrpSpPr>
              <p:nvPr/>
            </p:nvGrpSpPr>
            <p:grpSpPr bwMode="auto">
              <a:xfrm>
                <a:off x="2140279" y="6245225"/>
                <a:ext cx="5784521" cy="460375"/>
                <a:chOff x="2286000" y="6245225"/>
                <a:chExt cx="5784521" cy="460375"/>
              </a:xfrm>
            </p:grpSpPr>
            <p:grpSp>
              <p:nvGrpSpPr>
                <p:cNvPr id="36" name="Group 11"/>
                <p:cNvGrpSpPr>
                  <a:grpSpLocks/>
                </p:cNvGrpSpPr>
                <p:nvPr/>
              </p:nvGrpSpPr>
              <p:grpSpPr bwMode="auto">
                <a:xfrm>
                  <a:off x="2286000" y="6525768"/>
                  <a:ext cx="5784521" cy="179832"/>
                  <a:chOff x="2514600" y="5916168"/>
                  <a:chExt cx="5784521" cy="179832"/>
                </a:xfrm>
              </p:grpSpPr>
              <p:sp>
                <p:nvSpPr>
                  <p:cNvPr id="38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697480" y="5916168"/>
                    <a:ext cx="5601641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603123" y="6007608"/>
                    <a:ext cx="560470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14600" y="6096000"/>
                    <a:ext cx="5601641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7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652680" y="6245225"/>
                  <a:ext cx="5189241" cy="292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3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+mj-lt"/>
                    </a:rPr>
                    <a:t>transitioning unique NASA data and research technologies to operations</a:t>
                  </a:r>
                  <a:endParaRPr lang="en-US" sz="1300" b="1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</p:grpSp>
          <p:pic>
            <p:nvPicPr>
              <p:cNvPr id="32" name="Picture 10" descr="S:\SPoRT Logo\NASA_Lg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229599" y="6096000"/>
                <a:ext cx="856612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0" name="Picture 2" descr="sport_redblue_lg_tran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8600" y="6245225"/>
              <a:ext cx="1676400" cy="44984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0" name="Picture 4" descr="I:\henry.steigerwaldt\graphics_save\02 MAY 2010 Davidson-Sumner CO supercell tornadoes\hs-1046z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1371600"/>
            <a:ext cx="3671455" cy="2667000"/>
          </a:xfrm>
          <a:prstGeom prst="round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3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2971799"/>
            <a:ext cx="2667000" cy="3123291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grpSp>
        <p:nvGrpSpPr>
          <p:cNvPr id="24" name="Group 29"/>
          <p:cNvGrpSpPr/>
          <p:nvPr/>
        </p:nvGrpSpPr>
        <p:grpSpPr>
          <a:xfrm>
            <a:off x="5334000" y="5486400"/>
            <a:ext cx="1600200" cy="457200"/>
            <a:chOff x="6705600" y="1524000"/>
            <a:chExt cx="1600200" cy="457200"/>
          </a:xfrm>
        </p:grpSpPr>
        <p:sp>
          <p:nvSpPr>
            <p:cNvPr id="26" name="Rounded Rectangle 25"/>
            <p:cNvSpPr/>
            <p:nvPr/>
          </p:nvSpPr>
          <p:spPr>
            <a:xfrm>
              <a:off x="6705600" y="1524000"/>
              <a:ext cx="1600200" cy="45720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781800" y="1600201"/>
              <a:ext cx="1524000" cy="356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6213" lvl="1" indent="-176213">
                <a:lnSpc>
                  <a:spcPct val="85000"/>
                </a:lnSpc>
                <a:spcAft>
                  <a:spcPts val="600"/>
                </a:spcAft>
              </a:pPr>
              <a:r>
                <a:rPr lang="en-US" sz="2000" dirty="0" smtClean="0">
                  <a:solidFill>
                    <a:schemeClr val="bg1">
                      <a:lumMod val="85000"/>
                    </a:schemeClr>
                  </a:solidFill>
                </a:rPr>
                <a:t>White Sands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0" y="0"/>
            <a:ext cx="1524000" cy="6858000"/>
            <a:chOff x="0" y="0"/>
            <a:chExt cx="1752600" cy="6858000"/>
          </a:xfrm>
        </p:grpSpPr>
        <p:pic>
          <p:nvPicPr>
            <p:cNvPr id="21" name="Picture 14" descr="lightning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7526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Rectangle 24"/>
            <p:cNvSpPr/>
            <p:nvPr/>
          </p:nvSpPr>
          <p:spPr>
            <a:xfrm>
              <a:off x="0" y="0"/>
              <a:ext cx="1752600" cy="6858000"/>
            </a:xfrm>
            <a:prstGeom prst="rect">
              <a:avLst/>
            </a:prstGeom>
            <a:solidFill>
              <a:schemeClr val="bg1">
                <a:lumMod val="65000"/>
                <a:lumOff val="3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838200" y="304800"/>
            <a:ext cx="7620000" cy="99377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590800" y="2286000"/>
            <a:ext cx="4038600" cy="23622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590800" y="2362200"/>
            <a:ext cx="38862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09588" lvl="1" indent="-277813">
              <a:tabLst>
                <a:tab pos="687388" algn="l"/>
              </a:tabLst>
              <a:defRPr/>
            </a:pPr>
            <a:r>
              <a:rPr lang="en-US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Tahoma" pitchFamily="34" charset="0"/>
              </a:rPr>
              <a:t>E-mail</a:t>
            </a:r>
            <a:endParaRPr lang="en-US" sz="2800" dirty="0" smtClean="0">
              <a:solidFill>
                <a:schemeClr val="bg1">
                  <a:lumMod val="85000"/>
                </a:schemeClr>
              </a:solidFill>
              <a:cs typeface="Tahoma" pitchFamily="34" charset="0"/>
            </a:endParaRPr>
          </a:p>
          <a:p>
            <a:pPr marL="509588" lvl="1" indent="-277813">
              <a:buFont typeface="Courier New" pitchFamily="49" charset="0"/>
              <a:buChar char="o"/>
              <a:tabLst>
                <a:tab pos="687388" algn="l"/>
              </a:tabLst>
              <a:defRPr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cs typeface="Tahoma" pitchFamily="34" charset="0"/>
              </a:rPr>
              <a:t>geoffrey.stano@nasa.gov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590800" y="3429000"/>
            <a:ext cx="3886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09588" lvl="1" indent="-277813">
              <a:tabLst>
                <a:tab pos="687388" algn="l"/>
              </a:tabLst>
              <a:defRPr/>
            </a:pPr>
            <a:r>
              <a:rPr lang="en-US" sz="28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Tahoma" pitchFamily="34" charset="0"/>
              </a:rPr>
              <a:t>SPoRT</a:t>
            </a:r>
            <a:r>
              <a:rPr lang="en-US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Tahoma" pitchFamily="34" charset="0"/>
              </a:rPr>
              <a:t> Webpage</a:t>
            </a:r>
            <a:endParaRPr lang="en-US" sz="2800" dirty="0" smtClean="0">
              <a:solidFill>
                <a:schemeClr val="bg1">
                  <a:lumMod val="85000"/>
                </a:schemeClr>
              </a:solidFill>
              <a:cs typeface="Tahoma" pitchFamily="34" charset="0"/>
            </a:endParaRPr>
          </a:p>
          <a:p>
            <a:pPr marL="509588" lvl="1" indent="-277813">
              <a:buFont typeface="Courier New" pitchFamily="49" charset="0"/>
              <a:buChar char="o"/>
              <a:tabLst>
                <a:tab pos="687388" algn="l"/>
              </a:tabLst>
              <a:defRPr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cs typeface="Tahoma" pitchFamily="34" charset="0"/>
              </a:rPr>
              <a:t>weather.msfc.nasa.gov/sport</a:t>
            </a:r>
          </a:p>
          <a:p>
            <a:pPr marL="509588" lvl="1" indent="-277813">
              <a:buFont typeface="Courier New" pitchFamily="49" charset="0"/>
              <a:buChar char="o"/>
              <a:tabLst>
                <a:tab pos="687388" algn="l"/>
              </a:tabLst>
              <a:defRPr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cs typeface="Tahoma" pitchFamily="34" charset="0"/>
              </a:rPr>
              <a:t> weather.msfc.nasa.gov/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cs typeface="Tahoma" pitchFamily="34" charset="0"/>
              </a:rPr>
              <a:t>sportblog</a:t>
            </a:r>
            <a:endParaRPr lang="en-US" dirty="0" smtClean="0">
              <a:solidFill>
                <a:schemeClr val="bg1">
                  <a:lumMod val="85000"/>
                </a:schemeClr>
              </a:solidFill>
              <a:cs typeface="Tahoma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28600" y="6096000"/>
            <a:ext cx="8781411" cy="685800"/>
            <a:chOff x="228600" y="6096000"/>
            <a:chExt cx="8781411" cy="685800"/>
          </a:xfrm>
        </p:grpSpPr>
        <p:grpSp>
          <p:nvGrpSpPr>
            <p:cNvPr id="31" name="Group 22"/>
            <p:cNvGrpSpPr/>
            <p:nvPr/>
          </p:nvGrpSpPr>
          <p:grpSpPr>
            <a:xfrm>
              <a:off x="2064079" y="6096000"/>
              <a:ext cx="6945932" cy="685800"/>
              <a:chOff x="2140279" y="6096000"/>
              <a:chExt cx="6945932" cy="685800"/>
            </a:xfrm>
          </p:grpSpPr>
          <p:grpSp>
            <p:nvGrpSpPr>
              <p:cNvPr id="34" name="Group 13"/>
              <p:cNvGrpSpPr>
                <a:grpSpLocks/>
              </p:cNvGrpSpPr>
              <p:nvPr/>
            </p:nvGrpSpPr>
            <p:grpSpPr bwMode="auto">
              <a:xfrm>
                <a:off x="2140279" y="6245225"/>
                <a:ext cx="5784521" cy="460375"/>
                <a:chOff x="2286000" y="6245225"/>
                <a:chExt cx="5784521" cy="460375"/>
              </a:xfrm>
            </p:grpSpPr>
            <p:grpSp>
              <p:nvGrpSpPr>
                <p:cNvPr id="36" name="Group 11"/>
                <p:cNvGrpSpPr>
                  <a:grpSpLocks/>
                </p:cNvGrpSpPr>
                <p:nvPr/>
              </p:nvGrpSpPr>
              <p:grpSpPr bwMode="auto">
                <a:xfrm>
                  <a:off x="2286000" y="6525768"/>
                  <a:ext cx="5784521" cy="179832"/>
                  <a:chOff x="2514600" y="5916168"/>
                  <a:chExt cx="5784521" cy="179832"/>
                </a:xfrm>
              </p:grpSpPr>
              <p:sp>
                <p:nvSpPr>
                  <p:cNvPr id="38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697480" y="5916168"/>
                    <a:ext cx="5601641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603123" y="6007608"/>
                    <a:ext cx="560470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14600" y="6096000"/>
                    <a:ext cx="5601641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7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652680" y="6245225"/>
                  <a:ext cx="5189241" cy="292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3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+mj-lt"/>
                    </a:rPr>
                    <a:t>transitioning unique NASA data and research technologies to operations</a:t>
                  </a:r>
                  <a:endParaRPr lang="en-US" sz="1300" b="1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</p:grpSp>
          <p:pic>
            <p:nvPicPr>
              <p:cNvPr id="35" name="Picture 10" descr="S:\SPoRT Logo\NASA_Lg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229599" y="6096000"/>
                <a:ext cx="856612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3" name="Picture 2" descr="sport_redblue_lg_tran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600" y="6245225"/>
              <a:ext cx="1676400" cy="44984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4038600" y="1066800"/>
            <a:ext cx="4876800" cy="46482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2"/>
          <p:cNvGrpSpPr/>
          <p:nvPr/>
        </p:nvGrpSpPr>
        <p:grpSpPr>
          <a:xfrm>
            <a:off x="0" y="0"/>
            <a:ext cx="1524000" cy="6858000"/>
            <a:chOff x="0" y="0"/>
            <a:chExt cx="1752600" cy="6858000"/>
          </a:xfrm>
        </p:grpSpPr>
        <p:pic>
          <p:nvPicPr>
            <p:cNvPr id="26" name="Picture 14" descr="lightning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7526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ectangle 26"/>
            <p:cNvSpPr/>
            <p:nvPr/>
          </p:nvSpPr>
          <p:spPr>
            <a:xfrm>
              <a:off x="0" y="0"/>
              <a:ext cx="1752600" cy="6858000"/>
            </a:xfrm>
            <a:prstGeom prst="rect">
              <a:avLst/>
            </a:prstGeom>
            <a:solidFill>
              <a:schemeClr val="bg1">
                <a:lumMod val="65000"/>
                <a:lumOff val="3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  <p:sp>
        <p:nvSpPr>
          <p:cNvPr id="9219" name="Title 15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Relevance to SPoRT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00200"/>
            <a:ext cx="3781831" cy="3886200"/>
          </a:xfrm>
          <a:prstGeom prst="roundRect">
            <a:avLst/>
          </a:prstGeom>
          <a:noFill/>
          <a:ln w="1270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6" name="Content Placeholder 16"/>
          <p:cNvSpPr>
            <a:spLocks noGrp="1"/>
          </p:cNvSpPr>
          <p:nvPr>
            <p:ph idx="1"/>
          </p:nvPr>
        </p:nvSpPr>
        <p:spPr>
          <a:xfrm>
            <a:off x="4114800" y="1219200"/>
            <a:ext cx="4800600" cy="4419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Several LMAs operated by NASA</a:t>
            </a:r>
          </a:p>
          <a:p>
            <a:pPr eaLnBrk="1" hangingPunct="1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Improved situational awareness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“At a glance” analysis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See what storms may be intensifying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Improved severe weather warnings</a:t>
            </a:r>
          </a:p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Improves lightning safety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First cloud-to-ground strike lead time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Spatial extent of storms</a:t>
            </a:r>
          </a:p>
          <a:p>
            <a:pPr eaLnBrk="1" hangingPunct="1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Leverage expertise with other SPoRT activities</a:t>
            </a:r>
          </a:p>
          <a:p>
            <a:pPr lvl="1" eaLnBrk="1" hangingPunct="1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GOES-R GLM activities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28600" y="6096000"/>
            <a:ext cx="8781411" cy="685800"/>
            <a:chOff x="228600" y="6096000"/>
            <a:chExt cx="8781411" cy="685800"/>
          </a:xfrm>
        </p:grpSpPr>
        <p:grpSp>
          <p:nvGrpSpPr>
            <p:cNvPr id="31" name="Group 22"/>
            <p:cNvGrpSpPr/>
            <p:nvPr/>
          </p:nvGrpSpPr>
          <p:grpSpPr>
            <a:xfrm>
              <a:off x="2064079" y="6096000"/>
              <a:ext cx="6945932" cy="685800"/>
              <a:chOff x="2140279" y="6096000"/>
              <a:chExt cx="6945932" cy="685800"/>
            </a:xfrm>
          </p:grpSpPr>
          <p:grpSp>
            <p:nvGrpSpPr>
              <p:cNvPr id="33" name="Group 13"/>
              <p:cNvGrpSpPr>
                <a:grpSpLocks/>
              </p:cNvGrpSpPr>
              <p:nvPr/>
            </p:nvGrpSpPr>
            <p:grpSpPr bwMode="auto">
              <a:xfrm>
                <a:off x="2140279" y="6245225"/>
                <a:ext cx="5784521" cy="460375"/>
                <a:chOff x="2286000" y="6245225"/>
                <a:chExt cx="5784521" cy="460375"/>
              </a:xfrm>
            </p:grpSpPr>
            <p:grpSp>
              <p:nvGrpSpPr>
                <p:cNvPr id="35" name="Group 11"/>
                <p:cNvGrpSpPr>
                  <a:grpSpLocks/>
                </p:cNvGrpSpPr>
                <p:nvPr/>
              </p:nvGrpSpPr>
              <p:grpSpPr bwMode="auto">
                <a:xfrm>
                  <a:off x="2286000" y="6525768"/>
                  <a:ext cx="5784521" cy="179832"/>
                  <a:chOff x="2514600" y="5916168"/>
                  <a:chExt cx="5784521" cy="179832"/>
                </a:xfrm>
              </p:grpSpPr>
              <p:sp>
                <p:nvSpPr>
                  <p:cNvPr id="37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697480" y="5916168"/>
                    <a:ext cx="5601641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603123" y="6007608"/>
                    <a:ext cx="560470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14600" y="6096000"/>
                    <a:ext cx="5601641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6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652680" y="6245225"/>
                  <a:ext cx="5189241" cy="292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3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+mj-lt"/>
                    </a:rPr>
                    <a:t>transitioning unique NASA data and research technologies to operations</a:t>
                  </a:r>
                  <a:endParaRPr lang="en-US" sz="1300" b="1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</p:grpSp>
          <p:pic>
            <p:nvPicPr>
              <p:cNvPr id="34" name="Picture 10" descr="S:\SPoRT Logo\NASA_Lg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229599" y="6096000"/>
                <a:ext cx="856612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2" name="Picture 2" descr="sport_redblue_lg_tran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8600" y="6245225"/>
              <a:ext cx="1676400" cy="44984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0" y="0"/>
            <a:ext cx="1524000" cy="6858000"/>
            <a:chOff x="0" y="0"/>
            <a:chExt cx="1752600" cy="6858000"/>
          </a:xfrm>
        </p:grpSpPr>
        <p:pic>
          <p:nvPicPr>
            <p:cNvPr id="26" name="Picture 14" descr="lightning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7526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ectangle 26"/>
            <p:cNvSpPr/>
            <p:nvPr/>
          </p:nvSpPr>
          <p:spPr>
            <a:xfrm>
              <a:off x="0" y="0"/>
              <a:ext cx="1752600" cy="6858000"/>
            </a:xfrm>
            <a:prstGeom prst="rect">
              <a:avLst/>
            </a:prstGeom>
            <a:solidFill>
              <a:schemeClr val="bg1">
                <a:lumMod val="65000"/>
                <a:lumOff val="3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228600" y="1828800"/>
            <a:ext cx="5486400" cy="34290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ontent Placeholder 16"/>
          <p:cNvSpPr>
            <a:spLocks noGrp="1"/>
          </p:cNvSpPr>
          <p:nvPr>
            <p:ph idx="1"/>
          </p:nvPr>
        </p:nvSpPr>
        <p:spPr>
          <a:xfrm>
            <a:off x="381000" y="1905001"/>
            <a:ext cx="5257800" cy="335279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“Lightning is a major strength of SPoRT” – SAC 2009</a:t>
            </a:r>
          </a:p>
          <a:p>
            <a:pPr eaLnBrk="1" hangingPunct="1"/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Partnered with Kennedy Space Center</a:t>
            </a:r>
          </a:p>
          <a:p>
            <a:pPr lvl="1" eaLnBrk="1" hangingPunct="1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Supports WFO Melbourne, Florida</a:t>
            </a:r>
          </a:p>
          <a:p>
            <a:pPr eaLnBrk="1" hangingPunct="1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Visits to NWS Eastern Region</a:t>
            </a:r>
          </a:p>
          <a:p>
            <a:pPr lvl="1" eaLnBrk="1" hangingPunct="1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Discuss expanded role with DCLMA</a:t>
            </a:r>
          </a:p>
          <a:p>
            <a:pPr lvl="1" eaLnBrk="1" hangingPunct="1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Training modules provided</a:t>
            </a:r>
          </a:p>
        </p:txBody>
      </p:sp>
      <p:sp>
        <p:nvSpPr>
          <p:cNvPr id="9219" name="Title 15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Accomplishments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657599"/>
            <a:ext cx="2382983" cy="2438401"/>
          </a:xfrm>
          <a:prstGeom prst="roundRect">
            <a:avLst/>
          </a:prstGeom>
          <a:noFill/>
          <a:ln w="127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1" name="Picture 2_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066800"/>
            <a:ext cx="2414664" cy="2438402"/>
          </a:xfrm>
          <a:prstGeom prst="roundRect">
            <a:avLst/>
          </a:prstGeom>
          <a:noFill/>
          <a:ln w="1587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grpSp>
        <p:nvGrpSpPr>
          <p:cNvPr id="31" name="Group 30"/>
          <p:cNvGrpSpPr/>
          <p:nvPr/>
        </p:nvGrpSpPr>
        <p:grpSpPr>
          <a:xfrm>
            <a:off x="228600" y="6096000"/>
            <a:ext cx="8781411" cy="685800"/>
            <a:chOff x="228600" y="6096000"/>
            <a:chExt cx="8781411" cy="685800"/>
          </a:xfrm>
        </p:grpSpPr>
        <p:grpSp>
          <p:nvGrpSpPr>
            <p:cNvPr id="32" name="Group 22"/>
            <p:cNvGrpSpPr/>
            <p:nvPr/>
          </p:nvGrpSpPr>
          <p:grpSpPr>
            <a:xfrm>
              <a:off x="2064079" y="6096000"/>
              <a:ext cx="6945932" cy="685800"/>
              <a:chOff x="2140279" y="6096000"/>
              <a:chExt cx="6945932" cy="685800"/>
            </a:xfrm>
          </p:grpSpPr>
          <p:grpSp>
            <p:nvGrpSpPr>
              <p:cNvPr id="35" name="Group 13"/>
              <p:cNvGrpSpPr>
                <a:grpSpLocks/>
              </p:cNvGrpSpPr>
              <p:nvPr/>
            </p:nvGrpSpPr>
            <p:grpSpPr bwMode="auto">
              <a:xfrm>
                <a:off x="2140279" y="6245225"/>
                <a:ext cx="5784521" cy="460375"/>
                <a:chOff x="2286000" y="6245225"/>
                <a:chExt cx="5784521" cy="460375"/>
              </a:xfrm>
            </p:grpSpPr>
            <p:grpSp>
              <p:nvGrpSpPr>
                <p:cNvPr id="37" name="Group 11"/>
                <p:cNvGrpSpPr>
                  <a:grpSpLocks/>
                </p:cNvGrpSpPr>
                <p:nvPr/>
              </p:nvGrpSpPr>
              <p:grpSpPr bwMode="auto">
                <a:xfrm>
                  <a:off x="2286000" y="6525768"/>
                  <a:ext cx="5784521" cy="179832"/>
                  <a:chOff x="2514600" y="5916168"/>
                  <a:chExt cx="5784521" cy="179832"/>
                </a:xfrm>
              </p:grpSpPr>
              <p:sp>
                <p:nvSpPr>
                  <p:cNvPr id="40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697480" y="5916168"/>
                    <a:ext cx="5601641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603123" y="6007608"/>
                    <a:ext cx="560470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14600" y="6096000"/>
                    <a:ext cx="5601641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9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652680" y="6245225"/>
                  <a:ext cx="5189241" cy="292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3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+mj-lt"/>
                    </a:rPr>
                    <a:t>transitioning unique NASA data and research technologies to operations</a:t>
                  </a:r>
                  <a:endParaRPr lang="en-US" sz="1300" b="1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</p:grpSp>
          <p:pic>
            <p:nvPicPr>
              <p:cNvPr id="36" name="Picture 10" descr="S:\SPoRT Logo\NASA_Lg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8229599" y="6096000"/>
                <a:ext cx="856612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4" name="Picture 2" descr="sport_redblue_lg_tran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8600" y="6245225"/>
              <a:ext cx="1676400" cy="44984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3505200" y="1524000"/>
            <a:ext cx="5486400" cy="4343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2"/>
          <p:cNvGrpSpPr/>
          <p:nvPr/>
        </p:nvGrpSpPr>
        <p:grpSpPr>
          <a:xfrm>
            <a:off x="0" y="0"/>
            <a:ext cx="1524000" cy="6858000"/>
            <a:chOff x="0" y="0"/>
            <a:chExt cx="1752600" cy="6858000"/>
          </a:xfrm>
        </p:grpSpPr>
        <p:pic>
          <p:nvPicPr>
            <p:cNvPr id="26" name="Picture 14" descr="lightning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7526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ectangle 26"/>
            <p:cNvSpPr/>
            <p:nvPr/>
          </p:nvSpPr>
          <p:spPr>
            <a:xfrm>
              <a:off x="0" y="0"/>
              <a:ext cx="1752600" cy="6858000"/>
            </a:xfrm>
            <a:prstGeom prst="rect">
              <a:avLst/>
            </a:prstGeom>
            <a:solidFill>
              <a:schemeClr val="bg1">
                <a:lumMod val="65000"/>
                <a:lumOff val="3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  <p:sp>
        <p:nvSpPr>
          <p:cNvPr id="9219" name="Title 15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Accomplishments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idx="1"/>
          </p:nvPr>
        </p:nvSpPr>
        <p:spPr>
          <a:xfrm>
            <a:off x="3581400" y="1752600"/>
            <a:ext cx="5486400" cy="43434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“Advocates should play a bigger role in training” – SAC 2009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8 operational examples provided by WFO partners in upcoming total lightning module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WFOs guiding new product development</a:t>
            </a:r>
          </a:p>
          <a:p>
            <a:pPr lvl="1"/>
            <a:endParaRPr lang="en-US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/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“Partner with other NOAA/NWS </a:t>
            </a:r>
            <a:r>
              <a:rPr lang="en-US" sz="2400" i="1" dirty="0" err="1" smtClean="0">
                <a:solidFill>
                  <a:schemeClr val="bg1">
                    <a:lumMod val="95000"/>
                  </a:schemeClr>
                </a:solidFill>
              </a:rPr>
              <a:t>testbeds</a:t>
            </a: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” – SAC 2009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Developing ties with AWC and SPC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Invitation to AWC’s Summer Experiment</a:t>
            </a:r>
            <a:endParaRPr lang="en-US" sz="16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95400"/>
            <a:ext cx="30332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809204"/>
            <a:ext cx="3048000" cy="2286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1" name="Group 30"/>
          <p:cNvGrpSpPr/>
          <p:nvPr/>
        </p:nvGrpSpPr>
        <p:grpSpPr>
          <a:xfrm>
            <a:off x="228600" y="6096000"/>
            <a:ext cx="8781411" cy="685800"/>
            <a:chOff x="228600" y="6096000"/>
            <a:chExt cx="8781411" cy="685800"/>
          </a:xfrm>
        </p:grpSpPr>
        <p:grpSp>
          <p:nvGrpSpPr>
            <p:cNvPr id="32" name="Group 22"/>
            <p:cNvGrpSpPr/>
            <p:nvPr/>
          </p:nvGrpSpPr>
          <p:grpSpPr>
            <a:xfrm>
              <a:off x="2064079" y="6096000"/>
              <a:ext cx="6945932" cy="685800"/>
              <a:chOff x="2140279" y="6096000"/>
              <a:chExt cx="6945932" cy="685800"/>
            </a:xfrm>
          </p:grpSpPr>
          <p:grpSp>
            <p:nvGrpSpPr>
              <p:cNvPr id="34" name="Group 13"/>
              <p:cNvGrpSpPr>
                <a:grpSpLocks/>
              </p:cNvGrpSpPr>
              <p:nvPr/>
            </p:nvGrpSpPr>
            <p:grpSpPr bwMode="auto">
              <a:xfrm>
                <a:off x="2140279" y="6245225"/>
                <a:ext cx="5784521" cy="460375"/>
                <a:chOff x="2286000" y="6245225"/>
                <a:chExt cx="5784521" cy="460375"/>
              </a:xfrm>
            </p:grpSpPr>
            <p:grpSp>
              <p:nvGrpSpPr>
                <p:cNvPr id="36" name="Group 11"/>
                <p:cNvGrpSpPr>
                  <a:grpSpLocks/>
                </p:cNvGrpSpPr>
                <p:nvPr/>
              </p:nvGrpSpPr>
              <p:grpSpPr bwMode="auto">
                <a:xfrm>
                  <a:off x="2286000" y="6525768"/>
                  <a:ext cx="5784521" cy="179832"/>
                  <a:chOff x="2514600" y="5916168"/>
                  <a:chExt cx="5784521" cy="179832"/>
                </a:xfrm>
              </p:grpSpPr>
              <p:sp>
                <p:nvSpPr>
                  <p:cNvPr id="38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697480" y="5916168"/>
                    <a:ext cx="5601641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603123" y="6007608"/>
                    <a:ext cx="560470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14600" y="6096000"/>
                    <a:ext cx="5601641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7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652680" y="6245225"/>
                  <a:ext cx="5189241" cy="292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3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+mj-lt"/>
                    </a:rPr>
                    <a:t>transitioning unique NASA data and research technologies to operations</a:t>
                  </a:r>
                  <a:endParaRPr lang="en-US" sz="1300" b="1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</p:grpSp>
          <p:pic>
            <p:nvPicPr>
              <p:cNvPr id="35" name="Picture 10" descr="S:\SPoRT Logo\NASA_Lg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8229599" y="6096000"/>
                <a:ext cx="856612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3" name="Picture 2" descr="sport_redblue_lg_tran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8600" y="6245225"/>
              <a:ext cx="1676400" cy="44984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0" y="0"/>
            <a:ext cx="1524000" cy="6858000"/>
            <a:chOff x="0" y="0"/>
            <a:chExt cx="1752600" cy="6858000"/>
          </a:xfrm>
        </p:grpSpPr>
        <p:pic>
          <p:nvPicPr>
            <p:cNvPr id="21" name="Picture 14" descr="lightning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7526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Rectangle 24"/>
            <p:cNvSpPr/>
            <p:nvPr/>
          </p:nvSpPr>
          <p:spPr>
            <a:xfrm>
              <a:off x="0" y="0"/>
              <a:ext cx="1752600" cy="6858000"/>
            </a:xfrm>
            <a:prstGeom prst="rect">
              <a:avLst/>
            </a:prstGeom>
            <a:solidFill>
              <a:schemeClr val="bg1">
                <a:lumMod val="65000"/>
                <a:lumOff val="3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838200" y="304800"/>
            <a:ext cx="7620000" cy="99377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Traditional Use</a:t>
            </a:r>
          </a:p>
        </p:txBody>
      </p:sp>
      <p:grpSp>
        <p:nvGrpSpPr>
          <p:cNvPr id="3" name="Group 14"/>
          <p:cNvGrpSpPr/>
          <p:nvPr/>
        </p:nvGrpSpPr>
        <p:grpSpPr>
          <a:xfrm>
            <a:off x="228600" y="6096000"/>
            <a:ext cx="8781411" cy="685800"/>
            <a:chOff x="228600" y="6096000"/>
            <a:chExt cx="8781411" cy="685800"/>
          </a:xfrm>
        </p:grpSpPr>
        <p:grpSp>
          <p:nvGrpSpPr>
            <p:cNvPr id="4" name="Group 22"/>
            <p:cNvGrpSpPr/>
            <p:nvPr/>
          </p:nvGrpSpPr>
          <p:grpSpPr>
            <a:xfrm>
              <a:off x="2064079" y="6096000"/>
              <a:ext cx="6945932" cy="685800"/>
              <a:chOff x="2140279" y="6096000"/>
              <a:chExt cx="6945932" cy="685800"/>
            </a:xfrm>
          </p:grpSpPr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2140279" y="6245225"/>
                <a:ext cx="5784521" cy="460375"/>
                <a:chOff x="2286000" y="6245225"/>
                <a:chExt cx="5784521" cy="460375"/>
              </a:xfrm>
            </p:grpSpPr>
            <p:grpSp>
              <p:nvGrpSpPr>
                <p:cNvPr id="6" name="Group 11"/>
                <p:cNvGrpSpPr>
                  <a:grpSpLocks/>
                </p:cNvGrpSpPr>
                <p:nvPr/>
              </p:nvGrpSpPr>
              <p:grpSpPr bwMode="auto">
                <a:xfrm>
                  <a:off x="2286000" y="6525768"/>
                  <a:ext cx="5784521" cy="179832"/>
                  <a:chOff x="2514600" y="5916168"/>
                  <a:chExt cx="5784521" cy="179832"/>
                </a:xfrm>
              </p:grpSpPr>
              <p:sp>
                <p:nvSpPr>
                  <p:cNvPr id="30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697480" y="5916168"/>
                    <a:ext cx="5601641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603123" y="6007608"/>
                    <a:ext cx="560470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14600" y="6096000"/>
                    <a:ext cx="5601641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6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652680" y="6245225"/>
                  <a:ext cx="5189241" cy="292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3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+mj-lt"/>
                    </a:rPr>
                    <a:t>transitioning unique NASA data and research technologies to operations</a:t>
                  </a:r>
                  <a:endParaRPr lang="en-US" sz="1300" b="1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</p:grpSp>
          <p:pic>
            <p:nvPicPr>
              <p:cNvPr id="20" name="Picture 10" descr="S:\SPoRT Logo\NASA_Lg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229599" y="6096000"/>
                <a:ext cx="856612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8" name="Picture 2" descr="sport_redblue_lg_tran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600" y="6245225"/>
              <a:ext cx="1676400" cy="44984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26" name="Picture 2" descr="C:\Documents and Settings\gstano\My Documents\Liason\Training\Total_Lightning\LMA_Training2\cropped\New Folder\LMA_02Aug08_1932_zoo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0072" y="3733800"/>
            <a:ext cx="4841528" cy="2286000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</p:pic>
      <p:pic>
        <p:nvPicPr>
          <p:cNvPr id="1027" name="Picture 3" descr="C:\Documents and Settings\gstano\My Documents\Liason\Training\Total_Lightning\LMA_Training2\cropped\New Folder\LMA_02Aug08_1922_zoo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50072" y="1219200"/>
            <a:ext cx="4841528" cy="2286000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</p:pic>
      <p:sp>
        <p:nvSpPr>
          <p:cNvPr id="19" name="Rounded Rectangle 18"/>
          <p:cNvSpPr/>
          <p:nvPr/>
        </p:nvSpPr>
        <p:spPr>
          <a:xfrm>
            <a:off x="76200" y="1447800"/>
            <a:ext cx="3886200" cy="42672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Content Placeholder 16"/>
          <p:cNvSpPr txBox="1">
            <a:spLocks/>
          </p:cNvSpPr>
          <p:nvPr/>
        </p:nvSpPr>
        <p:spPr>
          <a:xfrm>
            <a:off x="152400" y="1676400"/>
            <a:ext cx="3581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1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800600" y="1828800"/>
            <a:ext cx="533400" cy="533400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800600" y="4343400"/>
            <a:ext cx="533400" cy="533400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162800" y="1828800"/>
            <a:ext cx="533400" cy="533400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162800" y="4495800"/>
            <a:ext cx="533400" cy="533400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4114800" y="1143000"/>
            <a:ext cx="1143000" cy="4572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1922 UTC</a:t>
            </a:r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4114800" y="3657600"/>
            <a:ext cx="1143000" cy="4572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1932 UTC</a:t>
            </a: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4419600" y="2438400"/>
            <a:ext cx="1219200" cy="4572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66 sources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4419600" y="5105400"/>
            <a:ext cx="1371600" cy="4572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324 sources</a:t>
            </a:r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6705600" y="5181600"/>
            <a:ext cx="1981200" cy="6096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Severe hail several minutes later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52400" y="1676400"/>
            <a:ext cx="3810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Correlation between lightning production and storm updraft</a:t>
            </a:r>
          </a:p>
          <a:p>
            <a:pPr lvl="1">
              <a:spcAft>
                <a:spcPts val="600"/>
              </a:spcAft>
              <a:buFont typeface="Calibri" pitchFamily="34" charset="0"/>
              <a:buChar char="–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 Lightning linked to ice mass  </a:t>
            </a:r>
          </a:p>
          <a:p>
            <a:pPr marL="685800" lvl="1" indent="-228600">
              <a:spcAft>
                <a:spcPts val="600"/>
              </a:spcAft>
              <a:buFont typeface="Calibri" pitchFamily="34" charset="0"/>
              <a:buChar char="–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Stronger updrafts = more lightning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Rapid increase in lightning means:</a:t>
            </a:r>
          </a:p>
          <a:p>
            <a:pPr lvl="1">
              <a:spcAft>
                <a:spcPts val="600"/>
              </a:spcAft>
              <a:buFont typeface="Calibri" pitchFamily="34" charset="0"/>
              <a:buChar char="–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 Rapidly intensifying updraft</a:t>
            </a:r>
          </a:p>
          <a:p>
            <a:pPr lvl="1">
              <a:spcAft>
                <a:spcPts val="600"/>
              </a:spcAft>
              <a:buFont typeface="Calibri" pitchFamily="34" charset="0"/>
              <a:buChar char="–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 Precursor to severe weather</a:t>
            </a:r>
          </a:p>
          <a:p>
            <a:pPr marL="169863" indent="-1698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Rapid increase is a lightning jump or surge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0" y="0"/>
            <a:ext cx="1524000" cy="6858000"/>
            <a:chOff x="0" y="0"/>
            <a:chExt cx="1752600" cy="6858000"/>
          </a:xfrm>
        </p:grpSpPr>
        <p:pic>
          <p:nvPicPr>
            <p:cNvPr id="11" name="Picture 14" descr="lightning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7526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0" y="0"/>
              <a:ext cx="1752600" cy="6858000"/>
            </a:xfrm>
            <a:prstGeom prst="rect">
              <a:avLst/>
            </a:prstGeom>
            <a:solidFill>
              <a:schemeClr val="bg1">
                <a:lumMod val="65000"/>
                <a:lumOff val="3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238" y="3761160"/>
            <a:ext cx="3962399" cy="233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238" y="1219200"/>
            <a:ext cx="3967162" cy="2331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0528" y="1219200"/>
            <a:ext cx="389007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304800"/>
            <a:ext cx="77724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Expanded Uses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029200" y="3733800"/>
            <a:ext cx="3581400" cy="23622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876800" y="3810000"/>
            <a:ext cx="37338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09588" lvl="1" indent="-277813">
              <a:spcAft>
                <a:spcPts val="600"/>
              </a:spcAft>
              <a:buFont typeface="Arial" pitchFamily="34" charset="0"/>
              <a:buChar char="•"/>
              <a:tabLst>
                <a:tab pos="687388" algn="l"/>
              </a:tabLst>
              <a:defRPr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cs typeface="Tahoma" pitchFamily="34" charset="0"/>
              </a:rPr>
              <a:t>SPoRT expanding uses</a:t>
            </a:r>
          </a:p>
          <a:p>
            <a:pPr marL="509588" lvl="1" indent="-277813">
              <a:spcAft>
                <a:spcPts val="600"/>
              </a:spcAft>
              <a:buFont typeface="Arial" pitchFamily="34" charset="0"/>
              <a:buChar char="•"/>
              <a:tabLst>
                <a:tab pos="687388" algn="l"/>
              </a:tabLst>
              <a:defRPr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cs typeface="Tahoma" pitchFamily="34" charset="0"/>
              </a:rPr>
              <a:t>Possible from training and active feedback</a:t>
            </a:r>
          </a:p>
          <a:p>
            <a:pPr marL="509588" lvl="1" indent="-277813">
              <a:spcAft>
                <a:spcPts val="600"/>
              </a:spcAft>
              <a:buFont typeface="Arial" pitchFamily="34" charset="0"/>
              <a:buChar char="•"/>
              <a:tabLst>
                <a:tab pos="687388" algn="l"/>
              </a:tabLst>
              <a:defRPr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cs typeface="Tahoma" pitchFamily="34" charset="0"/>
              </a:rPr>
              <a:t>End users fully integrate data</a:t>
            </a:r>
          </a:p>
          <a:p>
            <a:pPr marL="509588" lvl="1" indent="-277813">
              <a:spcAft>
                <a:spcPts val="600"/>
              </a:spcAft>
              <a:buFont typeface="Arial" pitchFamily="34" charset="0"/>
              <a:buChar char="•"/>
              <a:tabLst>
                <a:tab pos="687388" algn="l"/>
              </a:tabLst>
              <a:defRPr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cs typeface="Tahoma" pitchFamily="34" charset="0"/>
              </a:rPr>
              <a:t>Discussions focus on new products and utilities</a:t>
            </a:r>
          </a:p>
        </p:txBody>
      </p:sp>
      <p:sp>
        <p:nvSpPr>
          <p:cNvPr id="13" name="TextBox 9"/>
          <p:cNvSpPr txBox="1"/>
          <p:nvPr/>
        </p:nvSpPr>
        <p:spPr>
          <a:xfrm>
            <a:off x="452438" y="1524000"/>
            <a:ext cx="1086901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2133 UTC</a:t>
            </a:r>
            <a:endParaRPr lang="en-US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8638" y="2895600"/>
            <a:ext cx="1757362" cy="381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Flash Densities</a:t>
            </a:r>
            <a:endParaRPr lang="en-US" sz="2000" dirty="0"/>
          </a:p>
        </p:txBody>
      </p:sp>
      <p:sp>
        <p:nvSpPr>
          <p:cNvPr id="15" name="TextBox 10"/>
          <p:cNvSpPr txBox="1"/>
          <p:nvPr/>
        </p:nvSpPr>
        <p:spPr>
          <a:xfrm>
            <a:off x="3195638" y="3962400"/>
            <a:ext cx="1086901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2103 – </a:t>
            </a:r>
          </a:p>
          <a:p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2131 UTC</a:t>
            </a:r>
            <a:endParaRPr lang="en-US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057400" y="5486400"/>
            <a:ext cx="2128838" cy="381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Max Flash Density</a:t>
            </a:r>
            <a:endParaRPr lang="en-US" sz="2000" dirty="0"/>
          </a:p>
        </p:txBody>
      </p:sp>
      <p:sp>
        <p:nvSpPr>
          <p:cNvPr id="26" name="TextBox 11"/>
          <p:cNvSpPr txBox="1"/>
          <p:nvPr/>
        </p:nvSpPr>
        <p:spPr>
          <a:xfrm>
            <a:off x="4780499" y="1383268"/>
            <a:ext cx="1086901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2134 UTC</a:t>
            </a:r>
            <a:endParaRPr lang="en-US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543800" y="3200400"/>
            <a:ext cx="1371600" cy="381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Reflectivity</a:t>
            </a:r>
            <a:endParaRPr lang="en-US" sz="20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228600" y="6096000"/>
            <a:ext cx="8781411" cy="685800"/>
            <a:chOff x="228600" y="6096000"/>
            <a:chExt cx="8781411" cy="685800"/>
          </a:xfrm>
        </p:grpSpPr>
        <p:grpSp>
          <p:nvGrpSpPr>
            <p:cNvPr id="31" name="Group 22"/>
            <p:cNvGrpSpPr/>
            <p:nvPr/>
          </p:nvGrpSpPr>
          <p:grpSpPr>
            <a:xfrm>
              <a:off x="2064079" y="6096000"/>
              <a:ext cx="6945932" cy="685800"/>
              <a:chOff x="2140279" y="6096000"/>
              <a:chExt cx="6945932" cy="685800"/>
            </a:xfrm>
          </p:grpSpPr>
          <p:grpSp>
            <p:nvGrpSpPr>
              <p:cNvPr id="33" name="Group 13"/>
              <p:cNvGrpSpPr>
                <a:grpSpLocks/>
              </p:cNvGrpSpPr>
              <p:nvPr/>
            </p:nvGrpSpPr>
            <p:grpSpPr bwMode="auto">
              <a:xfrm>
                <a:off x="2140279" y="6245225"/>
                <a:ext cx="5784521" cy="460375"/>
                <a:chOff x="2286000" y="6245225"/>
                <a:chExt cx="5784521" cy="460375"/>
              </a:xfrm>
            </p:grpSpPr>
            <p:grpSp>
              <p:nvGrpSpPr>
                <p:cNvPr id="35" name="Group 11"/>
                <p:cNvGrpSpPr>
                  <a:grpSpLocks/>
                </p:cNvGrpSpPr>
                <p:nvPr/>
              </p:nvGrpSpPr>
              <p:grpSpPr bwMode="auto">
                <a:xfrm>
                  <a:off x="2286000" y="6525768"/>
                  <a:ext cx="5784521" cy="179832"/>
                  <a:chOff x="2514600" y="5916168"/>
                  <a:chExt cx="5784521" cy="179832"/>
                </a:xfrm>
              </p:grpSpPr>
              <p:sp>
                <p:nvSpPr>
                  <p:cNvPr id="37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697480" y="5916168"/>
                    <a:ext cx="5601641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603123" y="6007608"/>
                    <a:ext cx="560470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14600" y="6096000"/>
                    <a:ext cx="5601641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6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652680" y="6245225"/>
                  <a:ext cx="5189241" cy="292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3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+mj-lt"/>
                    </a:rPr>
                    <a:t>transitioning unique NASA data and research technologies to operations</a:t>
                  </a:r>
                  <a:endParaRPr lang="en-US" sz="1300" b="1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</p:grpSp>
          <p:pic>
            <p:nvPicPr>
              <p:cNvPr id="34" name="Picture 10" descr="S:\SPoRT Logo\NASA_Lg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8229599" y="6096000"/>
                <a:ext cx="856612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2" name="Picture 2" descr="sport_redblue_lg_trans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8600" y="6245225"/>
              <a:ext cx="1676400" cy="44984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0" y="0"/>
            <a:ext cx="1524000" cy="6858000"/>
            <a:chOff x="0" y="0"/>
            <a:chExt cx="1752600" cy="6858000"/>
          </a:xfrm>
        </p:grpSpPr>
        <p:pic>
          <p:nvPicPr>
            <p:cNvPr id="45" name="Picture 14" descr="lightning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7526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Rectangle 45"/>
            <p:cNvSpPr/>
            <p:nvPr/>
          </p:nvSpPr>
          <p:spPr>
            <a:xfrm>
              <a:off x="0" y="0"/>
              <a:ext cx="1752600" cy="6858000"/>
            </a:xfrm>
            <a:prstGeom prst="rect">
              <a:avLst/>
            </a:prstGeom>
            <a:solidFill>
              <a:schemeClr val="bg1">
                <a:lumMod val="65000"/>
                <a:lumOff val="3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  <p:sp>
        <p:nvSpPr>
          <p:cNvPr id="17" name="Title 15"/>
          <p:cNvSpPr txBox="1">
            <a:spLocks/>
          </p:cNvSpPr>
          <p:nvPr/>
        </p:nvSpPr>
        <p:spPr>
          <a:xfrm>
            <a:off x="685800" y="76200"/>
            <a:ext cx="7848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Expanded </a:t>
            </a:r>
            <a:r>
              <a:rPr lang="en-US" sz="4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Use Example: Safety!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066800"/>
            <a:ext cx="3276600" cy="3352800"/>
          </a:xfrm>
          <a:prstGeom prst="roundRect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59" name="Picture 6" descr="C:\Documents and Settings\gstano\My Documents\Liason\Training\Total_Lightning\Part_II\images\16aug10\radar\zoom\kmlb_16aug10_1923_zoo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399" y="3886200"/>
            <a:ext cx="4016827" cy="2743200"/>
          </a:xfrm>
          <a:prstGeom prst="roundRect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60" name="Picture 4" descr="C:\Documents and Settings\gstano\My Documents\Liason\Training\Total_Lightning\Part_II\images\16aug10\radar\zoom\kmlb_16aug10_1849_zoo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399" y="1066800"/>
            <a:ext cx="4016827" cy="2743200"/>
          </a:xfrm>
          <a:prstGeom prst="roundRect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62" name="Rounded Rectangle 61"/>
          <p:cNvSpPr/>
          <p:nvPr/>
        </p:nvSpPr>
        <p:spPr>
          <a:xfrm>
            <a:off x="457200" y="1371600"/>
            <a:ext cx="838200" cy="6858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1849</a:t>
            </a:r>
          </a:p>
          <a:p>
            <a:pPr algn="ctr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UTC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304800" y="5334000"/>
            <a:ext cx="838200" cy="6858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1923</a:t>
            </a:r>
          </a:p>
          <a:p>
            <a:pPr algn="ctr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UTC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7467600" y="1295400"/>
            <a:ext cx="838200" cy="6858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1923</a:t>
            </a:r>
          </a:p>
          <a:p>
            <a:pPr algn="ctr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UTC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65" name="Oval 64"/>
          <p:cNvSpPr/>
          <p:nvPr/>
        </p:nvSpPr>
        <p:spPr>
          <a:xfrm rot="2626437">
            <a:off x="5499879" y="2308735"/>
            <a:ext cx="1253310" cy="762753"/>
          </a:xfrm>
          <a:prstGeom prst="ellipse">
            <a:avLst/>
          </a:prstGeom>
          <a:solidFill>
            <a:schemeClr val="tx1">
              <a:lumMod val="95000"/>
              <a:alpha val="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 rot="2626437">
            <a:off x="1315904" y="4772789"/>
            <a:ext cx="1351476" cy="822496"/>
          </a:xfrm>
          <a:prstGeom prst="ellipse">
            <a:avLst/>
          </a:prstGeom>
          <a:solidFill>
            <a:schemeClr val="tx1">
              <a:lumMod val="95000"/>
              <a:alpha val="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 rot="2626437">
            <a:off x="1239703" y="1724790"/>
            <a:ext cx="1351476" cy="822496"/>
          </a:xfrm>
          <a:prstGeom prst="ellipse">
            <a:avLst/>
          </a:prstGeom>
          <a:solidFill>
            <a:schemeClr val="tx1">
              <a:lumMod val="95000"/>
              <a:alpha val="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4953000" y="4572000"/>
            <a:ext cx="3733800" cy="16764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5105400" y="4572000"/>
            <a:ext cx="3581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188" indent="-230188"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Strong storms around Orlando</a:t>
            </a:r>
          </a:p>
          <a:p>
            <a:pPr marL="230188" indent="-230188"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Separated charge aloft</a:t>
            </a:r>
          </a:p>
          <a:p>
            <a:pPr marL="230188" indent="-230188"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Dissipated but anvils remain</a:t>
            </a:r>
          </a:p>
          <a:p>
            <a:pPr marL="230188" indent="-230188"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Still charged 90 min later</a:t>
            </a:r>
          </a:p>
          <a:p>
            <a:pPr marL="230188" indent="-230188"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Flash tapped into this charge</a:t>
            </a:r>
          </a:p>
        </p:txBody>
      </p:sp>
      <p:pic>
        <p:nvPicPr>
          <p:cNvPr id="70" name="Picture 69" descr="nasa_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82000" y="6324600"/>
            <a:ext cx="609600" cy="487680"/>
          </a:xfrm>
          <a:prstGeom prst="rect">
            <a:avLst/>
          </a:prstGeom>
        </p:spPr>
      </p:pic>
      <p:pic>
        <p:nvPicPr>
          <p:cNvPr id="71" name="Picture 2" descr="sport_redblue_lg_tran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6398886"/>
            <a:ext cx="1143000" cy="30671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grpSp>
        <p:nvGrpSpPr>
          <p:cNvPr id="75" name="Group 74"/>
          <p:cNvGrpSpPr/>
          <p:nvPr/>
        </p:nvGrpSpPr>
        <p:grpSpPr>
          <a:xfrm>
            <a:off x="5842064" y="6475086"/>
            <a:ext cx="2463736" cy="228600"/>
            <a:chOff x="2368879" y="6477000"/>
            <a:chExt cx="5784521" cy="179832"/>
          </a:xfrm>
        </p:grpSpPr>
        <p:sp>
          <p:nvSpPr>
            <p:cNvPr id="72" name="Line 13"/>
            <p:cNvSpPr>
              <a:spLocks noChangeShapeType="1"/>
            </p:cNvSpPr>
            <p:nvPr/>
          </p:nvSpPr>
          <p:spPr bwMode="auto">
            <a:xfrm>
              <a:off x="2551759" y="6477000"/>
              <a:ext cx="5601641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14"/>
            <p:cNvSpPr>
              <a:spLocks noChangeShapeType="1"/>
            </p:cNvSpPr>
            <p:nvPr/>
          </p:nvSpPr>
          <p:spPr bwMode="auto">
            <a:xfrm>
              <a:off x="2457402" y="6568440"/>
              <a:ext cx="560470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15"/>
            <p:cNvSpPr>
              <a:spLocks noChangeShapeType="1"/>
            </p:cNvSpPr>
            <p:nvPr/>
          </p:nvSpPr>
          <p:spPr bwMode="auto">
            <a:xfrm>
              <a:off x="2368879" y="6656832"/>
              <a:ext cx="5601641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4648200" y="1676400"/>
            <a:ext cx="4343400" cy="3581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2"/>
          <p:cNvGrpSpPr/>
          <p:nvPr/>
        </p:nvGrpSpPr>
        <p:grpSpPr>
          <a:xfrm>
            <a:off x="0" y="0"/>
            <a:ext cx="1524000" cy="6858000"/>
            <a:chOff x="0" y="0"/>
            <a:chExt cx="1752600" cy="6858000"/>
          </a:xfrm>
        </p:grpSpPr>
        <p:pic>
          <p:nvPicPr>
            <p:cNvPr id="21" name="Picture 14" descr="lightning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7526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Rectangle 24"/>
            <p:cNvSpPr/>
            <p:nvPr/>
          </p:nvSpPr>
          <p:spPr>
            <a:xfrm>
              <a:off x="0" y="0"/>
              <a:ext cx="1752600" cy="6858000"/>
            </a:xfrm>
            <a:prstGeom prst="rect">
              <a:avLst/>
            </a:prstGeom>
            <a:solidFill>
              <a:schemeClr val="bg1">
                <a:lumMod val="65000"/>
                <a:lumOff val="3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838200" y="304800"/>
            <a:ext cx="7620000" cy="99377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Example</a:t>
            </a:r>
          </a:p>
        </p:txBody>
      </p:sp>
      <p:pic>
        <p:nvPicPr>
          <p:cNvPr id="17" name="Picture 3" descr="F:\Southern_Thunder_2011\AWIPS2\ASH_cro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47800"/>
            <a:ext cx="4286370" cy="3962400"/>
          </a:xfrm>
          <a:prstGeom prst="round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4724400" y="1835150"/>
            <a:ext cx="4267200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3" indent="-176213">
              <a:spcAft>
                <a:spcPts val="600"/>
              </a:spcAft>
              <a:buClr>
                <a:schemeClr val="bg1">
                  <a:lumMod val="85000"/>
                </a:schemeClr>
              </a:buClr>
              <a:buFont typeface="Arial" pitchFamily="34" charset="0"/>
              <a:buChar char="•"/>
              <a:defRPr/>
            </a:pPr>
            <a:r>
              <a:rPr lang="en-US" sz="2200" b="0" dirty="0" smtClean="0">
                <a:solidFill>
                  <a:schemeClr val="bg1">
                    <a:lumMod val="85000"/>
                  </a:schemeClr>
                </a:solidFill>
              </a:rPr>
              <a:t>Average source height</a:t>
            </a:r>
          </a:p>
          <a:p>
            <a:pPr marL="633413" lvl="1" indent="-176213">
              <a:spcAft>
                <a:spcPts val="600"/>
              </a:spcAft>
              <a:buClr>
                <a:schemeClr val="bg1">
                  <a:lumMod val="85000"/>
                </a:schemeClr>
              </a:buClr>
              <a:buFont typeface="Courier New" pitchFamily="49" charset="0"/>
              <a:buChar char="o"/>
              <a:defRPr/>
            </a:pPr>
            <a:r>
              <a:rPr lang="en-US" sz="2200" b="0" dirty="0" smtClean="0">
                <a:solidFill>
                  <a:schemeClr val="bg1">
                    <a:lumMod val="85000"/>
                  </a:schemeClr>
                </a:solidFill>
              </a:rPr>
              <a:t> Better core observation</a:t>
            </a:r>
          </a:p>
          <a:p>
            <a:pPr marL="690563" lvl="1" indent="-233363">
              <a:spcAft>
                <a:spcPts val="600"/>
              </a:spcAft>
              <a:buClr>
                <a:schemeClr val="bg1">
                  <a:lumMod val="85000"/>
                </a:schemeClr>
              </a:buClr>
              <a:buFont typeface="Courier New" pitchFamily="49" charset="0"/>
              <a:buChar char="o"/>
              <a:defRPr/>
            </a:pP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</a:rPr>
              <a:t>Observe updraft strengthening</a:t>
            </a:r>
          </a:p>
          <a:p>
            <a:pPr marL="633413" lvl="1" indent="-176213">
              <a:spcAft>
                <a:spcPts val="600"/>
              </a:spcAft>
              <a:buClr>
                <a:schemeClr val="bg1">
                  <a:lumMod val="85000"/>
                </a:schemeClr>
              </a:buClr>
              <a:buFont typeface="Courier New" pitchFamily="49" charset="0"/>
              <a:buChar char="o"/>
              <a:defRPr/>
            </a:pPr>
            <a:r>
              <a:rPr lang="en-US" sz="2200" b="0" dirty="0" smtClean="0">
                <a:solidFill>
                  <a:schemeClr val="bg1">
                    <a:lumMod val="85000"/>
                  </a:schemeClr>
                </a:solidFill>
              </a:rPr>
              <a:t> Still gives spatial data</a:t>
            </a:r>
          </a:p>
          <a:p>
            <a:pPr marL="176213" indent="-176213">
              <a:spcAft>
                <a:spcPts val="600"/>
              </a:spcAft>
              <a:buClr>
                <a:schemeClr val="bg1">
                  <a:lumMod val="85000"/>
                </a:schemeClr>
              </a:buClr>
              <a:buFont typeface="Arial" pitchFamily="34" charset="0"/>
              <a:buChar char="•"/>
              <a:defRPr/>
            </a:pPr>
            <a:r>
              <a:rPr lang="en-US" sz="2200" b="0" dirty="0" smtClean="0">
                <a:solidFill>
                  <a:schemeClr val="bg1">
                    <a:lumMod val="85000"/>
                  </a:schemeClr>
                </a:solidFill>
              </a:rPr>
              <a:t>Maximum height with time</a:t>
            </a:r>
          </a:p>
          <a:p>
            <a:pPr marL="633413" lvl="1" indent="-176213">
              <a:spcAft>
                <a:spcPts val="600"/>
              </a:spcAft>
              <a:buClr>
                <a:schemeClr val="bg1">
                  <a:lumMod val="85000"/>
                </a:schemeClr>
              </a:buClr>
              <a:buFont typeface="Courier New" pitchFamily="49" charset="0"/>
              <a:buChar char="o"/>
              <a:defRPr/>
            </a:pPr>
            <a:r>
              <a:rPr lang="en-US" sz="2200" b="0" dirty="0" smtClean="0">
                <a:solidFill>
                  <a:schemeClr val="bg1">
                    <a:lumMod val="85000"/>
                  </a:schemeClr>
                </a:solidFill>
              </a:rPr>
              <a:t> Like the max flash density</a:t>
            </a:r>
          </a:p>
          <a:p>
            <a:pPr marL="633413" lvl="1" indent="-176213">
              <a:spcAft>
                <a:spcPts val="600"/>
              </a:spcAft>
              <a:buClr>
                <a:schemeClr val="bg1">
                  <a:lumMod val="85000"/>
                </a:schemeClr>
              </a:buClr>
              <a:buFont typeface="Courier New" pitchFamily="49" charset="0"/>
              <a:buChar char="o"/>
              <a:defRPr/>
            </a:pP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</a:rPr>
              <a:t> Compare to instant product</a:t>
            </a:r>
            <a:endParaRPr lang="en-US" sz="2200" b="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3" name="Picture 4" descr="F:\Southern_Thunder_2011\AWIPS2\MHT_cro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447800"/>
            <a:ext cx="4286369" cy="3962400"/>
          </a:xfrm>
          <a:prstGeom prst="round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</p:spPr>
      </p:pic>
      <p:sp>
        <p:nvSpPr>
          <p:cNvPr id="24" name="Text Box 9_11"/>
          <p:cNvSpPr txBox="1">
            <a:spLocks noChangeArrowheads="1"/>
          </p:cNvSpPr>
          <p:nvPr/>
        </p:nvSpPr>
        <p:spPr bwMode="auto">
          <a:xfrm>
            <a:off x="1143000" y="5687377"/>
            <a:ext cx="2590800" cy="408623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0" dirty="0" smtClean="0">
                <a:solidFill>
                  <a:schemeClr val="bg1">
                    <a:lumMod val="85000"/>
                  </a:schemeClr>
                </a:solidFill>
              </a:rPr>
              <a:t>Average Source Height</a:t>
            </a:r>
            <a:endParaRPr lang="en-US" sz="1800" b="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6" name="Text Box 9_11"/>
          <p:cNvSpPr txBox="1">
            <a:spLocks noChangeArrowheads="1"/>
          </p:cNvSpPr>
          <p:nvPr/>
        </p:nvSpPr>
        <p:spPr bwMode="auto">
          <a:xfrm>
            <a:off x="838200" y="5687377"/>
            <a:ext cx="3124200" cy="408623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0" dirty="0" smtClean="0">
                <a:solidFill>
                  <a:schemeClr val="bg1">
                    <a:lumMod val="85000"/>
                  </a:schemeClr>
                </a:solidFill>
              </a:rPr>
              <a:t>Max Source Height (30 min)</a:t>
            </a:r>
            <a:endParaRPr lang="en-US" sz="1800" b="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28600" y="6096000"/>
            <a:ext cx="8781411" cy="685800"/>
            <a:chOff x="228600" y="6096000"/>
            <a:chExt cx="8781411" cy="685800"/>
          </a:xfrm>
        </p:grpSpPr>
        <p:grpSp>
          <p:nvGrpSpPr>
            <p:cNvPr id="33" name="Group 22"/>
            <p:cNvGrpSpPr/>
            <p:nvPr/>
          </p:nvGrpSpPr>
          <p:grpSpPr>
            <a:xfrm>
              <a:off x="2064079" y="6096000"/>
              <a:ext cx="6945932" cy="685800"/>
              <a:chOff x="2140279" y="6096000"/>
              <a:chExt cx="6945932" cy="685800"/>
            </a:xfrm>
          </p:grpSpPr>
          <p:grpSp>
            <p:nvGrpSpPr>
              <p:cNvPr id="35" name="Group 13"/>
              <p:cNvGrpSpPr>
                <a:grpSpLocks/>
              </p:cNvGrpSpPr>
              <p:nvPr/>
            </p:nvGrpSpPr>
            <p:grpSpPr bwMode="auto">
              <a:xfrm>
                <a:off x="2140279" y="6245225"/>
                <a:ext cx="5784521" cy="460375"/>
                <a:chOff x="2286000" y="6245225"/>
                <a:chExt cx="5784521" cy="460375"/>
              </a:xfrm>
            </p:grpSpPr>
            <p:grpSp>
              <p:nvGrpSpPr>
                <p:cNvPr id="37" name="Group 11"/>
                <p:cNvGrpSpPr>
                  <a:grpSpLocks/>
                </p:cNvGrpSpPr>
                <p:nvPr/>
              </p:nvGrpSpPr>
              <p:grpSpPr bwMode="auto">
                <a:xfrm>
                  <a:off x="2286000" y="6525768"/>
                  <a:ext cx="5784521" cy="179832"/>
                  <a:chOff x="2514600" y="5916168"/>
                  <a:chExt cx="5784521" cy="179832"/>
                </a:xfrm>
              </p:grpSpPr>
              <p:sp>
                <p:nvSpPr>
                  <p:cNvPr id="39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697480" y="5916168"/>
                    <a:ext cx="5601641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603123" y="6007608"/>
                    <a:ext cx="560470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14600" y="6096000"/>
                    <a:ext cx="5601641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652680" y="6245225"/>
                  <a:ext cx="5189241" cy="292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3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+mj-lt"/>
                    </a:rPr>
                    <a:t>transitioning unique NASA data and research technologies to operations</a:t>
                  </a:r>
                  <a:endParaRPr lang="en-US" sz="1300" b="1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</p:grpSp>
          <p:pic>
            <p:nvPicPr>
              <p:cNvPr id="36" name="Picture 10" descr="S:\SPoRT Logo\NASA_Lg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8229599" y="6096000"/>
                <a:ext cx="856612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4" name="Picture 2" descr="sport_redblue_lg_tran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8600" y="6245225"/>
              <a:ext cx="1676400" cy="44984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0" y="0"/>
            <a:ext cx="1524000" cy="6858000"/>
            <a:chOff x="0" y="0"/>
            <a:chExt cx="1752600" cy="6858000"/>
          </a:xfrm>
        </p:grpSpPr>
        <p:pic>
          <p:nvPicPr>
            <p:cNvPr id="21" name="Picture 14" descr="lightning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7526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Rectangle 24"/>
            <p:cNvSpPr/>
            <p:nvPr/>
          </p:nvSpPr>
          <p:spPr>
            <a:xfrm>
              <a:off x="0" y="0"/>
              <a:ext cx="1752600" cy="6858000"/>
            </a:xfrm>
            <a:prstGeom prst="rect">
              <a:avLst/>
            </a:prstGeom>
            <a:solidFill>
              <a:schemeClr val="bg1">
                <a:lumMod val="65000"/>
                <a:lumOff val="3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838200" y="304800"/>
            <a:ext cx="7620000" cy="99377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Development: Tracking Tool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524000"/>
            <a:ext cx="5808099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143000"/>
            <a:ext cx="316151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ounded Rectangle 16"/>
          <p:cNvSpPr/>
          <p:nvPr/>
        </p:nvSpPr>
        <p:spPr>
          <a:xfrm>
            <a:off x="609600" y="4114800"/>
            <a:ext cx="3352800" cy="2057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62000" y="4191000"/>
            <a:ext cx="335280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3" indent="-176213">
              <a:spcAft>
                <a:spcPts val="600"/>
              </a:spcAft>
              <a:buClr>
                <a:schemeClr val="bg1">
                  <a:lumMod val="85000"/>
                </a:schemeClr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</a:rPr>
              <a:t>WFO Huntsville heavily involved in a “lightning tracker”</a:t>
            </a:r>
          </a:p>
          <a:p>
            <a:pPr marL="176213" indent="-176213">
              <a:spcAft>
                <a:spcPts val="600"/>
              </a:spcAft>
              <a:buClr>
                <a:schemeClr val="bg1">
                  <a:lumMod val="85000"/>
                </a:schemeClr>
              </a:buClr>
              <a:buFont typeface="Arial" pitchFamily="34" charset="0"/>
              <a:buChar char="•"/>
              <a:defRPr/>
            </a:pPr>
            <a:r>
              <a:rPr lang="en-US" sz="2200" b="0" dirty="0" smtClean="0">
                <a:solidFill>
                  <a:schemeClr val="bg1">
                    <a:lumMod val="85000"/>
                  </a:schemeClr>
                </a:solidFill>
              </a:rPr>
              <a:t>Visualize a time series of lightning data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28600" y="6096000"/>
            <a:ext cx="8781411" cy="685800"/>
            <a:chOff x="228600" y="6096000"/>
            <a:chExt cx="8781411" cy="685800"/>
          </a:xfrm>
        </p:grpSpPr>
        <p:grpSp>
          <p:nvGrpSpPr>
            <p:cNvPr id="24" name="Group 22"/>
            <p:cNvGrpSpPr/>
            <p:nvPr/>
          </p:nvGrpSpPr>
          <p:grpSpPr>
            <a:xfrm>
              <a:off x="2064079" y="6096000"/>
              <a:ext cx="6945932" cy="685800"/>
              <a:chOff x="2140279" y="6096000"/>
              <a:chExt cx="6945932" cy="685800"/>
            </a:xfrm>
          </p:grpSpPr>
          <p:grpSp>
            <p:nvGrpSpPr>
              <p:cNvPr id="31" name="Group 13"/>
              <p:cNvGrpSpPr>
                <a:grpSpLocks/>
              </p:cNvGrpSpPr>
              <p:nvPr/>
            </p:nvGrpSpPr>
            <p:grpSpPr bwMode="auto">
              <a:xfrm>
                <a:off x="2140279" y="6245225"/>
                <a:ext cx="5784521" cy="460375"/>
                <a:chOff x="2286000" y="6245225"/>
                <a:chExt cx="5784521" cy="460375"/>
              </a:xfrm>
            </p:grpSpPr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2286000" y="6525768"/>
                  <a:ext cx="5784521" cy="179832"/>
                  <a:chOff x="2514600" y="5916168"/>
                  <a:chExt cx="5784521" cy="179832"/>
                </a:xfrm>
              </p:grpSpPr>
              <p:sp>
                <p:nvSpPr>
                  <p:cNvPr id="38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697480" y="5916168"/>
                    <a:ext cx="5601641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603123" y="6007608"/>
                    <a:ext cx="560470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14600" y="6096000"/>
                    <a:ext cx="5601641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7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652680" y="6245225"/>
                  <a:ext cx="5189241" cy="292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3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+mj-lt"/>
                    </a:rPr>
                    <a:t>transitioning unique NASA data and research technologies to operations</a:t>
                  </a:r>
                  <a:endParaRPr lang="en-US" sz="1300" b="1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</p:grpSp>
          <p:pic>
            <p:nvPicPr>
              <p:cNvPr id="32" name="Picture 10" descr="S:\SPoRT Logo\NASA_Lg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8229599" y="6096000"/>
                <a:ext cx="856612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0" name="Picture 2" descr="sport_redblue_lg_trans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8600" y="6245225"/>
              <a:ext cx="1676400" cy="44984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3471</TotalTime>
  <Words>510</Words>
  <Application>Microsoft Office PowerPoint</Application>
  <PresentationFormat>On-screen Show (4:3)</PresentationFormat>
  <Paragraphs>116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Total Lightning Applications</vt:lpstr>
      <vt:lpstr>Relevance to SPoRT</vt:lpstr>
      <vt:lpstr>Accomplishments</vt:lpstr>
      <vt:lpstr>Accomplishments</vt:lpstr>
      <vt:lpstr>Traditional Use</vt:lpstr>
      <vt:lpstr>Slide 6</vt:lpstr>
      <vt:lpstr>Slide 7</vt:lpstr>
      <vt:lpstr>Development Example</vt:lpstr>
      <vt:lpstr>Development: Tracking Tool</vt:lpstr>
      <vt:lpstr>Looking Forward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NASA SPoRT GOES-R Proving Ground Activities</dc:title>
  <dc:creator>gstano</dc:creator>
  <cp:lastModifiedBy>gstano</cp:lastModifiedBy>
  <cp:revision>481</cp:revision>
  <dcterms:created xsi:type="dcterms:W3CDTF">2010-01-06T20:21:41Z</dcterms:created>
  <dcterms:modified xsi:type="dcterms:W3CDTF">2012-02-28T23:13:44Z</dcterms:modified>
</cp:coreProperties>
</file>