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58" r:id="rId2"/>
    <p:sldId id="259" r:id="rId3"/>
    <p:sldId id="276" r:id="rId4"/>
    <p:sldId id="277" r:id="rId5"/>
    <p:sldId id="278" r:id="rId6"/>
    <p:sldId id="290" r:id="rId7"/>
    <p:sldId id="295" r:id="rId8"/>
    <p:sldId id="284" r:id="rId9"/>
    <p:sldId id="279" r:id="rId10"/>
    <p:sldId id="296" r:id="rId11"/>
    <p:sldId id="285" r:id="rId12"/>
    <p:sldId id="289" r:id="rId13"/>
    <p:sldId id="287" r:id="rId14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0000"/>
    <a:srgbClr val="F9F9F9"/>
    <a:srgbClr val="FBFBFB"/>
    <a:srgbClr val="FAFAFA"/>
    <a:srgbClr val="FCFCFC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03" autoAdjust="0"/>
    <p:restoredTop sz="81907" autoAdjust="0"/>
  </p:normalViewPr>
  <p:slideViewPr>
    <p:cSldViewPr snapToObjects="1">
      <p:cViewPr varScale="1">
        <p:scale>
          <a:sx n="76" d="100"/>
          <a:sy n="76" d="100"/>
        </p:scale>
        <p:origin x="-8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435E7C3-4F23-47E3-B38F-7D38F849C6BC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3F78BF9-420A-43EF-9C40-0F74092C0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EE7B7ED-565B-4E19-98D3-A0C588B20CE9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FF594FC-59AC-4ED0-8153-2C3CC9063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DE5B5B-D970-475E-B1C5-A5F92F3A55C6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Adult learners: While the science details are interesting, they want the application to their work.</a:t>
            </a:r>
          </a:p>
          <a:p>
            <a:pPr marL="0" lvl="1"/>
            <a:r>
              <a:rPr lang="en-US" sz="1600" smtClean="0"/>
              <a:t>- Need science background for this, but detailed science training is provided by other groups.</a:t>
            </a:r>
          </a:p>
          <a:p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813033-D8AD-4A73-9B35-38C1AB8DC474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Bottom line: </a:t>
            </a:r>
          </a:p>
          <a:p>
            <a:r>
              <a:rPr lang="en-US" smtClean="0"/>
              <a:t>Hands on with users to better understand the gaps in product knowledge and/or application – hence, can develop more effective training materials for all SPoRT partners</a:t>
            </a:r>
          </a:p>
          <a:p>
            <a:pPr eaLnBrk="1" hangingPunct="1"/>
            <a:r>
              <a:rPr lang="en-US" sz="800" smtClean="0"/>
              <a:t>Regular communication and training to keep collaborations strong and consistent.  Leads to better evaluation of product. </a:t>
            </a:r>
            <a:r>
              <a:rPr lang="en-US" sz="900" smtClean="0"/>
              <a:t>Shows our commitment to understanding how NASA EOS data best applies to their forecast issues.</a:t>
            </a:r>
          </a:p>
          <a:p>
            <a:endParaRPr lang="en-US" smtClean="0"/>
          </a:p>
          <a:p>
            <a:r>
              <a:rPr lang="en-US" smtClean="0"/>
              <a:t>Sept 2010 CIRA experts participated in coordination call to explain changes in blended TPW product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CB2013-485E-44BD-8748-10623CE12E51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1B2DD-1A62-4898-90B7-E9A13E8EBE62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08D6A-212C-44C5-98C4-3FDE9CC7B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61C7A-5037-48BB-927D-22E4705B6FF7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7B604-4109-49D0-9096-8F977ECDD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C073F-B5E9-40D4-9F82-1546645D52A8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FEF59-549F-4C29-9618-79EED626C9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A106B-228C-49BB-A233-744A667CE163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1F0A3-0B8B-45B3-8D1D-8E5A9679D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43847-8027-4D7C-A8C4-13D0A29757B9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2B91F-7A70-458B-AC7C-C888320AA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spcBef>
                <a:spcPts val="200"/>
              </a:spcBef>
              <a:defRPr sz="2000"/>
            </a:lvl1pPr>
            <a:lvl2pPr>
              <a:spcBef>
                <a:spcPts val="200"/>
              </a:spcBef>
              <a:defRPr sz="1800"/>
            </a:lvl2pPr>
            <a:lvl3pPr>
              <a:spcBef>
                <a:spcPts val="200"/>
              </a:spcBef>
              <a:defRPr sz="1800"/>
            </a:lvl3pPr>
            <a:lvl4pPr>
              <a:spcBef>
                <a:spcPts val="200"/>
              </a:spcBef>
              <a:defRPr sz="1800"/>
            </a:lvl4pPr>
            <a:lvl5pPr>
              <a:spcBef>
                <a:spcPts val="2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9F1A0-CF91-48D8-9D8F-57254F4A86B2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316E0-3BFF-40C3-8E3F-ADB6A5603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2F63A-8565-4F76-A33F-B0374CDC1606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A341C-5559-43FF-BBA7-0CCE5A286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93CBC-5F1E-4988-9696-8C8E4F6BFA64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75464-272C-4EB6-B9D8-B1793BC4D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BF935-EB22-4136-8833-0BD02DF6C207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58656-3A10-4CD3-A12F-9AED1C618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9A042-D222-4362-AC0E-502B43D1F079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C68B5-0206-421D-9E5B-9DABBB4FE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85FEF-1B9A-4C09-8DA7-268E8F98C94F}" type="datetimeFigureOut">
              <a:rPr lang="en-US"/>
              <a:pPr>
                <a:defRPr/>
              </a:pPr>
              <a:t>2/29/2012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9B2FB-28D0-439F-A9C4-C03BDFA80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globe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56642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 ____ __ ____  _____ _____ _____</a:t>
            </a:r>
          </a:p>
        </p:txBody>
      </p:sp>
      <p:sp>
        <p:nvSpPr>
          <p:cNvPr id="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13C4ED-29E8-403B-B358-DDE796314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1" name="Group 7"/>
          <p:cNvGrpSpPr>
            <a:grpSpLocks/>
          </p:cNvGrpSpPr>
          <p:nvPr userDrawn="1"/>
        </p:nvGrpSpPr>
        <p:grpSpPr bwMode="auto">
          <a:xfrm>
            <a:off x="228600" y="6245225"/>
            <a:ext cx="8763000" cy="536575"/>
            <a:chOff x="228600" y="6096000"/>
            <a:chExt cx="8857611" cy="685800"/>
          </a:xfrm>
        </p:grpSpPr>
        <p:grpSp>
          <p:nvGrpSpPr>
            <p:cNvPr id="1032" name="Group 13"/>
            <p:cNvGrpSpPr>
              <a:grpSpLocks/>
            </p:cNvGrpSpPr>
            <p:nvPr/>
          </p:nvGrpSpPr>
          <p:grpSpPr bwMode="auto">
            <a:xfrm>
              <a:off x="2140279" y="6246145"/>
              <a:ext cx="5784521" cy="459455"/>
              <a:chOff x="2286000" y="6246145"/>
              <a:chExt cx="5784521" cy="459455"/>
            </a:xfrm>
          </p:grpSpPr>
          <p:grpSp>
            <p:nvGrpSpPr>
              <p:cNvPr id="1035" name="Group 11"/>
              <p:cNvGrpSpPr>
                <a:grpSpLocks/>
              </p:cNvGrpSpPr>
              <p:nvPr/>
            </p:nvGrpSpPr>
            <p:grpSpPr bwMode="auto">
              <a:xfrm>
                <a:off x="2286000" y="6525768"/>
                <a:ext cx="5784521" cy="179832"/>
                <a:chOff x="2514600" y="5916168"/>
                <a:chExt cx="5784521" cy="179832"/>
              </a:xfrm>
            </p:grpSpPr>
            <p:sp>
              <p:nvSpPr>
                <p:cNvPr id="14" name="Line 13"/>
                <p:cNvSpPr>
                  <a:spLocks noChangeShapeType="1"/>
                </p:cNvSpPr>
                <p:nvPr/>
              </p:nvSpPr>
              <p:spPr bwMode="auto">
                <a:xfrm>
                  <a:off x="2696976" y="5916546"/>
                  <a:ext cx="5601796" cy="0"/>
                </a:xfrm>
                <a:prstGeom prst="line">
                  <a:avLst/>
                </a:prstGeom>
                <a:noFill/>
                <a:ln w="3810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" name="Line 14"/>
                <p:cNvSpPr>
                  <a:spLocks noChangeShapeType="1"/>
                </p:cNvSpPr>
                <p:nvPr/>
              </p:nvSpPr>
              <p:spPr bwMode="auto">
                <a:xfrm>
                  <a:off x="2602302" y="6007852"/>
                  <a:ext cx="5605007" cy="0"/>
                </a:xfrm>
                <a:prstGeom prst="line">
                  <a:avLst/>
                </a:prstGeom>
                <a:noFill/>
                <a:ln w="3810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" name="Line 15"/>
                <p:cNvSpPr>
                  <a:spLocks noChangeShapeType="1"/>
                </p:cNvSpPr>
                <p:nvPr/>
              </p:nvSpPr>
              <p:spPr bwMode="auto">
                <a:xfrm>
                  <a:off x="2514047" y="6095098"/>
                  <a:ext cx="5601796" cy="0"/>
                </a:xfrm>
                <a:prstGeom prst="line">
                  <a:avLst/>
                </a:prstGeom>
                <a:noFill/>
                <a:ln w="38100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3" name="Text Box 16"/>
              <p:cNvSpPr txBox="1">
                <a:spLocks noChangeArrowheads="1"/>
              </p:cNvSpPr>
              <p:nvPr/>
            </p:nvSpPr>
            <p:spPr bwMode="auto">
              <a:xfrm>
                <a:off x="2590329" y="6246145"/>
                <a:ext cx="4889336" cy="3246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050" b="1" dirty="0">
                    <a:solidFill>
                      <a:schemeClr val="bg1">
                        <a:lumMod val="50000"/>
                      </a:schemeClr>
                    </a:solidFill>
                  </a:rPr>
                  <a:t>transitioning unique NASA data and research technologies to operations</a:t>
                </a:r>
                <a:endParaRPr lang="en-US" sz="105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1033" name="Picture 10" descr="S:\SPoRT Logo\NASA_Lg.PNG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8229599" y="6096000"/>
              <a:ext cx="856612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4" descr="sportredblue.gif"/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228600" y="6248400"/>
              <a:ext cx="1746696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eather.msfc.nasa.gov/sport/training/modisGoesHybridPG/launcher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glob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06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1"/>
          <p:cNvSpPr>
            <a:spLocks noGrp="1"/>
          </p:cNvSpPr>
          <p:nvPr>
            <p:ph type="ctrTitle"/>
          </p:nvPr>
        </p:nvSpPr>
        <p:spPr>
          <a:xfrm>
            <a:off x="990600" y="2130425"/>
            <a:ext cx="7162800" cy="9937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Product Training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267200"/>
            <a:ext cx="84582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Science Advisory Committee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February 28 – March 1, 2012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00200" y="5486400"/>
            <a:ext cx="59023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National Space Science and Technology Center, Huntsville, 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Visits by SPoRT 2010-2012</a:t>
            </a:r>
            <a:endParaRPr lang="en-US" dirty="0"/>
          </a:p>
        </p:txBody>
      </p:sp>
      <p:grpSp>
        <p:nvGrpSpPr>
          <p:cNvPr id="27650" name="Group 72"/>
          <p:cNvGrpSpPr>
            <a:grpSpLocks/>
          </p:cNvGrpSpPr>
          <p:nvPr/>
        </p:nvGrpSpPr>
        <p:grpSpPr bwMode="auto">
          <a:xfrm>
            <a:off x="2676525" y="1981200"/>
            <a:ext cx="4203700" cy="3641725"/>
            <a:chOff x="4462805" y="1370435"/>
            <a:chExt cx="4203510" cy="3641115"/>
          </a:xfrm>
        </p:grpSpPr>
        <p:grpSp>
          <p:nvGrpSpPr>
            <p:cNvPr id="27683" name="Group 71"/>
            <p:cNvGrpSpPr>
              <a:grpSpLocks/>
            </p:cNvGrpSpPr>
            <p:nvPr/>
          </p:nvGrpSpPr>
          <p:grpSpPr bwMode="auto">
            <a:xfrm>
              <a:off x="4462805" y="1370435"/>
              <a:ext cx="4203510" cy="3641115"/>
              <a:chOff x="4462805" y="2109915"/>
              <a:chExt cx="4203510" cy="3641115"/>
            </a:xfrm>
          </p:grpSpPr>
          <p:pic>
            <p:nvPicPr>
              <p:cNvPr id="27722" name="Picture 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462805" y="2109915"/>
                <a:ext cx="4203510" cy="3641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4" name="Rectangle 43"/>
              <p:cNvSpPr/>
              <p:nvPr/>
            </p:nvSpPr>
            <p:spPr>
              <a:xfrm flipV="1">
                <a:off x="5713698" y="2209911"/>
                <a:ext cx="2889119" cy="8110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5675600" y="1656137"/>
              <a:ext cx="2855784" cy="3761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7342400" y="3995720"/>
              <a:ext cx="68260" cy="7142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7080475" y="3078299"/>
              <a:ext cx="69847" cy="7142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772593" y="4641725"/>
              <a:ext cx="69847" cy="7142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531145" y="2618001"/>
              <a:ext cx="69847" cy="730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367799" y="4105240"/>
              <a:ext cx="69847" cy="714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329700" y="3870329"/>
              <a:ext cx="68260" cy="730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272553" y="4400465"/>
              <a:ext cx="69847" cy="730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956735" y="4603631"/>
              <a:ext cx="68259" cy="730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7991658" y="4814733"/>
              <a:ext cx="68259" cy="7142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570990" y="3814775"/>
              <a:ext cx="68260" cy="730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109048" y="4214758"/>
              <a:ext cx="69847" cy="7142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012215" y="4479827"/>
              <a:ext cx="69847" cy="714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489951" y="4763941"/>
              <a:ext cx="69847" cy="730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718541" y="4500461"/>
              <a:ext cx="68259" cy="730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785133" y="3938580"/>
              <a:ext cx="69847" cy="7142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658219" y="4544903"/>
              <a:ext cx="68259" cy="730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443836" y="3241784"/>
              <a:ext cx="68260" cy="7142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548686" y="4217933"/>
              <a:ext cx="69847" cy="7142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648774" y="3235436"/>
              <a:ext cx="68259" cy="730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842440" y="3014810"/>
              <a:ext cx="69847" cy="730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8098016" y="3022746"/>
              <a:ext cx="69847" cy="714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8256759" y="3189405"/>
              <a:ext cx="69847" cy="7301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927922" y="1992631"/>
              <a:ext cx="69847" cy="7142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896173" y="1746610"/>
              <a:ext cx="68259" cy="7142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983561" y="3408444"/>
              <a:ext cx="69847" cy="7142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7983721" y="3419555"/>
              <a:ext cx="68260" cy="730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7711" name="Group 61"/>
            <p:cNvGrpSpPr>
              <a:grpSpLocks/>
            </p:cNvGrpSpPr>
            <p:nvPr/>
          </p:nvGrpSpPr>
          <p:grpSpPr bwMode="auto">
            <a:xfrm>
              <a:off x="6122512" y="1675185"/>
              <a:ext cx="2216816" cy="562038"/>
              <a:chOff x="6451687" y="1821485"/>
              <a:chExt cx="2216816" cy="562038"/>
            </a:xfrm>
          </p:grpSpPr>
          <p:grpSp>
            <p:nvGrpSpPr>
              <p:cNvPr id="27715" name="Group 60"/>
              <p:cNvGrpSpPr>
                <a:grpSpLocks/>
              </p:cNvGrpSpPr>
              <p:nvPr/>
            </p:nvGrpSpPr>
            <p:grpSpPr bwMode="auto">
              <a:xfrm>
                <a:off x="6451687" y="1936827"/>
                <a:ext cx="77046" cy="353188"/>
                <a:chOff x="5259342" y="4533652"/>
                <a:chExt cx="77046" cy="353188"/>
              </a:xfrm>
            </p:grpSpPr>
            <p:sp>
              <p:nvSpPr>
                <p:cNvPr id="40" name="Oval 39"/>
                <p:cNvSpPr/>
                <p:nvPr/>
              </p:nvSpPr>
              <p:spPr>
                <a:xfrm>
                  <a:off x="5260085" y="4534178"/>
                  <a:ext cx="69847" cy="7142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5268023" y="4672267"/>
                  <a:ext cx="69847" cy="71426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5261673" y="4815118"/>
                  <a:ext cx="71434" cy="7142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27716" name="TextBox 36"/>
              <p:cNvSpPr txBox="1">
                <a:spLocks noChangeArrowheads="1"/>
              </p:cNvSpPr>
              <p:nvPr/>
            </p:nvSpPr>
            <p:spPr bwMode="auto">
              <a:xfrm>
                <a:off x="6576357" y="1821485"/>
                <a:ext cx="209214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Collaborating WFO</a:t>
                </a:r>
              </a:p>
            </p:txBody>
          </p:sp>
          <p:sp>
            <p:nvSpPr>
              <p:cNvPr id="27717" name="TextBox 37"/>
              <p:cNvSpPr txBox="1">
                <a:spLocks noChangeArrowheads="1"/>
              </p:cNvSpPr>
              <p:nvPr/>
            </p:nvSpPr>
            <p:spPr bwMode="auto">
              <a:xfrm>
                <a:off x="6570835" y="1979394"/>
                <a:ext cx="1841645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Partner Regional HQ</a:t>
                </a:r>
              </a:p>
            </p:txBody>
          </p:sp>
          <p:sp>
            <p:nvSpPr>
              <p:cNvPr id="27718" name="TextBox 38"/>
              <p:cNvSpPr txBox="1">
                <a:spLocks noChangeArrowheads="1"/>
              </p:cNvSpPr>
              <p:nvPr/>
            </p:nvSpPr>
            <p:spPr bwMode="auto">
              <a:xfrm>
                <a:off x="6579942" y="2137302"/>
                <a:ext cx="1591127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/>
                  <a:t>Real-Time Data Source</a:t>
                </a:r>
              </a:p>
            </p:txBody>
          </p:sp>
        </p:grpSp>
        <p:sp>
          <p:nvSpPr>
            <p:cNvPr id="33" name="Oval 32"/>
            <p:cNvSpPr/>
            <p:nvPr/>
          </p:nvSpPr>
          <p:spPr>
            <a:xfrm>
              <a:off x="4900935" y="1681533"/>
              <a:ext cx="69847" cy="7142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464473" y="2113261"/>
              <a:ext cx="69847" cy="7142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900935" y="2032312"/>
              <a:ext cx="69847" cy="730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7162800" y="2921000"/>
            <a:ext cx="1524000" cy="33972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ERHQ (8/10)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47" name="Straight Connector 46"/>
          <p:cNvCxnSpPr>
            <a:stCxn id="45" idx="1"/>
          </p:cNvCxnSpPr>
          <p:nvPr/>
        </p:nvCxnSpPr>
        <p:spPr>
          <a:xfrm rot="10800000" flipV="1">
            <a:off x="6480175" y="3090863"/>
            <a:ext cx="682625" cy="7207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902325" y="2239963"/>
            <a:ext cx="2098675" cy="5842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CRHQ &amp; AWC (9/10)</a:t>
            </a:r>
            <a:br>
              <a:rPr lang="en-US" sz="1600" dirty="0">
                <a:solidFill>
                  <a:schemeClr val="bg1"/>
                </a:solidFill>
                <a:latin typeface="+mn-lt"/>
              </a:rPr>
            </a:br>
            <a:r>
              <a:rPr lang="en-US" sz="1600" dirty="0">
                <a:solidFill>
                  <a:schemeClr val="bg1"/>
                </a:solidFill>
                <a:latin typeface="+mn-lt"/>
              </a:rPr>
              <a:t>SOO Workshop (2/11)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49" name="Straight Connector 48"/>
          <p:cNvCxnSpPr>
            <a:stCxn id="48" idx="2"/>
          </p:cNvCxnSpPr>
          <p:nvPr/>
        </p:nvCxnSpPr>
        <p:spPr>
          <a:xfrm rot="5400000">
            <a:off x="5233988" y="2503488"/>
            <a:ext cx="1397000" cy="20383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57200" y="3175000"/>
            <a:ext cx="1946275" cy="58578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ARHQ, RFC, AAWC, and WFOs (9/10)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53" name="Straight Connector 52"/>
          <p:cNvCxnSpPr>
            <a:stCxn id="52" idx="0"/>
          </p:cNvCxnSpPr>
          <p:nvPr/>
        </p:nvCxnSpPr>
        <p:spPr>
          <a:xfrm rot="5400000" flipH="1" flipV="1">
            <a:off x="2024063" y="2049463"/>
            <a:ext cx="531812" cy="17192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914400" y="5535613"/>
            <a:ext cx="1489075" cy="33813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PRHQ (7/10)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57" name="Straight Connector 56"/>
          <p:cNvCxnSpPr>
            <a:endCxn id="56" idx="3"/>
          </p:cNvCxnSpPr>
          <p:nvPr/>
        </p:nvCxnSpPr>
        <p:spPr>
          <a:xfrm rot="10800000" flipV="1">
            <a:off x="2403475" y="5375275"/>
            <a:ext cx="515938" cy="3286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700463" y="5581650"/>
            <a:ext cx="1924050" cy="5842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JAN, LIX, MOB, LMRFC (8/11)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61" name="Straight Connector 60"/>
          <p:cNvCxnSpPr>
            <a:endCxn id="60" idx="0"/>
          </p:cNvCxnSpPr>
          <p:nvPr/>
        </p:nvCxnSpPr>
        <p:spPr>
          <a:xfrm rot="16200000" flipH="1" flipV="1">
            <a:off x="4624388" y="4873625"/>
            <a:ext cx="746125" cy="6699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191000" y="2955925"/>
            <a:ext cx="1385888" cy="5842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HWT (May of 10 and 11)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67" name="Straight Connector 66"/>
          <p:cNvCxnSpPr>
            <a:stCxn id="66" idx="2"/>
          </p:cNvCxnSpPr>
          <p:nvPr/>
        </p:nvCxnSpPr>
        <p:spPr>
          <a:xfrm rot="5400000">
            <a:off x="4296568" y="4006057"/>
            <a:ext cx="1052513" cy="1206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467600" y="5300663"/>
            <a:ext cx="1371600" cy="33813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NHC (4/11)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72" name="Straight Connector 71"/>
          <p:cNvCxnSpPr>
            <a:stCxn id="71" idx="1"/>
            <a:endCxn id="14" idx="7"/>
          </p:cNvCxnSpPr>
          <p:nvPr/>
        </p:nvCxnSpPr>
        <p:spPr>
          <a:xfrm rot="10800000">
            <a:off x="6264275" y="5435600"/>
            <a:ext cx="1203325" cy="333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861050" y="5986463"/>
            <a:ext cx="1377950" cy="33813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MOB (5/10)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81" name="Straight Connector 80"/>
          <p:cNvCxnSpPr>
            <a:stCxn id="12" idx="5"/>
            <a:endCxn id="77" idx="1"/>
          </p:cNvCxnSpPr>
          <p:nvPr/>
        </p:nvCxnSpPr>
        <p:spPr>
          <a:xfrm rot="16200000" flipH="1">
            <a:off x="5163344" y="5457031"/>
            <a:ext cx="1081088" cy="3143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5986463" y="5535613"/>
            <a:ext cx="1377950" cy="33813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BMX (6/11)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86" name="Straight Connector 85"/>
          <p:cNvCxnSpPr>
            <a:endCxn id="84" idx="1"/>
          </p:cNvCxnSpPr>
          <p:nvPr/>
        </p:nvCxnSpPr>
        <p:spPr>
          <a:xfrm rot="16200000" flipH="1">
            <a:off x="5350669" y="5068094"/>
            <a:ext cx="927100" cy="3444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endCxn id="60" idx="0"/>
          </p:cNvCxnSpPr>
          <p:nvPr/>
        </p:nvCxnSpPr>
        <p:spPr>
          <a:xfrm rot="5400000">
            <a:off x="4733926" y="5080000"/>
            <a:ext cx="430212" cy="5730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endCxn id="60" idx="0"/>
          </p:cNvCxnSpPr>
          <p:nvPr/>
        </p:nvCxnSpPr>
        <p:spPr>
          <a:xfrm rot="10800000" flipV="1">
            <a:off x="4662488" y="5048250"/>
            <a:ext cx="823912" cy="533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52" idx="0"/>
          </p:cNvCxnSpPr>
          <p:nvPr/>
        </p:nvCxnSpPr>
        <p:spPr>
          <a:xfrm rot="5400000" flipH="1" flipV="1">
            <a:off x="1848644" y="1908969"/>
            <a:ext cx="847725" cy="16843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52" idx="0"/>
          </p:cNvCxnSpPr>
          <p:nvPr/>
        </p:nvCxnSpPr>
        <p:spPr>
          <a:xfrm rot="5400000" flipH="1" flipV="1">
            <a:off x="2389188" y="1827213"/>
            <a:ext cx="388937" cy="23066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6880225" y="4340225"/>
            <a:ext cx="1377950" cy="33813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RAH (1/12)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79" name="Straight Connector 78"/>
          <p:cNvCxnSpPr>
            <a:stCxn id="76" idx="1"/>
          </p:cNvCxnSpPr>
          <p:nvPr/>
        </p:nvCxnSpPr>
        <p:spPr>
          <a:xfrm rot="10800000">
            <a:off x="6126163" y="4425950"/>
            <a:ext cx="754062" cy="825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032625" y="3657600"/>
            <a:ext cx="1377950" cy="33813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SAB (6/11)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75" name="Straight Connector 74"/>
          <p:cNvCxnSpPr>
            <a:stCxn id="74" idx="1"/>
            <a:endCxn id="31" idx="3"/>
          </p:cNvCxnSpPr>
          <p:nvPr/>
        </p:nvCxnSpPr>
        <p:spPr>
          <a:xfrm rot="10800000" flipV="1">
            <a:off x="6207125" y="3827463"/>
            <a:ext cx="825500" cy="2651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1430338" y="4170363"/>
            <a:ext cx="1489075" cy="33813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TFX (7/10)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83" name="Straight Connector 82"/>
          <p:cNvCxnSpPr>
            <a:stCxn id="9" idx="2"/>
            <a:endCxn id="82" idx="3"/>
          </p:cNvCxnSpPr>
          <p:nvPr/>
        </p:nvCxnSpPr>
        <p:spPr>
          <a:xfrm rot="10800000" flipV="1">
            <a:off x="2919413" y="3265488"/>
            <a:ext cx="825500" cy="10747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7150100" y="4822825"/>
            <a:ext cx="1377950" cy="33813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MFL (4/11)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91" name="Straight Connector 90"/>
          <p:cNvCxnSpPr>
            <a:stCxn id="89" idx="1"/>
            <a:endCxn id="13" idx="7"/>
          </p:cNvCxnSpPr>
          <p:nvPr/>
        </p:nvCxnSpPr>
        <p:spPr>
          <a:xfrm rot="10800000" flipV="1">
            <a:off x="6227763" y="4991100"/>
            <a:ext cx="922337" cy="2349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1066800" y="1247775"/>
            <a:ext cx="2589213" cy="339725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Partner visits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066800" y="1643063"/>
            <a:ext cx="2589213" cy="33813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Expansion visits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Training Interactions with NOAA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52400" y="1295400"/>
            <a:ext cx="4343400" cy="48307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dirty="0" smtClean="0"/>
              <a:t>NOAA Learning Management System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smtClean="0"/>
              <a:t>SPoRT modules can be taken via LMS for credit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smtClean="0"/>
              <a:t>Work with NWS/OCWWS/FDTB to fulfill LMS requirements, such as a quiz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 smtClean="0"/>
              <a:t>COMET Environmental Satellite Resource Center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smtClean="0"/>
              <a:t>Globally searched resource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 smtClean="0"/>
              <a:t>NWP by COMET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smtClean="0"/>
              <a:t>Mesoscale dataset impacts to local modeling (ongoing)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 smtClean="0"/>
              <a:t>Future: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smtClean="0"/>
              <a:t>Collaborate with Operational Proving Ground (NWSTC) to test new tools and techniques </a:t>
            </a:r>
            <a:br>
              <a:rPr lang="en-US" sz="2000" dirty="0" smtClean="0"/>
            </a:br>
            <a:r>
              <a:rPr lang="en-US" sz="2000" dirty="0" smtClean="0"/>
              <a:t>(e.g. Lightning  trend tool in AWIPS </a:t>
            </a:r>
            <a:r>
              <a:rPr lang="en-US" sz="2000" smtClean="0"/>
              <a:t>II) related to GOES-R</a:t>
            </a: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2000" dirty="0" smtClean="0"/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163638"/>
            <a:ext cx="41910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5467350" y="2895600"/>
            <a:ext cx="1905000" cy="2968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67350" y="4598988"/>
            <a:ext cx="1905000" cy="2968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86400" y="5065713"/>
            <a:ext cx="2286000" cy="298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Box 25"/>
          <p:cNvSpPr txBox="1">
            <a:spLocks noChangeArrowheads="1"/>
          </p:cNvSpPr>
          <p:nvPr/>
        </p:nvSpPr>
        <p:spPr bwMode="auto">
          <a:xfrm>
            <a:off x="6781800" y="1462088"/>
            <a:ext cx="2066925" cy="442912"/>
          </a:xfrm>
          <a:prstGeom prst="roundRect">
            <a:avLst/>
          </a:prstGeom>
          <a:solidFill>
            <a:schemeClr val="accent2"/>
          </a:solidFill>
          <a:ln w="1905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NOAA  LMS</a:t>
            </a:r>
            <a:endParaRPr lang="en-US" sz="4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25"/>
          <p:cNvSpPr txBox="1">
            <a:spLocks noChangeArrowheads="1"/>
          </p:cNvSpPr>
          <p:nvPr/>
        </p:nvSpPr>
        <p:spPr bwMode="auto">
          <a:xfrm>
            <a:off x="7519988" y="2825750"/>
            <a:ext cx="1571625" cy="374650"/>
          </a:xfrm>
          <a:prstGeom prst="roundRect">
            <a:avLst/>
          </a:prstGeom>
          <a:solidFill>
            <a:schemeClr val="accent2"/>
          </a:solidFill>
          <a:ln w="1905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Total Lightning</a:t>
            </a:r>
            <a:endParaRPr lang="en-US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Box 25"/>
          <p:cNvSpPr txBox="1">
            <a:spLocks noChangeArrowheads="1"/>
          </p:cNvSpPr>
          <p:nvPr/>
        </p:nvSpPr>
        <p:spPr bwMode="auto">
          <a:xfrm>
            <a:off x="7519988" y="4559300"/>
            <a:ext cx="1571625" cy="374650"/>
          </a:xfrm>
          <a:prstGeom prst="roundRect">
            <a:avLst/>
          </a:prstGeom>
          <a:solidFill>
            <a:schemeClr val="accent2"/>
          </a:solidFill>
          <a:ln w="1905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Pseudo-GLM</a:t>
            </a:r>
            <a:endParaRPr lang="en-US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Box 25"/>
          <p:cNvSpPr txBox="1">
            <a:spLocks noChangeArrowheads="1"/>
          </p:cNvSpPr>
          <p:nvPr/>
        </p:nvSpPr>
        <p:spPr bwMode="auto">
          <a:xfrm>
            <a:off x="7496175" y="5416550"/>
            <a:ext cx="1571625" cy="374650"/>
          </a:xfrm>
          <a:prstGeom prst="roundRect">
            <a:avLst/>
          </a:prstGeom>
          <a:solidFill>
            <a:schemeClr val="accent2"/>
          </a:solidFill>
          <a:ln w="1905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SPoRT Program</a:t>
            </a:r>
            <a:endParaRPr lang="en-US" sz="4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 l="1515" t="13168" r="63506" b="77895"/>
          <a:stretch>
            <a:fillRect/>
          </a:stretch>
        </p:blipFill>
        <p:spPr bwMode="auto">
          <a:xfrm>
            <a:off x="4419600" y="5683250"/>
            <a:ext cx="2057400" cy="622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6"/>
          <p:cNvSpPr txBox="1">
            <a:spLocks noChangeArrowheads="1"/>
          </p:cNvSpPr>
          <p:nvPr/>
        </p:nvSpPr>
        <p:spPr bwMode="auto">
          <a:xfrm>
            <a:off x="0" y="6135688"/>
            <a:ext cx="9144000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</a:t>
            </a:r>
          </a:p>
          <a:p>
            <a:r>
              <a:rPr lang="en-US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Ongoing &amp; Near Future Work</a:t>
            </a:r>
            <a:endParaRPr lang="en-US" dirty="0"/>
          </a:p>
        </p:txBody>
      </p:sp>
      <p:sp>
        <p:nvSpPr>
          <p:cNvPr id="2969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b="1" u="sng" smtClean="0"/>
              <a:t>WindSat</a:t>
            </a:r>
          </a:p>
          <a:p>
            <a:r>
              <a:rPr lang="en-US" smtClean="0"/>
              <a:t>Creating web module with current data and comparisons to past SeaWinds from QuikSCAT</a:t>
            </a:r>
          </a:p>
          <a:p>
            <a:r>
              <a:rPr lang="en-US" smtClean="0"/>
              <a:t>Prepare Western and AK Region users for an evaluation period</a:t>
            </a:r>
          </a:p>
          <a:p>
            <a:pPr>
              <a:buFont typeface="Arial" charset="0"/>
              <a:buNone/>
            </a:pPr>
            <a:endParaRPr lang="en-US" b="1" u="sng" smtClean="0"/>
          </a:p>
          <a:p>
            <a:pPr>
              <a:buFont typeface="Arial" charset="0"/>
              <a:buNone/>
            </a:pPr>
            <a:r>
              <a:rPr lang="en-US" b="1" u="sng" smtClean="0"/>
              <a:t>Total Lightning</a:t>
            </a:r>
          </a:p>
          <a:p>
            <a:r>
              <a:rPr lang="en-US" smtClean="0"/>
              <a:t> New products and tools based on WFO testbed evaluations</a:t>
            </a:r>
          </a:p>
          <a:p>
            <a:pPr lvl="1"/>
            <a:r>
              <a:rPr lang="en-US" smtClean="0"/>
              <a:t>Application of Max Density</a:t>
            </a:r>
          </a:p>
          <a:p>
            <a:pPr lvl="1"/>
            <a:r>
              <a:rPr lang="en-US" smtClean="0"/>
              <a:t>AWIPS II cell tracking tool 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r>
              <a:rPr lang="en-US" b="1" u="sng" smtClean="0"/>
              <a:t>LIS and LFA</a:t>
            </a:r>
          </a:p>
          <a:p>
            <a:r>
              <a:rPr lang="en-US" smtClean="0"/>
              <a:t>Full web module with audio based on initial Quick Guide</a:t>
            </a:r>
          </a:p>
        </p:txBody>
      </p:sp>
      <p:sp>
        <p:nvSpPr>
          <p:cNvPr id="29700" name="Content Placeholder 3"/>
          <p:cNvSpPr>
            <a:spLocks noGrp="1"/>
          </p:cNvSpPr>
          <p:nvPr>
            <p:ph sz="half" idx="2"/>
          </p:nvPr>
        </p:nvSpPr>
        <p:spPr>
          <a:xfrm>
            <a:off x="4503738" y="1219200"/>
            <a:ext cx="4564062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b="1" u="sng" smtClean="0"/>
              <a:t>VIIRS</a:t>
            </a:r>
          </a:p>
          <a:p>
            <a:r>
              <a:rPr lang="en-US" smtClean="0"/>
              <a:t>New capabilities (e.g. Day/Night band)</a:t>
            </a:r>
          </a:p>
          <a:p>
            <a:r>
              <a:rPr lang="en-US" smtClean="0"/>
              <a:t>Both atmos. and ocean product applications (compliments other training)</a:t>
            </a:r>
            <a:endParaRPr lang="en-US" b="1" u="sng" smtClean="0"/>
          </a:p>
          <a:p>
            <a:pPr>
              <a:buFont typeface="Arial" charset="0"/>
              <a:buNone/>
            </a:pPr>
            <a:r>
              <a:rPr lang="en-US" b="1" u="sng" smtClean="0"/>
              <a:t>RGB Imagery</a:t>
            </a:r>
          </a:p>
          <a:p>
            <a:r>
              <a:rPr lang="en-US" smtClean="0"/>
              <a:t>For WFOs as well as Nat. Centers</a:t>
            </a:r>
          </a:p>
          <a:p>
            <a:pPr lvl="1"/>
            <a:r>
              <a:rPr lang="en-US" smtClean="0"/>
              <a:t>Air mass, NT Micro., Dust, etc.</a:t>
            </a:r>
          </a:p>
          <a:p>
            <a:r>
              <a:rPr lang="en-US" smtClean="0"/>
              <a:t>Collaboration w NHC, HPC, OPC, SAB</a:t>
            </a:r>
            <a:endParaRPr lang="en-US" sz="2200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5" name="Picture 4" descr="RGB_HurrEarl_MODIS_daymicro_dayconv_airmass_tr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4419600"/>
            <a:ext cx="3886200" cy="2309813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57525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End of Training presentation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605213"/>
            <a:ext cx="7772400" cy="1500187"/>
          </a:xfrm>
        </p:spPr>
        <p:txBody>
          <a:bodyPr/>
          <a:lstStyle/>
          <a:p>
            <a:pPr>
              <a:defRPr/>
            </a:pPr>
            <a:r>
              <a:rPr lang="en-US" smtClean="0"/>
              <a:t>Some supplemental slides </a:t>
            </a:r>
            <a:r>
              <a:rPr lang="en-US" dirty="0" smtClean="0"/>
              <a:t>may follow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Relevance to NASA/SPoRT</a:t>
            </a:r>
          </a:p>
        </p:txBody>
      </p:sp>
      <p:sp>
        <p:nvSpPr>
          <p:cNvPr id="17410" name="Content Placeholder 16"/>
          <p:cNvSpPr>
            <a:spLocks noGrp="1"/>
          </p:cNvSpPr>
          <p:nvPr>
            <p:ph idx="1"/>
          </p:nvPr>
        </p:nvSpPr>
        <p:spPr>
          <a:xfrm>
            <a:off x="457200" y="1417638"/>
            <a:ext cx="4114800" cy="47545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000" smtClean="0"/>
              <a:t>The “T” in SPoRT does not stand for “training” so why do it?</a:t>
            </a:r>
          </a:p>
          <a:p>
            <a:pPr eaLnBrk="1" hangingPunct="1"/>
            <a:r>
              <a:rPr lang="en-US" sz="2000" smtClean="0"/>
              <a:t>Key part of supporting the transition of products</a:t>
            </a:r>
          </a:p>
          <a:p>
            <a:pPr lvl="1" eaLnBrk="1" hangingPunct="1"/>
            <a:r>
              <a:rPr lang="en-US" sz="1800" smtClean="0"/>
              <a:t>Provide information on products to be tested and evaluated</a:t>
            </a:r>
          </a:p>
          <a:p>
            <a:pPr lvl="1" eaLnBrk="1" hangingPunct="1"/>
            <a:r>
              <a:rPr lang="en-US" sz="1800" smtClean="0"/>
              <a:t>Communicate to wider audience the lessons learned from initial testing</a:t>
            </a:r>
          </a:p>
          <a:p>
            <a:pPr lvl="1" eaLnBrk="1" hangingPunct="1"/>
            <a:r>
              <a:rPr lang="en-US" sz="1800" smtClean="0"/>
              <a:t>Demonstrate utility and application to a forecast issue</a:t>
            </a:r>
          </a:p>
          <a:p>
            <a:pPr eaLnBrk="1" hangingPunct="1"/>
            <a:r>
              <a:rPr lang="en-US" sz="2000" smtClean="0"/>
              <a:t>Bottom line: These are adult learners who mainly want to know how to apply the product in the workplace.</a:t>
            </a:r>
          </a:p>
        </p:txBody>
      </p:sp>
      <p:pic>
        <p:nvPicPr>
          <p:cNvPr id="17411" name="Picture 27" descr="Lee_MODIS_WV_20110904_1934_sport_modis_cconus_wv.gif"/>
          <p:cNvPicPr>
            <a:picLocks noChangeAspect="1"/>
          </p:cNvPicPr>
          <p:nvPr/>
        </p:nvPicPr>
        <p:blipFill>
          <a:blip r:embed="rId3"/>
          <a:srcRect r="30243"/>
          <a:stretch>
            <a:fillRect/>
          </a:stretch>
        </p:blipFill>
        <p:spPr bwMode="auto">
          <a:xfrm>
            <a:off x="4649788" y="1600200"/>
            <a:ext cx="2284412" cy="33369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412" name="Picture 28" descr="Lee_MODIS_AM_RGB_20110904_1934_sport_modis_cconus_airmass.gif"/>
          <p:cNvPicPr>
            <a:picLocks noChangeAspect="1"/>
          </p:cNvPicPr>
          <p:nvPr/>
        </p:nvPicPr>
        <p:blipFill>
          <a:blip r:embed="rId4"/>
          <a:srcRect r="34895"/>
          <a:stretch>
            <a:fillRect/>
          </a:stretch>
        </p:blipFill>
        <p:spPr bwMode="auto">
          <a:xfrm>
            <a:off x="6783388" y="2667000"/>
            <a:ext cx="2132012" cy="33274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7124700" y="1828800"/>
            <a:ext cx="1600200" cy="579438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What is an RGB composite?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Accomplishments since 2009 SAC (1 of 2)</a:t>
            </a:r>
          </a:p>
        </p:txBody>
      </p:sp>
      <p:sp>
        <p:nvSpPr>
          <p:cNvPr id="19458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Recommendation</a:t>
            </a:r>
          </a:p>
        </p:txBody>
      </p:sp>
      <p:sp>
        <p:nvSpPr>
          <p:cNvPr id="19459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i="1" u="sng" smtClean="0"/>
              <a:t>Suggestion:</a:t>
            </a:r>
            <a:r>
              <a:rPr lang="en-US" i="1" smtClean="0"/>
              <a:t>  When feasible, suggest advocates play a bigger role in training development.  Some SOOs may even be willing to produce the first draft of a training segment.  </a:t>
            </a:r>
          </a:p>
          <a:p>
            <a:endParaRPr lang="en-US" smtClean="0"/>
          </a:p>
        </p:txBody>
      </p:sp>
      <p:sp>
        <p:nvSpPr>
          <p:cNvPr id="1946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35113"/>
            <a:ext cx="4041775" cy="639762"/>
          </a:xfrm>
        </p:spPr>
        <p:txBody>
          <a:bodyPr/>
          <a:lstStyle/>
          <a:p>
            <a:r>
              <a:rPr lang="en-US" smtClean="0"/>
              <a:t>Actions by SPoRT</a:t>
            </a:r>
          </a:p>
        </p:txBody>
      </p:sp>
      <p:sp>
        <p:nvSpPr>
          <p:cNvPr id="19461" name="Content Placeholder 5"/>
          <p:cNvSpPr>
            <a:spLocks noGrp="1"/>
          </p:cNvSpPr>
          <p:nvPr>
            <p:ph sz="quarter" idx="4"/>
          </p:nvPr>
        </p:nvSpPr>
        <p:spPr>
          <a:xfrm>
            <a:off x="4573588" y="2174875"/>
            <a:ext cx="4189412" cy="3951288"/>
          </a:xfrm>
        </p:spPr>
        <p:txBody>
          <a:bodyPr/>
          <a:lstStyle/>
          <a:p>
            <a:r>
              <a:rPr lang="en-US" sz="2000" smtClean="0"/>
              <a:t>ABQ advocate examples included in Hybrid training</a:t>
            </a:r>
          </a:p>
          <a:p>
            <a:r>
              <a:rPr lang="en-US" sz="2000" smtClean="0"/>
              <a:t>HUN SOO and others providing content to total lightning applications module</a:t>
            </a:r>
          </a:p>
          <a:p>
            <a:r>
              <a:rPr lang="en-US" sz="2000" smtClean="0"/>
              <a:t>SOO peer to peer sharing during monthly coordination calls</a:t>
            </a:r>
          </a:p>
          <a:p>
            <a:r>
              <a:rPr lang="en-US" sz="2000" smtClean="0"/>
              <a:t>MLB and MFL providing feedback to CI product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Accomplishments since 2009 SAC (2 of 2)</a:t>
            </a:r>
          </a:p>
        </p:txBody>
      </p:sp>
      <p:sp>
        <p:nvSpPr>
          <p:cNvPr id="20482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Recommendation</a:t>
            </a:r>
          </a:p>
        </p:txBody>
      </p:sp>
      <p:sp>
        <p:nvSpPr>
          <p:cNvPr id="20483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i="1" smtClean="0"/>
              <a:t>SPoRT should ensure (through </a:t>
            </a:r>
            <a:r>
              <a:rPr lang="en-US" i="1" smtClean="0">
                <a:solidFill>
                  <a:srgbClr val="FF0000"/>
                </a:solidFill>
              </a:rPr>
              <a:t>training</a:t>
            </a:r>
            <a:r>
              <a:rPr lang="en-US" i="1" smtClean="0"/>
              <a:t> or other means) users of the blended product understand how to interpret the blended product and the difference between loading the mixed product versus a GOES-only product in the AWIPS menus.</a:t>
            </a:r>
          </a:p>
        </p:txBody>
      </p:sp>
      <p:sp>
        <p:nvSpPr>
          <p:cNvPr id="20484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Actions by SPoRT</a:t>
            </a:r>
          </a:p>
        </p:txBody>
      </p:sp>
      <p:sp>
        <p:nvSpPr>
          <p:cNvPr id="20485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20913"/>
            <a:ext cx="4041775" cy="3951287"/>
          </a:xfrm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Other means:</a:t>
            </a:r>
          </a:p>
          <a:p>
            <a:r>
              <a:rPr lang="en-US" sz="2000" smtClean="0"/>
              <a:t>Demo during WFO visits &amp; calls</a:t>
            </a:r>
          </a:p>
          <a:p>
            <a:r>
              <a:rPr lang="en-US" sz="2000" smtClean="0"/>
              <a:t>Blog posts by SPoRT as well as WFO advocates</a:t>
            </a:r>
          </a:p>
        </p:txBody>
      </p:sp>
      <p:pic>
        <p:nvPicPr>
          <p:cNvPr id="20486" name="Picture 6" descr="HybridTraiingCaptur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6175" y="2114550"/>
            <a:ext cx="3940175" cy="2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Training Approach / Methodology</a:t>
            </a:r>
          </a:p>
        </p:txBody>
      </p:sp>
      <p:sp>
        <p:nvSpPr>
          <p:cNvPr id="21506" name="Content Placeholder 16"/>
          <p:cNvSpPr>
            <a:spLocks noGrp="1"/>
          </p:cNvSpPr>
          <p:nvPr>
            <p:ph idx="1"/>
          </p:nvPr>
        </p:nvSpPr>
        <p:spPr>
          <a:xfrm>
            <a:off x="152400" y="1493838"/>
            <a:ext cx="4572000" cy="4906962"/>
          </a:xfrm>
        </p:spPr>
        <p:txBody>
          <a:bodyPr/>
          <a:lstStyle/>
          <a:p>
            <a:pPr eaLnBrk="1" hangingPunct="1"/>
            <a:r>
              <a:rPr lang="en-US" sz="2000" smtClean="0"/>
              <a:t>Self-paced modules </a:t>
            </a:r>
            <a:br>
              <a:rPr lang="en-US" sz="2000" smtClean="0"/>
            </a:br>
            <a:r>
              <a:rPr lang="en-US" sz="2000" smtClean="0"/>
              <a:t>(via Articulate Presenter)</a:t>
            </a:r>
          </a:p>
          <a:p>
            <a:pPr lvl="1" eaLnBrk="1" hangingPunct="1"/>
            <a:r>
              <a:rPr lang="en-US" sz="2000" smtClean="0"/>
              <a:t>Appeals to multiple learning styles</a:t>
            </a:r>
          </a:p>
          <a:p>
            <a:pPr eaLnBrk="1" hangingPunct="1"/>
            <a:r>
              <a:rPr lang="en-US" sz="2000" smtClean="0"/>
              <a:t>Quick Reference Guides</a:t>
            </a:r>
          </a:p>
          <a:p>
            <a:pPr lvl="1" eaLnBrk="1" hangingPunct="1"/>
            <a:r>
              <a:rPr lang="en-US" sz="2000" smtClean="0"/>
              <a:t>“Just in time training” concept</a:t>
            </a:r>
          </a:p>
          <a:p>
            <a:pPr lvl="1" eaLnBrk="1" hangingPunct="1"/>
            <a:r>
              <a:rPr lang="en-US" sz="2000" smtClean="0"/>
              <a:t>Basics to get started</a:t>
            </a:r>
          </a:p>
          <a:p>
            <a:pPr eaLnBrk="1" hangingPunct="1"/>
            <a:r>
              <a:rPr lang="en-US" sz="2000" smtClean="0"/>
              <a:t>Teletraining and Site Visits</a:t>
            </a:r>
          </a:p>
          <a:p>
            <a:pPr lvl="1" eaLnBrk="1" hangingPunct="1"/>
            <a:r>
              <a:rPr lang="en-US" sz="2000" smtClean="0"/>
              <a:t>Answer questions</a:t>
            </a:r>
          </a:p>
          <a:p>
            <a:pPr lvl="1" eaLnBrk="1" hangingPunct="1"/>
            <a:r>
              <a:rPr lang="en-US" sz="2000" smtClean="0"/>
              <a:t>Hands-on use of data</a:t>
            </a:r>
          </a:p>
          <a:p>
            <a:pPr eaLnBrk="1" hangingPunct="1"/>
            <a:r>
              <a:rPr lang="en-US" sz="2000" smtClean="0"/>
              <a:t>SPoRT workshops / coordination calls</a:t>
            </a:r>
          </a:p>
          <a:p>
            <a:pPr lvl="1" eaLnBrk="1" hangingPunct="1"/>
            <a:r>
              <a:rPr lang="en-US" sz="2000" smtClean="0"/>
              <a:t>Gets end users involved</a:t>
            </a:r>
          </a:p>
          <a:p>
            <a:pPr lvl="1" eaLnBrk="1" hangingPunct="1"/>
            <a:r>
              <a:rPr lang="en-US" sz="2000" smtClean="0"/>
              <a:t>Science sharing by end users</a:t>
            </a:r>
          </a:p>
          <a:p>
            <a:pPr lvl="1" eaLnBrk="1" hangingPunct="1"/>
            <a:endParaRPr lang="en-US" sz="1600" smtClean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5200" y="1981200"/>
            <a:ext cx="4064000" cy="304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635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508" name="TextBox 10"/>
          <p:cNvSpPr txBox="1">
            <a:spLocks noChangeArrowheads="1"/>
          </p:cNvSpPr>
          <p:nvPr/>
        </p:nvSpPr>
        <p:spPr bwMode="auto">
          <a:xfrm>
            <a:off x="4883150" y="5297488"/>
            <a:ext cx="39560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Geoffrey Stano presenting in operations area of Albuquerque, WFO regarding total lightning and relevant NASA EOS data sets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Self-paced Modules</a:t>
            </a:r>
            <a:endParaRPr lang="en-US" dirty="0"/>
          </a:p>
        </p:txBody>
      </p:sp>
      <p:pic>
        <p:nvPicPr>
          <p:cNvPr id="7" name="Content Placeholder 6" descr="Hybrid_example_w_labels_southwest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76800" y="1417638"/>
            <a:ext cx="2184400" cy="2184400"/>
          </a:xfrm>
          <a:ln w="25400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555" name="Content Placeholder 16"/>
          <p:cNvSpPr>
            <a:spLocks noGrp="1"/>
          </p:cNvSpPr>
          <p:nvPr>
            <p:ph idx="1"/>
          </p:nvPr>
        </p:nvSpPr>
        <p:spPr>
          <a:xfrm>
            <a:off x="152400" y="1493838"/>
            <a:ext cx="4572000" cy="4906962"/>
          </a:xfrm>
        </p:spPr>
        <p:txBody>
          <a:bodyPr/>
          <a:lstStyle/>
          <a:p>
            <a:pPr eaLnBrk="1" hangingPunct="1"/>
            <a:r>
              <a:rPr lang="en-US" smtClean="0"/>
              <a:t>Full-fledged training modules</a:t>
            </a:r>
          </a:p>
          <a:p>
            <a:pPr lvl="1" eaLnBrk="1" hangingPunct="1"/>
            <a:r>
              <a:rPr lang="en-US" sz="2000" smtClean="0"/>
              <a:t>More than a “quick start”</a:t>
            </a:r>
          </a:p>
          <a:p>
            <a:pPr lvl="1" eaLnBrk="1" hangingPunct="1"/>
            <a:r>
              <a:rPr lang="en-US" sz="2000" smtClean="0"/>
              <a:t>Audio, Animation, Interaction</a:t>
            </a:r>
          </a:p>
          <a:p>
            <a:pPr lvl="1" eaLnBrk="1" hangingPunct="1"/>
            <a:r>
              <a:rPr lang="en-US" sz="2000" smtClean="0"/>
              <a:t>Provide examples (often from users!)</a:t>
            </a:r>
          </a:p>
          <a:p>
            <a:pPr eaLnBrk="1" hangingPunct="1"/>
            <a:r>
              <a:rPr lang="en-US" smtClean="0"/>
              <a:t>Available on NOAA’s Learning Management System</a:t>
            </a:r>
          </a:p>
          <a:p>
            <a:pPr lvl="1" eaLnBrk="1" hangingPunct="1"/>
            <a:r>
              <a:rPr lang="en-US" sz="2000" smtClean="0"/>
              <a:t>Forecasters earn credit</a:t>
            </a:r>
          </a:p>
          <a:p>
            <a:pPr eaLnBrk="1" hangingPunct="1"/>
            <a:r>
              <a:rPr lang="en-US" smtClean="0"/>
              <a:t>Emphasis on short, direct training</a:t>
            </a:r>
          </a:p>
          <a:p>
            <a:pPr lvl="1" eaLnBrk="1" hangingPunct="1"/>
            <a:r>
              <a:rPr lang="en-US" sz="2000" smtClean="0"/>
              <a:t>Aim for 10-20 minutes</a:t>
            </a:r>
          </a:p>
          <a:p>
            <a:pPr eaLnBrk="1" hangingPunct="1"/>
            <a:r>
              <a:rPr lang="en-US" smtClean="0"/>
              <a:t>Let’s listen in for a moment</a:t>
            </a:r>
          </a:p>
          <a:p>
            <a:pPr lvl="1" eaLnBrk="1" hangingPunct="1"/>
            <a:r>
              <a:rPr lang="en-US" sz="2000" smtClean="0">
                <a:hlinkClick r:id="rId3"/>
              </a:rPr>
              <a:t>Link to Hybrid module launcher</a:t>
            </a:r>
            <a:endParaRPr lang="en-US" sz="2000" smtClean="0"/>
          </a:p>
          <a:p>
            <a:pPr lvl="1" eaLnBrk="1" hangingPunct="1"/>
            <a:endParaRPr lang="en-US" sz="1600" smtClean="0"/>
          </a:p>
        </p:txBody>
      </p:sp>
      <p:pic>
        <p:nvPicPr>
          <p:cNvPr id="1026" name="Picture 2" descr="S:\for Kevin\PGLM_images\total_lightning_II_trainin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810000"/>
            <a:ext cx="2336800" cy="17526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2362200"/>
            <a:ext cx="2219325" cy="16684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4495800"/>
            <a:ext cx="2209800" cy="16573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5"/>
          <p:cNvSpPr txBox="1">
            <a:spLocks noChangeArrowheads="1"/>
          </p:cNvSpPr>
          <p:nvPr/>
        </p:nvSpPr>
        <p:spPr bwMode="auto">
          <a:xfrm>
            <a:off x="6629400" y="1230313"/>
            <a:ext cx="871538" cy="374650"/>
          </a:xfrm>
          <a:prstGeom prst="roundRect">
            <a:avLst/>
          </a:prstGeom>
          <a:solidFill>
            <a:schemeClr val="accent2"/>
          </a:solidFill>
          <a:ln w="1905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Hybrid</a:t>
            </a:r>
            <a:endParaRPr lang="en-US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TextBox 25"/>
          <p:cNvSpPr txBox="1">
            <a:spLocks noChangeArrowheads="1"/>
          </p:cNvSpPr>
          <p:nvPr/>
        </p:nvSpPr>
        <p:spPr bwMode="auto">
          <a:xfrm>
            <a:off x="5943600" y="3810000"/>
            <a:ext cx="1981200" cy="374650"/>
          </a:xfrm>
          <a:prstGeom prst="roundRect">
            <a:avLst/>
          </a:prstGeom>
          <a:solidFill>
            <a:schemeClr val="accent2"/>
          </a:solidFill>
          <a:ln w="1905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Total Lightning I &amp; II</a:t>
            </a:r>
            <a:endParaRPr lang="en-US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TextBox 25"/>
          <p:cNvSpPr txBox="1">
            <a:spLocks noChangeArrowheads="1"/>
          </p:cNvSpPr>
          <p:nvPr/>
        </p:nvSpPr>
        <p:spPr bwMode="auto">
          <a:xfrm>
            <a:off x="6172200" y="5965825"/>
            <a:ext cx="1295400" cy="374650"/>
          </a:xfrm>
          <a:prstGeom prst="roundRect">
            <a:avLst/>
          </a:prstGeom>
          <a:solidFill>
            <a:schemeClr val="accent2"/>
          </a:solidFill>
          <a:ln w="1905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Pseudo-GLM</a:t>
            </a:r>
            <a:endParaRPr lang="en-US" sz="40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ontent Placeholder 16"/>
          <p:cNvSpPr>
            <a:spLocks noGrp="1"/>
          </p:cNvSpPr>
          <p:nvPr>
            <p:ph idx="1"/>
          </p:nvPr>
        </p:nvSpPr>
        <p:spPr>
          <a:xfrm>
            <a:off x="4114800" y="1143000"/>
            <a:ext cx="4876800" cy="5181600"/>
          </a:xfrm>
        </p:spPr>
        <p:txBody>
          <a:bodyPr/>
          <a:lstStyle/>
          <a:p>
            <a:pPr eaLnBrk="1" hangingPunct="1"/>
            <a:r>
              <a:rPr lang="en-US" smtClean="0"/>
              <a:t>Designed for “on the fly” use</a:t>
            </a:r>
          </a:p>
          <a:p>
            <a:pPr lvl="1" eaLnBrk="1" hangingPunct="1"/>
            <a:r>
              <a:rPr lang="en-US" sz="2000" smtClean="0"/>
              <a:t>Gives the basics</a:t>
            </a:r>
          </a:p>
          <a:p>
            <a:pPr eaLnBrk="1" hangingPunct="1"/>
            <a:r>
              <a:rPr lang="en-US" smtClean="0"/>
              <a:t>Layout can vary</a:t>
            </a:r>
          </a:p>
          <a:p>
            <a:pPr lvl="1" eaLnBrk="1" hangingPunct="1"/>
            <a:r>
              <a:rPr lang="en-US" sz="2000" smtClean="0"/>
              <a:t>Presentation or guide book style</a:t>
            </a:r>
          </a:p>
          <a:p>
            <a:pPr lvl="1" eaLnBrk="1" hangingPunct="1"/>
            <a:r>
              <a:rPr lang="en-US" sz="2000" smtClean="0"/>
              <a:t>Both have quick examples</a:t>
            </a:r>
          </a:p>
          <a:p>
            <a:pPr eaLnBrk="1" hangingPunct="1"/>
            <a:r>
              <a:rPr lang="en-US" smtClean="0"/>
              <a:t>Usually no added audio</a:t>
            </a:r>
          </a:p>
          <a:p>
            <a:pPr eaLnBrk="1" hangingPunct="1"/>
            <a:r>
              <a:rPr lang="en-US" smtClean="0"/>
              <a:t>Form the core for a full module</a:t>
            </a:r>
          </a:p>
          <a:p>
            <a:pPr eaLnBrk="1" hangingPunct="1"/>
            <a:r>
              <a:rPr lang="en-US" smtClean="0"/>
              <a:t>Lightning Forecast Algorithm</a:t>
            </a:r>
          </a:p>
          <a:p>
            <a:pPr lvl="1" eaLnBrk="1" hangingPunct="1"/>
            <a:r>
              <a:rPr lang="en-US" smtClean="0"/>
              <a:t>Use model microphysics for better lightning parameterization</a:t>
            </a:r>
          </a:p>
          <a:p>
            <a:pPr lvl="1" eaLnBrk="1" hangingPunct="1"/>
            <a:r>
              <a:rPr lang="en-US" smtClean="0"/>
              <a:t>Guidance to characterize WRF lightning threat</a:t>
            </a:r>
          </a:p>
          <a:p>
            <a:pPr eaLnBrk="1" hangingPunct="1"/>
            <a:r>
              <a:rPr lang="en-US" smtClean="0"/>
              <a:t>Land Information System</a:t>
            </a:r>
          </a:p>
          <a:p>
            <a:pPr lvl="1" eaLnBrk="1" hangingPunct="1"/>
            <a:r>
              <a:rPr lang="en-US" smtClean="0"/>
              <a:t>Describe output fields</a:t>
            </a:r>
          </a:p>
          <a:p>
            <a:pPr lvl="1" eaLnBrk="1" hangingPunct="1"/>
            <a:r>
              <a:rPr lang="en-US" smtClean="0"/>
              <a:t>Use as diagnostic tool to highlight relation with convective initiation</a:t>
            </a:r>
          </a:p>
        </p:txBody>
      </p:sp>
      <p:sp>
        <p:nvSpPr>
          <p:cNvPr id="18" name="Rectang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Quick Reference Guides</a:t>
            </a:r>
          </a:p>
        </p:txBody>
      </p:sp>
      <p:pic>
        <p:nvPicPr>
          <p:cNvPr id="20" name="Picture 19" descr="LIS_TrainingCaptureSoi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657600"/>
            <a:ext cx="2547938" cy="2590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580" name="TextBox 20"/>
          <p:cNvSpPr txBox="1">
            <a:spLocks noChangeArrowheads="1"/>
          </p:cNvSpPr>
          <p:nvPr/>
        </p:nvSpPr>
        <p:spPr bwMode="auto">
          <a:xfrm>
            <a:off x="1143000" y="5867400"/>
            <a:ext cx="1981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100" b="1"/>
              <a:t>LIS  Soil Moisture 0-10cm</a:t>
            </a:r>
          </a:p>
        </p:txBody>
      </p:sp>
      <p:pic>
        <p:nvPicPr>
          <p:cNvPr id="22" name="Picture 21" descr="LFA_TrainingCapture_WRFoutpu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143000"/>
            <a:ext cx="3581400" cy="2403475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582" name="TextBox 25"/>
          <p:cNvSpPr txBox="1">
            <a:spLocks noChangeArrowheads="1"/>
          </p:cNvSpPr>
          <p:nvPr/>
        </p:nvSpPr>
        <p:spPr bwMode="auto">
          <a:xfrm>
            <a:off x="914400" y="3733800"/>
            <a:ext cx="2209800" cy="292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/>
              <a:t>LIS Guide for BMX CI 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Teletraining</a:t>
            </a:r>
            <a:endParaRPr lang="en-US" dirty="0" smtClean="0"/>
          </a:p>
        </p:txBody>
      </p:sp>
      <p:sp>
        <p:nvSpPr>
          <p:cNvPr id="25602" name="Rectangle 3"/>
          <p:cNvSpPr>
            <a:spLocks noGrp="1"/>
          </p:cNvSpPr>
          <p:nvPr>
            <p:ph type="body" sz="half" idx="4294967295"/>
          </p:nvPr>
        </p:nvSpPr>
        <p:spPr>
          <a:xfrm>
            <a:off x="152400" y="1600200"/>
            <a:ext cx="4572000" cy="4525963"/>
          </a:xfrm>
        </p:spPr>
        <p:txBody>
          <a:bodyPr/>
          <a:lstStyle/>
          <a:p>
            <a:r>
              <a:rPr lang="en-US" sz="2000" smtClean="0"/>
              <a:t>Used for Convective Initiation via University of Alabama Huntsville (UAH)</a:t>
            </a:r>
          </a:p>
          <a:p>
            <a:r>
              <a:rPr lang="en-US" sz="2000" smtClean="0"/>
              <a:t>Part of SPoRT PG work to help GOES-R AWGs transition products to users</a:t>
            </a:r>
          </a:p>
          <a:p>
            <a:r>
              <a:rPr lang="en-US" sz="2000" smtClean="0"/>
              <a:t>Mature PPT by UAH</a:t>
            </a:r>
          </a:p>
          <a:p>
            <a:r>
              <a:rPr lang="en-US" sz="2000" smtClean="0"/>
              <a:t>UAH teletraining at monthly call with WFOs, and had Q&amp;A </a:t>
            </a:r>
          </a:p>
          <a:p>
            <a:r>
              <a:rPr lang="en-US" sz="2000" smtClean="0"/>
              <a:t>WFOs requested a second session and it was recorded and posted to web</a:t>
            </a:r>
          </a:p>
          <a:p>
            <a:r>
              <a:rPr lang="en-US" sz="2000" smtClean="0"/>
              <a:t>In prep for testbed by HUN, MLB, MFL and to get user feedback and interest before next spring evaluation</a:t>
            </a:r>
          </a:p>
          <a:p>
            <a:r>
              <a:rPr lang="en-US" sz="2000" smtClean="0"/>
              <a:t>Also, see Coordination Call topics</a:t>
            </a:r>
          </a:p>
          <a:p>
            <a:endParaRPr lang="en-US" smtClean="0"/>
          </a:p>
        </p:txBody>
      </p:sp>
      <p:pic>
        <p:nvPicPr>
          <p:cNvPr id="25603" name="Picture 200" descr="CI_TrainingCaptureMotivati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828800"/>
            <a:ext cx="41560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4724400" y="5105400"/>
            <a:ext cx="3956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Playback of recorded teletraining via Windows Media Player.  17 minutes of presentation and 20 minutes of discussion/questions with forecasters.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WFO Coordination Calls and Visits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b="1" u="sng" smtClean="0"/>
              <a:t>Coordination Calls</a:t>
            </a:r>
          </a:p>
          <a:p>
            <a:r>
              <a:rPr lang="en-US" smtClean="0"/>
              <a:t>Often topic specific</a:t>
            </a:r>
          </a:p>
          <a:p>
            <a:pPr lvl="1"/>
            <a:r>
              <a:rPr lang="en-US" smtClean="0"/>
              <a:t>LIS, enhanced SST composite, </a:t>
            </a:r>
            <a:br>
              <a:rPr lang="en-US" smtClean="0"/>
            </a:br>
            <a:r>
              <a:rPr lang="en-US" smtClean="0"/>
              <a:t>CIRA B-TPW (by experts), Hybrid,</a:t>
            </a:r>
            <a:br>
              <a:rPr lang="en-US" smtClean="0"/>
            </a:br>
            <a:r>
              <a:rPr lang="en-US" smtClean="0"/>
              <a:t>P-GLM, new total lightning products, RGB imagery, UAH CI</a:t>
            </a:r>
          </a:p>
          <a:p>
            <a:r>
              <a:rPr lang="en-US" smtClean="0"/>
              <a:t>WFOs share application of data</a:t>
            </a:r>
          </a:p>
          <a:p>
            <a:pPr>
              <a:buFont typeface="Arial" charset="0"/>
              <a:buNone/>
            </a:pPr>
            <a:r>
              <a:rPr lang="en-US" b="1" u="sng" smtClean="0"/>
              <a:t>Visits</a:t>
            </a:r>
          </a:p>
          <a:p>
            <a:r>
              <a:rPr lang="en-US" smtClean="0"/>
              <a:t>Tailored training to forecast staff for their forecast interests</a:t>
            </a:r>
          </a:p>
          <a:p>
            <a:r>
              <a:rPr lang="en-US" smtClean="0"/>
              <a:t>Meet advocates and have more detailed discussions about products</a:t>
            </a:r>
          </a:p>
          <a:p>
            <a:r>
              <a:rPr lang="en-US" smtClean="0"/>
              <a:t>Over a dozen visits since 2009 SAC</a:t>
            </a:r>
          </a:p>
        </p:txBody>
      </p:sp>
      <p:pic>
        <p:nvPicPr>
          <p:cNvPr id="26627" name="Content Placeholder 5" descr="VisitBMX_MedlinFuellStano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057400"/>
            <a:ext cx="4038600" cy="3033713"/>
          </a:xfrm>
          <a:ln w="28575">
            <a:solidFill>
              <a:schemeClr val="tx1"/>
            </a:solidFill>
          </a:ln>
        </p:spPr>
      </p:pic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4724400" y="5105400"/>
            <a:ext cx="3956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Science and Operations Officer Jeff Medlin at NWS Mobile shows model output from the local WRF EMS, initialized with NASA LIS data.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4521</TotalTime>
  <Words>946</Words>
  <Application>Microsoft Office PowerPoint</Application>
  <PresentationFormat>On-screen Show (4:3)</PresentationFormat>
  <Paragraphs>163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12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Arial</vt:lpstr>
      <vt:lpstr>Calibri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Product Training</vt:lpstr>
      <vt:lpstr>Relevance to NASA/SPoRT</vt:lpstr>
      <vt:lpstr>Accomplishments since 2009 SAC (1 of 2)</vt:lpstr>
      <vt:lpstr>Accomplishments since 2009 SAC (2 of 2)</vt:lpstr>
      <vt:lpstr>Training Approach / Methodology</vt:lpstr>
      <vt:lpstr>Self-paced Modules</vt:lpstr>
      <vt:lpstr>Quick Reference Guides</vt:lpstr>
      <vt:lpstr>Teletraining</vt:lpstr>
      <vt:lpstr>WFO Coordination Calls and Visits</vt:lpstr>
      <vt:lpstr>Visits by SPoRT 2010-2012</vt:lpstr>
      <vt:lpstr>Training Interactions with NOAA</vt:lpstr>
      <vt:lpstr>Ongoing &amp; Near Future Work</vt:lpstr>
      <vt:lpstr>END OF TRAINING PRESENTATION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/ NWS Coordination Call</dc:title>
  <dc:creator>fuell</dc:creator>
  <cp:lastModifiedBy> Kevin Fuell</cp:lastModifiedBy>
  <cp:revision>163</cp:revision>
  <dcterms:created xsi:type="dcterms:W3CDTF">2009-10-14T04:03:29Z</dcterms:created>
  <dcterms:modified xsi:type="dcterms:W3CDTF">2012-02-29T11:55:25Z</dcterms:modified>
</cp:coreProperties>
</file>