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304" r:id="rId4"/>
    <p:sldId id="295" r:id="rId5"/>
    <p:sldId id="288" r:id="rId6"/>
    <p:sldId id="289" r:id="rId7"/>
    <p:sldId id="290" r:id="rId8"/>
    <p:sldId id="291" r:id="rId9"/>
    <p:sldId id="292" r:id="rId10"/>
    <p:sldId id="293" r:id="rId11"/>
    <p:sldId id="296" r:id="rId12"/>
    <p:sldId id="305" r:id="rId13"/>
    <p:sldId id="28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00"/>
    <a:srgbClr val="F9F9F9"/>
    <a:srgbClr val="FBFBFB"/>
    <a:srgbClr val="FAFAFA"/>
    <a:srgbClr val="FCFCF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21" autoAdjust="0"/>
    <p:restoredTop sz="81907" autoAdjust="0"/>
  </p:normalViewPr>
  <p:slideViewPr>
    <p:cSldViewPr snapToObjects="1">
      <p:cViewPr varScale="1">
        <p:scale>
          <a:sx n="76" d="100"/>
          <a:sy n="76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uellkk\My%20Documents\NASA_SPoRT\GOES-R%20Proving%20Ground\Evaluations\HybridPG\Results%20of%20Hybrid%20PG%20Imagery%20User%20Review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uellkk\My%20Documents\NASA_SPoRT\GOES-R%20Proving%20Ground\Evaluations\HybridPG\Results%20of%20Hybrid%20PG%20Imagery%20User%20Review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uellkk\My%20Documents\NASA_SPoRT\GOES-R%20Proving%20Ground\Evaluations\HybridPG\features%20examined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uellkk\My%20Documents\NASA_SPoRT\GOES-R%20Proving%20Ground\Evaluations\HybridPG\Results%20of%20Hybrid%20PG%20Imagery%20User%20Review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uellkk\My%20Documents\NASA_SPoRT\GOES-R%20Proving%20Ground\Evaluations\HybridPG\impact%20ratin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Reviews per Hybrid Product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v>Reviews</c:v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'reviews per product'!$A$1:$D$1</c:f>
              <c:strCache>
                <c:ptCount val="4"/>
                <c:pt idx="0">
                  <c:v>Long Wave IR</c:v>
                </c:pt>
                <c:pt idx="1">
                  <c:v>Short Wave IR</c:v>
                </c:pt>
                <c:pt idx="2">
                  <c:v>Water Vapor</c:v>
                </c:pt>
                <c:pt idx="3">
                  <c:v>Visible</c:v>
                </c:pt>
              </c:strCache>
            </c:strRef>
          </c:cat>
          <c:val>
            <c:numRef>
              <c:f>'reviews per product'!$A$2:$D$2</c:f>
              <c:numCache>
                <c:formatCode>General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13</c:v>
                </c:pt>
                <c:pt idx="3">
                  <c:v>22</c:v>
                </c:pt>
              </c:numCache>
            </c:numRef>
          </c:val>
        </c:ser>
        <c:axId val="37660928"/>
        <c:axId val="48431104"/>
      </c:barChart>
      <c:catAx>
        <c:axId val="37660928"/>
        <c:scaling>
          <c:orientation val="minMax"/>
        </c:scaling>
        <c:axPos val="b"/>
        <c:numFmt formatCode="General" sourceLinked="1"/>
        <c:tickLblPos val="nextTo"/>
        <c:crossAx val="48431104"/>
        <c:crosses val="autoZero"/>
        <c:auto val="1"/>
        <c:lblAlgn val="ctr"/>
        <c:lblOffset val="100"/>
      </c:catAx>
      <c:valAx>
        <c:axId val="484311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Assessments</a:t>
                </a:r>
              </a:p>
            </c:rich>
          </c:tx>
        </c:title>
        <c:numFmt formatCode="General" sourceLinked="1"/>
        <c:tickLblPos val="nextTo"/>
        <c:crossAx val="37660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Number of Reviews per Experience Level</a:t>
            </a:r>
          </a:p>
        </c:rich>
      </c:tx>
    </c:title>
    <c:plotArea>
      <c:layout>
        <c:manualLayout>
          <c:layoutTarget val="inner"/>
          <c:xMode val="edge"/>
          <c:yMode val="edge"/>
          <c:x val="0.13326753284921841"/>
          <c:y val="0.1286409155937053"/>
          <c:w val="0.84392272116840761"/>
          <c:h val="0.6245543126851667"/>
        </c:manualLayout>
      </c:layout>
      <c:barChart>
        <c:barDir val="col"/>
        <c:grouping val="clustered"/>
        <c:ser>
          <c:idx val="0"/>
          <c:order val="0"/>
          <c:cat>
            <c:strRef>
              <c:f>'reviews per exp level'!$C$1:$G$1</c:f>
              <c:strCache>
                <c:ptCount val="5"/>
                <c:pt idx="0">
                  <c:v>Expert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Novice</c:v>
                </c:pt>
              </c:strCache>
            </c:strRef>
          </c:cat>
          <c:val>
            <c:numRef>
              <c:f>'reviews per exp level'!$C$2:$G$2</c:f>
              <c:numCache>
                <c:formatCode>General</c:formatCode>
                <c:ptCount val="5"/>
                <c:pt idx="0">
                  <c:v>17</c:v>
                </c:pt>
                <c:pt idx="1">
                  <c:v>7</c:v>
                </c:pt>
                <c:pt idx="2">
                  <c:v>8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</c:ser>
        <c:axId val="48504192"/>
        <c:axId val="48518656"/>
      </c:barChart>
      <c:catAx>
        <c:axId val="48504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Self-described Experience Rating</a:t>
                </a:r>
                <a:r>
                  <a:rPr lang="en-US" baseline="0"/>
                  <a:t> by User</a:t>
                </a:r>
                <a:endParaRPr lang="en-US"/>
              </a:p>
              <a:p>
                <a:pPr>
                  <a:defRPr/>
                </a:pPr>
                <a:r>
                  <a:rPr lang="en-US" b="0" i="1"/>
                  <a:t>(rated from</a:t>
                </a:r>
                <a:r>
                  <a:rPr lang="en-US" b="0" i="1" baseline="0"/>
                  <a:t> 5 to 1, where 5=expert, 1=novice)</a:t>
                </a:r>
                <a:r>
                  <a:rPr lang="en-US" b="0" i="1"/>
                  <a:t> </a:t>
                </a:r>
              </a:p>
            </c:rich>
          </c:tx>
          <c:layout>
            <c:manualLayout>
              <c:xMode val="edge"/>
              <c:yMode val="edge"/>
              <c:x val="0.1757328717530999"/>
              <c:y val="0.82929283839520063"/>
            </c:manualLayout>
          </c:layout>
        </c:title>
        <c:numFmt formatCode="General" sourceLinked="1"/>
        <c:tickLblPos val="nextTo"/>
        <c:crossAx val="48518656"/>
        <c:crosses val="autoZero"/>
        <c:auto val="1"/>
        <c:lblAlgn val="ctr"/>
        <c:lblOffset val="100"/>
      </c:catAx>
      <c:valAx>
        <c:axId val="485186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Assessments</a:t>
                </a:r>
              </a:p>
            </c:rich>
          </c:tx>
        </c:title>
        <c:numFmt formatCode="General" sourceLinked="1"/>
        <c:tickLblPos val="nextTo"/>
        <c:crossAx val="485041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Features Examined During Hybrid Assessment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11 - Low Cloud</a:t>
                    </a:r>
                  </a:p>
                </c:rich>
              </c:tx>
              <c:spPr/>
              <c:dLblPos val="outEnd"/>
              <c:showLegendKey val="1"/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0 - Mid Cloud</a:t>
                    </a:r>
                  </a:p>
                </c:rich>
              </c:tx>
              <c:spPr/>
              <c:dLblPos val="outEnd"/>
              <c:showLegendKey val="1"/>
            </c:dLbl>
            <c:dLbl>
              <c:idx val="2"/>
              <c:layout>
                <c:manualLayout>
                  <c:x val="-6.9565217391304524E-3"/>
                  <c:y val="2.955665024630539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1 - High Cloud</a:t>
                    </a:r>
                  </a:p>
                </c:rich>
              </c:tx>
              <c:spPr/>
              <c:dLblPos val="bestFit"/>
              <c:showLegendKey val="1"/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4 - Multi Cloud</a:t>
                    </a:r>
                  </a:p>
                </c:rich>
              </c:tx>
              <c:spPr/>
              <c:dLblPos val="outEnd"/>
              <c:showLegendKey val="1"/>
            </c:dLbl>
            <c:dLbl>
              <c:idx val="4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13 - Conv/Over-Shooting Tops</a:t>
                    </a:r>
                  </a:p>
                </c:rich>
              </c:tx>
              <c:spPr/>
              <c:dLblPos val="outEnd"/>
              <c:showLegendKey val="1"/>
            </c:dLbl>
            <c:dLbl>
              <c:idx val="5"/>
              <c:layout>
                <c:manualLayout>
                  <c:x val="-2.747917379892756E-3"/>
                  <c:y val="9.8522167487685476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0 - Orog/Waves</a:t>
                    </a:r>
                  </a:p>
                </c:rich>
              </c:tx>
              <c:spPr/>
              <c:dLblPos val="bestFit"/>
              <c:showLegendKey val="1"/>
            </c:dLbl>
            <c:dLbl>
              <c:idx val="6"/>
              <c:layout>
                <c:manualLayout>
                  <c:x val="-4.8695652173913043E-2"/>
                  <c:y val="0.1215106732348115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0 - Outflow Bndy</a:t>
                    </a:r>
                  </a:p>
                </c:rich>
              </c:tx>
              <c:spPr/>
              <c:dLblPos val="bestFit"/>
              <c:showLegendKey val="1"/>
            </c:dLbl>
            <c:dLbl>
              <c:idx val="7"/>
              <c:layout>
                <c:manualLayout>
                  <c:x val="-1.8550724637681249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2 - Moisture Plume</a:t>
                    </a:r>
                  </a:p>
                </c:rich>
              </c:tx>
              <c:spPr/>
              <c:dLblPos val="bestFit"/>
              <c:showLegendKey val="1"/>
            </c:dLbl>
            <c:dLbl>
              <c:idx val="8"/>
              <c:layout>
                <c:manualLayout>
                  <c:x val="-6.7246376811594191E-2"/>
                  <c:y val="-3.2840722495894809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1 - Smoke Plume</a:t>
                    </a:r>
                  </a:p>
                </c:rich>
              </c:tx>
              <c:spPr/>
              <c:dLblPos val="bestFit"/>
              <c:showLegendKey val="1"/>
            </c:dLbl>
            <c:dLbl>
              <c:idx val="9"/>
              <c:layout>
                <c:manualLayout>
                  <c:x val="0"/>
                  <c:y val="-9.8522167487685476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2 - Dust /Sand</a:t>
                    </a:r>
                  </a:p>
                </c:rich>
              </c:tx>
              <c:spPr/>
              <c:dLblPos val="bestFit"/>
              <c:showLegendKey val="1"/>
            </c:dLbl>
            <c:dLbl>
              <c:idx val="10"/>
              <c:layout>
                <c:manualLayout>
                  <c:x val="6.9565217391304524E-3"/>
                  <c:y val="-2.29885057471264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2 - Other</a:t>
                    </a:r>
                  </a:p>
                </c:rich>
              </c:tx>
              <c:spPr/>
              <c:dLblPos val="bestFit"/>
              <c:showLegendKey val="1"/>
            </c:dLbl>
            <c:dLbl>
              <c:idx val="11"/>
              <c:layout>
                <c:manualLayout>
                  <c:x val="9.7391304347826224E-2"/>
                  <c:y val="-1.970443349753706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1 - No primary</a:t>
                    </a:r>
                  </a:p>
                </c:rich>
              </c:tx>
              <c:spPr/>
              <c:dLblPos val="bestFit"/>
              <c:showLegendKey val="1"/>
            </c:dLbl>
            <c:dLblPos val="outEnd"/>
            <c:showLegendKey val="1"/>
            <c:showVal val="1"/>
            <c:showLeaderLines val="1"/>
          </c:dLbls>
          <c:cat>
            <c:strRef>
              <c:f>Sheet1!$A$1:$L$1</c:f>
              <c:strCache>
                <c:ptCount val="12"/>
                <c:pt idx="0">
                  <c:v>Low Cloud</c:v>
                </c:pt>
                <c:pt idx="1">
                  <c:v>Mid Cloud</c:v>
                </c:pt>
                <c:pt idx="2">
                  <c:v>High Cloud</c:v>
                </c:pt>
                <c:pt idx="3">
                  <c:v>Multi Cloud</c:v>
                </c:pt>
                <c:pt idx="4">
                  <c:v>Conv/OST</c:v>
                </c:pt>
                <c:pt idx="5">
                  <c:v>Orog/Waves</c:v>
                </c:pt>
                <c:pt idx="6">
                  <c:v>Outflow Bndy</c:v>
                </c:pt>
                <c:pt idx="7">
                  <c:v>Moisture Plume</c:v>
                </c:pt>
                <c:pt idx="8">
                  <c:v>Smoke Plume</c:v>
                </c:pt>
                <c:pt idx="9">
                  <c:v>Dust / Sand</c:v>
                </c:pt>
                <c:pt idx="10">
                  <c:v>Other</c:v>
                </c:pt>
                <c:pt idx="11">
                  <c:v>No Primary Feature</c:v>
                </c:pt>
              </c:strCache>
            </c:strRef>
          </c:cat>
          <c:val>
            <c:numRef>
              <c:f>Sheet1!$A$2:$L$2</c:f>
              <c:numCache>
                <c:formatCode>General</c:formatCode>
                <c:ptCount val="12"/>
                <c:pt idx="0">
                  <c:v>11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13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200" b="1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Impact Rating by User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Val val="1"/>
          </c:dLbls>
          <c:cat>
            <c:strRef>
              <c:f>impact!$A$1:$E$1</c:f>
              <c:strCache>
                <c:ptCount val="5"/>
                <c:pt idx="0">
                  <c:v>Large</c:v>
                </c:pt>
                <c:pt idx="1">
                  <c:v>Noticable</c:v>
                </c:pt>
                <c:pt idx="2">
                  <c:v>Some</c:v>
                </c:pt>
                <c:pt idx="3">
                  <c:v>Little</c:v>
                </c:pt>
                <c:pt idx="4">
                  <c:v>None</c:v>
                </c:pt>
              </c:strCache>
            </c:strRef>
          </c:cat>
          <c:val>
            <c:numRef>
              <c:f>impact!$A$2:$E$2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14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</c:ser>
        <c:dLbls>
          <c:showVal val="1"/>
        </c:dLbls>
        <c:axId val="48850432"/>
        <c:axId val="48851968"/>
      </c:barChart>
      <c:catAx>
        <c:axId val="48850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8851968"/>
        <c:crosses val="autoZero"/>
        <c:auto val="1"/>
        <c:lblAlgn val="ctr"/>
        <c:lblOffset val="100"/>
      </c:catAx>
      <c:valAx>
        <c:axId val="488519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8850432"/>
        <c:crosses val="autoZero"/>
        <c:crossBetween val="between"/>
      </c:valAx>
      <c:spPr>
        <a:ln w="28575"/>
      </c:spPr>
    </c:plotArea>
    <c:plotVisOnly val="1"/>
    <c:dispBlanksAs val="gap"/>
  </c:chart>
  <c:spPr>
    <a:ln>
      <a:solidFill>
        <a:schemeClr val="bg1">
          <a:lumMod val="50000"/>
        </a:schemeClr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Contributions from Users to Impact Categories</a:t>
            </a:r>
          </a:p>
        </c:rich>
      </c:tx>
    </c:title>
    <c:plotArea>
      <c:layout/>
      <c:barChart>
        <c:barDir val="col"/>
        <c:grouping val="stacked"/>
        <c:ser>
          <c:idx val="0"/>
          <c:order val="0"/>
          <c:tx>
            <c:strRef>
              <c:f>Sheet1!$A$28</c:f>
              <c:strCache>
                <c:ptCount val="1"/>
                <c:pt idx="0">
                  <c:v>Level 5 &amp; 4  users</c:v>
                </c:pt>
              </c:strCache>
            </c:strRef>
          </c:tx>
          <c:dLbls>
            <c:showVal val="1"/>
          </c:dLbls>
          <c:cat>
            <c:strRef>
              <c:f>Sheet1!$B$27:$C$27</c:f>
              <c:strCache>
                <c:ptCount val="2"/>
                <c:pt idx="0">
                  <c:v>Impact=Large/Noticable/Some</c:v>
                </c:pt>
                <c:pt idx="1">
                  <c:v>Impact=Little or None</c:v>
                </c:pt>
              </c:strCache>
            </c:strRef>
          </c:cat>
          <c:val>
            <c:numRef>
              <c:f>Sheet1!$B$28:$C$28</c:f>
              <c:numCache>
                <c:formatCode>General</c:formatCode>
                <c:ptCount val="2"/>
                <c:pt idx="0">
                  <c:v>15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Sheet1!$A$29</c:f>
              <c:strCache>
                <c:ptCount val="1"/>
                <c:pt idx="0">
                  <c:v>Level 3, 2, &amp; 1 users</c:v>
                </c:pt>
              </c:strCache>
            </c:strRef>
          </c:tx>
          <c:dLbls>
            <c:showVal val="1"/>
          </c:dLbls>
          <c:cat>
            <c:strRef>
              <c:f>Sheet1!$B$27:$C$27</c:f>
              <c:strCache>
                <c:ptCount val="2"/>
                <c:pt idx="0">
                  <c:v>Impact=Large/Noticable/Some</c:v>
                </c:pt>
                <c:pt idx="1">
                  <c:v>Impact=Little or None</c:v>
                </c:pt>
              </c:strCache>
            </c:strRef>
          </c:cat>
          <c:val>
            <c:numRef>
              <c:f>Sheet1!$B$29:$C$29</c:f>
              <c:numCache>
                <c:formatCode>General</c:formatCode>
                <c:ptCount val="2"/>
                <c:pt idx="0">
                  <c:v>9</c:v>
                </c:pt>
                <c:pt idx="1">
                  <c:v>5</c:v>
                </c:pt>
              </c:numCache>
            </c:numRef>
          </c:val>
        </c:ser>
        <c:overlap val="100"/>
        <c:axId val="48868352"/>
        <c:axId val="48898816"/>
      </c:barChart>
      <c:catAx>
        <c:axId val="48868352"/>
        <c:scaling>
          <c:orientation val="minMax"/>
        </c:scaling>
        <c:axPos val="b"/>
        <c:numFmt formatCode="General" sourceLinked="1"/>
        <c:tickLblPos val="nextTo"/>
        <c:crossAx val="48898816"/>
        <c:crosses val="autoZero"/>
        <c:auto val="1"/>
        <c:lblAlgn val="ctr"/>
        <c:lblOffset val="100"/>
      </c:catAx>
      <c:valAx>
        <c:axId val="48898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Assessments</a:t>
                </a:r>
              </a:p>
            </c:rich>
          </c:tx>
        </c:title>
        <c:numFmt formatCode="General" sourceLinked="1"/>
        <c:tickLblPos val="nextTo"/>
        <c:crossAx val="48868352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F6D905-F933-4CB9-BA45-CB021C1AA263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03FC0E-4BFC-48FB-8E1F-8A351C33D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736B19-B56B-4AA4-820C-0D42D86B00DB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15BAC8-9BD3-4FE1-A0EB-3335116D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A5E16D-2480-4259-A72B-39EFC5EB7DB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Adult learners: While the science details are interesting, they want the application to their work.</a:t>
            </a:r>
          </a:p>
          <a:p>
            <a:pPr marL="0" lvl="1"/>
            <a:r>
              <a:rPr lang="en-US" sz="1600" smtClean="0"/>
              <a:t>- Need science background for this, but detailed science training is provided by other groups.</a:t>
            </a:r>
          </a:p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920F0B-E3DE-4A1F-858E-31155DCB286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Adult learners: While the science details are interesting, they want the application to their work.</a:t>
            </a:r>
          </a:p>
          <a:p>
            <a:pPr marL="0" lvl="1"/>
            <a:r>
              <a:rPr lang="en-US" sz="1600" smtClean="0"/>
              <a:t>- Need science background for this, but detailed science training is provided by other groups.</a:t>
            </a:r>
          </a:p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5E5045-72F8-49E4-BED7-0CC57AA258B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 comment from another WFO said that this was a great reminder to not just be focused on radar b/c satellite imagery provides some insight as well.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BBAC4-C6DD-42CC-8512-8C01D791482E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9D87-1A0A-446A-A9BF-412B272F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1D773-C977-4372-867F-7AF03A496517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1409-5E84-402C-BCB6-4BDCA6266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05A1-64EC-4160-AD27-6961BFD9D0B2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BF2F-6E2E-47C9-AEF7-7B8FEE5D7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9F8B-CC88-4B9C-901D-8679745DE5B0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79516-3F1E-4D60-8688-2183564B8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FBB49-9F55-48DB-8503-9B812EB5F51D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F858-5230-43CD-B2CF-3A97FC92B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200"/>
              </a:spcBef>
              <a:defRPr sz="2000"/>
            </a:lvl1pPr>
            <a:lvl2pPr>
              <a:spcBef>
                <a:spcPts val="200"/>
              </a:spcBef>
              <a:defRPr sz="1800"/>
            </a:lvl2pPr>
            <a:lvl3pPr>
              <a:spcBef>
                <a:spcPts val="200"/>
              </a:spcBef>
              <a:defRPr sz="1800"/>
            </a:lvl3pPr>
            <a:lvl4pPr>
              <a:spcBef>
                <a:spcPts val="200"/>
              </a:spcBef>
              <a:defRPr sz="1800"/>
            </a:lvl4pPr>
            <a:lvl5pPr>
              <a:spcBef>
                <a:spcPts val="2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6A84-088B-493B-B792-3B6719F8E344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02339-714F-4631-AB08-906CE1B5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34677-254F-4473-9FEE-02B2EF304D04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3CF4-D01B-404B-9B13-EC0BE68E9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FC220-E733-4C49-8E5F-650063AC8189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EC29-C235-4997-8A5A-DDA339EF5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52ED-6460-4601-9267-DAFE05350CEC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A5EC-9E1B-4CA4-9CE3-5646C009B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E66B5-4A69-41AC-8864-7BE01E7874FB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9FBD7-E971-4D8C-B99A-5C28089D3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F305-5EF5-475D-8F0A-A75273880517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D80C-1BA1-4178-ABC4-1CE2BB58F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3FB04E-F2D2-4B12-AFC6-593CBBFE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6" descr="globe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56642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228600" y="6245225"/>
            <a:ext cx="8763000" cy="536575"/>
            <a:chOff x="228600" y="6096000"/>
            <a:chExt cx="8857611" cy="685800"/>
          </a:xfrm>
        </p:grpSpPr>
        <p:grpSp>
          <p:nvGrpSpPr>
            <p:cNvPr id="1032" name="Group 13"/>
            <p:cNvGrpSpPr>
              <a:grpSpLocks/>
            </p:cNvGrpSpPr>
            <p:nvPr/>
          </p:nvGrpSpPr>
          <p:grpSpPr bwMode="auto">
            <a:xfrm>
              <a:off x="2140279" y="6246145"/>
              <a:ext cx="5784521" cy="459455"/>
              <a:chOff x="2286000" y="6246145"/>
              <a:chExt cx="5784521" cy="459455"/>
            </a:xfrm>
          </p:grpSpPr>
          <p:grpSp>
            <p:nvGrpSpPr>
              <p:cNvPr id="1035" name="Group 11"/>
              <p:cNvGrpSpPr>
                <a:grpSpLocks/>
              </p:cNvGrpSpPr>
              <p:nvPr/>
            </p:nvGrpSpPr>
            <p:grpSpPr bwMode="auto">
              <a:xfrm>
                <a:off x="2286000" y="6525768"/>
                <a:ext cx="5784521" cy="179832"/>
                <a:chOff x="2514600" y="5916168"/>
                <a:chExt cx="5784521" cy="179832"/>
              </a:xfrm>
            </p:grpSpPr>
            <p:sp>
              <p:nvSpPr>
                <p:cNvPr id="14" name="Line 13"/>
                <p:cNvSpPr>
                  <a:spLocks noChangeShapeType="1"/>
                </p:cNvSpPr>
                <p:nvPr/>
              </p:nvSpPr>
              <p:spPr bwMode="auto">
                <a:xfrm>
                  <a:off x="2696976" y="5916546"/>
                  <a:ext cx="5601796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Line 14"/>
                <p:cNvSpPr>
                  <a:spLocks noChangeShapeType="1"/>
                </p:cNvSpPr>
                <p:nvPr/>
              </p:nvSpPr>
              <p:spPr bwMode="auto">
                <a:xfrm>
                  <a:off x="2602302" y="6007852"/>
                  <a:ext cx="5605007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Line 15"/>
                <p:cNvSpPr>
                  <a:spLocks noChangeShapeType="1"/>
                </p:cNvSpPr>
                <p:nvPr/>
              </p:nvSpPr>
              <p:spPr bwMode="auto">
                <a:xfrm>
                  <a:off x="2514047" y="6095098"/>
                  <a:ext cx="5601796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2590329" y="6246145"/>
                <a:ext cx="4889336" cy="324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b="1" dirty="0">
                    <a:solidFill>
                      <a:schemeClr val="bg1">
                        <a:lumMod val="50000"/>
                      </a:schemeClr>
                    </a:solidFill>
                  </a:rPr>
                  <a:t>transitioning unique NASA data and research technologies to operations</a:t>
                </a:r>
              </a:p>
            </p:txBody>
          </p:sp>
        </p:grpSp>
        <p:pic>
          <p:nvPicPr>
            <p:cNvPr id="1033" name="Picture 10" descr="S:\SPoRT Logo\NASA_Lg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229599" y="6096000"/>
              <a:ext cx="85661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4" descr="sportredblue.gif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28600" y="6248400"/>
              <a:ext cx="1746696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lob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990600" y="2130425"/>
            <a:ext cx="7162800" cy="993775"/>
          </a:xfrm>
        </p:spPr>
        <p:txBody>
          <a:bodyPr/>
          <a:lstStyle/>
          <a:p>
            <a:pPr eaLnBrk="1" hangingPunct="1"/>
            <a:r>
              <a:rPr lang="en-US" smtClean="0"/>
              <a:t>Product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672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28 – March 1, 2012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Hybrid Assessment </a:t>
            </a:r>
            <a:br>
              <a:rPr lang="en-US" smtClean="0"/>
            </a:br>
            <a:r>
              <a:rPr lang="en-US" smtClean="0"/>
              <a:t>– User Comments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Identification of cold cloud top area</a:t>
            </a:r>
          </a:p>
          <a:p>
            <a:r>
              <a:rPr lang="en-US" smtClean="0"/>
              <a:t>Enhanced view of blowing dust</a:t>
            </a:r>
          </a:p>
          <a:p>
            <a:r>
              <a:rPr lang="en-US" smtClean="0"/>
              <a:t>Improved spatial definition of fire hot spots and smoke</a:t>
            </a:r>
          </a:p>
          <a:p>
            <a:r>
              <a:rPr lang="en-US" smtClean="0"/>
              <a:t>Improved location and orientation of approaching fronts</a:t>
            </a:r>
          </a:p>
          <a:p>
            <a:r>
              <a:rPr lang="en-US" smtClean="0"/>
              <a:t>Better cloud coverage and structure in vis.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Hybrid Blog Posts</a:t>
            </a:r>
          </a:p>
        </p:txBody>
      </p:sp>
      <p:sp>
        <p:nvSpPr>
          <p:cNvPr id="4096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228600" y="1600200"/>
            <a:ext cx="31242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WFOs have contributed many posts describing their use of the product and its impact.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HGX case (WV imagery)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Waves to the north of T-storm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Dry air to west of storm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Enhanced V signature and overshooting top better defined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Impact: increase confidence of severe </a:t>
            </a:r>
            <a:r>
              <a:rPr lang="en-US" sz="2000" dirty="0" err="1" smtClean="0"/>
              <a:t>wx</a:t>
            </a:r>
            <a:r>
              <a:rPr lang="en-US" sz="2000" dirty="0" smtClean="0"/>
              <a:t> (hail reported)</a:t>
            </a:r>
          </a:p>
        </p:txBody>
      </p:sp>
      <p:pic>
        <p:nvPicPr>
          <p:cNvPr id="28675" name="Picture 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81400" y="1417638"/>
            <a:ext cx="5105400" cy="4829175"/>
          </a:xfrm>
          <a:ln>
            <a:solidFill>
              <a:schemeClr val="tx1"/>
            </a:solidFill>
          </a:ln>
        </p:spPr>
      </p:pic>
      <p:sp>
        <p:nvSpPr>
          <p:cNvPr id="5" name="TextBox 13"/>
          <p:cNvSpPr txBox="1"/>
          <p:nvPr/>
        </p:nvSpPr>
        <p:spPr>
          <a:xfrm>
            <a:off x="7086600" y="1143000"/>
            <a:ext cx="1752600" cy="40798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DDD9C3"/>
                </a:solidFill>
                <a:cs typeface="Arial" charset="0"/>
              </a:rPr>
              <a:t>Hybrid 11µm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3352800" y="5840413"/>
            <a:ext cx="1752600" cy="407987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DDD9C3"/>
                </a:solidFill>
                <a:cs typeface="Arial" charset="0"/>
              </a:rPr>
              <a:t>Hybrid 3.9µm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7086600" y="5838825"/>
            <a:ext cx="1752600" cy="40798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DDD9C3"/>
                </a:solidFill>
                <a:cs typeface="Arial" charset="0"/>
              </a:rPr>
              <a:t>Hybrid WV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3352800" y="1143000"/>
            <a:ext cx="1752600" cy="40798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DDD9C3"/>
                </a:solidFill>
                <a:cs typeface="Arial" charset="0"/>
              </a:rPr>
              <a:t>GOES WV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Future Assessments</a:t>
            </a:r>
          </a:p>
        </p:txBody>
      </p:sp>
      <p:sp>
        <p:nvSpPr>
          <p:cNvPr id="30722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b="1" u="sng" smtClean="0"/>
              <a:t>Short term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WindSat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RGBs at WFOs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Air Mass, Night-time microphysics, Dust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Pseudo-GLM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3</a:t>
            </a:r>
            <a:r>
              <a:rPr lang="en-US" sz="2400" baseline="30000" smtClean="0"/>
              <a:t>rd</a:t>
            </a:r>
            <a:r>
              <a:rPr lang="en-US" sz="2400" smtClean="0"/>
              <a:t> year at HWT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SPC, AWC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New version of Convective Initiation</a:t>
            </a:r>
          </a:p>
        </p:txBody>
      </p:sp>
      <p:sp>
        <p:nvSpPr>
          <p:cNvPr id="30723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b="1" u="sng" smtClean="0"/>
              <a:t>Long Term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Flash Density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RGBs at NHC and other National Centers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Hybrid Imagery (MODIS and VIIRS)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Hybrid RGB Imagery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NESDIS Quantitative Precipitation Estimate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CIRA Layered TPW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5752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End of Assessment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05213"/>
            <a:ext cx="7772400" cy="1500187"/>
          </a:xfrm>
        </p:spPr>
        <p:txBody>
          <a:bodyPr/>
          <a:lstStyle/>
          <a:p>
            <a:pPr>
              <a:defRPr/>
            </a:pPr>
            <a:r>
              <a:rPr lang="en-US" smtClean="0"/>
              <a:t>Some supplemental slides </a:t>
            </a:r>
            <a:r>
              <a:rPr lang="en-US" dirty="0" smtClean="0"/>
              <a:t>may follow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- Assessments - </a:t>
            </a:r>
            <a:br>
              <a:rPr lang="en-US" smtClean="0"/>
            </a:br>
            <a:r>
              <a:rPr lang="en-US" smtClean="0"/>
              <a:t>Relevance to NASA/SPoRT</a:t>
            </a:r>
          </a:p>
        </p:txBody>
      </p:sp>
      <p:sp>
        <p:nvSpPr>
          <p:cNvPr id="17410" name="Content Placeholder 16"/>
          <p:cNvSpPr>
            <a:spLocks noGrp="1"/>
          </p:cNvSpPr>
          <p:nvPr>
            <p:ph idx="1"/>
          </p:nvPr>
        </p:nvSpPr>
        <p:spPr>
          <a:xfrm>
            <a:off x="457200" y="1524000"/>
            <a:ext cx="5105400" cy="4525963"/>
          </a:xfrm>
        </p:spPr>
        <p:txBody>
          <a:bodyPr/>
          <a:lstStyle/>
          <a:p>
            <a:pPr eaLnBrk="1" hangingPunct="1"/>
            <a:r>
              <a:rPr lang="en-US" sz="2400" b="1" smtClean="0"/>
              <a:t>Improve success rate for transitions</a:t>
            </a:r>
          </a:p>
          <a:p>
            <a:pPr lvl="1" eaLnBrk="1" hangingPunct="1"/>
            <a:r>
              <a:rPr lang="en-US" sz="2000" smtClean="0"/>
              <a:t>Determine product value/impact</a:t>
            </a:r>
          </a:p>
          <a:p>
            <a:pPr lvl="1" eaLnBrk="1" hangingPunct="1"/>
            <a:r>
              <a:rPr lang="en-US" sz="2000" smtClean="0"/>
              <a:t>Are user interpreting and using the product appropriately</a:t>
            </a:r>
          </a:p>
          <a:p>
            <a:pPr eaLnBrk="1" hangingPunct="1"/>
            <a:r>
              <a:rPr lang="en-US" sz="2400" smtClean="0"/>
              <a:t>Fosters end user participation and buy-in</a:t>
            </a:r>
          </a:p>
          <a:p>
            <a:pPr lvl="1" eaLnBrk="1" hangingPunct="1"/>
            <a:r>
              <a:rPr lang="en-US" sz="2000" smtClean="0"/>
              <a:t>“We care what you think, and are open to making changes”</a:t>
            </a:r>
          </a:p>
          <a:p>
            <a:pPr eaLnBrk="1" hangingPunct="1"/>
            <a:r>
              <a:rPr lang="en-US" sz="2400" smtClean="0"/>
              <a:t>Benefits to developers</a:t>
            </a:r>
          </a:p>
          <a:p>
            <a:pPr lvl="1" eaLnBrk="1" hangingPunct="1"/>
            <a:r>
              <a:rPr lang="en-US" sz="2000" smtClean="0"/>
              <a:t>Discover new uses or caveats</a:t>
            </a:r>
          </a:p>
          <a:p>
            <a:pPr lvl="1" eaLnBrk="1" hangingPunct="1"/>
            <a:r>
              <a:rPr lang="en-US" sz="2000" smtClean="0"/>
              <a:t>Possible derivatives or modifications to product</a:t>
            </a:r>
          </a:p>
          <a:p>
            <a:pPr lvl="1" eaLnBrk="1" hangingPunct="1"/>
            <a:r>
              <a:rPr lang="en-US" sz="2000" smtClean="0"/>
              <a:t>Is it ready for full transition?</a:t>
            </a:r>
          </a:p>
        </p:txBody>
      </p:sp>
      <p:pic>
        <p:nvPicPr>
          <p:cNvPr id="17411" name="Picture 4" descr="Blog_screenCaptur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0"/>
            <a:ext cx="25923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/>
        </p:nvSpPr>
        <p:spPr>
          <a:xfrm>
            <a:off x="8099425" y="1417638"/>
            <a:ext cx="968375" cy="579437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DDD9C3"/>
                </a:solidFill>
                <a:cs typeface="Arial" charset="0"/>
              </a:rPr>
              <a:t>SPoRT Blog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733800"/>
            <a:ext cx="2938463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3"/>
          <p:cNvSpPr txBox="1"/>
          <p:nvPr/>
        </p:nvSpPr>
        <p:spPr>
          <a:xfrm>
            <a:off x="5181600" y="6059488"/>
            <a:ext cx="3068638" cy="341312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DDD9C3"/>
                </a:solidFill>
                <a:cs typeface="Arial" charset="0"/>
              </a:rPr>
              <a:t>SPoRT online feedback 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Assessment?</a:t>
            </a:r>
          </a:p>
        </p:txBody>
      </p:sp>
      <p:sp>
        <p:nvSpPr>
          <p:cNvPr id="19458" name="Content Placeholder 16"/>
          <p:cNvSpPr>
            <a:spLocks noGrp="1"/>
          </p:cNvSpPr>
          <p:nvPr>
            <p:ph idx="1"/>
          </p:nvPr>
        </p:nvSpPr>
        <p:spPr>
          <a:xfrm>
            <a:off x="304800" y="1417638"/>
            <a:ext cx="5257800" cy="4906962"/>
          </a:xfrm>
        </p:spPr>
        <p:txBody>
          <a:bodyPr/>
          <a:lstStyle/>
          <a:p>
            <a:pPr eaLnBrk="1" hangingPunct="1"/>
            <a:r>
              <a:rPr lang="en-US" sz="2400" smtClean="0"/>
              <a:t>Many avenues for assessment</a:t>
            </a:r>
          </a:p>
          <a:p>
            <a:pPr lvl="1" eaLnBrk="1" hangingPunct="1"/>
            <a:r>
              <a:rPr lang="en-US" sz="2000" smtClean="0"/>
              <a:t>Wide World of SPoRT Blog</a:t>
            </a:r>
          </a:p>
          <a:p>
            <a:pPr lvl="1" eaLnBrk="1" hangingPunct="1"/>
            <a:r>
              <a:rPr lang="en-US" sz="2000" smtClean="0"/>
              <a:t>Web-based surveys</a:t>
            </a:r>
          </a:p>
          <a:p>
            <a:pPr lvl="1" eaLnBrk="1" hangingPunct="1"/>
            <a:r>
              <a:rPr lang="en-US" sz="2000" smtClean="0"/>
              <a:t>Workshops sponsored by SPoRT</a:t>
            </a:r>
          </a:p>
          <a:p>
            <a:pPr lvl="1" eaLnBrk="1" hangingPunct="1"/>
            <a:r>
              <a:rPr lang="en-US" sz="2000" smtClean="0"/>
              <a:t>Intensive observation periods</a:t>
            </a:r>
          </a:p>
          <a:p>
            <a:pPr lvl="1" eaLnBrk="1" hangingPunct="1"/>
            <a:r>
              <a:rPr lang="en-US" sz="2000" smtClean="0"/>
              <a:t>Partner conference presentations</a:t>
            </a:r>
          </a:p>
          <a:p>
            <a:pPr lvl="1" eaLnBrk="1" hangingPunct="1"/>
            <a:r>
              <a:rPr lang="en-US" sz="2000" smtClean="0"/>
              <a:t>Joint journal articles</a:t>
            </a:r>
          </a:p>
          <a:p>
            <a:pPr lvl="1" eaLnBrk="1" hangingPunct="1"/>
            <a:r>
              <a:rPr lang="en-US" sz="2000" smtClean="0"/>
              <a:t>Coordination call presentations</a:t>
            </a:r>
          </a:p>
          <a:p>
            <a:pPr lvl="1" eaLnBrk="1" hangingPunct="1"/>
            <a:r>
              <a:rPr lang="en-US" sz="2000" smtClean="0"/>
              <a:t>Submitted events for training</a:t>
            </a:r>
          </a:p>
          <a:p>
            <a:pPr lvl="1" eaLnBrk="1" hangingPunct="1"/>
            <a:r>
              <a:rPr lang="en-US" sz="2000" smtClean="0"/>
              <a:t>Comments direct to SPoRT staff</a:t>
            </a:r>
          </a:p>
          <a:p>
            <a:pPr eaLnBrk="1" hangingPunct="1"/>
            <a:r>
              <a:rPr lang="en-US" sz="2400" smtClean="0"/>
              <a:t>Several recently conducted</a:t>
            </a:r>
          </a:p>
          <a:p>
            <a:pPr lvl="1" eaLnBrk="1" hangingPunct="1"/>
            <a:r>
              <a:rPr lang="en-US" sz="2000" smtClean="0"/>
              <a:t>Hybrid, pseudo-GLM, SPoRT WRF, Land Information system, convective initiation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7696200" y="1239838"/>
            <a:ext cx="1371600" cy="817562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DDD9C3"/>
                </a:solidFill>
                <a:cs typeface="Arial" charset="0"/>
              </a:rPr>
              <a:t>CI Feedback from Melbourne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209800"/>
            <a:ext cx="2166938" cy="16446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762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 descr="UAHCI_0915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81600" y="1219200"/>
            <a:ext cx="2354263" cy="19812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762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4700" y="3733800"/>
            <a:ext cx="2603500" cy="247015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3" name="Oval 12"/>
          <p:cNvSpPr/>
          <p:nvPr/>
        </p:nvSpPr>
        <p:spPr>
          <a:xfrm rot="20000496">
            <a:off x="7145338" y="3983038"/>
            <a:ext cx="415925" cy="13779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 rot="20000496">
            <a:off x="6929438" y="5080000"/>
            <a:ext cx="273050" cy="3825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Accomplishments since 2009 SAC</a:t>
            </a:r>
          </a:p>
        </p:txBody>
      </p:sp>
      <p:sp>
        <p:nvSpPr>
          <p:cNvPr id="2150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/>
              <a:t>Recommendation:</a:t>
            </a:r>
            <a:br>
              <a:rPr lang="en-US" sz="2400" smtClean="0"/>
            </a:br>
            <a:r>
              <a:rPr lang="en-US" sz="2000" i="1" smtClean="0"/>
              <a:t>SPoRT should tie assessments to metrics or well defined goals in a project plan.  Where possible, quantitative measures or summary survey results should be included as well as any qualitative assessment. </a:t>
            </a:r>
          </a:p>
        </p:txBody>
      </p:sp>
      <p:sp>
        <p:nvSpPr>
          <p:cNvPr id="21507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/>
              <a:t>Actions by SPoRT</a:t>
            </a:r>
          </a:p>
          <a:p>
            <a:r>
              <a:rPr lang="en-US" sz="2000" smtClean="0"/>
              <a:t>Have started to use simple project tracking with milestones that includes product assessment</a:t>
            </a:r>
          </a:p>
          <a:p>
            <a:r>
              <a:rPr lang="en-US" sz="2000" smtClean="0"/>
              <a:t>Quantitative survey results during GOES-R Proving Ground work with Hybrid imagery</a:t>
            </a:r>
          </a:p>
          <a:p>
            <a:r>
              <a:rPr lang="en-US" sz="2000" smtClean="0"/>
              <a:t>Qualitative assessments from users </a:t>
            </a:r>
          </a:p>
          <a:p>
            <a:pPr lvl="1"/>
            <a:r>
              <a:rPr lang="en-US" sz="2000" smtClean="0"/>
              <a:t>Blog posts with images</a:t>
            </a:r>
          </a:p>
          <a:p>
            <a:pPr lvl="1"/>
            <a:r>
              <a:rPr lang="en-US" sz="2000" smtClean="0"/>
              <a:t>User case example write-ups submitted to SPoRT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Hybrid General Results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smtClean="0"/>
              <a:t>38 feedback submissions</a:t>
            </a:r>
          </a:p>
          <a:p>
            <a:r>
              <a:rPr lang="en-US" sz="2400" smtClean="0"/>
              <a:t>28 recommended hybrid to others</a:t>
            </a:r>
          </a:p>
          <a:p>
            <a:r>
              <a:rPr lang="en-US" sz="2400" smtClean="0"/>
              <a:t>Majority of use in the categories of low clouds and convection</a:t>
            </a:r>
          </a:p>
          <a:p>
            <a:r>
              <a:rPr lang="en-US" sz="2400" smtClean="0"/>
              <a:t>Each product at 13+ reviews with vis. getting the most</a:t>
            </a:r>
          </a:p>
          <a:p>
            <a:r>
              <a:rPr lang="en-US" sz="2400" smtClean="0"/>
              <a:t>28 of 38 indicated the impact was either some, noticeable, or large</a:t>
            </a:r>
          </a:p>
          <a:p>
            <a:endParaRPr lang="en-US" sz="2400" smtClean="0"/>
          </a:p>
        </p:txBody>
      </p:sp>
      <p:sp>
        <p:nvSpPr>
          <p:cNvPr id="2253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smtClean="0"/>
              <a:t>Contributions from all PG WFOs &amp; SMG</a:t>
            </a:r>
          </a:p>
          <a:p>
            <a:pPr lvl="1"/>
            <a:r>
              <a:rPr lang="en-US" sz="2000" smtClean="0"/>
              <a:t>ABQ, CRP, HGX, HUN, JAN, MLB, MRX, OHX</a:t>
            </a:r>
          </a:p>
        </p:txBody>
      </p:sp>
      <p:pic>
        <p:nvPicPr>
          <p:cNvPr id="22532" name="Picture 5" descr="20100823_0700_Hybrid_reg1_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3062288"/>
            <a:ext cx="3784600" cy="321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70725" y="3733800"/>
            <a:ext cx="968375" cy="3556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DDD9C3"/>
                </a:solidFill>
                <a:cs typeface="Arial" charset="0"/>
              </a:rPr>
              <a:t>MODIS</a:t>
            </a:r>
          </a:p>
        </p:txBody>
      </p:sp>
      <p:sp>
        <p:nvSpPr>
          <p:cNvPr id="2" name="TextBox 13"/>
          <p:cNvSpPr txBox="1"/>
          <p:nvPr/>
        </p:nvSpPr>
        <p:spPr>
          <a:xfrm>
            <a:off x="5410200" y="3733800"/>
            <a:ext cx="968375" cy="3556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DDD9C3"/>
                </a:solidFill>
                <a:cs typeface="Arial" charset="0"/>
              </a:rPr>
              <a:t>GOES</a:t>
            </a: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H="1">
            <a:off x="6378575" y="3429000"/>
            <a:ext cx="174625" cy="26971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Hybrid Assessment Background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417638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572000" y="1295400"/>
          <a:ext cx="441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was the Hybrid Imagery Used?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Feedback – Hybrid Impact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14350" y="1219200"/>
          <a:ext cx="8172450" cy="254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48748" y="3882887"/>
          <a:ext cx="7848600" cy="251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Hybrid Potential Issues/Caveats 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Water Vapor value range differences can cause imagery to jump to lower values</a:t>
            </a:r>
          </a:p>
          <a:p>
            <a:r>
              <a:rPr lang="en-US" smtClean="0"/>
              <a:t>Latency of inserted MODIS image can be large for visible imagery (not as noticeable for other channels)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4472</TotalTime>
  <Words>564</Words>
  <Application>Microsoft Office PowerPoint</Application>
  <PresentationFormat>On-screen Show (4:3)</PresentationFormat>
  <Paragraphs>101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Product Assessment</vt:lpstr>
      <vt:lpstr>- Assessments -  Relevance to NASA/SPoRT</vt:lpstr>
      <vt:lpstr>What Is An Assessment?</vt:lpstr>
      <vt:lpstr>Accomplishments since 2009 SAC</vt:lpstr>
      <vt:lpstr>Hybrid General Results</vt:lpstr>
      <vt:lpstr>Hybrid Assessment Background</vt:lpstr>
      <vt:lpstr>How was the Hybrid Imagery Used?</vt:lpstr>
      <vt:lpstr>User Feedback – Hybrid Impact</vt:lpstr>
      <vt:lpstr>Hybrid Potential Issues/Caveats </vt:lpstr>
      <vt:lpstr>Hybrid Assessment  – User Comments</vt:lpstr>
      <vt:lpstr>Hybrid Blog Posts</vt:lpstr>
      <vt:lpstr>Future Assessments</vt:lpstr>
      <vt:lpstr>END OF ASSESSMENT PRESENTATION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Kevin Fuell</cp:lastModifiedBy>
  <cp:revision>145</cp:revision>
  <dcterms:created xsi:type="dcterms:W3CDTF">2009-10-14T04:03:29Z</dcterms:created>
  <dcterms:modified xsi:type="dcterms:W3CDTF">2012-02-29T12:50:23Z</dcterms:modified>
</cp:coreProperties>
</file>