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8" r:id="rId2"/>
    <p:sldId id="290" r:id="rId3"/>
    <p:sldId id="262" r:id="rId4"/>
    <p:sldId id="273" r:id="rId5"/>
    <p:sldId id="274" r:id="rId6"/>
    <p:sldId id="275" r:id="rId7"/>
    <p:sldId id="283" r:id="rId8"/>
    <p:sldId id="284" r:id="rId9"/>
    <p:sldId id="296" r:id="rId10"/>
    <p:sldId id="289" r:id="rId11"/>
    <p:sldId id="291" r:id="rId12"/>
    <p:sldId id="292" r:id="rId13"/>
    <p:sldId id="293" r:id="rId14"/>
    <p:sldId id="294" r:id="rId15"/>
    <p:sldId id="295" r:id="rId16"/>
    <p:sldId id="276" r:id="rId17"/>
    <p:sldId id="28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BFBFB"/>
    <a:srgbClr val="FAFAFA"/>
    <a:srgbClr val="FCFCFC"/>
    <a:srgbClr val="CC0000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" autoAdjust="0"/>
    <p:restoredTop sz="95101" autoAdjust="0"/>
  </p:normalViewPr>
  <p:slideViewPr>
    <p:cSldViewPr snapToObjects="1" showGuides="1">
      <p:cViewPr>
        <p:scale>
          <a:sx n="90" d="100"/>
          <a:sy n="90" d="100"/>
        </p:scale>
        <p:origin x="-1188" y="150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6" d="100"/>
          <a:sy n="46" d="100"/>
        </p:scale>
        <p:origin x="-183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6817-4A71-4482-9590-1695C95B5C43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EA3E2-D6BF-429F-BD7F-3B7BCEF6B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5FFE3-8307-47F7-A741-D8FA7223935D}" type="datetimeFigureOut">
              <a:rPr lang="en-US" smtClean="0"/>
              <a:pPr/>
              <a:t>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8C74-7819-4188-95B2-36FDFE42F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8C74-7819-4188-95B2-36FDFE42F1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EDEX Environmental Data Exchange</a:t>
            </a:r>
          </a:p>
          <a:p>
            <a:r>
              <a:rPr lang="en-US" smtClean="0"/>
              <a:t>CAVE Common AWIPS Visualization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65840-6901-4D82-8ED4-ECE429BDA8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XML - Extensible Markup Language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ActiveMQ  - Message Queue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ESB – Enterprise Service Bus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DAO – Data Access Object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EDEX – Environmental Data Exchange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CAVE – Common AWIPS Visualization Environment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RCP – Rich Client Platform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SWT – Standard Widget Toolkit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SVG – Scalable Vector Graphics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Jface - UI toolkit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FAF4B-939B-4248-A6F2-EDCB5C6E6A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6EE9-0D98-4584-B1AC-E8A7FE83F366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4A91-E7B0-4324-9F3A-BF1F691F0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B81F-2412-4CA5-8D5A-8E059E50F445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BF8E-6C0F-49D8-94FF-AFD82BD4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41A6-16D4-4E9A-9F64-6064ACF3B727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C310-B582-4F61-B3B1-29255FF9E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1FEB-3FCE-4889-AAF0-9B5494D6B20D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A077-95AD-47C5-9F35-BB853438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FC68-3C15-4952-9AFB-8B65D1BCC08C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5D778-85DC-4082-9A03-D7251A11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27DE-C90C-4912-AC11-FD4278006BC9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F0D4-0B82-4907-AA5A-FC94A7D52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CF76-359A-4039-9A77-4FCF8BBA57F5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64806-DBE6-4853-B1C5-C50F5D1A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AF88-817F-4626-B41D-7163523E4EEE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E301-9D99-4B26-B88B-EDE78A15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C314-E5FC-4EE2-B0E8-3DD9D4FD88BF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6E214-9884-45F5-857D-8D7D50DBA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11F0-51EF-41D1-9A84-033B1093CD60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6DDB-B042-4BB3-8D67-6221B56B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4017-64D3-432D-B15F-0716C6F4C2C6}" type="datetimeFigureOut">
              <a:rPr lang="en-US"/>
              <a:pPr>
                <a:defRPr/>
              </a:pPr>
              <a:t>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DFD43-263F-4E4D-A4B0-DA515EE13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" name="Picture 4" descr="sportredblue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nasa.gif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1628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SPoRT AWIPS II Activities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617" y="4267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February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- 1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March, 2012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6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0139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11" y="16002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44571"/>
            <a:ext cx="91440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Lightning Mapping Array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6200" y="1295400"/>
            <a:ext cx="3048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i="1" dirty="0">
                <a:latin typeface="Calibri" pitchFamily="34" charset="0"/>
              </a:rPr>
              <a:t>Total lightning </a:t>
            </a:r>
            <a:r>
              <a:rPr lang="en-US" sz="2000" dirty="0">
                <a:latin typeface="Calibri" pitchFamily="34" charset="0"/>
              </a:rPr>
              <a:t>data from Lightning Mapping Arrays (LMAs) is 3-Dimensional, </a:t>
            </a:r>
            <a:r>
              <a:rPr lang="en-US" sz="2000" dirty="0" smtClean="0">
                <a:latin typeface="Calibri" pitchFamily="34" charset="0"/>
              </a:rPr>
              <a:t>only viewable in </a:t>
            </a:r>
            <a:r>
              <a:rPr lang="en-US" sz="2000" dirty="0">
                <a:latin typeface="Calibri" pitchFamily="34" charset="0"/>
              </a:rPr>
              <a:t>AWIPS I </a:t>
            </a:r>
            <a:r>
              <a:rPr lang="en-US" sz="2000" dirty="0" smtClean="0">
                <a:latin typeface="Calibri" pitchFamily="34" charset="0"/>
              </a:rPr>
              <a:t>as </a:t>
            </a:r>
            <a:r>
              <a:rPr lang="en-US" sz="2000" dirty="0">
                <a:latin typeface="Calibri" pitchFamily="34" charset="0"/>
              </a:rPr>
              <a:t>model data. We expect to make use of future AWIPS II </a:t>
            </a:r>
            <a:r>
              <a:rPr lang="en-US" sz="2000" dirty="0" smtClean="0">
                <a:latin typeface="Calibri" pitchFamily="34" charset="0"/>
              </a:rPr>
              <a:t>3-D </a:t>
            </a:r>
            <a:r>
              <a:rPr lang="en-US" sz="2000" dirty="0">
                <a:latin typeface="Calibri" pitchFamily="34" charset="0"/>
              </a:rPr>
              <a:t>capabilities.</a:t>
            </a:r>
          </a:p>
          <a:p>
            <a:pPr eaLnBrk="1" hangingPunct="1"/>
            <a:r>
              <a:rPr lang="en-US" sz="2000" dirty="0">
                <a:latin typeface="Calibri" pitchFamily="34" charset="0"/>
              </a:rPr>
              <a:t/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LMA data is generated as ASCII, but we </a:t>
            </a:r>
            <a:r>
              <a:rPr lang="en-US" sz="2000" dirty="0" smtClean="0">
                <a:latin typeface="Calibri" pitchFamily="34" charset="0"/>
              </a:rPr>
              <a:t>create NetCDF files – </a:t>
            </a:r>
            <a:r>
              <a:rPr lang="en-US" sz="2000" dirty="0">
                <a:latin typeface="Calibri" pitchFamily="34" charset="0"/>
              </a:rPr>
              <a:t>requiring a new EDEX plugin.</a:t>
            </a:r>
          </a:p>
        </p:txBody>
      </p:sp>
      <p:pic>
        <p:nvPicPr>
          <p:cNvPr id="21508" name="Picture 5" descr="LMA 2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1968" r="1038" b="4718"/>
          <a:stretch/>
        </p:blipFill>
        <p:spPr bwMode="auto">
          <a:xfrm>
            <a:off x="3124200" y="1280160"/>
            <a:ext cx="5867400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4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80975"/>
            <a:ext cx="9144000" cy="792163"/>
          </a:xfrm>
        </p:spPr>
        <p:txBody>
          <a:bodyPr/>
          <a:lstStyle/>
          <a:p>
            <a:pPr eaLnBrk="1" hangingPunct="1"/>
            <a:r>
              <a:rPr lang="en-US" smtClean="0"/>
              <a:t>NOAA HMS: Smoke &amp; Fire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6675" y="1376363"/>
            <a:ext cx="3133725" cy="39576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NOAA’s Hazard Mapping </a:t>
            </a:r>
            <a:r>
              <a:rPr lang="en-US" sz="2000" dirty="0" smtClean="0"/>
              <a:t>System (HMS) </a:t>
            </a:r>
            <a:r>
              <a:rPr lang="en-US" sz="2000" dirty="0" smtClean="0"/>
              <a:t>Hot Spot and Smoke data required new plugins because </a:t>
            </a:r>
            <a:r>
              <a:rPr lang="en-US" sz="2000" dirty="0" smtClean="0"/>
              <a:t>they both </a:t>
            </a:r>
            <a:r>
              <a:rPr lang="en-US" sz="2000" dirty="0" smtClean="0"/>
              <a:t>needed special visualization (time-grouping) </a:t>
            </a:r>
            <a:r>
              <a:rPr lang="en-US" sz="2000" dirty="0" smtClean="0"/>
              <a:t>and special </a:t>
            </a:r>
            <a:r>
              <a:rPr lang="en-US" sz="2000" dirty="0" smtClean="0"/>
              <a:t>ingest </a:t>
            </a:r>
            <a:r>
              <a:rPr lang="en-US" sz="2000" dirty="0" smtClean="0"/>
              <a:t>code.</a:t>
            </a:r>
            <a:endParaRPr lang="en-US" sz="2000" dirty="0" smtClean="0"/>
          </a:p>
        </p:txBody>
      </p:sp>
      <p:pic>
        <p:nvPicPr>
          <p:cNvPr id="23556" name="Picture 2" descr="C:\Users\msmith\Pictures\smoke and hotsp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b="2463"/>
          <a:stretch>
            <a:fillRect/>
          </a:stretch>
        </p:blipFill>
        <p:spPr bwMode="auto">
          <a:xfrm>
            <a:off x="3200400" y="1447800"/>
            <a:ext cx="5867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180975"/>
            <a:ext cx="9144000" cy="792163"/>
          </a:xfrm>
        </p:spPr>
        <p:txBody>
          <a:bodyPr/>
          <a:lstStyle/>
          <a:p>
            <a:pPr eaLnBrk="1" hangingPunct="1"/>
            <a:r>
              <a:rPr lang="en-US" smtClean="0"/>
              <a:t>Satellite / McIDAS AREA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5563" y="1371600"/>
            <a:ext cx="3068637" cy="2438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SPoRT uses </a:t>
            </a:r>
            <a:r>
              <a:rPr lang="en-US" sz="2000" dirty="0" smtClean="0"/>
              <a:t>a lot of data in McIDAS “AREA” format.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We extended Raytheon’s McIDAS ingest plugin and leveraged the </a:t>
            </a:r>
            <a:r>
              <a:rPr lang="en-US" sz="2000" dirty="0" smtClean="0"/>
              <a:t>existing </a:t>
            </a:r>
            <a:r>
              <a:rPr lang="en-US" sz="2000" dirty="0" smtClean="0"/>
              <a:t>satellite </a:t>
            </a:r>
            <a:r>
              <a:rPr lang="en-US" sz="2000" dirty="0" smtClean="0"/>
              <a:t>plugin for </a:t>
            </a:r>
            <a:r>
              <a:rPr lang="en-US" sz="2000" dirty="0" smtClean="0"/>
              <a:t>visualization.</a:t>
            </a:r>
            <a:endParaRPr lang="en-US" sz="2000" dirty="0" smtClean="0"/>
          </a:p>
        </p:txBody>
      </p:sp>
      <p:pic>
        <p:nvPicPr>
          <p:cNvPr id="24580" name="Picture 2" descr="C:\Users\msmith\Pictures\True Color New Orle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b="2490"/>
          <a:stretch>
            <a:fillRect/>
          </a:stretch>
        </p:blipFill>
        <p:spPr bwMode="auto">
          <a:xfrm>
            <a:off x="3200400" y="1447800"/>
            <a:ext cx="5867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3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Convective Initiation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2971800" cy="3124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A GOES-based </a:t>
            </a:r>
            <a:r>
              <a:rPr lang="en-US" sz="2000" dirty="0" smtClean="0"/>
              <a:t>data set generated at UAHuntsville for short-term forecasts of convection.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 smtClean="0"/>
              <a:t>Data is provided in NetCDF format. </a:t>
            </a:r>
            <a:r>
              <a:rPr lang="en-US" sz="2000" dirty="0" smtClean="0"/>
              <a:t>We </a:t>
            </a:r>
            <a:r>
              <a:rPr lang="en-US" sz="2000" dirty="0" smtClean="0"/>
              <a:t>needed both </a:t>
            </a:r>
            <a:r>
              <a:rPr lang="en-US" sz="2000" dirty="0" smtClean="0"/>
              <a:t>EDEX and </a:t>
            </a:r>
            <a:r>
              <a:rPr lang="en-US" sz="2000" dirty="0" smtClean="0"/>
              <a:t>CAVE visualization plugins.</a:t>
            </a:r>
            <a:endParaRPr lang="en-US" sz="2000" dirty="0" smtClean="0"/>
          </a:p>
        </p:txBody>
      </p:sp>
      <p:pic>
        <p:nvPicPr>
          <p:cNvPr id="25604" name="Picture 2" descr="C:\Users\msmith\Pictures\UAHC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b="2269"/>
          <a:stretch>
            <a:fillRect/>
          </a:stretch>
        </p:blipFill>
        <p:spPr bwMode="auto">
          <a:xfrm>
            <a:off x="3197772" y="1206062"/>
            <a:ext cx="58721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50825"/>
            <a:ext cx="9144000" cy="639763"/>
          </a:xfrm>
        </p:spPr>
        <p:txBody>
          <a:bodyPr/>
          <a:lstStyle/>
          <a:p>
            <a:pPr eaLnBrk="1" hangingPunct="1"/>
            <a:r>
              <a:rPr lang="en-US" smtClean="0"/>
              <a:t>Lightning Tracking Tool</a:t>
            </a:r>
          </a:p>
        </p:txBody>
      </p:sp>
      <p:pic>
        <p:nvPicPr>
          <p:cNvPr id="22531" name="Content Placeholder 3" descr="MovingTraceTool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447800"/>
            <a:ext cx="58674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80963" y="3465513"/>
            <a:ext cx="3119437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>
              <a:spcBef>
                <a:spcPts val="0"/>
              </a:spcBef>
              <a:defRPr/>
            </a:pPr>
            <a:r>
              <a:rPr lang="en-US" sz="2000" dirty="0">
                <a:latin typeface="+mj-lt"/>
              </a:rPr>
              <a:t>-Track multiple cells</a:t>
            </a:r>
          </a:p>
          <a:p>
            <a:pPr marL="174625" indent="-174625">
              <a:spcBef>
                <a:spcPts val="0"/>
              </a:spcBef>
              <a:defRPr/>
            </a:pPr>
            <a:r>
              <a:rPr lang="en-US" sz="2000" dirty="0">
                <a:latin typeface="+mj-lt"/>
              </a:rPr>
              <a:t>-Variable radii</a:t>
            </a:r>
          </a:p>
          <a:p>
            <a:pPr marL="174625" indent="-174625">
              <a:spcBef>
                <a:spcPts val="0"/>
              </a:spcBef>
              <a:defRPr/>
            </a:pPr>
            <a:r>
              <a:rPr lang="en-US" sz="2000" dirty="0" smtClean="0">
                <a:latin typeface="+mj-lt"/>
              </a:rPr>
              <a:t>-Easily adjustable cell path</a:t>
            </a:r>
            <a:endParaRPr lang="en-US" sz="2000" dirty="0">
              <a:latin typeface="+mj-lt"/>
            </a:endParaRPr>
          </a:p>
          <a:p>
            <a:pPr marL="174625" indent="-174625">
              <a:spcBef>
                <a:spcPts val="0"/>
              </a:spcBef>
              <a:defRPr/>
            </a:pPr>
            <a:r>
              <a:rPr lang="en-US" sz="2000" dirty="0">
                <a:latin typeface="+mj-lt"/>
              </a:rPr>
              <a:t>-Color-coded chart for each </a:t>
            </a:r>
            <a:r>
              <a:rPr lang="en-US" sz="2000" dirty="0" smtClean="0">
                <a:latin typeface="+mj-lt"/>
              </a:rPr>
              <a:t>cell track</a:t>
            </a:r>
            <a:endParaRPr lang="en-US" sz="2000" dirty="0">
              <a:latin typeface="+mj-lt"/>
            </a:endParaRPr>
          </a:p>
          <a:p>
            <a:pPr marL="174625" indent="-174625">
              <a:spcBef>
                <a:spcPts val="0"/>
              </a:spcBef>
              <a:defRPr/>
            </a:pPr>
            <a:r>
              <a:rPr lang="en-US" sz="2000" dirty="0">
                <a:latin typeface="+mj-lt"/>
              </a:rPr>
              <a:t>-Extrapolation for new data (frames)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79375" y="1295400"/>
            <a:ext cx="3121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latin typeface="Calibri" pitchFamily="34" charset="0"/>
              </a:rPr>
              <a:t>Research shows that total </a:t>
            </a:r>
            <a:r>
              <a:rPr lang="en-US" sz="2000" dirty="0">
                <a:latin typeface="Calibri" pitchFamily="34" charset="0"/>
              </a:rPr>
              <a:t>lightning </a:t>
            </a:r>
            <a:r>
              <a:rPr lang="en-US" sz="2000" b="1" i="1" dirty="0">
                <a:latin typeface="Calibri" pitchFamily="34" charset="0"/>
              </a:rPr>
              <a:t>jumps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can precede severe </a:t>
            </a:r>
            <a:r>
              <a:rPr lang="en-US" sz="2000" dirty="0">
                <a:latin typeface="Calibri" pitchFamily="34" charset="0"/>
              </a:rPr>
              <a:t>weather. Forecasters need to quickly track several storms separately, tracking their </a:t>
            </a:r>
            <a:r>
              <a:rPr lang="en-US" sz="2000" dirty="0" smtClean="0">
                <a:latin typeface="Calibri" pitchFamily="34" charset="0"/>
              </a:rPr>
              <a:t>electrical activity.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72013" y="39989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87900" y="39100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03788" y="3833813"/>
            <a:ext cx="500062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1263" y="3736975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8738" y="3657600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56213" y="3575050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68925" y="3486150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4338" y="33893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07050" y="330676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6588" y="3227388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9488" y="2971800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80138" y="2895600"/>
            <a:ext cx="498475" cy="547688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89675" y="2806700"/>
            <a:ext cx="500063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11913" y="2719388"/>
            <a:ext cx="500062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38838" y="3057525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29388" y="2632075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45275" y="2547938"/>
            <a:ext cx="500063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64338" y="2462213"/>
            <a:ext cx="500062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81813" y="237966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94525" y="2290763"/>
            <a:ext cx="498475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10413" y="220821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27888" y="2119313"/>
            <a:ext cx="498475" cy="547687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37425" y="2036763"/>
            <a:ext cx="498475" cy="546100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40413" y="3141663"/>
            <a:ext cx="498475" cy="5476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896937"/>
          </a:xfrm>
        </p:spPr>
        <p:txBody>
          <a:bodyPr/>
          <a:lstStyle/>
          <a:p>
            <a:pPr eaLnBrk="1" hangingPunct="1"/>
            <a:r>
              <a:rPr lang="en-US" smtClean="0"/>
              <a:t>What’s needed for AWIPS II developers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6553200" cy="4419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Application Developers</a:t>
            </a:r>
          </a:p>
          <a:p>
            <a:pPr lvl="1" eaLnBrk="1" fontAlgn="auto" hangingPunct="1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Java; Python; Eclipse; XML; Subversion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Application Integrators</a:t>
            </a:r>
          </a:p>
          <a:p>
            <a:pPr lvl="1" eaLnBrk="1" fontAlgn="auto" hangingPunct="1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JMS(</a:t>
            </a:r>
            <a:r>
              <a:rPr lang="en-US" dirty="0" err="1" smtClean="0"/>
              <a:t>Qpid</a:t>
            </a:r>
            <a:r>
              <a:rPr lang="en-US" dirty="0" smtClean="0"/>
              <a:t>); </a:t>
            </a:r>
            <a:r>
              <a:rPr lang="en-US" dirty="0" smtClean="0"/>
              <a:t>ESB (Camel); </a:t>
            </a:r>
            <a:r>
              <a:rPr lang="en-US" dirty="0" err="1" smtClean="0"/>
              <a:t>MicroEngine</a:t>
            </a:r>
            <a:endParaRPr lang="en-US" dirty="0" smtClean="0"/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Database Access Developers</a:t>
            </a:r>
          </a:p>
          <a:p>
            <a:pPr lvl="1" eaLnBrk="1" fontAlgn="auto" hangingPunct="1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Java DAO; Hibernate; Spring; EDEX; HDF5</a:t>
            </a:r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Graphical Interface Developers</a:t>
            </a:r>
          </a:p>
          <a:p>
            <a:pPr lvl="1" eaLnBrk="1" fontAlgn="auto" hangingPunct="1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CAVE; Eclipse RCP; </a:t>
            </a:r>
            <a:r>
              <a:rPr lang="en-US" dirty="0" err="1" smtClean="0"/>
              <a:t>SWT+Jface</a:t>
            </a:r>
            <a:r>
              <a:rPr lang="en-US" dirty="0" smtClean="0"/>
              <a:t>; SVG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57150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-from the AWIPS II Software Development Guidelines document</a:t>
            </a:r>
          </a:p>
        </p:txBody>
      </p:sp>
    </p:spTree>
    <p:extLst>
      <p:ext uri="{BB962C8B-B14F-4D97-AF65-F5344CB8AC3E}">
        <p14:creationId xmlns:p14="http://schemas.microsoft.com/office/powerpoint/2010/main" val="34377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70183"/>
              </p:ext>
            </p:extLst>
          </p:nvPr>
        </p:nvGraphicFramePr>
        <p:xfrm>
          <a:off x="1447800" y="1524000"/>
          <a:ext cx="6186488" cy="1962152"/>
        </p:xfrm>
        <a:graphic>
          <a:graphicData uri="http://schemas.openxmlformats.org/drawingml/2006/table">
            <a:tbl>
              <a:tblPr/>
              <a:tblGrid>
                <a:gridCol w="1358010"/>
                <a:gridCol w="2187904"/>
                <a:gridCol w="2640574"/>
              </a:tblGrid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ASCII-&gt;NetCDF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LMA, </a:t>
                      </a:r>
                      <a:r>
                        <a:rPr lang="en-US" sz="14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LDAR, PGLM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NASA, OU, </a:t>
                      </a:r>
                      <a:r>
                        <a:rPr lang="en-US" sz="1400" b="1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NMTech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MODIS hotspots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UM FIRMS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POES/GOES </a:t>
                      </a: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hotspots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NOAA Hazard Mapping System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ASCII (KML)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POES/GOES </a:t>
                      </a: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smoke plumes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NOAA Hazard Mapping System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NetCDF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Convective Initiation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UAHuntsville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McIDAS AREA</a:t>
                      </a:r>
                      <a:endParaRPr lang="en-US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Satellite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NASA/SPoRT, </a:t>
                      </a:r>
                      <a:r>
                        <a:rPr lang="en-US" sz="1400" b="1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UW/SSEC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Binary-&gt;NetCDF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WindSat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NRL/ SPoRT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Binary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Multi-byte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UW/SSEC,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UAF, NRL, NESDIS,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3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587"/>
            <a:ext cx="8229600" cy="639762"/>
          </a:xfrm>
        </p:spPr>
        <p:txBody>
          <a:bodyPr/>
          <a:lstStyle/>
          <a:p>
            <a:r>
              <a:rPr lang="en-US" dirty="0" smtClean="0"/>
              <a:t>Relevance to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SPoRT’s task integrally involves getting data to forecasters in their native Decision Support System.</a:t>
            </a:r>
          </a:p>
          <a:p>
            <a:r>
              <a:rPr lang="en-US" dirty="0" smtClean="0"/>
              <a:t>SPoRT pioneered </a:t>
            </a:r>
            <a:r>
              <a:rPr lang="en-US" dirty="0"/>
              <a:t>AWIPS </a:t>
            </a:r>
            <a:r>
              <a:rPr lang="en-US" dirty="0" smtClean="0"/>
              <a:t>efforts.</a:t>
            </a:r>
          </a:p>
          <a:p>
            <a:r>
              <a:rPr lang="en-US" dirty="0" smtClean="0"/>
              <a:t>Our plan is to be on the leading edge of AWIPS II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50"/>
            <a:ext cx="8229600" cy="715962"/>
          </a:xfrm>
        </p:spPr>
        <p:txBody>
          <a:bodyPr/>
          <a:lstStyle/>
          <a:p>
            <a:r>
              <a:rPr lang="en-US" dirty="0" smtClean="0"/>
              <a:t>Accomplishments since SAC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676" y="1293628"/>
            <a:ext cx="6805724" cy="4525963"/>
          </a:xfrm>
        </p:spPr>
        <p:txBody>
          <a:bodyPr/>
          <a:lstStyle/>
          <a:p>
            <a:r>
              <a:rPr lang="en-US" sz="2800" dirty="0"/>
              <a:t>6</a:t>
            </a:r>
            <a:r>
              <a:rPr lang="en-US" sz="2800" dirty="0" smtClean="0"/>
              <a:t> plugins developed for SPoRT products</a:t>
            </a:r>
          </a:p>
          <a:p>
            <a:pPr lvl="1"/>
            <a:r>
              <a:rPr lang="en-US" sz="2000" dirty="0" smtClean="0"/>
              <a:t>Lightning </a:t>
            </a:r>
            <a:r>
              <a:rPr lang="en-US" sz="2000" dirty="0"/>
              <a:t>Mapping Array</a:t>
            </a:r>
          </a:p>
          <a:p>
            <a:pPr lvl="1"/>
            <a:r>
              <a:rPr lang="en-US" sz="2000" dirty="0"/>
              <a:t>Lightning Tracking </a:t>
            </a:r>
            <a:r>
              <a:rPr lang="en-US" sz="2000" dirty="0" smtClean="0"/>
              <a:t>Tool</a:t>
            </a:r>
          </a:p>
          <a:p>
            <a:pPr lvl="1"/>
            <a:r>
              <a:rPr lang="en-US" sz="2000" dirty="0" smtClean="0"/>
              <a:t>MODIS Fires (FIRMS)</a:t>
            </a:r>
            <a:endParaRPr lang="en-US" sz="2000" dirty="0"/>
          </a:p>
          <a:p>
            <a:pPr lvl="1"/>
            <a:r>
              <a:rPr lang="en-US" sz="2000" dirty="0" smtClean="0"/>
              <a:t>Hazard Mapping System (HMS) Smoke</a:t>
            </a:r>
          </a:p>
          <a:p>
            <a:pPr lvl="1"/>
            <a:r>
              <a:rPr lang="en-US" sz="2000" dirty="0" smtClean="0"/>
              <a:t>HMS Fire</a:t>
            </a:r>
            <a:endParaRPr lang="en-US" sz="2000" dirty="0"/>
          </a:p>
          <a:p>
            <a:pPr lvl="1"/>
            <a:r>
              <a:rPr lang="en-US" sz="2000" dirty="0" smtClean="0"/>
              <a:t>Satellite (McIDAS)</a:t>
            </a:r>
          </a:p>
          <a:p>
            <a:pPr lvl="2"/>
            <a:r>
              <a:rPr lang="en-US" sz="1800" dirty="0" smtClean="0"/>
              <a:t>Many SPoRT products</a:t>
            </a:r>
            <a:endParaRPr lang="en-US" sz="1800" dirty="0"/>
          </a:p>
          <a:p>
            <a:pPr lvl="1"/>
            <a:r>
              <a:rPr lang="en-US" sz="2000" dirty="0"/>
              <a:t>Convective Initiation (UAHCI</a:t>
            </a:r>
            <a:r>
              <a:rPr lang="en-US" sz="2000" dirty="0" smtClean="0"/>
              <a:t>)</a:t>
            </a:r>
          </a:p>
          <a:p>
            <a:r>
              <a:rPr lang="en-US" sz="2800" dirty="0" smtClean="0"/>
              <a:t>Raytheon TIM at Omaha Office (Aug 2011)</a:t>
            </a:r>
          </a:p>
          <a:p>
            <a:r>
              <a:rPr lang="en-US" sz="2800" dirty="0" smtClean="0"/>
              <a:t>NWS Corporate Board (Dec 2011)</a:t>
            </a:r>
          </a:p>
          <a:p>
            <a:r>
              <a:rPr lang="en-US" sz="2800" dirty="0" smtClean="0"/>
              <a:t>Presented at 2012 AMS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5715000" cy="3962400"/>
          </a:xfrm>
        </p:spPr>
        <p:txBody>
          <a:bodyPr/>
          <a:lstStyle/>
          <a:p>
            <a:pPr eaLnBrk="1" hangingPunct="1"/>
            <a:r>
              <a:rPr lang="en-US" smtClean="0"/>
              <a:t>Limited scope of programmers</a:t>
            </a:r>
          </a:p>
          <a:p>
            <a:pPr eaLnBrk="1" hangingPunct="1"/>
            <a:r>
              <a:rPr lang="en-US" smtClean="0"/>
              <a:t>Most users could only modify</a:t>
            </a:r>
          </a:p>
          <a:p>
            <a:pPr lvl="1" eaLnBrk="1" hangingPunct="1"/>
            <a:r>
              <a:rPr lang="en-US" smtClean="0"/>
              <a:t>Data</a:t>
            </a:r>
          </a:p>
          <a:p>
            <a:pPr lvl="1" eaLnBrk="1" hangingPunct="1"/>
            <a:r>
              <a:rPr lang="en-US" smtClean="0"/>
              <a:t>Configuration</a:t>
            </a:r>
          </a:p>
          <a:p>
            <a:pPr lvl="1" eaLnBrk="1" hangingPunct="1"/>
            <a:r>
              <a:rPr lang="en-US" smtClean="0"/>
              <a:t>Menus</a:t>
            </a:r>
          </a:p>
          <a:p>
            <a:pPr lvl="1" eaLnBrk="1" hangingPunct="1"/>
            <a:r>
              <a:rPr lang="en-US" smtClean="0"/>
              <a:t>Shell/Perl scripts</a:t>
            </a:r>
          </a:p>
          <a:p>
            <a:pPr lvl="1" eaLnBrk="1" hangingPunct="1"/>
            <a:r>
              <a:rPr lang="en-US" smtClean="0"/>
              <a:t>Database mods</a:t>
            </a:r>
          </a:p>
          <a:p>
            <a:pPr lvl="1" eaLnBrk="1" hangingPunct="1"/>
            <a:endParaRPr lang="en-US" smtClean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Programming in AWIPS I</a:t>
            </a:r>
          </a:p>
        </p:txBody>
      </p:sp>
    </p:spTree>
    <p:extLst>
      <p:ext uri="{BB962C8B-B14F-4D97-AF65-F5344CB8AC3E}">
        <p14:creationId xmlns:p14="http://schemas.microsoft.com/office/powerpoint/2010/main" val="367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46158"/>
            <a:ext cx="91440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Enter AWIPS II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Raytheon Technical Services Co. (RTSC)</a:t>
            </a:r>
          </a:p>
          <a:p>
            <a:pPr eaLnBrk="1" hangingPunct="1"/>
            <a:r>
              <a:rPr lang="en-US" dirty="0" smtClean="0"/>
              <a:t>NWS Technology Infusion (AWIPS follow-on)</a:t>
            </a:r>
          </a:p>
          <a:p>
            <a:pPr eaLnBrk="1" hangingPunct="1"/>
            <a:r>
              <a:rPr lang="en-US" dirty="0" smtClean="0"/>
              <a:t>Open source, Java-based</a:t>
            </a:r>
          </a:p>
          <a:p>
            <a:pPr eaLnBrk="1" hangingPunct="1"/>
            <a:r>
              <a:rPr lang="en-US" dirty="0" smtClean="0"/>
              <a:t>Service Oriented Architecture</a:t>
            </a:r>
          </a:p>
          <a:p>
            <a:pPr eaLnBrk="1" hangingPunct="1"/>
            <a:r>
              <a:rPr lang="en-US" dirty="0" smtClean="0"/>
              <a:t>Extensible, Plugin-based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Result: a collaborative environment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88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752600" y="1195388"/>
            <a:ext cx="6746875" cy="2514600"/>
          </a:xfrm>
          <a:prstGeom prst="roundRect">
            <a:avLst>
              <a:gd name="adj" fmla="val 10132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440113" y="1306513"/>
            <a:ext cx="1524000" cy="227806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DATA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1313"/>
            <a:ext cx="91440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AWIPS II Plugin Architecture</a:t>
            </a:r>
          </a:p>
        </p:txBody>
      </p:sp>
      <p:sp>
        <p:nvSpPr>
          <p:cNvPr id="18437" name="TextBox 27"/>
          <p:cNvSpPr txBox="1">
            <a:spLocks noChangeArrowheads="1"/>
          </p:cNvSpPr>
          <p:nvPr/>
        </p:nvSpPr>
        <p:spPr bwMode="auto">
          <a:xfrm>
            <a:off x="533400" y="218757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dirty="0">
                <a:latin typeface="Calibri" pitchFamily="34" charset="0"/>
              </a:rPr>
              <a:t>Data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2971800"/>
            <a:ext cx="1295400" cy="369888"/>
          </a:xfrm>
          <a:prstGeom prst="rect">
            <a:avLst/>
          </a:prstGeom>
          <a:noFill/>
          <a:ln w="15875">
            <a:solidFill>
              <a:schemeClr val="bg1">
                <a:lumMod val="85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  <a:cs typeface="+mn-cs"/>
              </a:rPr>
              <a:t>PostgreSQL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18439" name="Group 45"/>
          <p:cNvGrpSpPr>
            <a:grpSpLocks/>
          </p:cNvGrpSpPr>
          <p:nvPr/>
        </p:nvGrpSpPr>
        <p:grpSpPr bwMode="auto">
          <a:xfrm>
            <a:off x="3770313" y="1536700"/>
            <a:ext cx="914400" cy="520700"/>
            <a:chOff x="4411980" y="1230868"/>
            <a:chExt cx="914400" cy="521732"/>
          </a:xfrm>
        </p:grpSpPr>
        <p:sp>
          <p:nvSpPr>
            <p:cNvPr id="29" name="TextBox 28"/>
            <p:cNvSpPr txBox="1"/>
            <p:nvPr/>
          </p:nvSpPr>
          <p:spPr>
            <a:xfrm>
              <a:off x="4488180" y="1315173"/>
              <a:ext cx="762000" cy="369030"/>
            </a:xfrm>
            <a:prstGeom prst="rect">
              <a:avLst/>
            </a:prstGeom>
            <a:noFill/>
            <a:ln w="15875">
              <a:solidFill>
                <a:schemeClr val="bg1">
                  <a:lumMod val="85000"/>
                </a:schemeClr>
              </a:solidFill>
              <a:prstDash val="solid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+mn-cs"/>
                </a:rPr>
                <a:t>HDF5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11980" y="1383570"/>
              <a:ext cx="762000" cy="369030"/>
            </a:xfrm>
            <a:prstGeom prst="rect">
              <a:avLst/>
            </a:prstGeom>
            <a:noFill/>
            <a:ln w="15875">
              <a:solidFill>
                <a:schemeClr val="bg1">
                  <a:lumMod val="85000"/>
                </a:schemeClr>
              </a:solidFill>
              <a:prstDash val="solid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64380" y="1230868"/>
              <a:ext cx="762000" cy="369030"/>
            </a:xfrm>
            <a:prstGeom prst="rect">
              <a:avLst/>
            </a:prstGeom>
            <a:noFill/>
            <a:ln w="15875">
              <a:solidFill>
                <a:schemeClr val="bg1">
                  <a:lumMod val="85000"/>
                </a:schemeClr>
              </a:solidFill>
              <a:prstDash val="solid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33600" y="2219325"/>
            <a:ext cx="990600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EDEX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4" name="Straight Arrow Connector 33"/>
          <p:cNvCxnSpPr>
            <a:stCxn id="18437" idx="3"/>
            <a:endCxn id="33" idx="1"/>
          </p:cNvCxnSpPr>
          <p:nvPr/>
        </p:nvCxnSpPr>
        <p:spPr>
          <a:xfrm>
            <a:off x="1447800" y="2449513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8724" y="2435627"/>
            <a:ext cx="1752600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Visualization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9" name="Straight Arrow Connector 38"/>
          <p:cNvCxnSpPr>
            <a:stCxn id="56" idx="3"/>
            <a:endCxn id="37" idx="1"/>
          </p:cNvCxnSpPr>
          <p:nvPr/>
        </p:nvCxnSpPr>
        <p:spPr>
          <a:xfrm>
            <a:off x="4964113" y="2445544"/>
            <a:ext cx="724611" cy="2210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" idx="3"/>
            <a:endCxn id="42" idx="1"/>
          </p:cNvCxnSpPr>
          <p:nvPr/>
        </p:nvCxnSpPr>
        <p:spPr>
          <a:xfrm flipV="1">
            <a:off x="7441324" y="2440777"/>
            <a:ext cx="27864" cy="2258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467600" y="2105021"/>
            <a:ext cx="990600" cy="671512"/>
            <a:chOff x="7543240" y="4603750"/>
            <a:chExt cx="686360" cy="5778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Flowchart: Display 41"/>
            <p:cNvSpPr/>
            <p:nvPr/>
          </p:nvSpPr>
          <p:spPr>
            <a:xfrm>
              <a:off x="7544340" y="4603750"/>
              <a:ext cx="685260" cy="577850"/>
            </a:xfrm>
            <a:prstGeom prst="flowChartDisplay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543240" y="4689533"/>
              <a:ext cx="685800" cy="3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>
                  <a:latin typeface="Calibri" pitchFamily="34" charset="0"/>
                </a:rPr>
                <a:t>CAVE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446" name="TextBox 88"/>
          <p:cNvSpPr txBox="1">
            <a:spLocks noChangeArrowheads="1"/>
          </p:cNvSpPr>
          <p:nvPr/>
        </p:nvSpPr>
        <p:spPr bwMode="auto">
          <a:xfrm>
            <a:off x="265113" y="3810000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EDEX plugin </a:t>
            </a:r>
            <a:r>
              <a:rPr lang="en-US" sz="2000" dirty="0">
                <a:latin typeface="Calibri" pitchFamily="34" charset="0"/>
              </a:rPr>
              <a:t>- handles data ingest; persists data in internal storage (HDF5 files) and writes metadata in the </a:t>
            </a:r>
            <a:r>
              <a:rPr lang="en-US" sz="2000" dirty="0" err="1">
                <a:latin typeface="Calibri" pitchFamily="34" charset="0"/>
              </a:rPr>
              <a:t>PostgreSQL</a:t>
            </a:r>
            <a:r>
              <a:rPr lang="en-US" sz="2000" dirty="0">
                <a:latin typeface="Calibri" pitchFamily="34" charset="0"/>
              </a:rPr>
              <a:t> database</a:t>
            </a:r>
            <a:r>
              <a:rPr lang="en-US" sz="2000" dirty="0" smtClean="0">
                <a:latin typeface="Calibri" pitchFamily="34" charset="0"/>
              </a:rPr>
              <a:t>.</a:t>
            </a:r>
            <a:br>
              <a:rPr lang="en-US" sz="2000" dirty="0" smtClean="0">
                <a:latin typeface="Calibri" pitchFamily="34" charset="0"/>
              </a:rPr>
            </a:br>
            <a:endParaRPr lang="en-US" sz="1200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DATA plugin  </a:t>
            </a:r>
            <a:r>
              <a:rPr lang="en-US" sz="2000" dirty="0">
                <a:latin typeface="Calibri" pitchFamily="34" charset="0"/>
              </a:rPr>
              <a:t>- simply the container handling the data/metadata objects</a:t>
            </a:r>
            <a:r>
              <a:rPr lang="en-US" sz="2000" dirty="0" smtClean="0">
                <a:latin typeface="Calibri" pitchFamily="34" charset="0"/>
              </a:rPr>
              <a:t>.</a:t>
            </a:r>
            <a:br>
              <a:rPr lang="en-US" sz="2000" dirty="0" smtClean="0">
                <a:latin typeface="Calibri" pitchFamily="34" charset="0"/>
              </a:rPr>
            </a:br>
            <a:endParaRPr lang="en-US" sz="1200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b="1" dirty="0">
                <a:latin typeface="Calibri" pitchFamily="34" charset="0"/>
              </a:rPr>
              <a:t>VISUALIZATION plugin  </a:t>
            </a:r>
            <a:r>
              <a:rPr lang="en-US" sz="2000" dirty="0">
                <a:latin typeface="Calibri" pitchFamily="34" charset="0"/>
              </a:rPr>
              <a:t>- communicates with the DATA plugin to retrieve data and write to CAVE resources.</a:t>
            </a:r>
          </a:p>
        </p:txBody>
      </p:sp>
      <p:cxnSp>
        <p:nvCxnSpPr>
          <p:cNvPr id="55" name="Straight Arrow Connector 54"/>
          <p:cNvCxnSpPr>
            <a:stCxn id="29" idx="2"/>
            <a:endCxn id="33" idx="3"/>
          </p:cNvCxnSpPr>
          <p:nvPr/>
        </p:nvCxnSpPr>
        <p:spPr>
          <a:xfrm flipH="1">
            <a:off x="3124200" y="1989138"/>
            <a:ext cx="1103313" cy="4603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0" idx="0"/>
            <a:endCxn id="33" idx="3"/>
          </p:cNvCxnSpPr>
          <p:nvPr/>
        </p:nvCxnSpPr>
        <p:spPr>
          <a:xfrm flipH="1" flipV="1">
            <a:off x="3124200" y="2449513"/>
            <a:ext cx="1104900" cy="5222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6" idx="3"/>
            <a:endCxn id="30" idx="0"/>
          </p:cNvCxnSpPr>
          <p:nvPr/>
        </p:nvCxnSpPr>
        <p:spPr>
          <a:xfrm flipH="1">
            <a:off x="4229100" y="2446338"/>
            <a:ext cx="735013" cy="5254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6" idx="3"/>
            <a:endCxn id="29" idx="2"/>
          </p:cNvCxnSpPr>
          <p:nvPr/>
        </p:nvCxnSpPr>
        <p:spPr>
          <a:xfrm flipH="1" flipV="1">
            <a:off x="4227513" y="1989138"/>
            <a:ext cx="736600" cy="457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500062"/>
          </a:xfrm>
        </p:spPr>
        <p:txBody>
          <a:bodyPr/>
          <a:lstStyle/>
          <a:p>
            <a:r>
              <a:rPr lang="en-US" dirty="0" smtClean="0"/>
              <a:t>Programming experiences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3581400"/>
          </a:xfrm>
        </p:spPr>
        <p:txBody>
          <a:bodyPr/>
          <a:lstStyle/>
          <a:p>
            <a:r>
              <a:rPr lang="en-US" dirty="0" smtClean="0"/>
              <a:t>Learning AWIPS II framework required significant time and effort</a:t>
            </a:r>
            <a:endParaRPr lang="en-US" dirty="0" smtClean="0"/>
          </a:p>
          <a:p>
            <a:r>
              <a:rPr lang="en-US" dirty="0" smtClean="0"/>
              <a:t>Frequent </a:t>
            </a:r>
            <a:r>
              <a:rPr lang="en-US" dirty="0" smtClean="0"/>
              <a:t>Raytheon releases usually </a:t>
            </a:r>
            <a:r>
              <a:rPr lang="en-US" dirty="0" smtClean="0"/>
              <a:t>meant changing our plugins</a:t>
            </a:r>
          </a:p>
          <a:p>
            <a:r>
              <a:rPr lang="en-US" dirty="0" smtClean="0"/>
              <a:t>Lack of documentation made it </a:t>
            </a:r>
            <a:r>
              <a:rPr lang="en-US" dirty="0" smtClean="0"/>
              <a:t>more difficult</a:t>
            </a:r>
            <a:endParaRPr lang="en-US" dirty="0" smtClean="0"/>
          </a:p>
          <a:p>
            <a:r>
              <a:rPr lang="en-US" dirty="0" smtClean="0"/>
              <a:t>Software </a:t>
            </a:r>
            <a:r>
              <a:rPr lang="en-US" dirty="0" smtClean="0"/>
              <a:t>management </a:t>
            </a:r>
            <a:r>
              <a:rPr lang="en-US" dirty="0" smtClean="0"/>
              <a:t>tools will be required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8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80975"/>
            <a:ext cx="91440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Future Work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Complete creation of plugins</a:t>
            </a:r>
            <a:r>
              <a:rPr lang="en-US" dirty="0" smtClean="0"/>
              <a:t>, </a:t>
            </a:r>
            <a:r>
              <a:rPr lang="en-US" dirty="0" err="1" smtClean="0"/>
              <a:t>colormaps</a:t>
            </a:r>
            <a:r>
              <a:rPr lang="en-US" dirty="0" smtClean="0"/>
              <a:t>, </a:t>
            </a:r>
            <a:r>
              <a:rPr lang="en-US" dirty="0" smtClean="0"/>
              <a:t>menus, bundles </a:t>
            </a:r>
            <a:r>
              <a:rPr lang="en-US" dirty="0" smtClean="0"/>
              <a:t>for all current AWIPS I SPoRT products</a:t>
            </a:r>
          </a:p>
          <a:p>
            <a:pPr eaLnBrk="1" hangingPunct="1"/>
            <a:r>
              <a:rPr lang="en-US" dirty="0" smtClean="0"/>
              <a:t>Create and/or extend plugins for upcoming datasets</a:t>
            </a:r>
          </a:p>
          <a:p>
            <a:pPr lvl="1" eaLnBrk="1" hangingPunct="1"/>
            <a:r>
              <a:rPr lang="en-US" dirty="0" smtClean="0"/>
              <a:t>Improve RGB with true 24-bit </a:t>
            </a:r>
            <a:r>
              <a:rPr lang="en-US" dirty="0" smtClean="0"/>
              <a:t>visualization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3D visualization </a:t>
            </a:r>
            <a:r>
              <a:rPr lang="en-US" dirty="0" smtClean="0"/>
              <a:t>efforts</a:t>
            </a:r>
          </a:p>
          <a:p>
            <a:pPr lvl="1" eaLnBrk="1" hangingPunct="1"/>
            <a:r>
              <a:rPr lang="en-US" dirty="0" smtClean="0"/>
              <a:t>Multi-byte datasets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39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33601"/>
            <a:ext cx="26670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20814</TotalTime>
  <Words>636</Words>
  <Application>Microsoft Office PowerPoint</Application>
  <PresentationFormat>On-screen Show (4:3)</PresentationFormat>
  <Paragraphs>132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SPoRT AWIPS II Activities</vt:lpstr>
      <vt:lpstr>Relevance to SPoRT</vt:lpstr>
      <vt:lpstr>Accomplishments since SAC 2009</vt:lpstr>
      <vt:lpstr>Programming in AWIPS I</vt:lpstr>
      <vt:lpstr>Enter AWIPS II</vt:lpstr>
      <vt:lpstr>PowerPoint Presentation</vt:lpstr>
      <vt:lpstr>Programming experiences</vt:lpstr>
      <vt:lpstr>Future Work</vt:lpstr>
      <vt:lpstr>PowerPoint Presentation</vt:lpstr>
      <vt:lpstr>Backup slides</vt:lpstr>
      <vt:lpstr>Lightning Mapping Array</vt:lpstr>
      <vt:lpstr>NOAA HMS: Smoke &amp; Fire</vt:lpstr>
      <vt:lpstr>Satellite / McIDAS AREA</vt:lpstr>
      <vt:lpstr>Convective Initiation</vt:lpstr>
      <vt:lpstr>Lightning Tracking Tool</vt:lpstr>
      <vt:lpstr>What’s needed for AWIPS II developers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Matthew R. Smith</cp:lastModifiedBy>
  <cp:revision>231</cp:revision>
  <dcterms:created xsi:type="dcterms:W3CDTF">2009-10-14T04:03:29Z</dcterms:created>
  <dcterms:modified xsi:type="dcterms:W3CDTF">2012-02-27T22:51:05Z</dcterms:modified>
</cp:coreProperties>
</file>