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81" r:id="rId2"/>
    <p:sldId id="282" r:id="rId3"/>
    <p:sldId id="287" r:id="rId4"/>
    <p:sldId id="284" r:id="rId5"/>
    <p:sldId id="285" r:id="rId6"/>
    <p:sldId id="286" r:id="rId7"/>
    <p:sldId id="283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99"/>
    <a:srgbClr val="0000FF"/>
    <a:srgbClr val="F9F9F9"/>
    <a:srgbClr val="FBFBFB"/>
    <a:srgbClr val="FAFAFA"/>
    <a:srgbClr val="FCFCF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6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31C1F45-AA8C-4962-8E4C-79A76ADA923B}" type="datetimeFigureOut">
              <a:rPr lang="en-US"/>
              <a:pPr/>
              <a:t>2/29/2012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FE31561-C982-4BBD-9455-8E31A4B448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2EA8F9D-2720-4AD2-A313-3058AD7AE123}" type="datetimeFigureOut">
              <a:rPr lang="en-US"/>
              <a:pPr/>
              <a:t>2/29/2012</a:t>
            </a:fld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963F8AA-A883-4EDC-B151-0CDAAC45FA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FF656017-8F0F-4D43-B796-47FFF9788D1B}" type="slidenum">
              <a:rPr lang="en-US" sz="1200"/>
              <a:pPr algn="r" defTabSz="931863"/>
              <a:t>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9401-DB62-441A-A080-8EB8F9C20D3D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DDD8-7172-4174-8F72-E350702EC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B7CA-CF8B-4E92-BE16-84C1C37643C0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B558-0EBD-45E1-8C1C-7ACD1D7AE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127D-0900-4E31-B886-7FA7215D217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2ED1-C162-4E82-BA4E-A971ADD8F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7839-1BAD-4D52-A74B-2719D39F5ECC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1916-84A6-4B2A-9707-0AFDE943F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8B7A-B907-465E-9A2E-16016ADA73BB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5A65-CB6F-436A-97C2-11CCA0561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5A50-5EA1-4B0D-8124-88CA703E32B9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ECEB-D707-4647-9C5A-CFD666A14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FDF6-4858-4A10-ACCD-D2E573926B3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A690-4B1B-44E3-BB6D-30A4674B2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C8AB-39EF-4B8F-B46F-96AC58C116EF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0839-6DA4-49AB-B28E-489CB11BD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48FB-CEEF-4B17-B937-D972D91738D1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C41B-1C91-49B8-96C9-BAAC2E02A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26A6-1FAF-4698-ACC1-C331830D3C3E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804F-54F7-4A7A-813D-65EC37DAC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752F-939C-4D1C-AA71-E24CE821DA05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8E62-CF0D-47DD-B4EF-7A7BD3360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0C4D99-C74E-493E-8FD3-83A8DEB0F713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35637A-59D7-436B-A066-25228CE23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glob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990600" y="1493838"/>
            <a:ext cx="7162800" cy="993775"/>
          </a:xfrm>
        </p:spPr>
        <p:txBody>
          <a:bodyPr/>
          <a:lstStyle/>
          <a:p>
            <a:pPr eaLnBrk="1" hangingPunct="1"/>
            <a:r>
              <a:rPr lang="en-US" smtClean="0"/>
              <a:t>Session 7: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Looking to the Future</a:t>
            </a:r>
          </a:p>
        </p:txBody>
      </p:sp>
      <p:grpSp>
        <p:nvGrpSpPr>
          <p:cNvPr id="13318" name="Group 16"/>
          <p:cNvGrpSpPr>
            <a:grpSpLocks/>
          </p:cNvGrpSpPr>
          <p:nvPr/>
        </p:nvGrpSpPr>
        <p:grpSpPr bwMode="auto">
          <a:xfrm>
            <a:off x="0" y="6145213"/>
            <a:ext cx="9088438" cy="712787"/>
            <a:chOff x="0" y="6144768"/>
            <a:chExt cx="9089136" cy="713232"/>
          </a:xfrm>
        </p:grpSpPr>
        <p:grpSp>
          <p:nvGrpSpPr>
            <p:cNvPr id="1331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332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667205" y="6244842"/>
              <a:ext cx="5174060" cy="292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3321" name="Picture 19" descr="sport_redblue_lg_trans.gif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208776"/>
              <a:ext cx="2286000" cy="64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20" descr="NASA_Lg.PNG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9600" y="6144768"/>
              <a:ext cx="859536" cy="71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 </a:t>
            </a:r>
          </a:p>
        </p:txBody>
      </p:sp>
      <p:sp>
        <p:nvSpPr>
          <p:cNvPr id="15362" name="Content Placeholder 16"/>
          <p:cNvSpPr>
            <a:spLocks noGrp="1"/>
          </p:cNvSpPr>
          <p:nvPr>
            <p:ph idx="1"/>
          </p:nvPr>
        </p:nvSpPr>
        <p:spPr>
          <a:xfrm>
            <a:off x="442913" y="369888"/>
            <a:ext cx="8229600" cy="3267075"/>
          </a:xfrm>
        </p:spPr>
        <p:txBody>
          <a:bodyPr/>
          <a:lstStyle/>
          <a:p>
            <a:pPr marL="173038" indent="-173038" algn="ctr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mtClean="0"/>
              <a:t>Modeling / Data Assimilation</a:t>
            </a:r>
          </a:p>
          <a:p>
            <a:pPr marL="173038" indent="-1730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400" u="sng" smtClean="0"/>
          </a:p>
          <a:p>
            <a:pPr marL="173038" indent="-1730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u="sng" smtClean="0"/>
              <a:t>Short term</a:t>
            </a:r>
            <a:endParaRPr lang="en-US" sz="2400" smtClean="0"/>
          </a:p>
          <a:p>
            <a:pPr marL="173038" indent="-173038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400" smtClean="0"/>
              <a:t>Refine and maintain current modeling and data assimilation collaborations with WFOs</a:t>
            </a:r>
          </a:p>
          <a:p>
            <a:pPr marL="573088" lvl="1" indent="-173038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z="2000" i="1" smtClean="0"/>
              <a:t>targeted modeling / forecast assessment activities </a:t>
            </a:r>
          </a:p>
          <a:p>
            <a:pPr marL="573088" lvl="1" indent="-173038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z="2000" i="1" smtClean="0"/>
              <a:t>collaborative projects in several regions</a:t>
            </a:r>
          </a:p>
          <a:p>
            <a:pPr marL="173038" indent="-173038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z="2400" smtClean="0"/>
              <a:t>Expand domain and application of LIS to other WFOs / Centers</a:t>
            </a:r>
          </a:p>
          <a:p>
            <a:pPr marL="173038" indent="-173038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z="2400" smtClean="0"/>
              <a:t>Continue development and maintenance of the cycled SPoRT WRF /GSI DA/modeling infrastructure to support potential National Center applications</a:t>
            </a:r>
          </a:p>
          <a:p>
            <a:pPr marL="573088" lvl="1" indent="-173038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z="2000" i="1" smtClean="0"/>
              <a:t> Disseminate 3D analysis for evaluation</a:t>
            </a:r>
          </a:p>
          <a:p>
            <a:pPr marL="173038" indent="-173038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z="2400" smtClean="0"/>
              <a:t>Explore innovative computational resources for successfully maintaining all currently-planned modeling activities </a:t>
            </a:r>
          </a:p>
          <a:p>
            <a:pPr marL="173038" indent="-173038" eaLnBrk="1" hangingPunct="1">
              <a:lnSpc>
                <a:spcPct val="85000"/>
              </a:lnSpc>
              <a:spcBef>
                <a:spcPct val="0"/>
              </a:spcBef>
            </a:pPr>
            <a:endParaRPr lang="en-US" sz="2400" smtClean="0"/>
          </a:p>
        </p:txBody>
      </p:sp>
      <p:grpSp>
        <p:nvGrpSpPr>
          <p:cNvPr id="15363" name="Group 13"/>
          <p:cNvGrpSpPr>
            <a:grpSpLocks/>
          </p:cNvGrpSpPr>
          <p:nvPr/>
        </p:nvGrpSpPr>
        <p:grpSpPr bwMode="auto">
          <a:xfrm>
            <a:off x="0" y="6145213"/>
            <a:ext cx="9088438" cy="712787"/>
            <a:chOff x="0" y="6144768"/>
            <a:chExt cx="9089136" cy="713232"/>
          </a:xfrm>
        </p:grpSpPr>
        <p:grpSp>
          <p:nvGrpSpPr>
            <p:cNvPr id="1536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536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67205" y="6244842"/>
              <a:ext cx="5174060" cy="292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5366" name="Picture 16" descr="sport_redblue_lg_trans.gi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208776"/>
              <a:ext cx="2286000" cy="64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17" descr="NASA_Lg.PNG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9600" y="6144768"/>
              <a:ext cx="859536" cy="71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ontent Placeholder 16"/>
          <p:cNvSpPr>
            <a:spLocks/>
          </p:cNvSpPr>
          <p:nvPr/>
        </p:nvSpPr>
        <p:spPr bwMode="auto">
          <a:xfrm>
            <a:off x="442913" y="398463"/>
            <a:ext cx="8229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ctr">
              <a:lnSpc>
                <a:spcPct val="85000"/>
              </a:lnSpc>
              <a:spcAft>
                <a:spcPts val="600"/>
              </a:spcAft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Modeling / Data Assimilation</a:t>
            </a:r>
            <a:endParaRPr lang="en-US" sz="2400">
              <a:latin typeface="Calibri" pitchFamily="34" charset="0"/>
            </a:endParaRPr>
          </a:p>
          <a:p>
            <a:pPr marL="173038" indent="-173038">
              <a:lnSpc>
                <a:spcPct val="85000"/>
              </a:lnSpc>
              <a:spcBef>
                <a:spcPts val="600"/>
              </a:spcBef>
              <a:buFont typeface="Arial" charset="0"/>
              <a:buNone/>
            </a:pPr>
            <a:endParaRPr lang="en-US" sz="2400" u="sng">
              <a:latin typeface="Calibri" pitchFamily="34" charset="0"/>
            </a:endParaRPr>
          </a:p>
          <a:p>
            <a:pPr marL="173038" indent="-173038">
              <a:lnSpc>
                <a:spcPct val="85000"/>
              </a:lnSpc>
              <a:spcBef>
                <a:spcPts val="600"/>
              </a:spcBef>
              <a:buFont typeface="Arial" charset="0"/>
              <a:buNone/>
            </a:pPr>
            <a:r>
              <a:rPr lang="en-US" sz="2400" u="sng">
                <a:latin typeface="Calibri" pitchFamily="34" charset="0"/>
              </a:rPr>
              <a:t>Long term</a:t>
            </a:r>
            <a:endParaRPr lang="en-US" sz="2400" i="1" u="sng">
              <a:latin typeface="Calibri" pitchFamily="34" charset="0"/>
            </a:endParaRPr>
          </a:p>
          <a:p>
            <a:pPr marL="173038" indent="-173038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Strengthen expertise and capabilities in areas of DA, land surface modeling, and microphysics to collaborate more closely with EMC using the NAM Launcher</a:t>
            </a:r>
          </a:p>
          <a:p>
            <a:pPr marL="173038" indent="-1730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Explore integrate new NASA and non-NASA remote sensing capabilities into modeling / DA framework  </a:t>
            </a:r>
          </a:p>
          <a:p>
            <a:pPr marL="573088" lvl="1" indent="-173038">
              <a:lnSpc>
                <a:spcPct val="85000"/>
              </a:lnSpc>
              <a:buFont typeface="Arial" charset="0"/>
              <a:buChar char="–"/>
            </a:pPr>
            <a:r>
              <a:rPr lang="en-US" i="1">
                <a:latin typeface="Calibri" pitchFamily="34" charset="0"/>
              </a:rPr>
              <a:t>soil moisture SMOS?, SMAP</a:t>
            </a:r>
          </a:p>
          <a:p>
            <a:pPr marL="573088" lvl="1" indent="-173038">
              <a:lnSpc>
                <a:spcPct val="85000"/>
              </a:lnSpc>
              <a:buFont typeface="Arial" charset="0"/>
              <a:buChar char="–"/>
            </a:pPr>
            <a:r>
              <a:rPr lang="en-US" i="1">
                <a:latin typeface="Calibri" pitchFamily="34" charset="0"/>
              </a:rPr>
              <a:t>precipitation – GPM, GCOM, CrIS, etc.</a:t>
            </a:r>
          </a:p>
          <a:p>
            <a:pPr marL="573088" lvl="1" indent="-173038">
              <a:lnSpc>
                <a:spcPct val="85000"/>
              </a:lnSpc>
              <a:buFont typeface="Arial" charset="0"/>
              <a:buChar char="–"/>
            </a:pPr>
            <a:r>
              <a:rPr lang="en-US" i="1">
                <a:latin typeface="Calibri" pitchFamily="34" charset="0"/>
              </a:rPr>
              <a:t>ocean surface winds</a:t>
            </a:r>
          </a:p>
          <a:p>
            <a:pPr marL="173038" indent="-173038">
              <a:lnSpc>
                <a:spcPct val="85000"/>
              </a:lnSpc>
              <a:buFont typeface="Arial" charset="0"/>
              <a:buChar char="•"/>
            </a:pPr>
            <a:endParaRPr lang="en-US" sz="2000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6"/>
          <p:cNvSpPr txBox="1">
            <a:spLocks/>
          </p:cNvSpPr>
          <p:nvPr/>
        </p:nvSpPr>
        <p:spPr bwMode="auto">
          <a:xfrm>
            <a:off x="457200" y="5080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85000"/>
              </a:lnSpc>
              <a:spcAft>
                <a:spcPts val="600"/>
              </a:spcAft>
            </a:pPr>
            <a:r>
              <a:rPr lang="en-US" sz="3200">
                <a:latin typeface="Calibri" pitchFamily="34" charset="0"/>
              </a:rPr>
              <a:t>Proving Ground Activities</a:t>
            </a:r>
          </a:p>
          <a:p>
            <a:pPr marL="228600" indent="-228600" algn="ctr">
              <a:lnSpc>
                <a:spcPct val="85000"/>
              </a:lnSpc>
              <a:spcAft>
                <a:spcPts val="600"/>
              </a:spcAft>
            </a:pPr>
            <a:endParaRPr lang="en-US" sz="3200">
              <a:latin typeface="Calibri" pitchFamily="34" charset="0"/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</a:pPr>
            <a:r>
              <a:rPr lang="en-US" sz="2200" u="sng">
                <a:latin typeface="Calibri" pitchFamily="34" charset="0"/>
              </a:rPr>
              <a:t>Short-term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Provide guidance on structure of activities to maximize outcome of PG activities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Continue focus on niche areas – pGLM, hybrid, RGBs, AWIPS II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</a:pPr>
            <a:r>
              <a:rPr lang="en-US" sz="2200" u="sng">
                <a:latin typeface="Calibri" pitchFamily="34" charset="0"/>
              </a:rPr>
              <a:t>Longer-term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Develop a SPoRT “Center of Excellence” for RGB applications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Actively participate in “satellite proving ground” activities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Use collaborations to expand R2O opportunities in non-PG areas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</a:pPr>
            <a:endParaRPr lang="en-US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0075" y="523875"/>
            <a:ext cx="8215313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>
              <a:lnSpc>
                <a:spcPct val="85000"/>
              </a:lnSpc>
            </a:pPr>
            <a:r>
              <a:rPr lang="en-US" sz="3200">
                <a:latin typeface="Calibri" pitchFamily="34" charset="0"/>
              </a:rPr>
              <a:t>Products for Improved Situational Awareness</a:t>
            </a:r>
          </a:p>
          <a:p>
            <a:pPr marL="228600" indent="-228600">
              <a:lnSpc>
                <a:spcPct val="85000"/>
              </a:lnSpc>
            </a:pPr>
            <a:endParaRPr lang="en-US" sz="2400">
              <a:latin typeface="Calibri" pitchFamily="34" charset="0"/>
            </a:endParaRPr>
          </a:p>
          <a:p>
            <a:pPr marL="228600" indent="-228600">
              <a:lnSpc>
                <a:spcPct val="85000"/>
              </a:lnSpc>
            </a:pPr>
            <a:r>
              <a:rPr lang="en-US" sz="2400" u="sng">
                <a:latin typeface="Calibri" pitchFamily="34" charset="0"/>
              </a:rPr>
              <a:t>Short term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Continue transition of existing products into AWIPS II 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Expanding use of total lightning data by integrating other ground based networks into SPoRT activities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In collaboration with NOAA, fully integrate VIIRS data into SPoRT products suite, disseminate partner EDRs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Disseminate additional passive microwave measurements to end users at WFOs and National Centers to address specific forecast issues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Long term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Integrate future NASA decadal Survey observations into SPoRT as appropriate (SMAP, GPM, LDCM, etc.)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Make all products available to community via ftp or web services  in usable formats (e.g. KML).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16"/>
          <p:cNvSpPr txBox="1">
            <a:spLocks/>
          </p:cNvSpPr>
          <p:nvPr/>
        </p:nvSpPr>
        <p:spPr bwMode="auto">
          <a:xfrm>
            <a:off x="457200" y="5080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85000"/>
              </a:lnSpc>
              <a:spcAft>
                <a:spcPts val="600"/>
              </a:spcAft>
            </a:pPr>
            <a:r>
              <a:rPr lang="en-US" sz="3200">
                <a:latin typeface="Calibri" pitchFamily="34" charset="0"/>
              </a:rPr>
              <a:t>General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Short-term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Broaden SPoRT mission to embrace NASA and non-NASA experimental data and research capabilities to improve short-term weather forecasts as appropriate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Continue end users interactions to demonstrate impact of experiential products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Continue training, feedback, and assessments activities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Longer-term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Refine strategic plan to address changing environment and SPoRT activities for 2015 and beyond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Continue virtual workshops for to educate end user community on utility of experimental products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r>
              <a:rPr lang="en-US" sz="2400">
                <a:latin typeface="Calibri" pitchFamily="34" charset="0"/>
              </a:rPr>
              <a:t>Establish an AWIPS II developmental capability for application and integration of new experimental data products</a:t>
            </a: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Tx/>
              <a:buChar char="•"/>
            </a:pPr>
            <a:endParaRPr lang="en-US" sz="2400">
              <a:latin typeface="Calibri" pitchFamily="34" charset="0"/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</a:pPr>
            <a:endParaRPr lang="en-US" sz="2400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5043</TotalTime>
  <Words>377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Session 7:   Looking to the Future</vt:lpstr>
      <vt:lpstr> 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JedloGJ</cp:lastModifiedBy>
  <cp:revision>520</cp:revision>
  <dcterms:created xsi:type="dcterms:W3CDTF">2009-10-14T04:03:29Z</dcterms:created>
  <dcterms:modified xsi:type="dcterms:W3CDTF">2012-02-29T18:57:05Z</dcterms:modified>
</cp:coreProperties>
</file>