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81" r:id="rId2"/>
    <p:sldId id="289" r:id="rId3"/>
    <p:sldId id="297" r:id="rId4"/>
    <p:sldId id="294" r:id="rId5"/>
    <p:sldId id="282" r:id="rId6"/>
    <p:sldId id="290" r:id="rId7"/>
    <p:sldId id="295" r:id="rId8"/>
    <p:sldId id="283" r:id="rId9"/>
    <p:sldId id="296" r:id="rId10"/>
    <p:sldId id="28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9F9F9"/>
    <a:srgbClr val="003399"/>
    <a:srgbClr val="D09E00"/>
    <a:srgbClr val="CC0000"/>
    <a:srgbClr val="FBFBFB"/>
    <a:srgbClr val="FAFAFA"/>
    <a:srgbClr val="FCFCFC"/>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50" autoAdjust="0"/>
    <p:restoredTop sz="94660"/>
  </p:normalViewPr>
  <p:slideViewPr>
    <p:cSldViewPr snapToGrid="0">
      <p:cViewPr varScale="1">
        <p:scale>
          <a:sx n="93" d="100"/>
          <a:sy n="93" d="100"/>
        </p:scale>
        <p:origin x="-14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805AB-7726-430A-A498-73304671538B}" type="datetimeFigureOut">
              <a:rPr lang="en-US" smtClean="0"/>
              <a:t>8/26/2014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6D589A-F38B-42E1-B729-FA68F434E87F}" type="slidenum">
              <a:rPr lang="en-US" smtClean="0"/>
              <a:t>‹#›</a:t>
            </a:fld>
            <a:endParaRPr lang="en-US"/>
          </a:p>
        </p:txBody>
      </p:sp>
    </p:spTree>
    <p:extLst>
      <p:ext uri="{BB962C8B-B14F-4D97-AF65-F5344CB8AC3E}">
        <p14:creationId xmlns:p14="http://schemas.microsoft.com/office/powerpoint/2010/main" val="271641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SAPHIR is</a:t>
            </a:r>
            <a:r>
              <a:rPr lang="en-US" baseline="0" dirty="0" smtClean="0"/>
              <a:t> on the “</a:t>
            </a:r>
            <a:r>
              <a:rPr lang="en-US" baseline="0" dirty="0" err="1" smtClean="0"/>
              <a:t>Megha-Tropiques</a:t>
            </a:r>
            <a:r>
              <a:rPr lang="en-US" baseline="0" dirty="0" smtClean="0"/>
              <a:t>” satellite.  Six channels:  183 +/- (6x)</a:t>
            </a:r>
            <a:endParaRPr lang="en-US" dirty="0"/>
          </a:p>
        </p:txBody>
      </p:sp>
      <p:sp>
        <p:nvSpPr>
          <p:cNvPr id="4" name="Slide Number Placeholder 3"/>
          <p:cNvSpPr>
            <a:spLocks noGrp="1"/>
          </p:cNvSpPr>
          <p:nvPr>
            <p:ph type="sldNum" sz="quarter" idx="10"/>
          </p:nvPr>
        </p:nvSpPr>
        <p:spPr/>
        <p:txBody>
          <a:bodyPr/>
          <a:lstStyle/>
          <a:p>
            <a:fld id="{C96D589A-F38B-42E1-B729-FA68F434E87F}" type="slidenum">
              <a:rPr lang="en-US" smtClean="0"/>
              <a:t>6</a:t>
            </a:fld>
            <a:endParaRPr lang="en-US"/>
          </a:p>
        </p:txBody>
      </p:sp>
    </p:spTree>
    <p:extLst>
      <p:ext uri="{BB962C8B-B14F-4D97-AF65-F5344CB8AC3E}">
        <p14:creationId xmlns:p14="http://schemas.microsoft.com/office/powerpoint/2010/main" val="399188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AFAE721-E6FF-4258-A1F3-6287E2C5ADEA}" type="datetimeFigureOut">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A682CB-8025-4FD1-8D55-9B30DFEB7808}" type="slidenum">
              <a:rPr lang="en-US" smtClean="0"/>
              <a:pPr>
                <a:defRPr/>
              </a:pPr>
              <a:t>‹#›</a:t>
            </a:fld>
            <a:endParaRPr lang="en-US"/>
          </a:p>
        </p:txBody>
      </p:sp>
    </p:spTree>
    <p:extLst>
      <p:ext uri="{BB962C8B-B14F-4D97-AF65-F5344CB8AC3E}">
        <p14:creationId xmlns:p14="http://schemas.microsoft.com/office/powerpoint/2010/main" val="127968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17128E-6A68-4C2B-89ED-D4FFF03F1524}" type="datetimeFigureOut">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F6EB9-C80D-43F4-B003-4045C139A082}" type="slidenum">
              <a:rPr lang="en-US" smtClean="0"/>
              <a:pPr>
                <a:defRPr/>
              </a:pPr>
              <a:t>‹#›</a:t>
            </a:fld>
            <a:endParaRPr lang="en-US"/>
          </a:p>
        </p:txBody>
      </p:sp>
    </p:spTree>
    <p:extLst>
      <p:ext uri="{BB962C8B-B14F-4D97-AF65-F5344CB8AC3E}">
        <p14:creationId xmlns:p14="http://schemas.microsoft.com/office/powerpoint/2010/main" val="16473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C4AE43D-53AD-4B68-8026-6B9F0AC8637C}" type="datetimeFigureOut">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6D74E-A5AC-4936-BFF3-CFD9751C4A22}" type="slidenum">
              <a:rPr lang="en-US" smtClean="0"/>
              <a:pPr>
                <a:defRPr/>
              </a:pPr>
              <a:t>‹#›</a:t>
            </a:fld>
            <a:endParaRPr lang="en-US"/>
          </a:p>
        </p:txBody>
      </p:sp>
    </p:spTree>
    <p:extLst>
      <p:ext uri="{BB962C8B-B14F-4D97-AF65-F5344CB8AC3E}">
        <p14:creationId xmlns:p14="http://schemas.microsoft.com/office/powerpoint/2010/main" val="305089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6322DCC-21B8-4EEA-8942-75DA38DBA4C3}" type="datetimeFigureOut">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2FBB58-39FA-464B-96E3-E35FD6AC4BF3}" type="slidenum">
              <a:rPr lang="en-US" smtClean="0"/>
              <a:pPr>
                <a:defRPr/>
              </a:pPr>
              <a:t>‹#›</a:t>
            </a:fld>
            <a:endParaRPr lang="en-US"/>
          </a:p>
        </p:txBody>
      </p:sp>
    </p:spTree>
    <p:extLst>
      <p:ext uri="{BB962C8B-B14F-4D97-AF65-F5344CB8AC3E}">
        <p14:creationId xmlns:p14="http://schemas.microsoft.com/office/powerpoint/2010/main" val="398578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4145D43-F24A-4D46-826B-18C693D5822A}" type="datetimeFigureOut">
              <a:rPr lang="en-US" smtClean="0"/>
              <a:pPr>
                <a:defRPr/>
              </a:pPr>
              <a:t>8/26/2014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A4B79E-5407-4F16-BD69-0D3933284464}" type="slidenum">
              <a:rPr lang="en-US" smtClean="0"/>
              <a:pPr>
                <a:defRPr/>
              </a:pPr>
              <a:t>‹#›</a:t>
            </a:fld>
            <a:endParaRPr lang="en-US"/>
          </a:p>
        </p:txBody>
      </p:sp>
    </p:spTree>
    <p:extLst>
      <p:ext uri="{BB962C8B-B14F-4D97-AF65-F5344CB8AC3E}">
        <p14:creationId xmlns:p14="http://schemas.microsoft.com/office/powerpoint/2010/main" val="3602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3128DCD-F51D-4558-97AC-752219F41B53}" type="datetimeFigureOut">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9630DF-F9B4-4BD2-92C0-5583E931E3EF}" type="slidenum">
              <a:rPr lang="en-US" smtClean="0"/>
              <a:pPr>
                <a:defRPr/>
              </a:pPr>
              <a:t>‹#›</a:t>
            </a:fld>
            <a:endParaRPr lang="en-US"/>
          </a:p>
        </p:txBody>
      </p:sp>
    </p:spTree>
    <p:extLst>
      <p:ext uri="{BB962C8B-B14F-4D97-AF65-F5344CB8AC3E}">
        <p14:creationId xmlns:p14="http://schemas.microsoft.com/office/powerpoint/2010/main" val="401638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6CB52E1-8E30-413E-8304-DCF5F4742E6D}" type="datetimeFigureOut">
              <a:rPr lang="en-US" smtClean="0"/>
              <a:pPr>
                <a:defRPr/>
              </a:pPr>
              <a:t>8/26/2014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082A1-5790-4F29-AABC-07432F035573}" type="slidenum">
              <a:rPr lang="en-US" smtClean="0"/>
              <a:pPr>
                <a:defRPr/>
              </a:pPr>
              <a:t>‹#›</a:t>
            </a:fld>
            <a:endParaRPr lang="en-US"/>
          </a:p>
        </p:txBody>
      </p:sp>
    </p:spTree>
    <p:extLst>
      <p:ext uri="{BB962C8B-B14F-4D97-AF65-F5344CB8AC3E}">
        <p14:creationId xmlns:p14="http://schemas.microsoft.com/office/powerpoint/2010/main" val="171590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7C501A8-E59D-4EF0-9F8E-25EC6B2D11F0}" type="datetimeFigureOut">
              <a:rPr lang="en-US" smtClean="0"/>
              <a:pPr>
                <a:defRPr/>
              </a:pPr>
              <a:t>8/26/2014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7A653A-A0E9-418E-9169-9A02522126DE}" type="slidenum">
              <a:rPr lang="en-US" smtClean="0"/>
              <a:pPr>
                <a:defRPr/>
              </a:pPr>
              <a:t>‹#›</a:t>
            </a:fld>
            <a:endParaRPr lang="en-US"/>
          </a:p>
        </p:txBody>
      </p:sp>
    </p:spTree>
    <p:extLst>
      <p:ext uri="{BB962C8B-B14F-4D97-AF65-F5344CB8AC3E}">
        <p14:creationId xmlns:p14="http://schemas.microsoft.com/office/powerpoint/2010/main" val="21502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EB83AA-077D-4BE6-A73F-572688D56511}" type="datetimeFigureOut">
              <a:rPr lang="en-US" smtClean="0"/>
              <a:pPr>
                <a:defRPr/>
              </a:pPr>
              <a:t>8/26/2014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C93A8E-5C69-498E-8EBD-DCFB0F899822}" type="slidenum">
              <a:rPr lang="en-US" smtClean="0"/>
              <a:pPr>
                <a:defRPr/>
              </a:pPr>
              <a:t>‹#›</a:t>
            </a:fld>
            <a:endParaRPr lang="en-US"/>
          </a:p>
        </p:txBody>
      </p:sp>
    </p:spTree>
    <p:extLst>
      <p:ext uri="{BB962C8B-B14F-4D97-AF65-F5344CB8AC3E}">
        <p14:creationId xmlns:p14="http://schemas.microsoft.com/office/powerpoint/2010/main" val="166294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778AE6C-68FD-4659-B16B-AD87A02F2901}" type="datetimeFigureOut">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CD5138-64A4-403B-A111-D86EEC461654}" type="slidenum">
              <a:rPr lang="en-US" smtClean="0"/>
              <a:pPr>
                <a:defRPr/>
              </a:pPr>
              <a:t>‹#›</a:t>
            </a:fld>
            <a:endParaRPr lang="en-US"/>
          </a:p>
        </p:txBody>
      </p:sp>
    </p:spTree>
    <p:extLst>
      <p:ext uri="{BB962C8B-B14F-4D97-AF65-F5344CB8AC3E}">
        <p14:creationId xmlns:p14="http://schemas.microsoft.com/office/powerpoint/2010/main" val="3495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DC59031-7E24-43C9-B482-34824FF741C7}" type="datetimeFigureOut">
              <a:rPr lang="en-US" smtClean="0"/>
              <a:pPr>
                <a:defRPr/>
              </a:pPr>
              <a:t>8/26/2014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3C5B79-8A9E-41B0-8598-F7B45E8E5151}" type="slidenum">
              <a:rPr lang="en-US" smtClean="0"/>
              <a:pPr>
                <a:defRPr/>
              </a:pPr>
              <a:t>‹#›</a:t>
            </a:fld>
            <a:endParaRPr lang="en-US"/>
          </a:p>
        </p:txBody>
      </p:sp>
    </p:spTree>
    <p:extLst>
      <p:ext uri="{BB962C8B-B14F-4D97-AF65-F5344CB8AC3E}">
        <p14:creationId xmlns:p14="http://schemas.microsoft.com/office/powerpoint/2010/main" val="161157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1B373B-1D7C-4542-876E-DD490A466162}" type="datetimeFigureOut">
              <a:rPr lang="en-US" smtClean="0"/>
              <a:pPr>
                <a:defRPr/>
              </a:pPr>
              <a:t>8/26/2014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C626B9-AB1F-476A-BB91-1FADFDA5BC74}" type="slidenum">
              <a:rPr lang="en-US" smtClean="0"/>
              <a:pPr>
                <a:defRPr/>
              </a:pPr>
              <a:t>‹#›</a:t>
            </a:fld>
            <a:endParaRPr lang="en-US"/>
          </a:p>
        </p:txBody>
      </p:sp>
    </p:spTree>
    <p:extLst>
      <p:ext uri="{BB962C8B-B14F-4D97-AF65-F5344CB8AC3E}">
        <p14:creationId xmlns:p14="http://schemas.microsoft.com/office/powerpoint/2010/main" val="28977011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3076" name="Title 1"/>
          <p:cNvSpPr>
            <a:spLocks noGrp="1"/>
          </p:cNvSpPr>
          <p:nvPr>
            <p:ph type="ctrTitle"/>
          </p:nvPr>
        </p:nvSpPr>
        <p:spPr>
          <a:xfrm>
            <a:off x="990600" y="1493838"/>
            <a:ext cx="7162800" cy="993775"/>
          </a:xfrm>
        </p:spPr>
        <p:txBody>
          <a:bodyPr>
            <a:normAutofit fontScale="90000"/>
          </a:bodyPr>
          <a:lstStyle/>
          <a:p>
            <a:r>
              <a:rPr lang="en-US" dirty="0"/>
              <a:t>Passive Microwave and Upcoming GPM Activities</a:t>
            </a:r>
            <a:endParaRPr lang="en-US" dirty="0" smtClean="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304800" y="4572000"/>
            <a:ext cx="8458200" cy="1143000"/>
          </a:xfrm>
        </p:spPr>
        <p:txBody>
          <a:bodyPr rtlCol="0">
            <a:normAutofit/>
          </a:bodyPr>
          <a:lstStyle/>
          <a:p>
            <a:pPr eaLnBrk="1" fontAlgn="auto" hangingPunct="1">
              <a:spcAft>
                <a:spcPts val="0"/>
              </a:spcAft>
              <a:defRPr/>
            </a:pPr>
            <a:r>
              <a:rPr lang="en-US" sz="2600" dirty="0" smtClean="0">
                <a:solidFill>
                  <a:schemeClr val="tx1"/>
                </a:solidFill>
              </a:rPr>
              <a:t>Science Advisory Committee Meeting</a:t>
            </a:r>
          </a:p>
          <a:p>
            <a:pPr eaLnBrk="1" fontAlgn="auto" hangingPunct="1">
              <a:spcAft>
                <a:spcPts val="0"/>
              </a:spcAft>
              <a:defRPr/>
            </a:pPr>
            <a:r>
              <a:rPr lang="en-US" sz="1800" dirty="0" smtClean="0">
                <a:solidFill>
                  <a:schemeClr val="tx1"/>
                </a:solidFill>
              </a:rPr>
              <a:t>26 – 28 August, 2014</a:t>
            </a:r>
          </a:p>
        </p:txBody>
      </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latin typeface="+mn-lt"/>
              </a:rPr>
              <a:t>National Space Science and Technology Center, Huntsville, AL</a:t>
            </a:r>
          </a:p>
        </p:txBody>
      </p:sp>
      <p:grpSp>
        <p:nvGrpSpPr>
          <p:cNvPr id="16" name="Group 15"/>
          <p:cNvGrpSpPr/>
          <p:nvPr/>
        </p:nvGrpSpPr>
        <p:grpSpPr>
          <a:xfrm>
            <a:off x="84408" y="6109598"/>
            <a:ext cx="8971457" cy="713232"/>
            <a:chOff x="0" y="6144768"/>
            <a:chExt cx="8971457" cy="713232"/>
          </a:xfrm>
        </p:grpSpPr>
        <p:grpSp>
          <p:nvGrpSpPr>
            <p:cNvPr id="25" name="Group 24"/>
            <p:cNvGrpSpPr/>
            <p:nvPr/>
          </p:nvGrpSpPr>
          <p:grpSpPr>
            <a:xfrm>
              <a:off x="2286000" y="6451428"/>
              <a:ext cx="5120640" cy="179832"/>
              <a:chOff x="2286000" y="6451428"/>
              <a:chExt cx="5120640" cy="179832"/>
            </a:xfrm>
          </p:grpSpPr>
          <p:sp>
            <p:nvSpPr>
              <p:cNvPr id="2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3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3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26" name="Picture 25" descr="sport_redblue_lg_trans.gif"/>
            <p:cNvPicPr>
              <a:picLocks/>
            </p:cNvPicPr>
            <p:nvPr/>
          </p:nvPicPr>
          <p:blipFill>
            <a:blip r:embed="rId3" cstate="print"/>
            <a:stretch>
              <a:fillRect/>
            </a:stretch>
          </p:blipFill>
          <p:spPr>
            <a:xfrm>
              <a:off x="0" y="6208776"/>
              <a:ext cx="2286000" cy="649224"/>
            </a:xfrm>
            <a:prstGeom prst="rect">
              <a:avLst/>
            </a:prstGeom>
          </p:spPr>
        </p:pic>
        <p:pic>
          <p:nvPicPr>
            <p:cNvPr id="27" name="Picture 26" descr="NASA_Lg.PNG"/>
            <p:cNvPicPr>
              <a:picLocks/>
            </p:cNvPicPr>
            <p:nvPr/>
          </p:nvPicPr>
          <p:blipFill>
            <a:blip r:embed="rId4" cstate="print"/>
            <a:stretch>
              <a:fillRect/>
            </a:stretch>
          </p:blipFill>
          <p:spPr>
            <a:xfrm>
              <a:off x="7512132" y="6144768"/>
              <a:ext cx="859536" cy="71323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r>
              <a:rPr lang="en-US" b="1" dirty="0">
                <a:effectLst>
                  <a:outerShdw blurRad="38100" dist="38100" dir="2700000" algn="tl">
                    <a:srgbClr val="000000">
                      <a:alpha val="43137"/>
                    </a:srgbClr>
                  </a:outerShdw>
                </a:effectLst>
              </a:rPr>
              <a:t>GPM Data Release Schedule</a:t>
            </a:r>
            <a:endParaRPr lang="en-US" dirty="0">
              <a:effectLst>
                <a:outerShdw blurRad="38100" dist="38100" dir="2700000" algn="tl">
                  <a:srgbClr val="000000">
                    <a:alpha val="43137"/>
                  </a:srgbClr>
                </a:outerShdw>
              </a:effectLst>
            </a:endParaRPr>
          </a:p>
        </p:txBody>
      </p:sp>
      <p:sp>
        <p:nvSpPr>
          <p:cNvPr id="4100" name="Content Placeholder 16"/>
          <p:cNvSpPr>
            <a:spLocks noGrp="1"/>
          </p:cNvSpPr>
          <p:nvPr>
            <p:ph idx="1"/>
          </p:nvPr>
        </p:nvSpPr>
        <p:spPr>
          <a:xfrm>
            <a:off x="346685" y="1417194"/>
            <a:ext cx="8418786" cy="4635069"/>
          </a:xfrm>
        </p:spPr>
        <p:txBody>
          <a:bodyPr>
            <a:normAutofit fontScale="85000" lnSpcReduction="20000"/>
          </a:bodyPr>
          <a:lstStyle/>
          <a:p>
            <a:r>
              <a:rPr lang="en-US" sz="2400" dirty="0"/>
              <a:t>June 16th – GMI Level 1 Brightness Temperature swath data.</a:t>
            </a:r>
          </a:p>
          <a:p>
            <a:endParaRPr lang="en-US" sz="2400" dirty="0"/>
          </a:p>
          <a:p>
            <a:r>
              <a:rPr lang="en-US" sz="2400" dirty="0"/>
              <a:t>July 14th – GMI Level 2 Precipitation Rate swath data. This includes precipitation rates estimated using the Goddard Profiling algorithm (GPROF14).</a:t>
            </a:r>
          </a:p>
          <a:p>
            <a:endParaRPr lang="en-US" sz="2400" dirty="0"/>
          </a:p>
          <a:p>
            <a:r>
              <a:rPr lang="en-US" sz="2400" dirty="0">
                <a:solidFill>
                  <a:schemeClr val="accent1">
                    <a:lumMod val="75000"/>
                  </a:schemeClr>
                </a:solidFill>
              </a:rPr>
              <a:t>Early September – DPR Level 2 precipitation rate data will be released via PPS and JAXA. This includes three-dimensional swath data from the DPR </a:t>
            </a:r>
            <a:r>
              <a:rPr lang="en-US" sz="2400" dirty="0" err="1" smtClean="0">
                <a:solidFill>
                  <a:schemeClr val="accent1">
                    <a:lumMod val="75000"/>
                  </a:schemeClr>
                </a:solidFill>
              </a:rPr>
              <a:t>Ka</a:t>
            </a:r>
            <a:r>
              <a:rPr lang="en-US" sz="2400" dirty="0" smtClean="0">
                <a:solidFill>
                  <a:schemeClr val="accent1">
                    <a:lumMod val="75000"/>
                  </a:schemeClr>
                </a:solidFill>
              </a:rPr>
              <a:t>- </a:t>
            </a:r>
            <a:r>
              <a:rPr lang="en-US" sz="2400" dirty="0">
                <a:solidFill>
                  <a:schemeClr val="accent1">
                    <a:lumMod val="75000"/>
                  </a:schemeClr>
                </a:solidFill>
              </a:rPr>
              <a:t>and Ku-band radars.</a:t>
            </a:r>
          </a:p>
          <a:p>
            <a:endParaRPr lang="en-US" sz="2400" dirty="0">
              <a:solidFill>
                <a:schemeClr val="accent1">
                  <a:lumMod val="75000"/>
                </a:schemeClr>
              </a:solidFill>
            </a:endParaRPr>
          </a:p>
          <a:p>
            <a:r>
              <a:rPr lang="en-US" sz="2400" dirty="0">
                <a:solidFill>
                  <a:schemeClr val="accent1">
                    <a:lumMod val="75000"/>
                  </a:schemeClr>
                </a:solidFill>
              </a:rPr>
              <a:t>Mid-September - The DPR-GMI Level 2 combined product will be </a:t>
            </a:r>
            <a:r>
              <a:rPr lang="en-US" sz="2400" dirty="0" smtClean="0">
                <a:solidFill>
                  <a:schemeClr val="accent1">
                    <a:lumMod val="75000"/>
                  </a:schemeClr>
                </a:solidFill>
              </a:rPr>
              <a:t>released.</a:t>
            </a:r>
            <a:endParaRPr lang="en-US" sz="2400" dirty="0">
              <a:solidFill>
                <a:schemeClr val="accent1">
                  <a:lumMod val="75000"/>
                </a:schemeClr>
              </a:solidFill>
            </a:endParaRPr>
          </a:p>
          <a:p>
            <a:endParaRPr lang="en-US" sz="2400" dirty="0">
              <a:solidFill>
                <a:schemeClr val="accent1">
                  <a:lumMod val="75000"/>
                </a:schemeClr>
              </a:solidFill>
            </a:endParaRPr>
          </a:p>
          <a:p>
            <a:r>
              <a:rPr lang="en-US" sz="2400" dirty="0">
                <a:solidFill>
                  <a:schemeClr val="accent1">
                    <a:lumMod val="75000"/>
                  </a:schemeClr>
                </a:solidFill>
              </a:rPr>
              <a:t>December 2014 – NASA’s Level 3 Integrated Multi-Satellite Retrievals for GPM (IMERG) will be released with all available data. This gridded product will have a resolution of 0.1 degrees and updated every 30 minutes from 60⁰N-60⁰S</a:t>
            </a:r>
            <a:r>
              <a:rPr lang="en-US" sz="2400" dirty="0" smtClean="0">
                <a:solidFill>
                  <a:schemeClr val="accent1">
                    <a:lumMod val="75000"/>
                  </a:schemeClr>
                </a:solidFill>
              </a:rPr>
              <a:t>.   </a:t>
            </a:r>
            <a:r>
              <a:rPr lang="en-US" sz="2400" b="1" i="1" dirty="0" smtClean="0">
                <a:solidFill>
                  <a:schemeClr val="accent1">
                    <a:lumMod val="50000"/>
                  </a:schemeClr>
                </a:solidFill>
              </a:rPr>
              <a:t>This will be discussed further in the M&amp;DA session.</a:t>
            </a:r>
            <a:endParaRPr lang="en-US" sz="2400" b="1" i="1" dirty="0">
              <a:solidFill>
                <a:schemeClr val="accent1">
                  <a:lumMod val="50000"/>
                </a:schemeClr>
              </a:solidFill>
            </a:endParaRPr>
          </a:p>
          <a:p>
            <a:pPr marL="398463" lvl="1" indent="-173038">
              <a:spcBef>
                <a:spcPts val="600"/>
              </a:spcBef>
            </a:pPr>
            <a:endParaRPr lang="en-US" sz="1800" dirty="0"/>
          </a:p>
          <a:p>
            <a:pPr marL="398463" lvl="1" indent="-173038">
              <a:spcBef>
                <a:spcPts val="600"/>
              </a:spcBef>
            </a:pPr>
            <a:endParaRPr lang="en-US" sz="1800" dirty="0"/>
          </a:p>
          <a:p>
            <a:pPr marL="398463" lvl="1" indent="-173038">
              <a:spcBef>
                <a:spcPts val="600"/>
              </a:spcBef>
            </a:pPr>
            <a:endParaRPr lang="en-US" sz="1800" dirty="0"/>
          </a:p>
        </p:txBody>
      </p:sp>
      <p:sp>
        <p:nvSpPr>
          <p:cNvPr id="6" name="TextBox 5"/>
          <p:cNvSpPr txBox="1"/>
          <p:nvPr/>
        </p:nvSpPr>
        <p:spPr>
          <a:xfrm>
            <a:off x="8743775" y="64567"/>
            <a:ext cx="300757" cy="369332"/>
          </a:xfrm>
          <a:prstGeom prst="rect">
            <a:avLst/>
          </a:prstGeom>
          <a:noFill/>
        </p:spPr>
        <p:txBody>
          <a:bodyPr wrap="square" rtlCol="0">
            <a:spAutoFit/>
          </a:bodyPr>
          <a:lstStyle/>
          <a:p>
            <a:r>
              <a:rPr lang="en-US" dirty="0" smtClean="0">
                <a:latin typeface="+mn-lt"/>
              </a:rPr>
              <a:t>A</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Tree>
    <p:extLst>
      <p:ext uri="{BB962C8B-B14F-4D97-AF65-F5344CB8AC3E}">
        <p14:creationId xmlns:p14="http://schemas.microsoft.com/office/powerpoint/2010/main" val="378632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fontScale="90000"/>
          </a:bodyPr>
          <a:lstStyle/>
          <a:p>
            <a:r>
              <a:rPr lang="en-US" b="1" dirty="0" smtClean="0">
                <a:effectLst>
                  <a:outerShdw blurRad="38100" dist="38100" dir="2700000" algn="tl">
                    <a:srgbClr val="000000">
                      <a:alpha val="43137"/>
                    </a:srgbClr>
                  </a:outerShdw>
                </a:effectLst>
              </a:rPr>
              <a:t>Relevance to SPoRT and Our Partners </a:t>
            </a:r>
            <a:endParaRPr lang="en-US" b="1" dirty="0">
              <a:effectLst>
                <a:outerShdw blurRad="38100" dist="38100" dir="2700000" algn="tl">
                  <a:srgbClr val="000000">
                    <a:alpha val="43137"/>
                  </a:srgbClr>
                </a:outerShdw>
              </a:effectLst>
            </a:endParaRPr>
          </a:p>
        </p:txBody>
      </p:sp>
      <p:sp>
        <p:nvSpPr>
          <p:cNvPr id="6" name="TextBox 5"/>
          <p:cNvSpPr txBox="1"/>
          <p:nvPr/>
        </p:nvSpPr>
        <p:spPr>
          <a:xfrm>
            <a:off x="8811008" y="64567"/>
            <a:ext cx="233524" cy="372793"/>
          </a:xfrm>
          <a:prstGeom prst="rect">
            <a:avLst/>
          </a:prstGeom>
          <a:noFill/>
        </p:spPr>
        <p:txBody>
          <a:bodyPr wrap="square" rtlCol="0">
            <a:spAutoFit/>
          </a:bodyPr>
          <a:lstStyle/>
          <a:p>
            <a:r>
              <a:rPr lang="en-US" dirty="0" smtClean="0">
                <a:latin typeface="+mn-lt"/>
              </a:rPr>
              <a:t>1</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
        <p:nvSpPr>
          <p:cNvPr id="13" name="Content Placeholder 16"/>
          <p:cNvSpPr>
            <a:spLocks noGrp="1"/>
          </p:cNvSpPr>
          <p:nvPr>
            <p:ph idx="1"/>
          </p:nvPr>
        </p:nvSpPr>
        <p:spPr>
          <a:xfrm>
            <a:off x="846666" y="1474097"/>
            <a:ext cx="7473245" cy="4384836"/>
          </a:xfrm>
        </p:spPr>
        <p:txBody>
          <a:bodyPr>
            <a:normAutofit fontScale="85000" lnSpcReduction="20000"/>
          </a:bodyPr>
          <a:lstStyle/>
          <a:p>
            <a:r>
              <a:rPr lang="en-US" sz="2400" dirty="0" smtClean="0"/>
              <a:t>A partnership has existed between SPoRT – NRL – NHC for 3 to 4 years.</a:t>
            </a:r>
          </a:p>
          <a:p>
            <a:endParaRPr lang="en-US" sz="2400" dirty="0" smtClean="0"/>
          </a:p>
          <a:p>
            <a:r>
              <a:rPr lang="en-US" sz="2400" dirty="0" smtClean="0"/>
              <a:t>SPoRT transitioned NRL products into NHC’s NAWIPS decision support system.  NHC desired this capability to ease their need of using their long standing use of NRL web page for the products; while very useful, having the data in NAWIPS provided extra benefits.</a:t>
            </a:r>
          </a:p>
          <a:p>
            <a:endParaRPr lang="en-US" sz="2400" dirty="0" smtClean="0"/>
          </a:p>
          <a:p>
            <a:r>
              <a:rPr lang="en-US" sz="2400" dirty="0" smtClean="0"/>
              <a:t>Provides information in data sparse regions, mainly over water bodies.  Also can give details for precipitation structure, type, and intensity when and where conventional IR cannot.</a:t>
            </a:r>
          </a:p>
          <a:p>
            <a:endParaRPr lang="en-US" sz="2400" dirty="0" smtClean="0"/>
          </a:p>
          <a:p>
            <a:r>
              <a:rPr lang="en-US" sz="2400" dirty="0" smtClean="0"/>
              <a:t>In the past year SPoRT has expanded these capabilities to other National Centers.</a:t>
            </a:r>
            <a:endParaRPr lang="en-US" sz="2400" dirty="0"/>
          </a:p>
        </p:txBody>
      </p:sp>
    </p:spTree>
    <p:extLst>
      <p:ext uri="{BB962C8B-B14F-4D97-AF65-F5344CB8AC3E}">
        <p14:creationId xmlns:p14="http://schemas.microsoft.com/office/powerpoint/2010/main" val="39389644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467" y="1679223"/>
            <a:ext cx="8100308" cy="4573406"/>
          </a:xfrm>
        </p:spPr>
        <p:txBody>
          <a:bodyPr>
            <a:normAutofit fontScale="62500" lnSpcReduction="20000"/>
          </a:bodyPr>
          <a:lstStyle/>
          <a:p>
            <a:pPr marL="0" indent="0">
              <a:buNone/>
            </a:pPr>
            <a:r>
              <a:rPr lang="en-US" dirty="0"/>
              <a:t>Current Users and Applications</a:t>
            </a:r>
          </a:p>
          <a:p>
            <a:pPr lvl="1"/>
            <a:r>
              <a:rPr lang="en-US" dirty="0"/>
              <a:t>NHC, TAFB, SAB, </a:t>
            </a:r>
            <a:r>
              <a:rPr lang="en-US" dirty="0" smtClean="0"/>
              <a:t>CPHC</a:t>
            </a:r>
            <a:endParaRPr lang="en-US" dirty="0"/>
          </a:p>
          <a:p>
            <a:pPr lvl="2"/>
            <a:r>
              <a:rPr lang="en-US" dirty="0"/>
              <a:t>Hurricane monitoring (eye location/existence, ice/rain extent and inferred intensity)</a:t>
            </a:r>
          </a:p>
          <a:p>
            <a:pPr lvl="2"/>
            <a:r>
              <a:rPr lang="en-US" dirty="0" smtClean="0"/>
              <a:t>Precipitation </a:t>
            </a:r>
            <a:r>
              <a:rPr lang="en-US" dirty="0"/>
              <a:t>extent, rate, and type (stratiform / convective</a:t>
            </a:r>
            <a:r>
              <a:rPr lang="en-US" dirty="0" smtClean="0"/>
              <a:t>)</a:t>
            </a:r>
            <a:endParaRPr lang="en-US" dirty="0"/>
          </a:p>
          <a:p>
            <a:pPr lvl="2"/>
            <a:r>
              <a:rPr lang="en-US" dirty="0"/>
              <a:t>Precipitation in data voids, cyclone location and intensity</a:t>
            </a:r>
          </a:p>
          <a:p>
            <a:pPr marL="914400" lvl="2" indent="0">
              <a:buNone/>
            </a:pPr>
            <a:endParaRPr lang="en-US" sz="1300" dirty="0"/>
          </a:p>
          <a:p>
            <a:pPr marL="0" indent="0">
              <a:buNone/>
            </a:pPr>
            <a:r>
              <a:rPr lang="en-US" dirty="0" smtClean="0"/>
              <a:t>Potential </a:t>
            </a:r>
            <a:r>
              <a:rPr lang="en-US" dirty="0"/>
              <a:t>Users and Applications</a:t>
            </a:r>
          </a:p>
          <a:p>
            <a:pPr lvl="1"/>
            <a:r>
              <a:rPr lang="en-US" dirty="0" smtClean="0"/>
              <a:t>Coastal WFOs</a:t>
            </a:r>
            <a:endParaRPr lang="en-US" dirty="0"/>
          </a:p>
          <a:p>
            <a:pPr lvl="2"/>
            <a:r>
              <a:rPr lang="en-US" dirty="0"/>
              <a:t>Precipitation extent, rate, and type in radar-void areas</a:t>
            </a:r>
          </a:p>
          <a:p>
            <a:pPr lvl="1"/>
            <a:r>
              <a:rPr lang="en-US" dirty="0"/>
              <a:t>Alaska </a:t>
            </a:r>
            <a:r>
              <a:rPr lang="en-US" dirty="0" smtClean="0"/>
              <a:t>WFOs</a:t>
            </a:r>
            <a:r>
              <a:rPr lang="en-US" dirty="0"/>
              <a:t> </a:t>
            </a:r>
            <a:r>
              <a:rPr lang="en-US" dirty="0" smtClean="0"/>
              <a:t>and RFC</a:t>
            </a:r>
            <a:endParaRPr lang="en-US" dirty="0"/>
          </a:p>
          <a:p>
            <a:pPr lvl="2"/>
            <a:r>
              <a:rPr lang="en-US" dirty="0"/>
              <a:t>Sea ice formation, movement, and melt</a:t>
            </a:r>
          </a:p>
          <a:p>
            <a:pPr lvl="2"/>
            <a:r>
              <a:rPr lang="en-US" dirty="0"/>
              <a:t>Sea Ice extent and edge</a:t>
            </a:r>
          </a:p>
          <a:p>
            <a:pPr lvl="1"/>
            <a:r>
              <a:rPr lang="en-US" dirty="0" smtClean="0"/>
              <a:t>WFOs in General</a:t>
            </a:r>
            <a:endParaRPr lang="en-US" dirty="0"/>
          </a:p>
          <a:p>
            <a:pPr lvl="2"/>
            <a:r>
              <a:rPr lang="en-US" dirty="0"/>
              <a:t>Snow </a:t>
            </a:r>
            <a:r>
              <a:rPr lang="en-US" dirty="0" smtClean="0"/>
              <a:t>melt, snow </a:t>
            </a:r>
            <a:r>
              <a:rPr lang="en-US" dirty="0"/>
              <a:t>cover extent and depth</a:t>
            </a:r>
          </a:p>
          <a:p>
            <a:pPr lvl="2"/>
            <a:r>
              <a:rPr lang="en-US" dirty="0"/>
              <a:t>Land surface </a:t>
            </a:r>
            <a:r>
              <a:rPr lang="en-US" dirty="0" smtClean="0"/>
              <a:t>temperatures </a:t>
            </a:r>
            <a:r>
              <a:rPr lang="en-US" dirty="0"/>
              <a:t>in snow free adjacent </a:t>
            </a:r>
            <a:r>
              <a:rPr lang="en-US" dirty="0" smtClean="0"/>
              <a:t>areas</a:t>
            </a:r>
          </a:p>
          <a:p>
            <a:pPr lvl="1"/>
            <a:r>
              <a:rPr lang="en-US" dirty="0" smtClean="0"/>
              <a:t>SPoRT</a:t>
            </a:r>
          </a:p>
          <a:p>
            <a:pPr lvl="2"/>
            <a:r>
              <a:rPr lang="en-US" dirty="0" smtClean="0"/>
              <a:t>Sea </a:t>
            </a:r>
            <a:r>
              <a:rPr lang="en-US" dirty="0"/>
              <a:t>Surface </a:t>
            </a:r>
            <a:r>
              <a:rPr lang="en-US" dirty="0" smtClean="0"/>
              <a:t>Temperatures - Inclusion </a:t>
            </a:r>
            <a:r>
              <a:rPr lang="en-US" dirty="0"/>
              <a:t>into the SPoRT SST </a:t>
            </a:r>
            <a:r>
              <a:rPr lang="en-US" dirty="0" smtClean="0"/>
              <a:t>Composite</a:t>
            </a:r>
            <a:endParaRPr lang="en-US" dirty="0"/>
          </a:p>
        </p:txBody>
      </p:sp>
      <p:sp>
        <p:nvSpPr>
          <p:cNvPr id="4" name="Title 15"/>
          <p:cNvSpPr>
            <a:spLocks noGrp="1"/>
          </p:cNvSpPr>
          <p:nvPr>
            <p:ph type="title"/>
          </p:nvPr>
        </p:nvSpPr>
        <p:spPr/>
        <p:txBody>
          <a:bodyPr>
            <a:normAutofit fontScale="90000"/>
          </a:bodyPr>
          <a:lstStyle/>
          <a:p>
            <a:r>
              <a:rPr lang="en-US" b="1" dirty="0" smtClean="0">
                <a:effectLst>
                  <a:outerShdw blurRad="38100" dist="38100" dir="2700000" algn="tl">
                    <a:srgbClr val="000000">
                      <a:alpha val="43137"/>
                    </a:srgbClr>
                  </a:outerShdw>
                </a:effectLst>
              </a:rPr>
              <a:t>Forecast </a:t>
            </a:r>
            <a:r>
              <a:rPr lang="en-US" b="1" dirty="0">
                <a:effectLst>
                  <a:outerShdw blurRad="38100" dist="38100" dir="2700000" algn="tl">
                    <a:srgbClr val="000000">
                      <a:alpha val="43137"/>
                    </a:srgbClr>
                  </a:outerShdw>
                </a:effectLst>
              </a:rPr>
              <a:t>Challenges for Passive Microwave </a:t>
            </a:r>
            <a:r>
              <a:rPr lang="en-US" b="1" dirty="0" smtClean="0">
                <a:effectLst>
                  <a:outerShdw blurRad="38100" dist="38100" dir="2700000" algn="tl">
                    <a:srgbClr val="000000">
                      <a:alpha val="43137"/>
                    </a:srgbClr>
                  </a:outerShdw>
                </a:effectLst>
              </a:rPr>
              <a:t>Observations</a:t>
            </a:r>
            <a:endParaRPr lang="en-US" sz="2000" dirty="0" smtClean="0">
              <a:effectLst>
                <a:outerShdw blurRad="38100" dist="38100" dir="2700000" algn="tl">
                  <a:srgbClr val="000000">
                    <a:alpha val="43137"/>
                  </a:srgbClr>
                </a:outerShdw>
              </a:effectLst>
            </a:endParaRPr>
          </a:p>
        </p:txBody>
      </p:sp>
      <p:grpSp>
        <p:nvGrpSpPr>
          <p:cNvPr id="5" name="Group 4"/>
          <p:cNvGrpSpPr/>
          <p:nvPr/>
        </p:nvGrpSpPr>
        <p:grpSpPr>
          <a:xfrm>
            <a:off x="84408" y="6109598"/>
            <a:ext cx="8971457" cy="713232"/>
            <a:chOff x="0" y="6144768"/>
            <a:chExt cx="8971457" cy="713232"/>
          </a:xfrm>
        </p:grpSpPr>
        <p:grpSp>
          <p:nvGrpSpPr>
            <p:cNvPr id="6" name="Group 5"/>
            <p:cNvGrpSpPr/>
            <p:nvPr/>
          </p:nvGrpSpPr>
          <p:grpSpPr>
            <a:xfrm>
              <a:off x="2286000" y="6451428"/>
              <a:ext cx="5120640" cy="179832"/>
              <a:chOff x="2286000" y="6451428"/>
              <a:chExt cx="5120640" cy="179832"/>
            </a:xfrm>
          </p:grpSpPr>
          <p:sp>
            <p:nvSpPr>
              <p:cNvPr id="10"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11"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12"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7" name="Picture 6"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8" name="Picture 7" descr="NASA_Lg.PNG"/>
            <p:cNvPicPr>
              <a:picLocks/>
            </p:cNvPicPr>
            <p:nvPr/>
          </p:nvPicPr>
          <p:blipFill>
            <a:blip r:embed="rId3" cstate="print"/>
            <a:stretch>
              <a:fillRect/>
            </a:stretch>
          </p:blipFill>
          <p:spPr>
            <a:xfrm>
              <a:off x="7512132" y="6144768"/>
              <a:ext cx="859536" cy="71323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
        <p:nvSpPr>
          <p:cNvPr id="13" name="TextBox 12"/>
          <p:cNvSpPr txBox="1"/>
          <p:nvPr/>
        </p:nvSpPr>
        <p:spPr>
          <a:xfrm>
            <a:off x="8811008" y="64567"/>
            <a:ext cx="233524" cy="369332"/>
          </a:xfrm>
          <a:prstGeom prst="rect">
            <a:avLst/>
          </a:prstGeom>
          <a:noFill/>
        </p:spPr>
        <p:txBody>
          <a:bodyPr wrap="square" rtlCol="0">
            <a:spAutoFit/>
          </a:bodyPr>
          <a:lstStyle/>
          <a:p>
            <a:r>
              <a:rPr lang="en-US" dirty="0" smtClean="0">
                <a:latin typeface="+mn-lt"/>
              </a:rPr>
              <a:t>2</a:t>
            </a:r>
            <a:endParaRPr lang="en-US" dirty="0">
              <a:latin typeface="+mn-lt"/>
            </a:endParaRPr>
          </a:p>
        </p:txBody>
      </p:sp>
    </p:spTree>
    <p:extLst>
      <p:ext uri="{BB962C8B-B14F-4D97-AF65-F5344CB8AC3E}">
        <p14:creationId xmlns:p14="http://schemas.microsoft.com/office/powerpoint/2010/main" val="1008915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lstStyle/>
          <a:p>
            <a:r>
              <a:rPr lang="en-US" dirty="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Current Products </a:t>
            </a:r>
            <a:r>
              <a:rPr lang="en-US" b="1" dirty="0">
                <a:effectLst>
                  <a:outerShdw blurRad="38100" dist="38100" dir="2700000" algn="tl">
                    <a:srgbClr val="000000">
                      <a:alpha val="43137"/>
                    </a:srgbClr>
                  </a:outerShdw>
                </a:effectLst>
              </a:rPr>
              <a:t>Disseminated</a:t>
            </a:r>
          </a:p>
        </p:txBody>
      </p:sp>
      <p:sp>
        <p:nvSpPr>
          <p:cNvPr id="4100" name="Content Placeholder 16"/>
          <p:cNvSpPr>
            <a:spLocks noGrp="1"/>
          </p:cNvSpPr>
          <p:nvPr>
            <p:ph idx="1"/>
          </p:nvPr>
        </p:nvSpPr>
        <p:spPr>
          <a:xfrm>
            <a:off x="311501" y="1270670"/>
            <a:ext cx="8499507" cy="2635285"/>
          </a:xfrm>
          <a:noFill/>
        </p:spPr>
        <p:txBody>
          <a:bodyPr>
            <a:normAutofit fontScale="85000" lnSpcReduction="20000"/>
          </a:bodyPr>
          <a:lstStyle/>
          <a:p>
            <a:pPr marL="0" indent="0">
              <a:buNone/>
            </a:pPr>
            <a:r>
              <a:rPr lang="en-US" sz="2800" dirty="0" smtClean="0">
                <a:latin typeface="+mj-lt"/>
              </a:rPr>
              <a:t>Historically, SPoRT has processed passive microwave data from NRL</a:t>
            </a:r>
          </a:p>
          <a:p>
            <a:pPr marL="0" indent="0" algn="ctr">
              <a:buNone/>
            </a:pPr>
            <a:endParaRPr lang="en-US" sz="1600" dirty="0" smtClean="0"/>
          </a:p>
          <a:p>
            <a:pPr marL="0" indent="0">
              <a:buNone/>
            </a:pPr>
            <a:r>
              <a:rPr lang="en-US" sz="2100" dirty="0" smtClean="0"/>
              <a:t>1B </a:t>
            </a:r>
            <a:r>
              <a:rPr lang="en-US" sz="2100" dirty="0"/>
              <a:t>--- Level 1B, swath brightness temperatures</a:t>
            </a:r>
          </a:p>
          <a:p>
            <a:pPr marL="0" indent="0">
              <a:buNone/>
            </a:pPr>
            <a:r>
              <a:rPr lang="en-US" sz="2100" dirty="0"/>
              <a:t>1C --- Level 1C, intercalibrated swath brightness </a:t>
            </a:r>
            <a:r>
              <a:rPr lang="en-US" sz="2100" dirty="0" smtClean="0"/>
              <a:t>temperatures (not applicable)</a:t>
            </a:r>
            <a:endParaRPr lang="en-US" sz="2100" dirty="0"/>
          </a:p>
          <a:p>
            <a:pPr marL="0" indent="0">
              <a:buNone/>
            </a:pPr>
            <a:r>
              <a:rPr lang="en-US" sz="2100" dirty="0" smtClean="0"/>
              <a:t>2A --- Level 2A, swath precipitation rates (other products also available)</a:t>
            </a:r>
          </a:p>
          <a:p>
            <a:pPr marL="0" indent="0">
              <a:buNone/>
            </a:pPr>
            <a:r>
              <a:rPr lang="en-US" sz="2100" dirty="0" smtClean="0"/>
              <a:t>RGB’s --- Level 1B and 1C PCT’s at 37GHz and 89GHz (SPoRT)</a:t>
            </a:r>
            <a:endParaRPr lang="en-US" sz="2100" dirty="0"/>
          </a:p>
          <a:p>
            <a:pPr marL="0" indent="0">
              <a:buNone/>
            </a:pPr>
            <a:endParaRPr lang="en-US" sz="2100" dirty="0" smtClean="0"/>
          </a:p>
          <a:p>
            <a:pPr marL="0" indent="0">
              <a:buNone/>
            </a:pPr>
            <a:endParaRPr lang="en-US" sz="2100" dirty="0" smtClean="0"/>
          </a:p>
          <a:p>
            <a:pPr marL="0" indent="0">
              <a:buNone/>
            </a:pPr>
            <a:r>
              <a:rPr lang="en-US" sz="2100" dirty="0" smtClean="0"/>
              <a:t>Current </a:t>
            </a:r>
            <a:r>
              <a:rPr lang="en-US" sz="2100" dirty="0"/>
              <a:t>l</a:t>
            </a:r>
            <a:r>
              <a:rPr lang="en-US" sz="2100" dirty="0" smtClean="0"/>
              <a:t>atencies in hours (from satellite overpass to the end user):</a:t>
            </a:r>
            <a:endParaRPr lang="en-US" sz="2100" dirty="0" smtClean="0">
              <a:solidFill>
                <a:srgbClr val="FF0000"/>
              </a:solidFill>
            </a:endParaRPr>
          </a:p>
        </p:txBody>
      </p:sp>
      <p:sp>
        <p:nvSpPr>
          <p:cNvPr id="6" name="TextBox 5"/>
          <p:cNvSpPr txBox="1"/>
          <p:nvPr/>
        </p:nvSpPr>
        <p:spPr>
          <a:xfrm>
            <a:off x="8811008" y="64567"/>
            <a:ext cx="233524" cy="372793"/>
          </a:xfrm>
          <a:prstGeom prst="rect">
            <a:avLst/>
          </a:prstGeom>
          <a:noFill/>
        </p:spPr>
        <p:txBody>
          <a:bodyPr wrap="square" rtlCol="0">
            <a:spAutoFit/>
          </a:bodyPr>
          <a:lstStyle/>
          <a:p>
            <a:r>
              <a:rPr lang="en-US" dirty="0" smtClean="0">
                <a:latin typeface="+mn-lt"/>
              </a:rPr>
              <a:t>3</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2666296644"/>
              </p:ext>
            </p:extLst>
          </p:nvPr>
        </p:nvGraphicFramePr>
        <p:xfrm>
          <a:off x="408403" y="3916745"/>
          <a:ext cx="6477319" cy="1864170"/>
        </p:xfrm>
        <a:graphic>
          <a:graphicData uri="http://schemas.openxmlformats.org/drawingml/2006/table">
            <a:tbl>
              <a:tblPr firstRow="1" bandRow="1">
                <a:effectLst>
                  <a:reflection endPos="0" dir="5400000" sy="-100000" algn="bl" rotWithShape="0"/>
                </a:effectLst>
                <a:tableStyleId>{5C22544A-7EE6-4342-B048-85BDC9FD1C3A}</a:tableStyleId>
              </a:tblPr>
              <a:tblGrid>
                <a:gridCol w="1150846"/>
                <a:gridCol w="1008261"/>
                <a:gridCol w="1079553"/>
                <a:gridCol w="1079553"/>
                <a:gridCol w="865764"/>
                <a:gridCol w="1293342"/>
              </a:tblGrid>
              <a:tr h="372834">
                <a:tc>
                  <a:txBody>
                    <a:bodyPr/>
                    <a:lstStyle/>
                    <a:p>
                      <a:r>
                        <a:rPr lang="en-US" sz="1600" b="0" i="0" baseline="0" dirty="0" smtClean="0">
                          <a:solidFill>
                            <a:schemeClr val="tx1"/>
                          </a:solidFill>
                        </a:rPr>
                        <a:t>Instrument</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Level-1B</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Level-1C</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Level-2A</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RGBs</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Notes</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r>
              <a:tr h="372834">
                <a:tc>
                  <a:txBody>
                    <a:bodyPr/>
                    <a:lstStyle/>
                    <a:p>
                      <a:r>
                        <a:rPr lang="en-US" sz="1600" b="0" i="0" baseline="0" dirty="0" smtClean="0"/>
                        <a:t>TMI</a:t>
                      </a:r>
                      <a:endParaRPr lang="en-US" sz="1600" b="0" i="0" baseline="0" dirty="0"/>
                    </a:p>
                  </a:txBody>
                  <a:tcPr>
                    <a:solidFill>
                      <a:schemeClr val="bg1">
                        <a:lumMod val="85000"/>
                      </a:schemeClr>
                    </a:solidFill>
                  </a:tcPr>
                </a:tc>
                <a:tc>
                  <a:txBody>
                    <a:bodyPr/>
                    <a:lstStyle/>
                    <a:p>
                      <a:pPr algn="ctr"/>
                      <a:r>
                        <a:rPr lang="en-US" sz="1600" b="0" i="0" baseline="0" dirty="0" smtClean="0">
                          <a:solidFill>
                            <a:schemeClr val="tx1"/>
                          </a:solidFill>
                          <a:latin typeface="+mn-lt"/>
                          <a:sym typeface="Wingdings"/>
                        </a:rPr>
                        <a:t>2.5</a:t>
                      </a:r>
                      <a:endParaRPr lang="en-US" sz="1600" b="0" i="0" baseline="0" dirty="0">
                        <a:solidFill>
                          <a:schemeClr val="tx1"/>
                        </a:solidFill>
                        <a:latin typeface="+mn-lt"/>
                      </a:endParaRPr>
                    </a:p>
                  </a:txBody>
                  <a:tcPr>
                    <a:solidFill>
                      <a:schemeClr val="bg1">
                        <a:lumMod val="85000"/>
                      </a:schemeClr>
                    </a:solidFill>
                  </a:tcPr>
                </a:tc>
                <a:tc>
                  <a:txBody>
                    <a:bodyPr/>
                    <a:lstStyle/>
                    <a:p>
                      <a:pPr algn="ctr"/>
                      <a:r>
                        <a:rPr lang="en-US" sz="1600" b="0" i="0" baseline="0" dirty="0" smtClean="0">
                          <a:solidFill>
                            <a:schemeClr val="tx1"/>
                          </a:solidFill>
                          <a:latin typeface="+mn-lt"/>
                        </a:rPr>
                        <a:t>n/a</a:t>
                      </a:r>
                      <a:endParaRPr lang="en-US" sz="1600" b="0" i="0" baseline="0" dirty="0">
                        <a:solidFill>
                          <a:schemeClr val="tx1"/>
                        </a:solidFill>
                        <a:latin typeface="+mn-lt"/>
                      </a:endParaRPr>
                    </a:p>
                  </a:txBody>
                  <a:tcPr>
                    <a:solidFill>
                      <a:schemeClr val="bg1">
                        <a:lumMod val="85000"/>
                      </a:schemeClr>
                    </a:solidFill>
                  </a:tcPr>
                </a:tc>
                <a:tc>
                  <a:txBody>
                    <a:bodyPr/>
                    <a:lstStyle/>
                    <a:p>
                      <a:pPr algn="ctr"/>
                      <a:r>
                        <a:rPr lang="en-US" sz="1600" b="0" i="0" baseline="0" dirty="0" smtClean="0">
                          <a:solidFill>
                            <a:schemeClr val="tx1"/>
                          </a:solidFill>
                          <a:latin typeface="+mn-lt"/>
                          <a:sym typeface="Wingdings"/>
                        </a:rPr>
                        <a:t>2.7</a:t>
                      </a:r>
                      <a:endParaRPr lang="en-US" sz="1600" b="0" i="0" baseline="0" dirty="0">
                        <a:solidFill>
                          <a:schemeClr val="tx1"/>
                        </a:solidFill>
                        <a:latin typeface="+mn-lt"/>
                      </a:endParaRPr>
                    </a:p>
                  </a:txBody>
                  <a:tcPr>
                    <a:solidFill>
                      <a:schemeClr val="bg1">
                        <a:lumMod val="85000"/>
                      </a:schemeClr>
                    </a:solidFill>
                  </a:tcPr>
                </a:tc>
                <a:tc>
                  <a:txBody>
                    <a:bodyPr/>
                    <a:lstStyle/>
                    <a:p>
                      <a:pPr algn="ctr"/>
                      <a:r>
                        <a:rPr lang="en-US" sz="1600" b="0" i="0" baseline="0" dirty="0" smtClean="0">
                          <a:solidFill>
                            <a:schemeClr val="tx1"/>
                          </a:solidFill>
                          <a:latin typeface="+mn-lt"/>
                          <a:sym typeface="Wingdings"/>
                        </a:rPr>
                        <a:t>2.7</a:t>
                      </a:r>
                      <a:endParaRPr lang="en-US" sz="1600" b="0" i="0" baseline="0" dirty="0">
                        <a:solidFill>
                          <a:schemeClr val="tx1"/>
                        </a:solidFill>
                        <a:latin typeface="+mn-lt"/>
                      </a:endParaRPr>
                    </a:p>
                  </a:txBody>
                  <a:tcPr>
                    <a:solidFill>
                      <a:schemeClr val="bg1">
                        <a:lumMod val="85000"/>
                      </a:schemeClr>
                    </a:solidFill>
                  </a:tcPr>
                </a:tc>
                <a:tc>
                  <a:txBody>
                    <a:bodyPr/>
                    <a:lstStyle/>
                    <a:p>
                      <a:pPr algn="ctr"/>
                      <a:endParaRPr lang="en-US" sz="1000" b="0" i="0" baseline="0" dirty="0"/>
                    </a:p>
                  </a:txBody>
                  <a:tcPr>
                    <a:solidFill>
                      <a:schemeClr val="bg1">
                        <a:lumMod val="85000"/>
                      </a:schemeClr>
                    </a:solidFill>
                  </a:tcPr>
                </a:tc>
              </a:tr>
              <a:tr h="372834">
                <a:tc>
                  <a:txBody>
                    <a:bodyPr/>
                    <a:lstStyle/>
                    <a:p>
                      <a:r>
                        <a:rPr lang="en-US" sz="1600" b="0" i="0" baseline="0" dirty="0" smtClean="0"/>
                        <a:t>AMSR2</a:t>
                      </a:r>
                      <a:endParaRPr lang="en-US" sz="1600" b="0" i="0" baseline="0" dirty="0"/>
                    </a:p>
                  </a:txBody>
                  <a:tcPr>
                    <a:solidFill>
                      <a:schemeClr val="bg1">
                        <a:lumMod val="95000"/>
                      </a:schemeClr>
                    </a:solidFill>
                  </a:tcPr>
                </a:tc>
                <a:tc>
                  <a:txBody>
                    <a:bodyPr/>
                    <a:lstStyle/>
                    <a:p>
                      <a:pPr algn="ctr"/>
                      <a:r>
                        <a:rPr lang="en-US" sz="1600" b="0" i="0" baseline="0" dirty="0" smtClean="0">
                          <a:solidFill>
                            <a:schemeClr val="tx1"/>
                          </a:solidFill>
                          <a:latin typeface="+mn-lt"/>
                        </a:rPr>
                        <a:t>2.0</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600" b="0" i="0" baseline="0" dirty="0" smtClean="0">
                          <a:solidFill>
                            <a:schemeClr val="tx1"/>
                          </a:solidFill>
                          <a:latin typeface="+mn-lt"/>
                        </a:rPr>
                        <a:t>n/a</a:t>
                      </a:r>
                      <a:endParaRPr lang="en-US" sz="1600" b="0" i="0" baseline="0" dirty="0">
                        <a:solidFill>
                          <a:schemeClr val="tx1"/>
                        </a:solidFill>
                        <a:latin typeface="+mn-lt"/>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chemeClr val="tx1"/>
                          </a:solidFill>
                          <a:latin typeface="+mn-lt"/>
                          <a:sym typeface="Wingdings"/>
                        </a:rPr>
                        <a:t>n/a</a:t>
                      </a:r>
                      <a:endParaRPr lang="en-US" sz="1600" b="0" i="0" baseline="0" dirty="0" smtClean="0">
                        <a:solidFill>
                          <a:schemeClr val="tx1"/>
                        </a:solidFill>
                        <a:latin typeface="+mn-lt"/>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chemeClr val="tx1"/>
                          </a:solidFill>
                          <a:latin typeface="+mn-lt"/>
                        </a:rPr>
                        <a:t>2.2</a:t>
                      </a:r>
                    </a:p>
                  </a:txBody>
                  <a:tcPr>
                    <a:solidFill>
                      <a:schemeClr val="bg1">
                        <a:lumMod val="95000"/>
                      </a:schemeClr>
                    </a:solidFill>
                  </a:tcPr>
                </a:tc>
                <a:tc>
                  <a:txBody>
                    <a:bodyPr/>
                    <a:lstStyle/>
                    <a:p>
                      <a:pPr algn="ctr"/>
                      <a:r>
                        <a:rPr lang="en-US" sz="1000" b="0" i="0" baseline="0" dirty="0" smtClean="0"/>
                        <a:t>AMSR-E now n/a</a:t>
                      </a:r>
                      <a:endParaRPr lang="en-US" sz="1000" b="0" i="0" baseline="0" dirty="0"/>
                    </a:p>
                  </a:txBody>
                  <a:tcPr>
                    <a:solidFill>
                      <a:schemeClr val="bg1">
                        <a:lumMod val="95000"/>
                      </a:schemeClr>
                    </a:solidFill>
                  </a:tcPr>
                </a:tc>
              </a:tr>
              <a:tr h="372834">
                <a:tc>
                  <a:txBody>
                    <a:bodyPr/>
                    <a:lstStyle/>
                    <a:p>
                      <a:r>
                        <a:rPr lang="en-US" sz="1600" b="0" i="0" baseline="0" dirty="0" smtClean="0"/>
                        <a:t>SSM/I</a:t>
                      </a:r>
                      <a:endParaRPr lang="en-US" sz="1600" b="0" i="0" baseline="0" dirty="0"/>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chemeClr val="tx1"/>
                          </a:solidFill>
                          <a:latin typeface="+mn-lt"/>
                          <a:sym typeface="Wingdings"/>
                        </a:rPr>
                        <a:t>2.0</a:t>
                      </a:r>
                      <a:endParaRPr lang="en-US" sz="1600" b="0" i="0" baseline="0" dirty="0" smtClean="0">
                        <a:solidFill>
                          <a:schemeClr val="tx1"/>
                        </a:solidFill>
                        <a:latin typeface="+mn-lt"/>
                      </a:endParaRPr>
                    </a:p>
                  </a:txBody>
                  <a:tcPr>
                    <a:solidFill>
                      <a:schemeClr val="bg1">
                        <a:lumMod val="85000"/>
                      </a:schemeClr>
                    </a:solidFill>
                  </a:tcPr>
                </a:tc>
                <a:tc>
                  <a:txBody>
                    <a:bodyPr/>
                    <a:lstStyle/>
                    <a:p>
                      <a:pPr algn="ctr"/>
                      <a:r>
                        <a:rPr lang="en-US" sz="1600" b="0" i="0" baseline="0" dirty="0" smtClean="0">
                          <a:solidFill>
                            <a:schemeClr val="tx1"/>
                          </a:solidFill>
                          <a:latin typeface="+mn-lt"/>
                        </a:rPr>
                        <a:t>n/a</a:t>
                      </a:r>
                      <a:endParaRPr lang="en-US" sz="1600" b="0" i="0" baseline="0" dirty="0">
                        <a:solidFill>
                          <a:schemeClr val="tx1"/>
                        </a:solidFill>
                        <a:latin typeface="+mn-lt"/>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chemeClr val="tx1"/>
                          </a:solidFill>
                          <a:latin typeface="+mn-lt"/>
                          <a:sym typeface="Wingdings"/>
                        </a:rPr>
                        <a:t>2.2</a:t>
                      </a:r>
                      <a:endParaRPr lang="en-US" sz="1600" b="0" i="0" baseline="0" dirty="0" smtClean="0">
                        <a:solidFill>
                          <a:schemeClr val="tx1"/>
                        </a:solidFill>
                        <a:latin typeface="+mn-lt"/>
                      </a:endParaRPr>
                    </a:p>
                  </a:txBody>
                  <a:tcP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chemeClr val="tx1"/>
                          </a:solidFill>
                          <a:latin typeface="+mn-lt"/>
                          <a:sym typeface="Wingdings"/>
                        </a:rPr>
                        <a:t>2.2</a:t>
                      </a:r>
                      <a:endParaRPr lang="en-US" sz="1600" b="0" i="0" baseline="0" dirty="0" smtClean="0">
                        <a:solidFill>
                          <a:schemeClr val="tx1"/>
                        </a:solidFill>
                        <a:latin typeface="+mn-lt"/>
                      </a:endParaRPr>
                    </a:p>
                  </a:txBody>
                  <a:tcPr>
                    <a:solidFill>
                      <a:schemeClr val="bg1">
                        <a:lumMod val="85000"/>
                      </a:schemeClr>
                    </a:solidFill>
                  </a:tcPr>
                </a:tc>
                <a:tc>
                  <a:txBody>
                    <a:bodyPr/>
                    <a:lstStyle/>
                    <a:p>
                      <a:pPr algn="ctr"/>
                      <a:endParaRPr lang="en-US" sz="1000" b="0" i="0" baseline="0" dirty="0" smtClean="0"/>
                    </a:p>
                  </a:txBody>
                  <a:tcPr>
                    <a:solidFill>
                      <a:schemeClr val="bg1">
                        <a:lumMod val="85000"/>
                      </a:schemeClr>
                    </a:solidFill>
                  </a:tcPr>
                </a:tc>
              </a:tr>
              <a:tr h="372834">
                <a:tc>
                  <a:txBody>
                    <a:bodyPr/>
                    <a:lstStyle/>
                    <a:p>
                      <a:r>
                        <a:rPr lang="en-US" sz="1600" b="0" i="0" baseline="0" dirty="0" smtClean="0"/>
                        <a:t>SSMIS</a:t>
                      </a:r>
                      <a:endParaRPr lang="en-US" sz="1600" b="0" i="0" baseline="0" dirty="0"/>
                    </a:p>
                  </a:txBody>
                  <a:tcPr>
                    <a:solidFill>
                      <a:schemeClr val="bg1">
                        <a:lumMod val="95000"/>
                      </a:schemeClr>
                    </a:solidFill>
                  </a:tcPr>
                </a:tc>
                <a:tc>
                  <a:txBody>
                    <a:bodyPr/>
                    <a:lstStyle/>
                    <a:p>
                      <a:pPr algn="ctr"/>
                      <a:r>
                        <a:rPr lang="en-US" sz="1600" b="0" i="0" baseline="0" dirty="0" smtClean="0">
                          <a:solidFill>
                            <a:schemeClr val="tx1"/>
                          </a:solidFill>
                          <a:latin typeface="+mn-lt"/>
                          <a:sym typeface="Wingdings"/>
                        </a:rPr>
                        <a:t>2.0</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600" b="0" i="0" baseline="0" dirty="0" smtClean="0">
                          <a:solidFill>
                            <a:schemeClr val="tx1"/>
                          </a:solidFill>
                          <a:latin typeface="+mn-lt"/>
                        </a:rPr>
                        <a:t>n/a</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600" b="0" i="0" baseline="0" dirty="0" smtClean="0">
                          <a:solidFill>
                            <a:schemeClr val="tx1"/>
                          </a:solidFill>
                          <a:latin typeface="+mn-lt"/>
                          <a:sym typeface="Wingdings"/>
                        </a:rPr>
                        <a:t>2.2</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600" b="0" i="0" baseline="0" dirty="0" smtClean="0">
                          <a:solidFill>
                            <a:schemeClr val="tx1"/>
                          </a:solidFill>
                          <a:latin typeface="+mn-lt"/>
                          <a:sym typeface="Wingdings"/>
                        </a:rPr>
                        <a:t>2.2</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000" b="0" i="0" baseline="0" dirty="0" smtClean="0"/>
                        <a:t>F16, F17, F18</a:t>
                      </a:r>
                    </a:p>
                  </a:txBody>
                  <a:tcPr>
                    <a:solidFill>
                      <a:schemeClr val="bg1">
                        <a:lumMod val="95000"/>
                      </a:schemeClr>
                    </a:solidFill>
                  </a:tcPr>
                </a:tc>
              </a:tr>
            </a:tbl>
          </a:graphicData>
        </a:graphic>
      </p:graphicFrame>
      <p:sp>
        <p:nvSpPr>
          <p:cNvPr id="4" name="TextBox 3"/>
          <p:cNvSpPr txBox="1"/>
          <p:nvPr/>
        </p:nvSpPr>
        <p:spPr>
          <a:xfrm>
            <a:off x="6885722" y="4064000"/>
            <a:ext cx="1925286" cy="1569660"/>
          </a:xfrm>
          <a:prstGeom prst="rect">
            <a:avLst/>
          </a:prstGeom>
          <a:noFill/>
        </p:spPr>
        <p:txBody>
          <a:bodyPr wrap="square" rtlCol="0">
            <a:spAutoFit/>
          </a:bodyPr>
          <a:lstStyle/>
          <a:p>
            <a:pPr lvl="0" algn="ctr" fontAlgn="auto">
              <a:spcBef>
                <a:spcPct val="20000"/>
              </a:spcBef>
              <a:spcAft>
                <a:spcPts val="0"/>
              </a:spcAft>
            </a:pPr>
            <a:r>
              <a:rPr lang="en-US" sz="1600" dirty="0" smtClean="0">
                <a:solidFill>
                  <a:prstClr val="black"/>
                </a:solidFill>
                <a:latin typeface="Calibri"/>
              </a:rPr>
              <a:t>Latencies are approximate, </a:t>
            </a:r>
            <a:r>
              <a:rPr lang="en-US" sz="1600" dirty="0">
                <a:solidFill>
                  <a:prstClr val="black"/>
                </a:solidFill>
                <a:latin typeface="Calibri"/>
              </a:rPr>
              <a:t>differences mostly attributable to distribution sizes  (granules -&gt; orbits</a:t>
            </a:r>
            <a:r>
              <a:rPr lang="en-US" sz="1600" dirty="0" smtClean="0">
                <a:solidFill>
                  <a:prstClr val="black"/>
                </a:solidFill>
                <a:latin typeface="Calibri"/>
              </a:rPr>
              <a:t>)</a:t>
            </a:r>
            <a:endParaRPr lang="en-US" dirty="0"/>
          </a:p>
        </p:txBody>
      </p:sp>
    </p:spTree>
    <p:extLst>
      <p:ext uri="{BB962C8B-B14F-4D97-AF65-F5344CB8AC3E}">
        <p14:creationId xmlns:p14="http://schemas.microsoft.com/office/powerpoint/2010/main" val="3792768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63689"/>
            <a:ext cx="8229600" cy="1143000"/>
          </a:xfrm>
        </p:spPr>
        <p:txBody>
          <a:bodyPr/>
          <a:lstStyle/>
          <a:p>
            <a:r>
              <a:rPr lang="en-US" b="1" dirty="0" smtClean="0">
                <a:effectLst>
                  <a:outerShdw blurRad="38100" dist="38100" dir="2700000" algn="tl">
                    <a:srgbClr val="000000">
                      <a:alpha val="43137"/>
                    </a:srgbClr>
                  </a:outerShdw>
                </a:effectLst>
              </a:rPr>
              <a:t>Product Generation Process</a:t>
            </a:r>
            <a:endParaRPr lang="en-US" b="1" dirty="0">
              <a:effectLst>
                <a:outerShdw blurRad="38100" dist="38100" dir="2700000" algn="tl">
                  <a:srgbClr val="000000">
                    <a:alpha val="43137"/>
                  </a:srgbClr>
                </a:outerShdw>
              </a:effectLst>
            </a:endParaRPr>
          </a:p>
        </p:txBody>
      </p:sp>
      <p:sp>
        <p:nvSpPr>
          <p:cNvPr id="6" name="TextBox 5"/>
          <p:cNvSpPr txBox="1"/>
          <p:nvPr/>
        </p:nvSpPr>
        <p:spPr>
          <a:xfrm>
            <a:off x="8811008" y="64567"/>
            <a:ext cx="233524" cy="372793"/>
          </a:xfrm>
          <a:prstGeom prst="rect">
            <a:avLst/>
          </a:prstGeom>
          <a:noFill/>
        </p:spPr>
        <p:txBody>
          <a:bodyPr wrap="square" rtlCol="0">
            <a:spAutoFit/>
          </a:bodyPr>
          <a:lstStyle/>
          <a:p>
            <a:r>
              <a:rPr lang="en-US" dirty="0" smtClean="0">
                <a:latin typeface="+mn-lt"/>
              </a:rPr>
              <a:t>4</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
        <p:nvSpPr>
          <p:cNvPr id="17" name="Content Placeholder 16"/>
          <p:cNvSpPr>
            <a:spLocks noGrp="1"/>
          </p:cNvSpPr>
          <p:nvPr>
            <p:ph idx="1"/>
          </p:nvPr>
        </p:nvSpPr>
        <p:spPr>
          <a:xfrm>
            <a:off x="206734" y="1299437"/>
            <a:ext cx="8721036" cy="4635500"/>
          </a:xfrm>
        </p:spPr>
        <p:txBody>
          <a:bodyPr>
            <a:normAutofit lnSpcReduction="10000"/>
          </a:bodyPr>
          <a:lstStyle/>
          <a:p>
            <a:r>
              <a:rPr lang="en-US" sz="2400" dirty="0"/>
              <a:t>Constant query for data via ftp from </a:t>
            </a:r>
            <a:r>
              <a:rPr lang="en-US" sz="2400" dirty="0" smtClean="0"/>
              <a:t>NRL</a:t>
            </a:r>
            <a:r>
              <a:rPr lang="en-US" sz="2400" dirty="0"/>
              <a:t> </a:t>
            </a:r>
            <a:r>
              <a:rPr lang="en-US" sz="2400" dirty="0" smtClean="0"/>
              <a:t>(soon from GSFC)</a:t>
            </a:r>
          </a:p>
          <a:p>
            <a:pPr marL="0" indent="0">
              <a:buNone/>
            </a:pPr>
            <a:endParaRPr lang="en-US" sz="2400" dirty="0"/>
          </a:p>
          <a:p>
            <a:r>
              <a:rPr lang="en-US" sz="2400" dirty="0" smtClean="0"/>
              <a:t>Level 1 and 2 products </a:t>
            </a:r>
            <a:r>
              <a:rPr lang="en-US" sz="2400" dirty="0"/>
              <a:t>are geo-located to a common projection</a:t>
            </a:r>
          </a:p>
          <a:p>
            <a:endParaRPr lang="en-US" sz="2400" dirty="0"/>
          </a:p>
          <a:p>
            <a:r>
              <a:rPr lang="en-US" sz="2400" dirty="0"/>
              <a:t>RGB products </a:t>
            </a:r>
            <a:r>
              <a:rPr lang="en-US" sz="2400" dirty="0" smtClean="0"/>
              <a:t>are generated</a:t>
            </a:r>
            <a:endParaRPr lang="en-US" sz="2400" dirty="0"/>
          </a:p>
          <a:p>
            <a:endParaRPr lang="en-US" sz="2400" dirty="0"/>
          </a:p>
          <a:p>
            <a:r>
              <a:rPr lang="en-US" sz="2400" dirty="0"/>
              <a:t>Data sent to the </a:t>
            </a:r>
            <a:r>
              <a:rPr lang="en-US" sz="2400" dirty="0" smtClean="0"/>
              <a:t>LDM for distribution to forecast offices and </a:t>
            </a:r>
            <a:r>
              <a:rPr lang="en-US" sz="2400" dirty="0"/>
              <a:t>images to the SPoRT web </a:t>
            </a:r>
            <a:r>
              <a:rPr lang="en-US" sz="2400" dirty="0" smtClean="0"/>
              <a:t>page for internal monitoring and the public</a:t>
            </a:r>
            <a:endParaRPr lang="en-US" sz="2400" dirty="0"/>
          </a:p>
          <a:p>
            <a:pPr marL="0" indent="0">
              <a:buNone/>
            </a:pPr>
            <a:endParaRPr lang="en-US" sz="2400" dirty="0"/>
          </a:p>
          <a:p>
            <a:r>
              <a:rPr lang="en-US" sz="2400" dirty="0"/>
              <a:t>Data products for </a:t>
            </a:r>
            <a:r>
              <a:rPr lang="en-US" sz="2400" dirty="0" smtClean="0"/>
              <a:t>AWIPS-II</a:t>
            </a:r>
            <a:r>
              <a:rPr lang="en-US" sz="2400" dirty="0"/>
              <a:t>, </a:t>
            </a:r>
            <a:r>
              <a:rPr lang="en-US" sz="2400" dirty="0" smtClean="0"/>
              <a:t>N-AWIPS, </a:t>
            </a:r>
            <a:r>
              <a:rPr lang="en-US" sz="2400" dirty="0"/>
              <a:t>and soon in the SPoRT </a:t>
            </a:r>
            <a:r>
              <a:rPr lang="en-US" sz="2400" dirty="0" smtClean="0"/>
              <a:t>Web Mapping Service (WMS)</a:t>
            </a:r>
            <a:endParaRPr lang="en-US" sz="2400" dirty="0"/>
          </a:p>
          <a:p>
            <a:pPr marL="398463" lvl="1" indent="-173038">
              <a:spcBef>
                <a:spcPts val="600"/>
              </a:spcBef>
            </a:pPr>
            <a:endParaRPr lang="en-US" sz="1800" dirty="0"/>
          </a:p>
          <a:p>
            <a:pPr marL="398463" lvl="1" indent="-173038">
              <a:spcBef>
                <a:spcPts val="600"/>
              </a:spcBef>
            </a:pPr>
            <a:endParaRPr lang="en-US" sz="1800" dirty="0"/>
          </a:p>
          <a:p>
            <a:pPr marL="398463" lvl="1" indent="-173038">
              <a:spcBef>
                <a:spcPts val="600"/>
              </a:spcBef>
            </a:pPr>
            <a:endParaRPr lang="en-US" sz="1800" dirty="0"/>
          </a:p>
        </p:txBody>
      </p:sp>
    </p:spTree>
    <p:extLst>
      <p:ext uri="{BB962C8B-B14F-4D97-AF65-F5344CB8AC3E}">
        <p14:creationId xmlns:p14="http://schemas.microsoft.com/office/powerpoint/2010/main" val="4009156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r>
              <a:rPr lang="en-US" b="1" dirty="0" smtClean="0">
                <a:effectLst>
                  <a:outerShdw blurRad="38100" dist="38100" dir="2700000" algn="tl">
                    <a:srgbClr val="000000">
                      <a:alpha val="43137"/>
                    </a:srgbClr>
                  </a:outerShdw>
                </a:effectLst>
              </a:rPr>
              <a:t>The GPM Constellation</a:t>
            </a:r>
            <a:endParaRPr lang="en-US" b="1" dirty="0">
              <a:effectLst>
                <a:outerShdw blurRad="38100" dist="38100" dir="2700000" algn="tl">
                  <a:srgbClr val="000000">
                    <a:alpha val="43137"/>
                  </a:srgbClr>
                </a:outerShdw>
              </a:effectLst>
            </a:endParaRPr>
          </a:p>
        </p:txBody>
      </p:sp>
      <p:sp>
        <p:nvSpPr>
          <p:cNvPr id="4100" name="Content Placeholder 16"/>
          <p:cNvSpPr>
            <a:spLocks noGrp="1"/>
          </p:cNvSpPr>
          <p:nvPr>
            <p:ph idx="1"/>
          </p:nvPr>
        </p:nvSpPr>
        <p:spPr>
          <a:xfrm>
            <a:off x="84408" y="1251675"/>
            <a:ext cx="2960958" cy="4745175"/>
          </a:xfrm>
        </p:spPr>
        <p:txBody>
          <a:bodyPr>
            <a:normAutofit/>
          </a:bodyPr>
          <a:lstStyle/>
          <a:p>
            <a:pPr marL="0" lvl="0" indent="0" algn="ctr">
              <a:buNone/>
            </a:pPr>
            <a:endParaRPr lang="en-US" sz="2400" b="1" dirty="0" smtClean="0">
              <a:solidFill>
                <a:prstClr val="black"/>
              </a:solidFill>
            </a:endParaRPr>
          </a:p>
          <a:p>
            <a:pPr marL="0" lvl="0" indent="0" algn="ctr">
              <a:buNone/>
            </a:pPr>
            <a:r>
              <a:rPr lang="en-US" sz="2400" b="1" dirty="0" smtClean="0">
                <a:solidFill>
                  <a:prstClr val="black"/>
                </a:solidFill>
              </a:rPr>
              <a:t>GPM Core (NASA)</a:t>
            </a:r>
            <a:endParaRPr lang="en-US" sz="2400" b="1" dirty="0">
              <a:solidFill>
                <a:prstClr val="black"/>
              </a:solidFill>
            </a:endParaRPr>
          </a:p>
          <a:p>
            <a:pPr marL="0" indent="0" algn="ctr">
              <a:buNone/>
            </a:pPr>
            <a:r>
              <a:rPr lang="en-US" sz="1800" dirty="0" smtClean="0"/>
              <a:t>GMI</a:t>
            </a:r>
          </a:p>
          <a:p>
            <a:pPr marL="0" indent="0" algn="ctr">
              <a:buNone/>
            </a:pPr>
            <a:r>
              <a:rPr lang="en-US" sz="1800" dirty="0" smtClean="0"/>
              <a:t>DPR</a:t>
            </a:r>
            <a:endParaRPr lang="en-US" sz="1800" dirty="0"/>
          </a:p>
          <a:p>
            <a:pPr marL="0" indent="0" algn="ctr">
              <a:buNone/>
            </a:pPr>
            <a:endParaRPr lang="en-US" sz="2000" dirty="0"/>
          </a:p>
          <a:p>
            <a:pPr marL="0" indent="0" algn="ctr">
              <a:buNone/>
            </a:pPr>
            <a:r>
              <a:rPr lang="en-US" sz="2400" b="1" dirty="0"/>
              <a:t>GPM Constellation Partner Instruments</a:t>
            </a:r>
          </a:p>
          <a:p>
            <a:pPr marL="0" indent="0" algn="ctr">
              <a:buNone/>
            </a:pPr>
            <a:r>
              <a:rPr lang="en-US" sz="1800" dirty="0" smtClean="0"/>
              <a:t>ATMS (NASA/NOAA)</a:t>
            </a:r>
            <a:endParaRPr lang="en-US" sz="1800" dirty="0"/>
          </a:p>
          <a:p>
            <a:pPr marL="0" indent="0" algn="ctr">
              <a:buNone/>
            </a:pPr>
            <a:r>
              <a:rPr lang="en-US" sz="1800" dirty="0"/>
              <a:t>MHS (NOAA)</a:t>
            </a:r>
          </a:p>
          <a:p>
            <a:pPr marL="0" indent="0" algn="ctr">
              <a:buNone/>
            </a:pPr>
            <a:r>
              <a:rPr lang="en-US" sz="1800" dirty="0" smtClean="0"/>
              <a:t>AMSR2</a:t>
            </a:r>
            <a:endParaRPr lang="en-US" sz="1800" dirty="0">
              <a:solidFill>
                <a:schemeClr val="accent6">
                  <a:lumMod val="75000"/>
                </a:schemeClr>
              </a:solidFill>
            </a:endParaRPr>
          </a:p>
          <a:p>
            <a:pPr marL="0" indent="0" algn="ctr">
              <a:buNone/>
            </a:pPr>
            <a:r>
              <a:rPr lang="en-US" sz="1800" dirty="0" smtClean="0"/>
              <a:t>SSMIS</a:t>
            </a:r>
            <a:endParaRPr lang="en-US" sz="1800" dirty="0"/>
          </a:p>
          <a:p>
            <a:pPr marL="0" indent="0" algn="ctr">
              <a:buNone/>
            </a:pPr>
            <a:r>
              <a:rPr lang="en-US" sz="1800" dirty="0" smtClean="0"/>
              <a:t>SAPHIR</a:t>
            </a:r>
            <a:endParaRPr lang="en-US" sz="1800" dirty="0"/>
          </a:p>
          <a:p>
            <a:pPr marL="398463" lvl="1" indent="-173038">
              <a:spcBef>
                <a:spcPts val="600"/>
              </a:spcBef>
            </a:pPr>
            <a:endParaRPr lang="en-US" sz="1800" dirty="0"/>
          </a:p>
          <a:p>
            <a:pPr marL="398463" lvl="1" indent="-173038">
              <a:spcBef>
                <a:spcPts val="600"/>
              </a:spcBef>
            </a:pPr>
            <a:endParaRPr lang="en-US" sz="1800" dirty="0"/>
          </a:p>
        </p:txBody>
      </p:sp>
      <p:sp>
        <p:nvSpPr>
          <p:cNvPr id="6" name="TextBox 5"/>
          <p:cNvSpPr txBox="1"/>
          <p:nvPr/>
        </p:nvSpPr>
        <p:spPr>
          <a:xfrm>
            <a:off x="8811008" y="64567"/>
            <a:ext cx="233524" cy="372793"/>
          </a:xfrm>
          <a:prstGeom prst="rect">
            <a:avLst/>
          </a:prstGeom>
          <a:noFill/>
        </p:spPr>
        <p:txBody>
          <a:bodyPr wrap="square" rtlCol="0">
            <a:spAutoFit/>
          </a:bodyPr>
          <a:lstStyle/>
          <a:p>
            <a:r>
              <a:rPr lang="en-US" dirty="0" smtClean="0">
                <a:latin typeface="+mn-lt"/>
              </a:rPr>
              <a:t>5</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3"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4"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pic>
        <p:nvPicPr>
          <p:cNvPr id="1026" name="Picture 2" descr="C:\Users\flafonta\Pictures\740891main_GPM_constellation_updated_8_25_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5366" y="1501423"/>
            <a:ext cx="5765642" cy="424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9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r>
              <a:rPr lang="en-US" dirty="0"/>
              <a:t> </a:t>
            </a:r>
            <a:r>
              <a:rPr lang="en-US" b="1" dirty="0" smtClean="0">
                <a:effectLst>
                  <a:outerShdw blurRad="38100" dist="38100" dir="2700000" algn="tl">
                    <a:srgbClr val="000000">
                      <a:alpha val="43137"/>
                    </a:srgbClr>
                  </a:outerShdw>
                </a:effectLst>
              </a:rPr>
              <a:t>Near-Future Products</a:t>
            </a:r>
            <a:endParaRPr lang="en-US" b="1" dirty="0">
              <a:effectLst>
                <a:outerShdw blurRad="38100" dist="38100" dir="2700000" algn="tl">
                  <a:srgbClr val="000000">
                    <a:alpha val="43137"/>
                  </a:srgbClr>
                </a:outerShdw>
              </a:effectLst>
            </a:endParaRPr>
          </a:p>
        </p:txBody>
      </p:sp>
      <p:sp>
        <p:nvSpPr>
          <p:cNvPr id="4100" name="Content Placeholder 16"/>
          <p:cNvSpPr>
            <a:spLocks noGrp="1"/>
          </p:cNvSpPr>
          <p:nvPr>
            <p:ph idx="1"/>
          </p:nvPr>
        </p:nvSpPr>
        <p:spPr>
          <a:xfrm>
            <a:off x="311501" y="1135204"/>
            <a:ext cx="8499507" cy="2048263"/>
          </a:xfrm>
          <a:noFill/>
        </p:spPr>
        <p:txBody>
          <a:bodyPr>
            <a:normAutofit fontScale="62500" lnSpcReduction="20000"/>
          </a:bodyPr>
          <a:lstStyle/>
          <a:p>
            <a:pPr marL="0" indent="0" algn="ctr">
              <a:buNone/>
            </a:pPr>
            <a:r>
              <a:rPr lang="en-US" sz="2800" dirty="0" smtClean="0">
                <a:latin typeface="+mj-lt"/>
              </a:rPr>
              <a:t>GPM Constellation will allow for passive microwave products from twelve instruments (eleven which we will utilize), providing a greater number of overpasses per day</a:t>
            </a:r>
          </a:p>
          <a:p>
            <a:pPr marL="0" indent="0" algn="ctr">
              <a:buNone/>
            </a:pPr>
            <a:endParaRPr lang="en-US" sz="1600" dirty="0" smtClean="0"/>
          </a:p>
          <a:p>
            <a:pPr marL="0" indent="0">
              <a:buNone/>
            </a:pPr>
            <a:r>
              <a:rPr lang="en-US" sz="2100" dirty="0" smtClean="0"/>
              <a:t>1B </a:t>
            </a:r>
            <a:r>
              <a:rPr lang="en-US" sz="2100" dirty="0"/>
              <a:t>--- Level 1B, swath brightness temperatures</a:t>
            </a:r>
          </a:p>
          <a:p>
            <a:pPr marL="0" indent="0">
              <a:buNone/>
            </a:pPr>
            <a:r>
              <a:rPr lang="en-US" sz="2100" dirty="0"/>
              <a:t>1C --- Level 1C, intercalibrated swath brightness temperatures</a:t>
            </a:r>
          </a:p>
          <a:p>
            <a:pPr marL="0" indent="0">
              <a:buNone/>
            </a:pPr>
            <a:r>
              <a:rPr lang="en-US" sz="2100" dirty="0" smtClean="0"/>
              <a:t>2A --- Level 2A, swath precipitation rates (other products also available)</a:t>
            </a:r>
          </a:p>
          <a:p>
            <a:pPr marL="0" indent="0">
              <a:buNone/>
            </a:pPr>
            <a:r>
              <a:rPr lang="en-US" sz="2100" dirty="0" smtClean="0"/>
              <a:t>RGB’s --- Level 1B and 1C PCT’s at 37GHz and 89GHz (SPoRT)</a:t>
            </a:r>
            <a:endParaRPr lang="en-US" sz="2100" dirty="0"/>
          </a:p>
          <a:p>
            <a:pPr marL="0" indent="0" algn="ctr">
              <a:buNone/>
            </a:pPr>
            <a:endParaRPr lang="en-US" sz="2100" dirty="0">
              <a:solidFill>
                <a:schemeClr val="bg1">
                  <a:lumMod val="50000"/>
                </a:schemeClr>
              </a:solidFill>
            </a:endParaRPr>
          </a:p>
          <a:p>
            <a:pPr marL="0" indent="0">
              <a:buNone/>
            </a:pPr>
            <a:r>
              <a:rPr lang="en-US" sz="2100" dirty="0" smtClean="0"/>
              <a:t>Latency in hours   ---   </a:t>
            </a:r>
            <a:r>
              <a:rPr lang="en-US" sz="2100" b="1" dirty="0" smtClean="0">
                <a:solidFill>
                  <a:srgbClr val="00B050"/>
                </a:solidFill>
              </a:rPr>
              <a:t>Green</a:t>
            </a:r>
            <a:r>
              <a:rPr lang="en-US" sz="2100" dirty="0" smtClean="0"/>
              <a:t>: From GSFC now</a:t>
            </a:r>
            <a:r>
              <a:rPr lang="en-US" sz="2100" dirty="0"/>
              <a:t>,</a:t>
            </a:r>
            <a:r>
              <a:rPr lang="en-US" sz="2100" dirty="0" smtClean="0"/>
              <a:t>   </a:t>
            </a:r>
            <a:r>
              <a:rPr lang="en-US" sz="2100" b="1" dirty="0" smtClean="0">
                <a:solidFill>
                  <a:srgbClr val="D09E00"/>
                </a:solidFill>
              </a:rPr>
              <a:t>Gold</a:t>
            </a:r>
            <a:r>
              <a:rPr lang="en-US" sz="2100" dirty="0" smtClean="0"/>
              <a:t>: From NRL now,   </a:t>
            </a:r>
            <a:r>
              <a:rPr lang="en-US" sz="2100" b="1" dirty="0" smtClean="0">
                <a:solidFill>
                  <a:srgbClr val="0000FF"/>
                </a:solidFill>
              </a:rPr>
              <a:t>Blue</a:t>
            </a:r>
            <a:r>
              <a:rPr lang="en-US" sz="2100" dirty="0" smtClean="0"/>
              <a:t>: From GSFC, U/C</a:t>
            </a:r>
          </a:p>
        </p:txBody>
      </p:sp>
      <p:sp>
        <p:nvSpPr>
          <p:cNvPr id="6" name="TextBox 5"/>
          <p:cNvSpPr txBox="1"/>
          <p:nvPr/>
        </p:nvSpPr>
        <p:spPr>
          <a:xfrm>
            <a:off x="8811008" y="64567"/>
            <a:ext cx="233524" cy="369332"/>
          </a:xfrm>
          <a:prstGeom prst="rect">
            <a:avLst/>
          </a:prstGeom>
          <a:noFill/>
        </p:spPr>
        <p:txBody>
          <a:bodyPr wrap="square" rtlCol="0">
            <a:spAutoFit/>
          </a:bodyPr>
          <a:lstStyle/>
          <a:p>
            <a:r>
              <a:rPr lang="en-US" dirty="0">
                <a:latin typeface="+mn-lt"/>
              </a:rPr>
              <a:t>6</a:t>
            </a: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414222880"/>
              </p:ext>
            </p:extLst>
          </p:nvPr>
        </p:nvGraphicFramePr>
        <p:xfrm>
          <a:off x="408401" y="3070578"/>
          <a:ext cx="6477319" cy="2983697"/>
        </p:xfrm>
        <a:graphic>
          <a:graphicData uri="http://schemas.openxmlformats.org/drawingml/2006/table">
            <a:tbl>
              <a:tblPr firstRow="1" bandRow="1">
                <a:effectLst>
                  <a:reflection endPos="0" dir="5400000" sy="-100000" algn="bl" rotWithShape="0"/>
                </a:effectLst>
                <a:tableStyleId>{5C22544A-7EE6-4342-B048-85BDC9FD1C3A}</a:tableStyleId>
              </a:tblPr>
              <a:tblGrid>
                <a:gridCol w="1150846"/>
                <a:gridCol w="1008261"/>
                <a:gridCol w="1079553"/>
                <a:gridCol w="1079553"/>
                <a:gridCol w="865764"/>
                <a:gridCol w="1293342"/>
              </a:tblGrid>
              <a:tr h="351383">
                <a:tc>
                  <a:txBody>
                    <a:bodyPr/>
                    <a:lstStyle/>
                    <a:p>
                      <a:r>
                        <a:rPr lang="en-US" sz="1600" b="0" i="0" baseline="0" dirty="0" smtClean="0">
                          <a:solidFill>
                            <a:schemeClr val="tx1"/>
                          </a:solidFill>
                        </a:rPr>
                        <a:t>Instrument</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Level-1B</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Level-1C</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Level-2A</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RGBs</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c>
                  <a:txBody>
                    <a:bodyPr/>
                    <a:lstStyle/>
                    <a:p>
                      <a:pPr algn="ctr"/>
                      <a:r>
                        <a:rPr lang="en-US" sz="1600" b="0" i="0" baseline="0" dirty="0" smtClean="0">
                          <a:solidFill>
                            <a:schemeClr val="tx1"/>
                          </a:solidFill>
                        </a:rPr>
                        <a:t>Notes</a:t>
                      </a:r>
                      <a:endParaRPr lang="en-US" sz="1600" b="0" i="0" baseline="0" dirty="0">
                        <a:solidFill>
                          <a:schemeClr val="tx1"/>
                        </a:solidFill>
                      </a:endParaRPr>
                    </a:p>
                  </a:txBody>
                  <a:tcPr>
                    <a:gradFill>
                      <a:gsLst>
                        <a:gs pos="0">
                          <a:schemeClr val="bg1">
                            <a:lumMod val="50000"/>
                          </a:schemeClr>
                        </a:gs>
                        <a:gs pos="50000">
                          <a:schemeClr val="bg1">
                            <a:lumMod val="95000"/>
                          </a:schemeClr>
                        </a:gs>
                        <a:gs pos="100000">
                          <a:schemeClr val="bg1">
                            <a:lumMod val="50000"/>
                          </a:schemeClr>
                        </a:gs>
                      </a:gsLst>
                      <a:lin ang="5400000" scaled="0"/>
                    </a:gradFill>
                  </a:tcPr>
                </a:tc>
              </a:tr>
              <a:tr h="351383">
                <a:tc>
                  <a:txBody>
                    <a:bodyPr/>
                    <a:lstStyle/>
                    <a:p>
                      <a:r>
                        <a:rPr lang="en-US" sz="1600" b="0" i="0" baseline="0" dirty="0" smtClean="0"/>
                        <a:t>TMI</a:t>
                      </a:r>
                      <a:endParaRPr lang="en-US" sz="1600" b="0" i="0" baseline="0" dirty="0"/>
                    </a:p>
                  </a:txBody>
                  <a:tcPr>
                    <a:solidFill>
                      <a:schemeClr val="bg1">
                        <a:lumMod val="85000"/>
                      </a:schemeClr>
                    </a:solidFill>
                  </a:tcPr>
                </a:tc>
                <a:tc>
                  <a:txBody>
                    <a:bodyPr/>
                    <a:lstStyle/>
                    <a:p>
                      <a:pPr algn="ctr"/>
                      <a:r>
                        <a:rPr lang="en-US" sz="1600" b="0" i="0" baseline="0" dirty="0" smtClean="0">
                          <a:solidFill>
                            <a:srgbClr val="FFC000"/>
                          </a:solidFill>
                          <a:latin typeface="+mn-lt"/>
                        </a:rPr>
                        <a:t>n/a</a:t>
                      </a:r>
                      <a:endParaRPr lang="en-US" sz="1600" b="0" i="0" baseline="0" dirty="0">
                        <a:solidFill>
                          <a:srgbClr val="FFC000"/>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1.5</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latin typeface="+mn-lt"/>
                          <a:sym typeface="Wingdings"/>
                        </a:rPr>
                        <a:t>*</a:t>
                      </a:r>
                      <a:endParaRPr lang="en-US" sz="1600" b="0" i="0" baseline="0" dirty="0">
                        <a:latin typeface="+mn-lt"/>
                      </a:endParaRPr>
                    </a:p>
                  </a:txBody>
                  <a:tcPr>
                    <a:solidFill>
                      <a:schemeClr val="bg1">
                        <a:lumMod val="85000"/>
                      </a:schemeClr>
                    </a:solidFill>
                  </a:tcPr>
                </a:tc>
                <a:tc>
                  <a:txBody>
                    <a:bodyPr/>
                    <a:lstStyle/>
                    <a:p>
                      <a:pPr algn="ctr"/>
                      <a:r>
                        <a:rPr lang="en-US" sz="1000" b="0" i="0" baseline="0" dirty="0" smtClean="0"/>
                        <a:t>Short-term </a:t>
                      </a:r>
                      <a:r>
                        <a:rPr lang="en-US" sz="1000" b="0" i="0" baseline="0" dirty="0" smtClean="0"/>
                        <a:t>availability</a:t>
                      </a:r>
                      <a:endParaRPr lang="en-US" sz="1000" b="0" i="0" baseline="0" dirty="0"/>
                    </a:p>
                  </a:txBody>
                  <a:tcPr>
                    <a:solidFill>
                      <a:schemeClr val="bg1">
                        <a:lumMod val="85000"/>
                      </a:schemeClr>
                    </a:solidFill>
                  </a:tcPr>
                </a:tc>
              </a:tr>
              <a:tr h="351383">
                <a:tc>
                  <a:txBody>
                    <a:bodyPr/>
                    <a:lstStyle/>
                    <a:p>
                      <a:r>
                        <a:rPr lang="en-US" sz="1600" b="0" i="0" baseline="0" dirty="0" smtClean="0"/>
                        <a:t>AMSR2</a:t>
                      </a:r>
                      <a:endParaRPr lang="en-US" sz="1600" b="0" i="0" baseline="0" dirty="0"/>
                    </a:p>
                  </a:txBody>
                  <a:tcPr>
                    <a:solidFill>
                      <a:schemeClr val="bg1">
                        <a:lumMod val="95000"/>
                      </a:schemeClr>
                    </a:solidFill>
                  </a:tcPr>
                </a:tc>
                <a:tc>
                  <a:txBody>
                    <a:bodyPr/>
                    <a:lstStyle/>
                    <a:p>
                      <a:pPr algn="ctr"/>
                      <a:r>
                        <a:rPr lang="en-US" sz="1600" b="0" i="0" baseline="0" dirty="0" smtClean="0">
                          <a:solidFill>
                            <a:srgbClr val="FFC000"/>
                          </a:solidFill>
                          <a:latin typeface="+mn-lt"/>
                          <a:sym typeface="Wingdings"/>
                        </a:rPr>
                        <a:t>n/a</a:t>
                      </a:r>
                      <a:endParaRPr lang="en-US" sz="1600" b="0" i="0" baseline="0" dirty="0">
                        <a:solidFill>
                          <a:srgbClr val="FFC000"/>
                        </a:solidFill>
                        <a:latin typeface="+mn-lt"/>
                      </a:endParaRPr>
                    </a:p>
                  </a:txBody>
                  <a:tcPr>
                    <a:solidFill>
                      <a:schemeClr val="bg1">
                        <a:lumMod val="95000"/>
                      </a:schemeClr>
                    </a:solidFill>
                  </a:tcPr>
                </a:tc>
                <a:tc>
                  <a:txBody>
                    <a:bodyPr/>
                    <a:lstStyle/>
                    <a:p>
                      <a:pPr algn="ctr"/>
                      <a:r>
                        <a:rPr lang="en-US" sz="1600" b="0" i="0" baseline="0" dirty="0" smtClean="0">
                          <a:solidFill>
                            <a:srgbClr val="0000FF"/>
                          </a:solidFill>
                          <a:latin typeface="+mn-lt"/>
                          <a:sym typeface="Wingdings"/>
                        </a:rPr>
                        <a:t>1.5</a:t>
                      </a:r>
                      <a:endParaRPr lang="en-US" sz="1600" b="0" i="0" baseline="0" dirty="0">
                        <a:solidFill>
                          <a:srgbClr val="0000FF"/>
                        </a:solidFill>
                        <a:latin typeface="+mn-lt"/>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solidFill>
                            <a:srgbClr val="0000FF"/>
                          </a:solidFill>
                          <a:latin typeface="+mn-lt"/>
                          <a:sym typeface="Wingdings"/>
                        </a:rPr>
                        <a:t>*</a:t>
                      </a:r>
                      <a:endParaRPr lang="en-US" sz="1600" b="0" i="0" baseline="0" dirty="0" smtClean="0">
                        <a:solidFill>
                          <a:srgbClr val="0000FF"/>
                        </a:solidFill>
                        <a:latin typeface="+mn-lt"/>
                      </a:endParaRPr>
                    </a:p>
                  </a:txBody>
                  <a:tcP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baseline="0" dirty="0" smtClean="0">
                          <a:latin typeface="+mn-lt"/>
                          <a:sym typeface="Wingdings"/>
                        </a:rPr>
                        <a:t>*</a:t>
                      </a:r>
                      <a:endParaRPr lang="en-US" sz="1600" b="0" i="0" baseline="0" dirty="0" smtClean="0">
                        <a:latin typeface="+mn-lt"/>
                      </a:endParaRPr>
                    </a:p>
                  </a:txBody>
                  <a:tcPr>
                    <a:solidFill>
                      <a:schemeClr val="bg1">
                        <a:lumMod val="95000"/>
                      </a:schemeClr>
                    </a:solidFill>
                  </a:tcPr>
                </a:tc>
                <a:tc>
                  <a:txBody>
                    <a:bodyPr/>
                    <a:lstStyle/>
                    <a:p>
                      <a:pPr algn="ctr"/>
                      <a:endParaRPr lang="en-US" sz="1000" b="0" i="0" baseline="0" dirty="0"/>
                    </a:p>
                  </a:txBody>
                  <a:tcPr>
                    <a:solidFill>
                      <a:schemeClr val="bg1">
                        <a:lumMod val="95000"/>
                      </a:schemeClr>
                    </a:solidFill>
                  </a:tcPr>
                </a:tc>
              </a:tr>
              <a:tr h="351383">
                <a:tc>
                  <a:txBody>
                    <a:bodyPr/>
                    <a:lstStyle/>
                    <a:p>
                      <a:r>
                        <a:rPr lang="en-US" sz="1600" b="0" i="0" baseline="0" dirty="0" smtClean="0"/>
                        <a:t>SSMIS</a:t>
                      </a:r>
                      <a:endParaRPr lang="en-US" sz="1600" b="0" i="0" baseline="0" dirty="0"/>
                    </a:p>
                  </a:txBody>
                  <a:tcPr>
                    <a:solidFill>
                      <a:schemeClr val="bg1">
                        <a:lumMod val="85000"/>
                      </a:schemeClr>
                    </a:solidFill>
                  </a:tcPr>
                </a:tc>
                <a:tc>
                  <a:txBody>
                    <a:bodyPr/>
                    <a:lstStyle/>
                    <a:p>
                      <a:pPr algn="ctr"/>
                      <a:r>
                        <a:rPr lang="en-US" sz="1600" b="0" i="0" baseline="0" dirty="0" smtClean="0">
                          <a:solidFill>
                            <a:srgbClr val="FFC000"/>
                          </a:solidFill>
                          <a:latin typeface="+mn-lt"/>
                          <a:sym typeface="Wingdings"/>
                        </a:rPr>
                        <a:t>n/a</a:t>
                      </a:r>
                      <a:endParaRPr lang="en-US" sz="1600" b="0" i="0" baseline="0" dirty="0">
                        <a:solidFill>
                          <a:srgbClr val="FFC000"/>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1.0</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latin typeface="+mn-lt"/>
                          <a:sym typeface="Wingdings"/>
                        </a:rPr>
                        <a:t>*</a:t>
                      </a:r>
                      <a:endParaRPr lang="en-US" sz="1600" b="0" i="0" baseline="0" dirty="0">
                        <a:latin typeface="+mn-lt"/>
                      </a:endParaRPr>
                    </a:p>
                  </a:txBody>
                  <a:tcPr>
                    <a:solidFill>
                      <a:schemeClr val="bg1">
                        <a:lumMod val="85000"/>
                      </a:schemeClr>
                    </a:solidFill>
                  </a:tcPr>
                </a:tc>
                <a:tc>
                  <a:txBody>
                    <a:bodyPr/>
                    <a:lstStyle/>
                    <a:p>
                      <a:pPr algn="ctr"/>
                      <a:r>
                        <a:rPr lang="en-US" sz="1000" b="0" i="0" baseline="0" dirty="0" smtClean="0"/>
                        <a:t>F16, F17, F18</a:t>
                      </a:r>
                    </a:p>
                  </a:txBody>
                  <a:tcPr>
                    <a:solidFill>
                      <a:schemeClr val="bg1">
                        <a:lumMod val="85000"/>
                      </a:schemeClr>
                    </a:solidFill>
                  </a:tcPr>
                </a:tc>
              </a:tr>
              <a:tr h="415271">
                <a:tc>
                  <a:txBody>
                    <a:bodyPr/>
                    <a:lstStyle/>
                    <a:p>
                      <a:r>
                        <a:rPr lang="en-US" sz="1600" b="0" i="0" baseline="0" dirty="0" smtClean="0"/>
                        <a:t>MHS</a:t>
                      </a:r>
                      <a:endParaRPr lang="en-US" sz="1600" b="0" i="0" baseline="0" dirty="0"/>
                    </a:p>
                  </a:txBody>
                  <a:tcPr>
                    <a:solidFill>
                      <a:schemeClr val="bg1">
                        <a:lumMod val="95000"/>
                      </a:schemeClr>
                    </a:solidFill>
                  </a:tcPr>
                </a:tc>
                <a:tc>
                  <a:txBody>
                    <a:bodyPr/>
                    <a:lstStyle/>
                    <a:p>
                      <a:pPr algn="ctr"/>
                      <a:r>
                        <a:rPr lang="en-US" sz="1600" b="0" i="0" baseline="0" dirty="0" smtClean="0">
                          <a:solidFill>
                            <a:srgbClr val="FFC000"/>
                          </a:solidFill>
                          <a:latin typeface="+mn-lt"/>
                          <a:sym typeface="Wingdings"/>
                        </a:rPr>
                        <a:t>n/a</a:t>
                      </a:r>
                      <a:endParaRPr lang="en-US" sz="1600" b="0" i="0" baseline="0" dirty="0">
                        <a:solidFill>
                          <a:srgbClr val="FFC000"/>
                        </a:solidFill>
                        <a:latin typeface="+mn-lt"/>
                      </a:endParaRPr>
                    </a:p>
                  </a:txBody>
                  <a:tcPr>
                    <a:solidFill>
                      <a:schemeClr val="bg1">
                        <a:lumMod val="95000"/>
                      </a:schemeClr>
                    </a:solidFill>
                  </a:tcPr>
                </a:tc>
                <a:tc>
                  <a:txBody>
                    <a:bodyPr/>
                    <a:lstStyle/>
                    <a:p>
                      <a:pPr algn="ctr"/>
                      <a:r>
                        <a:rPr lang="en-US" sz="1600" b="0" i="0" baseline="0" dirty="0" smtClean="0">
                          <a:solidFill>
                            <a:srgbClr val="0000FF"/>
                          </a:solidFill>
                          <a:latin typeface="+mn-lt"/>
                          <a:sym typeface="Wingdings"/>
                        </a:rPr>
                        <a:t>1.5</a:t>
                      </a:r>
                      <a:endParaRPr lang="en-US" sz="1600" b="0" i="0" baseline="0" dirty="0">
                        <a:solidFill>
                          <a:srgbClr val="0000FF"/>
                        </a:solidFill>
                        <a:latin typeface="+mn-lt"/>
                      </a:endParaRPr>
                    </a:p>
                  </a:txBody>
                  <a:tcPr>
                    <a:solidFill>
                      <a:schemeClr val="bg1">
                        <a:lumMod val="95000"/>
                      </a:schemeClr>
                    </a:solidFill>
                  </a:tcPr>
                </a:tc>
                <a:tc>
                  <a:txBody>
                    <a:bodyPr/>
                    <a:lstStyle/>
                    <a:p>
                      <a:pPr algn="ctr"/>
                      <a:r>
                        <a:rPr lang="en-US" sz="1600" b="0" i="0" baseline="0" dirty="0" smtClean="0">
                          <a:solidFill>
                            <a:srgbClr val="0000FF"/>
                          </a:solidFill>
                          <a:latin typeface="+mn-lt"/>
                          <a:sym typeface="Wingdings"/>
                        </a:rPr>
                        <a:t>*</a:t>
                      </a:r>
                      <a:endParaRPr lang="en-US" sz="1600" b="0" i="0" baseline="0" dirty="0">
                        <a:solidFill>
                          <a:srgbClr val="0000FF"/>
                        </a:solidFill>
                        <a:latin typeface="+mn-lt"/>
                      </a:endParaRPr>
                    </a:p>
                  </a:txBody>
                  <a:tcPr>
                    <a:solidFill>
                      <a:schemeClr val="bg1">
                        <a:lumMod val="95000"/>
                      </a:schemeClr>
                    </a:solidFill>
                  </a:tcPr>
                </a:tc>
                <a:tc>
                  <a:txBody>
                    <a:bodyPr/>
                    <a:lstStyle/>
                    <a:p>
                      <a:pPr algn="ctr"/>
                      <a:r>
                        <a:rPr lang="en-US" sz="1600" b="0" i="0" baseline="0" dirty="0" smtClean="0">
                          <a:latin typeface="+mn-lt"/>
                          <a:sym typeface="Wingdings"/>
                        </a:rPr>
                        <a:t>*</a:t>
                      </a:r>
                      <a:endParaRPr lang="en-US" sz="1600" b="0" i="0" baseline="0" dirty="0">
                        <a:latin typeface="+mn-lt"/>
                      </a:endParaRPr>
                    </a:p>
                  </a:txBody>
                  <a:tcPr>
                    <a:solidFill>
                      <a:schemeClr val="bg1">
                        <a:lumMod val="95000"/>
                      </a:schemeClr>
                    </a:solidFill>
                  </a:tcPr>
                </a:tc>
                <a:tc>
                  <a:txBody>
                    <a:bodyPr/>
                    <a:lstStyle/>
                    <a:p>
                      <a:pPr algn="ctr"/>
                      <a:r>
                        <a:rPr lang="en-US" sz="1000" b="0" i="0" baseline="0" dirty="0" smtClean="0"/>
                        <a:t>NOAA-18, NOAA-19,</a:t>
                      </a:r>
                    </a:p>
                    <a:p>
                      <a:pPr algn="ctr"/>
                      <a:r>
                        <a:rPr lang="en-US" sz="1000" b="0" i="0" baseline="0" dirty="0" smtClean="0"/>
                        <a:t>METOP-A, METOP-B</a:t>
                      </a:r>
                      <a:endParaRPr lang="en-US" sz="1000" b="0" i="0" baseline="0" dirty="0"/>
                    </a:p>
                  </a:txBody>
                  <a:tcPr>
                    <a:solidFill>
                      <a:schemeClr val="bg1">
                        <a:lumMod val="95000"/>
                      </a:schemeClr>
                    </a:solidFill>
                  </a:tcPr>
                </a:tc>
              </a:tr>
              <a:tr h="351383">
                <a:tc>
                  <a:txBody>
                    <a:bodyPr/>
                    <a:lstStyle/>
                    <a:p>
                      <a:r>
                        <a:rPr lang="en-US" sz="1600" b="0" i="0" baseline="0" dirty="0" smtClean="0"/>
                        <a:t>ATMS</a:t>
                      </a:r>
                      <a:endParaRPr lang="en-US" sz="1600" b="0" i="0" baseline="0" dirty="0"/>
                    </a:p>
                  </a:txBody>
                  <a:tcPr>
                    <a:solidFill>
                      <a:schemeClr val="bg1">
                        <a:lumMod val="85000"/>
                      </a:schemeClr>
                    </a:solidFill>
                  </a:tcPr>
                </a:tc>
                <a:tc>
                  <a:txBody>
                    <a:bodyPr/>
                    <a:lstStyle/>
                    <a:p>
                      <a:pPr algn="ctr"/>
                      <a:r>
                        <a:rPr lang="en-US" sz="1600" b="0" i="0" baseline="0" dirty="0" smtClean="0">
                          <a:solidFill>
                            <a:srgbClr val="FFC000"/>
                          </a:solidFill>
                          <a:latin typeface="+mn-lt"/>
                          <a:sym typeface="Wingdings"/>
                        </a:rPr>
                        <a:t>n/a</a:t>
                      </a:r>
                      <a:endParaRPr lang="en-US" sz="1600" b="0" i="0" baseline="0" dirty="0">
                        <a:solidFill>
                          <a:srgbClr val="FFC000"/>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1.5</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latin typeface="+mn-lt"/>
                        </a:rPr>
                        <a:t>n/a</a:t>
                      </a:r>
                      <a:endParaRPr lang="en-US" sz="1600" b="0" i="0" baseline="0" dirty="0">
                        <a:latin typeface="+mn-lt"/>
                      </a:endParaRPr>
                    </a:p>
                  </a:txBody>
                  <a:tcPr>
                    <a:solidFill>
                      <a:schemeClr val="bg1">
                        <a:lumMod val="85000"/>
                      </a:schemeClr>
                    </a:solidFill>
                  </a:tcPr>
                </a:tc>
                <a:tc>
                  <a:txBody>
                    <a:bodyPr/>
                    <a:lstStyle/>
                    <a:p>
                      <a:pPr algn="ctr"/>
                      <a:endParaRPr lang="en-US" sz="1000" b="0" i="0" baseline="0" dirty="0"/>
                    </a:p>
                  </a:txBody>
                  <a:tcPr>
                    <a:solidFill>
                      <a:schemeClr val="bg1">
                        <a:lumMod val="85000"/>
                      </a:schemeClr>
                    </a:solidFill>
                  </a:tcPr>
                </a:tc>
              </a:tr>
              <a:tr h="415271">
                <a:tc>
                  <a:txBody>
                    <a:bodyPr/>
                    <a:lstStyle/>
                    <a:p>
                      <a:r>
                        <a:rPr lang="en-US" sz="1600" b="0" i="0" baseline="0" dirty="0" smtClean="0"/>
                        <a:t>SAPHIR</a:t>
                      </a:r>
                      <a:endParaRPr lang="en-US" sz="1600" b="0" i="0" baseline="0" dirty="0"/>
                    </a:p>
                  </a:txBody>
                  <a:tcPr>
                    <a:solidFill>
                      <a:schemeClr val="bg1">
                        <a:lumMod val="95000"/>
                      </a:schemeClr>
                    </a:solidFill>
                  </a:tcPr>
                </a:tc>
                <a:tc>
                  <a:txBody>
                    <a:bodyPr/>
                    <a:lstStyle/>
                    <a:p>
                      <a:pPr algn="ctr"/>
                      <a:r>
                        <a:rPr lang="en-US" sz="1600" b="0" i="0" baseline="0" dirty="0" smtClean="0">
                          <a:solidFill>
                            <a:schemeClr val="tx1"/>
                          </a:solidFill>
                          <a:latin typeface="+mn-lt"/>
                        </a:rPr>
                        <a:t>n/a</a:t>
                      </a:r>
                      <a:endParaRPr lang="en-US" sz="1600" b="0" i="0" baseline="0" dirty="0">
                        <a:solidFill>
                          <a:schemeClr val="tx1"/>
                        </a:solidFill>
                        <a:latin typeface="+mn-lt"/>
                      </a:endParaRPr>
                    </a:p>
                  </a:txBody>
                  <a:tcPr>
                    <a:solidFill>
                      <a:schemeClr val="bg1">
                        <a:lumMod val="95000"/>
                      </a:schemeClr>
                    </a:solidFill>
                  </a:tcPr>
                </a:tc>
                <a:tc>
                  <a:txBody>
                    <a:bodyPr/>
                    <a:lstStyle/>
                    <a:p>
                      <a:pPr algn="ctr"/>
                      <a:r>
                        <a:rPr lang="en-US" sz="1600" b="0" i="0" baseline="0" dirty="0" smtClean="0">
                          <a:solidFill>
                            <a:srgbClr val="00B0F0"/>
                          </a:solidFill>
                          <a:latin typeface="+mn-lt"/>
                          <a:sym typeface="Wingdings"/>
                        </a:rPr>
                        <a:t>2.0</a:t>
                      </a:r>
                      <a:endParaRPr lang="en-US" sz="1600" b="0" i="0" baseline="0" dirty="0">
                        <a:solidFill>
                          <a:srgbClr val="00B0F0"/>
                        </a:solidFill>
                        <a:latin typeface="+mn-lt"/>
                      </a:endParaRPr>
                    </a:p>
                  </a:txBody>
                  <a:tcPr>
                    <a:solidFill>
                      <a:schemeClr val="bg1">
                        <a:lumMod val="95000"/>
                      </a:schemeClr>
                    </a:solidFill>
                  </a:tcPr>
                </a:tc>
                <a:tc>
                  <a:txBody>
                    <a:bodyPr/>
                    <a:lstStyle/>
                    <a:p>
                      <a:pPr algn="ctr"/>
                      <a:r>
                        <a:rPr lang="en-US" sz="1600" b="0" i="0" baseline="0" dirty="0" smtClean="0">
                          <a:latin typeface="+mn-lt"/>
                        </a:rPr>
                        <a:t>n/a</a:t>
                      </a:r>
                      <a:endParaRPr lang="en-US" sz="1600" b="0" i="0" baseline="0" dirty="0">
                        <a:latin typeface="+mn-lt"/>
                      </a:endParaRPr>
                    </a:p>
                  </a:txBody>
                  <a:tcPr>
                    <a:solidFill>
                      <a:schemeClr val="bg1">
                        <a:lumMod val="95000"/>
                      </a:schemeClr>
                    </a:solidFill>
                  </a:tcPr>
                </a:tc>
                <a:tc>
                  <a:txBody>
                    <a:bodyPr/>
                    <a:lstStyle/>
                    <a:p>
                      <a:pPr algn="ctr"/>
                      <a:r>
                        <a:rPr lang="en-US" sz="1600" b="0" i="0" baseline="0" dirty="0" smtClean="0">
                          <a:latin typeface="+mn-lt"/>
                        </a:rPr>
                        <a:t>n/a</a:t>
                      </a:r>
                      <a:endParaRPr lang="en-US" sz="1600" b="0" i="0" baseline="0" dirty="0">
                        <a:latin typeface="+mn-lt"/>
                      </a:endParaRPr>
                    </a:p>
                  </a:txBody>
                  <a:tcPr>
                    <a:solidFill>
                      <a:schemeClr val="bg1">
                        <a:lumMod val="95000"/>
                      </a:schemeClr>
                    </a:solidFill>
                  </a:tcPr>
                </a:tc>
                <a:tc>
                  <a:txBody>
                    <a:bodyPr/>
                    <a:lstStyle/>
                    <a:p>
                      <a:pPr algn="ctr"/>
                      <a:r>
                        <a:rPr lang="en-US" sz="1000" b="0" i="0" baseline="0" dirty="0" smtClean="0"/>
                        <a:t>No plans to use</a:t>
                      </a:r>
                    </a:p>
                    <a:p>
                      <a:pPr algn="ctr"/>
                      <a:r>
                        <a:rPr lang="en-US" sz="1000" b="0" i="0" baseline="0" dirty="0" smtClean="0"/>
                        <a:t> (183 GHz only)</a:t>
                      </a:r>
                    </a:p>
                  </a:txBody>
                  <a:tcPr>
                    <a:solidFill>
                      <a:schemeClr val="bg1">
                        <a:lumMod val="95000"/>
                      </a:schemeClr>
                    </a:solidFill>
                  </a:tcPr>
                </a:tc>
              </a:tr>
              <a:tr h="351383">
                <a:tc>
                  <a:txBody>
                    <a:bodyPr/>
                    <a:lstStyle/>
                    <a:p>
                      <a:r>
                        <a:rPr lang="en-US" sz="1600" b="0" i="0" baseline="0" dirty="0" smtClean="0"/>
                        <a:t>GMI</a:t>
                      </a:r>
                    </a:p>
                  </a:txBody>
                  <a:tcPr>
                    <a:solidFill>
                      <a:schemeClr val="bg1">
                        <a:lumMod val="85000"/>
                      </a:schemeClr>
                    </a:solidFill>
                  </a:tcPr>
                </a:tc>
                <a:tc>
                  <a:txBody>
                    <a:bodyPr/>
                    <a:lstStyle/>
                    <a:p>
                      <a:pPr marL="0" indent="0" algn="ctr">
                        <a:buFont typeface="Wingdings" panose="05000000000000000000" pitchFamily="2" charset="2"/>
                        <a:buNone/>
                      </a:pPr>
                      <a:r>
                        <a:rPr lang="en-US" sz="1600" b="0" i="0" baseline="0" dirty="0" smtClean="0">
                          <a:solidFill>
                            <a:srgbClr val="00B050"/>
                          </a:solidFill>
                          <a:latin typeface="+mn-lt"/>
                          <a:sym typeface="Wingdings"/>
                        </a:rPr>
                        <a:t>0.5</a:t>
                      </a:r>
                      <a:endParaRPr lang="en-US" sz="1600" b="0" i="0" baseline="0" dirty="0">
                        <a:solidFill>
                          <a:srgbClr val="00B050"/>
                        </a:solidFill>
                        <a:latin typeface="+mn-lt"/>
                      </a:endParaRPr>
                    </a:p>
                  </a:txBody>
                  <a:tcPr>
                    <a:solidFill>
                      <a:schemeClr val="bg1">
                        <a:lumMod val="85000"/>
                      </a:schemeClr>
                    </a:solidFill>
                  </a:tcPr>
                </a:tc>
                <a:tc>
                  <a:txBody>
                    <a:bodyPr/>
                    <a:lstStyle/>
                    <a:p>
                      <a:pPr algn="ctr"/>
                      <a:r>
                        <a:rPr lang="en-US" sz="1600" b="0" i="0" baseline="0" dirty="0" smtClean="0">
                          <a:solidFill>
                            <a:srgbClr val="0000FF"/>
                          </a:solidFill>
                          <a:latin typeface="+mn-lt"/>
                          <a:sym typeface="Wingdings"/>
                        </a:rPr>
                        <a:t>0.7</a:t>
                      </a:r>
                      <a:endParaRPr lang="en-US" sz="1600" b="0" i="0" baseline="0" dirty="0">
                        <a:solidFill>
                          <a:srgbClr val="0000FF"/>
                        </a:solidFill>
                        <a:latin typeface="+mn-lt"/>
                      </a:endParaRPr>
                    </a:p>
                  </a:txBody>
                  <a:tcPr>
                    <a:solidFill>
                      <a:schemeClr val="bg1">
                        <a:lumMod val="85000"/>
                      </a:schemeClr>
                    </a:solidFill>
                  </a:tcPr>
                </a:tc>
                <a:tc>
                  <a:txBody>
                    <a:bodyPr/>
                    <a:lstStyle/>
                    <a:p>
                      <a:pPr algn="ctr"/>
                      <a:r>
                        <a:rPr lang="en-US" sz="1600" b="0" i="0" baseline="0" dirty="0" smtClean="0">
                          <a:solidFill>
                            <a:srgbClr val="00B050"/>
                          </a:solidFill>
                          <a:latin typeface="+mn-lt"/>
                          <a:sym typeface="Wingdings"/>
                        </a:rPr>
                        <a:t>1.0</a:t>
                      </a:r>
                      <a:endParaRPr lang="en-US" sz="1600" b="0" i="0" baseline="0" dirty="0">
                        <a:solidFill>
                          <a:srgbClr val="00B050"/>
                        </a:solidFill>
                        <a:latin typeface="+mn-lt"/>
                      </a:endParaRPr>
                    </a:p>
                  </a:txBody>
                  <a:tcPr>
                    <a:solidFill>
                      <a:schemeClr val="bg1">
                        <a:lumMod val="85000"/>
                      </a:schemeClr>
                    </a:solidFill>
                  </a:tcPr>
                </a:tc>
                <a:tc>
                  <a:txBody>
                    <a:bodyPr/>
                    <a:lstStyle/>
                    <a:p>
                      <a:pPr algn="ctr"/>
                      <a:r>
                        <a:rPr lang="en-US" sz="1600" b="0" i="0" baseline="0" dirty="0" smtClean="0">
                          <a:latin typeface="+mn-lt"/>
                          <a:sym typeface="Wingdings"/>
                        </a:rPr>
                        <a:t>0.8</a:t>
                      </a:r>
                      <a:endParaRPr lang="en-US" sz="1600" b="0" i="0" baseline="0" dirty="0">
                        <a:latin typeface="+mn-lt"/>
                      </a:endParaRPr>
                    </a:p>
                  </a:txBody>
                  <a:tcPr>
                    <a:solidFill>
                      <a:schemeClr val="bg1">
                        <a:lumMod val="85000"/>
                      </a:schemeClr>
                    </a:solidFill>
                  </a:tcPr>
                </a:tc>
                <a:tc>
                  <a:txBody>
                    <a:bodyPr/>
                    <a:lstStyle/>
                    <a:p>
                      <a:pPr algn="ctr"/>
                      <a:endParaRPr lang="en-US" sz="1000" b="0" i="0" baseline="0" dirty="0"/>
                    </a:p>
                  </a:txBody>
                  <a:tcPr>
                    <a:solidFill>
                      <a:schemeClr val="bg1">
                        <a:lumMod val="85000"/>
                      </a:schemeClr>
                    </a:solidFill>
                  </a:tcPr>
                </a:tc>
              </a:tr>
            </a:tbl>
          </a:graphicData>
        </a:graphic>
      </p:graphicFrame>
      <p:sp>
        <p:nvSpPr>
          <p:cNvPr id="4" name="TextBox 3"/>
          <p:cNvSpPr txBox="1"/>
          <p:nvPr/>
        </p:nvSpPr>
        <p:spPr>
          <a:xfrm>
            <a:off x="6885722" y="3431823"/>
            <a:ext cx="1925286" cy="2548390"/>
          </a:xfrm>
          <a:prstGeom prst="rect">
            <a:avLst/>
          </a:prstGeom>
          <a:noFill/>
        </p:spPr>
        <p:txBody>
          <a:bodyPr wrap="square" rtlCol="0">
            <a:spAutoFit/>
          </a:bodyPr>
          <a:lstStyle/>
          <a:p>
            <a:pPr lvl="0" algn="ctr" fontAlgn="auto">
              <a:spcBef>
                <a:spcPct val="20000"/>
              </a:spcBef>
              <a:spcAft>
                <a:spcPts val="0"/>
              </a:spcAft>
            </a:pPr>
            <a:r>
              <a:rPr lang="en-US" sz="1400" dirty="0" smtClean="0">
                <a:solidFill>
                  <a:prstClr val="black"/>
                </a:solidFill>
                <a:latin typeface="Calibri"/>
              </a:rPr>
              <a:t>Latencies are approximate, </a:t>
            </a:r>
            <a:r>
              <a:rPr lang="en-US" sz="1400" dirty="0">
                <a:solidFill>
                  <a:prstClr val="black"/>
                </a:solidFill>
                <a:latin typeface="Calibri"/>
              </a:rPr>
              <a:t>differences mostly attributable to distribution sizes  (granules -&gt; orbits</a:t>
            </a:r>
            <a:r>
              <a:rPr lang="en-US" sz="1400" dirty="0" smtClean="0">
                <a:solidFill>
                  <a:prstClr val="black"/>
                </a:solidFill>
                <a:latin typeface="Calibri"/>
              </a:rPr>
              <a:t>)</a:t>
            </a:r>
          </a:p>
          <a:p>
            <a:pPr lvl="0" algn="ctr" fontAlgn="auto">
              <a:spcBef>
                <a:spcPct val="20000"/>
              </a:spcBef>
              <a:spcAft>
                <a:spcPts val="0"/>
              </a:spcAft>
            </a:pPr>
            <a:endParaRPr lang="en-US" sz="1400" dirty="0" smtClean="0">
              <a:solidFill>
                <a:prstClr val="black"/>
              </a:solidFill>
              <a:latin typeface="Calibri"/>
            </a:endParaRPr>
          </a:p>
          <a:p>
            <a:pPr lvl="0" algn="ctr" fontAlgn="auto">
              <a:spcBef>
                <a:spcPct val="20000"/>
              </a:spcBef>
              <a:spcAft>
                <a:spcPts val="0"/>
              </a:spcAft>
            </a:pPr>
            <a:r>
              <a:rPr lang="en-US" sz="1400" dirty="0">
                <a:solidFill>
                  <a:prstClr val="black"/>
                </a:solidFill>
                <a:latin typeface="Calibri"/>
              </a:rPr>
              <a:t>*</a:t>
            </a:r>
            <a:r>
              <a:rPr lang="en-US" sz="1400" dirty="0" smtClean="0">
                <a:solidFill>
                  <a:prstClr val="black"/>
                </a:solidFill>
                <a:latin typeface="Calibri"/>
              </a:rPr>
              <a:t> to be determined, likely a small fraction later than the 1C products</a:t>
            </a:r>
            <a:endParaRPr lang="en-US" sz="1400" dirty="0">
              <a:solidFill>
                <a:prstClr val="black"/>
              </a:solidFill>
              <a:latin typeface="Calibri"/>
            </a:endParaRPr>
          </a:p>
        </p:txBody>
      </p:sp>
    </p:spTree>
    <p:extLst>
      <p:ext uri="{BB962C8B-B14F-4D97-AF65-F5344CB8AC3E}">
        <p14:creationId xmlns:p14="http://schemas.microsoft.com/office/powerpoint/2010/main" val="7882225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r>
              <a:rPr lang="en-US" b="1" dirty="0" smtClean="0">
                <a:effectLst>
                  <a:outerShdw blurRad="38100" dist="38100" dir="2700000" algn="tl">
                    <a:srgbClr val="000000">
                      <a:alpha val="43137"/>
                    </a:srgbClr>
                  </a:outerShdw>
                </a:effectLst>
              </a:rPr>
              <a:t>Early GMI Applications</a:t>
            </a:r>
            <a:endParaRPr lang="en-US" b="1" dirty="0">
              <a:effectLst>
                <a:outerShdw blurRad="38100" dist="38100" dir="2700000" algn="tl">
                  <a:srgbClr val="000000">
                    <a:alpha val="43137"/>
                  </a:srgbClr>
                </a:outerShdw>
              </a:effectLst>
            </a:endParaRPr>
          </a:p>
        </p:txBody>
      </p:sp>
      <p:sp>
        <p:nvSpPr>
          <p:cNvPr id="6" name="TextBox 5"/>
          <p:cNvSpPr txBox="1"/>
          <p:nvPr/>
        </p:nvSpPr>
        <p:spPr>
          <a:xfrm>
            <a:off x="8811008" y="64567"/>
            <a:ext cx="233524" cy="372793"/>
          </a:xfrm>
          <a:prstGeom prst="rect">
            <a:avLst/>
          </a:prstGeom>
          <a:noFill/>
        </p:spPr>
        <p:txBody>
          <a:bodyPr wrap="square" rtlCol="0">
            <a:spAutoFit/>
          </a:bodyPr>
          <a:lstStyle/>
          <a:p>
            <a:r>
              <a:rPr lang="en-US" dirty="0" smtClean="0">
                <a:latin typeface="+mn-lt"/>
              </a:rPr>
              <a:t>7</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pic>
        <p:nvPicPr>
          <p:cNvPr id="17" name="Content Placeholder 4"/>
          <p:cNvPicPr>
            <a:picLocks noChangeAspect="1"/>
          </p:cNvPicPr>
          <p:nvPr/>
        </p:nvPicPr>
        <p:blipFill rotWithShape="1">
          <a:blip r:embed="rId5" cstate="print">
            <a:extLst>
              <a:ext uri="{28A0092B-C50C-407E-A947-70E740481C1C}">
                <a14:useLocalDpi xmlns:a14="http://schemas.microsoft.com/office/drawing/2010/main" val="0"/>
              </a:ext>
            </a:extLst>
          </a:blip>
          <a:srcRect l="31757" r="23045"/>
          <a:stretch/>
        </p:blipFill>
        <p:spPr>
          <a:xfrm>
            <a:off x="5136776" y="1447411"/>
            <a:ext cx="3402105" cy="4092778"/>
          </a:xfrm>
          <a:prstGeom prst="rect">
            <a:avLst/>
          </a:prstGeom>
        </p:spPr>
      </p:pic>
      <p:sp>
        <p:nvSpPr>
          <p:cNvPr id="18" name="Content Placeholder 3"/>
          <p:cNvSpPr txBox="1">
            <a:spLocks/>
          </p:cNvSpPr>
          <p:nvPr/>
        </p:nvSpPr>
        <p:spPr>
          <a:xfrm>
            <a:off x="5105400" y="5526742"/>
            <a:ext cx="3608294" cy="5782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i="1" dirty="0" smtClean="0"/>
              <a:t>89GHz RGB from GPM of Hurricane Iselle in E. Pacific as viewed from NHC NAWIPS display</a:t>
            </a:r>
            <a:endParaRPr lang="en-US" sz="1400" i="1" dirty="0"/>
          </a:p>
        </p:txBody>
      </p:sp>
      <p:sp>
        <p:nvSpPr>
          <p:cNvPr id="19" name="Content Placeholder 16"/>
          <p:cNvSpPr txBox="1">
            <a:spLocks/>
          </p:cNvSpPr>
          <p:nvPr/>
        </p:nvSpPr>
        <p:spPr>
          <a:xfrm>
            <a:off x="543829" y="1411988"/>
            <a:ext cx="4383982" cy="46350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smtClean="0"/>
              <a:t>Forecaster Feedback</a:t>
            </a:r>
          </a:p>
          <a:p>
            <a:pPr lvl="1" indent="-342900" fontAlgn="auto">
              <a:spcAft>
                <a:spcPts val="0"/>
              </a:spcAft>
              <a:buFont typeface="Arial" panose="020B0604020202020204" pitchFamily="34" charset="0"/>
              <a:buChar char="•"/>
            </a:pPr>
            <a:r>
              <a:rPr lang="en-US" sz="2000" dirty="0" smtClean="0"/>
              <a:t>Mark DeMaria (NHC) commented that the inclusion of passive microwave data into the NHC/Tropical Proving Ground was one of the most broadly accepted and welcomed data sets.</a:t>
            </a:r>
          </a:p>
          <a:p>
            <a:pPr lvl="1" indent="-342900" fontAlgn="auto">
              <a:spcAft>
                <a:spcPts val="0"/>
              </a:spcAft>
              <a:buFont typeface="Arial" panose="020B0604020202020204" pitchFamily="34" charset="0"/>
              <a:buChar char="•"/>
            </a:pPr>
            <a:r>
              <a:rPr lang="en-US" sz="2000" dirty="0" smtClean="0"/>
              <a:t>Forecaster at CPHC on Hurricane Iselle (Aug 2014):  “We've definitely been looking at the GMI imagery on NAWIPS and through the NRL TC webpage”.</a:t>
            </a:r>
          </a:p>
          <a:p>
            <a:pPr marL="0" indent="0" fontAlgn="auto">
              <a:spcAft>
                <a:spcPts val="0"/>
              </a:spcAft>
              <a:buFont typeface="Arial" panose="020B0604020202020204" pitchFamily="34" charset="0"/>
              <a:buNone/>
            </a:pPr>
            <a:endParaRPr lang="en-US" sz="1200" dirty="0" smtClean="0"/>
          </a:p>
        </p:txBody>
      </p:sp>
    </p:spTree>
    <p:extLst>
      <p:ext uri="{BB962C8B-B14F-4D97-AF65-F5344CB8AC3E}">
        <p14:creationId xmlns:p14="http://schemas.microsoft.com/office/powerpoint/2010/main" val="211499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r>
              <a:rPr lang="en-US" b="1" dirty="0" smtClean="0"/>
              <a:t>Summary</a:t>
            </a:r>
            <a:endParaRPr lang="en-US" dirty="0">
              <a:solidFill>
                <a:srgbClr val="FF0000"/>
              </a:solidFill>
            </a:endParaRPr>
          </a:p>
        </p:txBody>
      </p:sp>
      <p:sp>
        <p:nvSpPr>
          <p:cNvPr id="6" name="TextBox 5"/>
          <p:cNvSpPr txBox="1"/>
          <p:nvPr/>
        </p:nvSpPr>
        <p:spPr>
          <a:xfrm>
            <a:off x="8743775" y="64567"/>
            <a:ext cx="300757" cy="369332"/>
          </a:xfrm>
          <a:prstGeom prst="rect">
            <a:avLst/>
          </a:prstGeom>
          <a:noFill/>
        </p:spPr>
        <p:txBody>
          <a:bodyPr wrap="square" rtlCol="0">
            <a:spAutoFit/>
          </a:bodyPr>
          <a:lstStyle/>
          <a:p>
            <a:r>
              <a:rPr lang="en-US" dirty="0" smtClean="0">
                <a:latin typeface="+mn-lt"/>
              </a:rPr>
              <a:t>8</a:t>
            </a:r>
            <a:endParaRPr lang="en-US" dirty="0">
              <a:latin typeface="+mn-lt"/>
            </a:endParaRPr>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3"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
        <p:nvSpPr>
          <p:cNvPr id="13" name="Content Placeholder 2"/>
          <p:cNvSpPr txBox="1">
            <a:spLocks/>
          </p:cNvSpPr>
          <p:nvPr/>
        </p:nvSpPr>
        <p:spPr>
          <a:xfrm>
            <a:off x="620889" y="1530500"/>
            <a:ext cx="7835187" cy="45790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sz="2400" dirty="0" smtClean="0"/>
              <a:t>Continuing and adding partnerships</a:t>
            </a:r>
          </a:p>
          <a:p>
            <a:pPr fontAlgn="auto">
              <a:spcAft>
                <a:spcPts val="0"/>
              </a:spcAft>
            </a:pPr>
            <a:endParaRPr lang="en-US" sz="2400" dirty="0" smtClean="0"/>
          </a:p>
          <a:p>
            <a:pPr fontAlgn="auto">
              <a:spcAft>
                <a:spcPts val="0"/>
              </a:spcAft>
            </a:pPr>
            <a:r>
              <a:rPr lang="en-US" sz="2400" dirty="0" smtClean="0"/>
              <a:t>Migrating to use of the GPM Constellation</a:t>
            </a:r>
          </a:p>
          <a:p>
            <a:pPr fontAlgn="auto">
              <a:spcAft>
                <a:spcPts val="0"/>
              </a:spcAft>
            </a:pPr>
            <a:endParaRPr lang="en-US" sz="2400" dirty="0" smtClean="0"/>
          </a:p>
          <a:p>
            <a:pPr fontAlgn="auto">
              <a:spcAft>
                <a:spcPts val="0"/>
              </a:spcAft>
            </a:pPr>
            <a:r>
              <a:rPr lang="en-US" sz="2400" dirty="0" smtClean="0"/>
              <a:t>Disseminating products in N-AWIPS, AWIPS-II, and WMS</a:t>
            </a:r>
          </a:p>
          <a:p>
            <a:pPr fontAlgn="auto">
              <a:spcAft>
                <a:spcPts val="0"/>
              </a:spcAft>
            </a:pPr>
            <a:endParaRPr lang="en-US" sz="2400" dirty="0" smtClean="0"/>
          </a:p>
          <a:p>
            <a:pPr fontAlgn="auto">
              <a:spcAft>
                <a:spcPts val="0"/>
              </a:spcAft>
            </a:pPr>
            <a:r>
              <a:rPr lang="en-US" sz="2400" dirty="0" smtClean="0"/>
              <a:t>Largest impact to date at NHC and CPHC</a:t>
            </a:r>
          </a:p>
          <a:p>
            <a:pPr fontAlgn="auto">
              <a:spcAft>
                <a:spcPts val="0"/>
              </a:spcAft>
            </a:pPr>
            <a:endParaRPr lang="en-US" sz="2400" dirty="0" smtClean="0"/>
          </a:p>
          <a:p>
            <a:pPr fontAlgn="auto">
              <a:spcAft>
                <a:spcPts val="0"/>
              </a:spcAft>
            </a:pPr>
            <a:r>
              <a:rPr lang="en-US" sz="2400" dirty="0" smtClean="0"/>
              <a:t>Promotes use of NOAA &amp; NASA microwave imagery/data</a:t>
            </a:r>
            <a:endParaRPr lang="en-US" sz="2400" dirty="0"/>
          </a:p>
        </p:txBody>
      </p:sp>
    </p:spTree>
    <p:extLst>
      <p:ext uri="{BB962C8B-B14F-4D97-AF65-F5344CB8AC3E}">
        <p14:creationId xmlns:p14="http://schemas.microsoft.com/office/powerpoint/2010/main" val="366732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6770</TotalTime>
  <Words>952</Words>
  <Application>Microsoft Office PowerPoint</Application>
  <PresentationFormat>On-screen Show (4:3)</PresentationFormat>
  <Paragraphs>188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Passive Microwave and Upcoming GPM Activities</vt:lpstr>
      <vt:lpstr>Relevance to SPoRT and Our Partners </vt:lpstr>
      <vt:lpstr>Forecast Challenges for Passive Microwave Observations</vt:lpstr>
      <vt:lpstr> Current Products Disseminated</vt:lpstr>
      <vt:lpstr>Product Generation Process</vt:lpstr>
      <vt:lpstr>The GPM Constellation</vt:lpstr>
      <vt:lpstr> Near-Future Products</vt:lpstr>
      <vt:lpstr>Early GMI Applications</vt:lpstr>
      <vt:lpstr>Summary</vt:lpstr>
      <vt:lpstr>GPM Data Release Schedule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LaFontaine, Frank J. (MSFC-ZP11)[ESSSA]</cp:lastModifiedBy>
  <cp:revision>635</cp:revision>
  <dcterms:created xsi:type="dcterms:W3CDTF">2009-10-14T04:03:29Z</dcterms:created>
  <dcterms:modified xsi:type="dcterms:W3CDTF">2014-08-26T13:24:16Z</dcterms:modified>
</cp:coreProperties>
</file>