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81" r:id="rId2"/>
    <p:sldId id="265" r:id="rId3"/>
    <p:sldId id="304" r:id="rId4"/>
    <p:sldId id="284" r:id="rId5"/>
    <p:sldId id="286" r:id="rId6"/>
    <p:sldId id="287" r:id="rId7"/>
    <p:sldId id="288" r:id="rId8"/>
    <p:sldId id="289" r:id="rId9"/>
    <p:sldId id="291" r:id="rId10"/>
    <p:sldId id="293" r:id="rId11"/>
    <p:sldId id="294" r:id="rId12"/>
    <p:sldId id="295" r:id="rId13"/>
    <p:sldId id="297" r:id="rId14"/>
    <p:sldId id="302" r:id="rId1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003399"/>
    <a:srgbClr val="F9F9F9"/>
    <a:srgbClr val="FBFBFB"/>
    <a:srgbClr val="FAFAFA"/>
    <a:srgbClr val="FCFCFC"/>
    <a:srgbClr val="A50021"/>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750" autoAdjust="0"/>
    <p:restoredTop sz="94660"/>
  </p:normalViewPr>
  <p:slideViewPr>
    <p:cSldViewPr snapToGrid="0">
      <p:cViewPr varScale="1">
        <p:scale>
          <a:sx n="78" d="100"/>
          <a:sy n="78" d="100"/>
        </p:scale>
        <p:origin x="-93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29CEB65-97B5-482A-ABE1-9819A70A1AED}" type="datetimeFigureOut">
              <a:rPr lang="en-US" smtClean="0"/>
              <a:t>8/21/2014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E595F7C-426D-489A-9A88-A95C7D7A39DF}" type="slidenum">
              <a:rPr lang="en-US" smtClean="0"/>
              <a:t>‹#›</a:t>
            </a:fld>
            <a:endParaRPr lang="en-US"/>
          </a:p>
        </p:txBody>
      </p:sp>
    </p:spTree>
    <p:extLst>
      <p:ext uri="{BB962C8B-B14F-4D97-AF65-F5344CB8AC3E}">
        <p14:creationId xmlns:p14="http://schemas.microsoft.com/office/powerpoint/2010/main" val="3615725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E595F7C-426D-489A-9A88-A95C7D7A39DF}" type="slidenum">
              <a:rPr lang="en-US" smtClean="0"/>
              <a:t>2</a:t>
            </a:fld>
            <a:endParaRPr lang="en-US"/>
          </a:p>
        </p:txBody>
      </p:sp>
    </p:spTree>
    <p:extLst>
      <p:ext uri="{BB962C8B-B14F-4D97-AF65-F5344CB8AC3E}">
        <p14:creationId xmlns:p14="http://schemas.microsoft.com/office/powerpoint/2010/main" val="1858707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7AFAE721-E6FF-4258-A1F3-6287E2C5ADEA}" type="datetimeFigureOut">
              <a:rPr lang="en-US" smtClean="0"/>
              <a:pPr>
                <a:defRPr/>
              </a:pPr>
              <a:t>8/21/2014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AA682CB-8025-4FD1-8D55-9B30DFEB7808}" type="slidenum">
              <a:rPr lang="en-US" smtClean="0"/>
              <a:pPr>
                <a:defRPr/>
              </a:pPr>
              <a:t>‹#›</a:t>
            </a:fld>
            <a:endParaRPr lang="en-US"/>
          </a:p>
        </p:txBody>
      </p:sp>
    </p:spTree>
    <p:extLst>
      <p:ext uri="{BB962C8B-B14F-4D97-AF65-F5344CB8AC3E}">
        <p14:creationId xmlns:p14="http://schemas.microsoft.com/office/powerpoint/2010/main" val="1279684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0317128E-6A68-4C2B-89ED-D4FFF03F1524}" type="datetimeFigureOut">
              <a:rPr lang="en-US" smtClean="0"/>
              <a:pPr>
                <a:defRPr/>
              </a:pPr>
              <a:t>8/21/2014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09F6EB9-C80D-43F4-B003-4045C139A082}" type="slidenum">
              <a:rPr lang="en-US" smtClean="0"/>
              <a:pPr>
                <a:defRPr/>
              </a:pPr>
              <a:t>‹#›</a:t>
            </a:fld>
            <a:endParaRPr lang="en-US"/>
          </a:p>
        </p:txBody>
      </p:sp>
    </p:spTree>
    <p:extLst>
      <p:ext uri="{BB962C8B-B14F-4D97-AF65-F5344CB8AC3E}">
        <p14:creationId xmlns:p14="http://schemas.microsoft.com/office/powerpoint/2010/main" val="16473554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C4AE43D-53AD-4B68-8026-6B9F0AC8637C}" type="datetimeFigureOut">
              <a:rPr lang="en-US" smtClean="0"/>
              <a:pPr>
                <a:defRPr/>
              </a:pPr>
              <a:t>8/21/2014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0E6D74E-A5AC-4936-BFF3-CFD9751C4A22}" type="slidenum">
              <a:rPr lang="en-US" smtClean="0"/>
              <a:pPr>
                <a:defRPr/>
              </a:pPr>
              <a:t>‹#›</a:t>
            </a:fld>
            <a:endParaRPr lang="en-US"/>
          </a:p>
        </p:txBody>
      </p:sp>
    </p:spTree>
    <p:extLst>
      <p:ext uri="{BB962C8B-B14F-4D97-AF65-F5344CB8AC3E}">
        <p14:creationId xmlns:p14="http://schemas.microsoft.com/office/powerpoint/2010/main" val="3050891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3258"/>
            <a:ext cx="8229600" cy="1143000"/>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400"/>
            </a:lvl1pPr>
            <a:lvl2pPr>
              <a:defRPr sz="1800"/>
            </a:lvl2pPr>
          </a:lstStyle>
          <a:p>
            <a:pPr lvl="0"/>
            <a:r>
              <a:rPr lang="en-US" dirty="0" smtClean="0"/>
              <a:t>Click to edit Master text styles</a:t>
            </a:r>
          </a:p>
          <a:p>
            <a:pPr lvl="1"/>
            <a:r>
              <a:rPr lang="en-US" dirty="0" smtClean="0"/>
              <a:t>Second level</a:t>
            </a:r>
          </a:p>
        </p:txBody>
      </p:sp>
      <p:sp>
        <p:nvSpPr>
          <p:cNvPr id="4" name="Date Placeholder 3"/>
          <p:cNvSpPr>
            <a:spLocks noGrp="1"/>
          </p:cNvSpPr>
          <p:nvPr>
            <p:ph type="dt" sz="half" idx="10"/>
          </p:nvPr>
        </p:nvSpPr>
        <p:spPr/>
        <p:txBody>
          <a:bodyPr/>
          <a:lstStyle/>
          <a:p>
            <a:pPr>
              <a:defRPr/>
            </a:pPr>
            <a:fld id="{C6322DCC-21B8-4EEA-8942-75DA38DBA4C3}" type="datetimeFigureOut">
              <a:rPr lang="en-US" smtClean="0"/>
              <a:pPr>
                <a:defRPr/>
              </a:pPr>
              <a:t>8/21/2014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C2FBB58-39FA-464B-96E3-E35FD6AC4BF3}" type="slidenum">
              <a:rPr lang="en-US" smtClean="0"/>
              <a:pPr>
                <a:defRPr/>
              </a:pPr>
              <a:t>‹#›</a:t>
            </a:fld>
            <a:endParaRPr lang="en-US"/>
          </a:p>
        </p:txBody>
      </p:sp>
      <p:grpSp>
        <p:nvGrpSpPr>
          <p:cNvPr id="7" name="Group 6"/>
          <p:cNvGrpSpPr/>
          <p:nvPr userDrawn="1"/>
        </p:nvGrpSpPr>
        <p:grpSpPr>
          <a:xfrm>
            <a:off x="84408" y="6109598"/>
            <a:ext cx="8971457" cy="713232"/>
            <a:chOff x="0" y="6144768"/>
            <a:chExt cx="8971457" cy="713232"/>
          </a:xfrm>
        </p:grpSpPr>
        <p:grpSp>
          <p:nvGrpSpPr>
            <p:cNvPr id="8" name="Group 7"/>
            <p:cNvGrpSpPr/>
            <p:nvPr/>
          </p:nvGrpSpPr>
          <p:grpSpPr>
            <a:xfrm>
              <a:off x="2286000" y="6451428"/>
              <a:ext cx="5120640" cy="179832"/>
              <a:chOff x="2286000" y="6451428"/>
              <a:chExt cx="5120640" cy="179832"/>
            </a:xfrm>
          </p:grpSpPr>
          <p:sp>
            <p:nvSpPr>
              <p:cNvPr id="12" name="Line 13"/>
              <p:cNvSpPr>
                <a:spLocks noChangeShapeType="1"/>
              </p:cNvSpPr>
              <p:nvPr/>
            </p:nvSpPr>
            <p:spPr bwMode="auto">
              <a:xfrm>
                <a:off x="2468880" y="6451428"/>
                <a:ext cx="4937760" cy="0"/>
              </a:xfrm>
              <a:prstGeom prst="line">
                <a:avLst/>
              </a:prstGeom>
              <a:noFill/>
              <a:ln w="38100">
                <a:solidFill>
                  <a:srgbClr val="CC0000"/>
                </a:solidFill>
                <a:round/>
                <a:headEnd/>
                <a:tailEnd/>
              </a:ln>
            </p:spPr>
            <p:txBody>
              <a:bodyPr/>
              <a:lstStyle/>
              <a:p>
                <a:endParaRPr lang="en-US"/>
              </a:p>
            </p:txBody>
          </p:sp>
          <p:sp>
            <p:nvSpPr>
              <p:cNvPr id="13" name="Line 14"/>
              <p:cNvSpPr>
                <a:spLocks noChangeShapeType="1"/>
              </p:cNvSpPr>
              <p:nvPr/>
            </p:nvSpPr>
            <p:spPr bwMode="auto">
              <a:xfrm>
                <a:off x="2374523" y="6542868"/>
                <a:ext cx="4937760" cy="0"/>
              </a:xfrm>
              <a:prstGeom prst="line">
                <a:avLst/>
              </a:prstGeom>
              <a:noFill/>
              <a:ln w="38100">
                <a:solidFill>
                  <a:srgbClr val="CC0000"/>
                </a:solidFill>
                <a:round/>
                <a:headEnd/>
                <a:tailEnd/>
              </a:ln>
            </p:spPr>
            <p:txBody>
              <a:bodyPr/>
              <a:lstStyle/>
              <a:p>
                <a:endParaRPr lang="en-US"/>
              </a:p>
            </p:txBody>
          </p:sp>
          <p:sp>
            <p:nvSpPr>
              <p:cNvPr id="14" name="Line 15"/>
              <p:cNvSpPr>
                <a:spLocks noChangeShapeType="1"/>
              </p:cNvSpPr>
              <p:nvPr/>
            </p:nvSpPr>
            <p:spPr bwMode="auto">
              <a:xfrm>
                <a:off x="2286000" y="6631260"/>
                <a:ext cx="4937760" cy="0"/>
              </a:xfrm>
              <a:prstGeom prst="line">
                <a:avLst/>
              </a:prstGeom>
              <a:noFill/>
              <a:ln w="38100">
                <a:solidFill>
                  <a:srgbClr val="CC0000"/>
                </a:solidFill>
                <a:round/>
                <a:headEnd/>
                <a:tailEnd/>
              </a:ln>
            </p:spPr>
            <p:txBody>
              <a:bodyPr/>
              <a:lstStyle/>
              <a:p>
                <a:endParaRPr lang="en-US"/>
              </a:p>
            </p:txBody>
          </p:sp>
        </p:grpSp>
        <p:pic>
          <p:nvPicPr>
            <p:cNvPr id="9" name="Picture 8" descr="sport_redblue_lg_trans.gif"/>
            <p:cNvPicPr>
              <a:picLocks/>
            </p:cNvPicPr>
            <p:nvPr/>
          </p:nvPicPr>
          <p:blipFill>
            <a:blip r:embed="rId2" cstate="print"/>
            <a:stretch>
              <a:fillRect/>
            </a:stretch>
          </p:blipFill>
          <p:spPr>
            <a:xfrm>
              <a:off x="0" y="6208776"/>
              <a:ext cx="2286000" cy="649224"/>
            </a:xfrm>
            <a:prstGeom prst="rect">
              <a:avLst/>
            </a:prstGeom>
          </p:spPr>
        </p:pic>
        <p:pic>
          <p:nvPicPr>
            <p:cNvPr id="10" name="Picture 9" descr="NASA_Lg.PNG"/>
            <p:cNvPicPr>
              <a:picLocks/>
            </p:cNvPicPr>
            <p:nvPr/>
          </p:nvPicPr>
          <p:blipFill>
            <a:blip r:embed="rId3" cstate="print"/>
            <a:stretch>
              <a:fillRect/>
            </a:stretch>
          </p:blipFill>
          <p:spPr>
            <a:xfrm>
              <a:off x="7512132" y="6144768"/>
              <a:ext cx="859536" cy="71323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47278" y="6189293"/>
              <a:ext cx="624179" cy="624179"/>
            </a:xfrm>
            <a:prstGeom prst="rect">
              <a:avLst/>
            </a:prstGeom>
          </p:spPr>
        </p:pic>
      </p:grpSp>
    </p:spTree>
    <p:extLst>
      <p:ext uri="{BB962C8B-B14F-4D97-AF65-F5344CB8AC3E}">
        <p14:creationId xmlns:p14="http://schemas.microsoft.com/office/powerpoint/2010/main" val="398578012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A4145D43-F24A-4D46-826B-18C693D5822A}" type="datetimeFigureOut">
              <a:rPr lang="en-US" smtClean="0"/>
              <a:pPr>
                <a:defRPr/>
              </a:pPr>
              <a:t>8/21/2014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6A4B79E-5407-4F16-BD69-0D3933284464}" type="slidenum">
              <a:rPr lang="en-US" smtClean="0"/>
              <a:pPr>
                <a:defRPr/>
              </a:pPr>
              <a:t>‹#›</a:t>
            </a:fld>
            <a:endParaRPr lang="en-US"/>
          </a:p>
        </p:txBody>
      </p:sp>
    </p:spTree>
    <p:extLst>
      <p:ext uri="{BB962C8B-B14F-4D97-AF65-F5344CB8AC3E}">
        <p14:creationId xmlns:p14="http://schemas.microsoft.com/office/powerpoint/2010/main" val="360210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63128DCD-F51D-4558-97AC-752219F41B53}" type="datetimeFigureOut">
              <a:rPr lang="en-US" smtClean="0"/>
              <a:pPr>
                <a:defRPr/>
              </a:pPr>
              <a:t>8/21/2014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39630DF-F9B4-4BD2-92C0-5583E931E3EF}" type="slidenum">
              <a:rPr lang="en-US" smtClean="0"/>
              <a:pPr>
                <a:defRPr/>
              </a:pPr>
              <a:t>‹#›</a:t>
            </a:fld>
            <a:endParaRPr lang="en-US"/>
          </a:p>
        </p:txBody>
      </p:sp>
    </p:spTree>
    <p:extLst>
      <p:ext uri="{BB962C8B-B14F-4D97-AF65-F5344CB8AC3E}">
        <p14:creationId xmlns:p14="http://schemas.microsoft.com/office/powerpoint/2010/main" val="4016386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B6CB52E1-8E30-413E-8304-DCF5F4742E6D}" type="datetimeFigureOut">
              <a:rPr lang="en-US" smtClean="0"/>
              <a:pPr>
                <a:defRPr/>
              </a:pPr>
              <a:t>8/21/2014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C4A082A1-5790-4F29-AABC-07432F035573}" type="slidenum">
              <a:rPr lang="en-US" smtClean="0"/>
              <a:pPr>
                <a:defRPr/>
              </a:pPr>
              <a:t>‹#›</a:t>
            </a:fld>
            <a:endParaRPr lang="en-US"/>
          </a:p>
        </p:txBody>
      </p:sp>
    </p:spTree>
    <p:extLst>
      <p:ext uri="{BB962C8B-B14F-4D97-AF65-F5344CB8AC3E}">
        <p14:creationId xmlns:p14="http://schemas.microsoft.com/office/powerpoint/2010/main" val="171590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D7C501A8-E59D-4EF0-9F8E-25EC6B2D11F0}" type="datetimeFigureOut">
              <a:rPr lang="en-US" smtClean="0"/>
              <a:pPr>
                <a:defRPr/>
              </a:pPr>
              <a:t>8/21/2014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E7A653A-A0E9-418E-9169-9A02522126DE}" type="slidenum">
              <a:rPr lang="en-US" smtClean="0"/>
              <a:pPr>
                <a:defRPr/>
              </a:pPr>
              <a:t>‹#›</a:t>
            </a:fld>
            <a:endParaRPr lang="en-US"/>
          </a:p>
        </p:txBody>
      </p:sp>
    </p:spTree>
    <p:extLst>
      <p:ext uri="{BB962C8B-B14F-4D97-AF65-F5344CB8AC3E}">
        <p14:creationId xmlns:p14="http://schemas.microsoft.com/office/powerpoint/2010/main" val="215026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7EB83AA-077D-4BE6-A73F-572688D56511}" type="datetimeFigureOut">
              <a:rPr lang="en-US" smtClean="0"/>
              <a:pPr>
                <a:defRPr/>
              </a:pPr>
              <a:t>8/21/2014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DC93A8E-5C69-498E-8EBD-DCFB0F899822}" type="slidenum">
              <a:rPr lang="en-US" smtClean="0"/>
              <a:pPr>
                <a:defRPr/>
              </a:pPr>
              <a:t>‹#›</a:t>
            </a:fld>
            <a:endParaRPr lang="en-US"/>
          </a:p>
        </p:txBody>
      </p:sp>
    </p:spTree>
    <p:extLst>
      <p:ext uri="{BB962C8B-B14F-4D97-AF65-F5344CB8AC3E}">
        <p14:creationId xmlns:p14="http://schemas.microsoft.com/office/powerpoint/2010/main" val="1662944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3778AE6C-68FD-4659-B16B-AD87A02F2901}" type="datetimeFigureOut">
              <a:rPr lang="en-US" smtClean="0"/>
              <a:pPr>
                <a:defRPr/>
              </a:pPr>
              <a:t>8/21/2014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3CD5138-64A4-403B-A111-D86EEC461654}" type="slidenum">
              <a:rPr lang="en-US" smtClean="0"/>
              <a:pPr>
                <a:defRPr/>
              </a:pPr>
              <a:t>‹#›</a:t>
            </a:fld>
            <a:endParaRPr lang="en-US"/>
          </a:p>
        </p:txBody>
      </p:sp>
    </p:spTree>
    <p:extLst>
      <p:ext uri="{BB962C8B-B14F-4D97-AF65-F5344CB8AC3E}">
        <p14:creationId xmlns:p14="http://schemas.microsoft.com/office/powerpoint/2010/main" val="34952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CDC59031-7E24-43C9-B482-34824FF741C7}" type="datetimeFigureOut">
              <a:rPr lang="en-US" smtClean="0"/>
              <a:pPr>
                <a:defRPr/>
              </a:pPr>
              <a:t>8/21/2014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C3C5B79-8A9E-41B0-8598-F7B45E8E5151}" type="slidenum">
              <a:rPr lang="en-US" smtClean="0"/>
              <a:pPr>
                <a:defRPr/>
              </a:pPr>
              <a:t>‹#›</a:t>
            </a:fld>
            <a:endParaRPr lang="en-US"/>
          </a:p>
        </p:txBody>
      </p:sp>
    </p:spTree>
    <p:extLst>
      <p:ext uri="{BB962C8B-B14F-4D97-AF65-F5344CB8AC3E}">
        <p14:creationId xmlns:p14="http://schemas.microsoft.com/office/powerpoint/2010/main" val="16115782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B61B373B-1D7C-4542-876E-DD490A466162}" type="datetimeFigureOut">
              <a:rPr lang="en-US" smtClean="0"/>
              <a:pPr>
                <a:defRPr/>
              </a:pPr>
              <a:t>8/21/2014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C626B9-AB1F-476A-BB91-1FADFDA5BC74}" type="slidenum">
              <a:rPr lang="en-US" smtClean="0"/>
              <a:pPr>
                <a:defRPr/>
              </a:pPr>
              <a:t>‹#›</a:t>
            </a:fld>
            <a:endParaRPr lang="en-US"/>
          </a:p>
        </p:txBody>
      </p:sp>
    </p:spTree>
    <p:extLst>
      <p:ext uri="{BB962C8B-B14F-4D97-AF65-F5344CB8AC3E}">
        <p14:creationId xmlns:p14="http://schemas.microsoft.com/office/powerpoint/2010/main" val="289770113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tiff"/><Relationship Id="rId2" Type="http://schemas.openxmlformats.org/officeDocument/2006/relationships/image" Target="../media/image23.tiff"/><Relationship Id="rId1" Type="http://schemas.openxmlformats.org/officeDocument/2006/relationships/slideLayout" Target="../slideLayouts/slideLayout2.xml"/><Relationship Id="rId4" Type="http://schemas.openxmlformats.org/officeDocument/2006/relationships/image" Target="../media/image25.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7"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3000" b="-3000"/>
          </a:stretch>
        </a:blipFill>
        <a:effectLst/>
      </p:bgPr>
    </p:bg>
    <p:spTree>
      <p:nvGrpSpPr>
        <p:cNvPr id="1" name=""/>
        <p:cNvGrpSpPr/>
        <p:nvPr/>
      </p:nvGrpSpPr>
      <p:grpSpPr>
        <a:xfrm>
          <a:off x="0" y="0"/>
          <a:ext cx="0" cy="0"/>
          <a:chOff x="0" y="0"/>
          <a:chExt cx="0" cy="0"/>
        </a:xfrm>
      </p:grpSpPr>
      <p:sp>
        <p:nvSpPr>
          <p:cNvPr id="3076" name="Title 1"/>
          <p:cNvSpPr>
            <a:spLocks noGrp="1"/>
          </p:cNvSpPr>
          <p:nvPr>
            <p:ph type="ctrTitle"/>
          </p:nvPr>
        </p:nvSpPr>
        <p:spPr>
          <a:xfrm>
            <a:off x="990600" y="1493838"/>
            <a:ext cx="7162800" cy="993775"/>
          </a:xfrm>
        </p:spPr>
        <p:txBody>
          <a:bodyPr>
            <a:normAutofit/>
          </a:bodyPr>
          <a:lstStyle/>
          <a:p>
            <a:pPr eaLnBrk="1" hangingPunct="1"/>
            <a:r>
              <a:rPr lang="en-US" dirty="0" smtClean="0">
                <a:effectLst>
                  <a:outerShdw blurRad="38100" dist="38100" dir="2700000" algn="tl">
                    <a:srgbClr val="000000">
                      <a:alpha val="43137"/>
                    </a:srgbClr>
                  </a:outerShdw>
                </a:effectLst>
              </a:rPr>
              <a:t>Ozone and Ozone Anomaly</a:t>
            </a:r>
          </a:p>
        </p:txBody>
      </p:sp>
      <p:sp>
        <p:nvSpPr>
          <p:cNvPr id="3" name="Subtitle 2"/>
          <p:cNvSpPr>
            <a:spLocks noGrp="1"/>
          </p:cNvSpPr>
          <p:nvPr>
            <p:ph type="subTitle" idx="1"/>
          </p:nvPr>
        </p:nvSpPr>
        <p:spPr>
          <a:xfrm>
            <a:off x="304800" y="4572000"/>
            <a:ext cx="8458200" cy="1143000"/>
          </a:xfrm>
        </p:spPr>
        <p:txBody>
          <a:bodyPr rtlCol="0">
            <a:normAutofit/>
          </a:bodyPr>
          <a:lstStyle/>
          <a:p>
            <a:pPr eaLnBrk="1" fontAlgn="auto" hangingPunct="1">
              <a:spcAft>
                <a:spcPts val="0"/>
              </a:spcAft>
              <a:defRPr/>
            </a:pPr>
            <a:r>
              <a:rPr lang="en-US" sz="2600" dirty="0" smtClean="0">
                <a:solidFill>
                  <a:schemeClr val="tx1"/>
                </a:solidFill>
              </a:rPr>
              <a:t>Science Advisory Committee Meeting</a:t>
            </a:r>
          </a:p>
          <a:p>
            <a:pPr eaLnBrk="1" fontAlgn="auto" hangingPunct="1">
              <a:spcAft>
                <a:spcPts val="0"/>
              </a:spcAft>
              <a:defRPr/>
            </a:pPr>
            <a:r>
              <a:rPr lang="en-US" sz="1800" dirty="0" smtClean="0">
                <a:solidFill>
                  <a:schemeClr val="tx1"/>
                </a:solidFill>
              </a:rPr>
              <a:t>26 – 28 August, 2014</a:t>
            </a:r>
          </a:p>
        </p:txBody>
      </p:sp>
      <p:sp>
        <p:nvSpPr>
          <p:cNvPr id="13" name="TextBox 12"/>
          <p:cNvSpPr txBox="1"/>
          <p:nvPr/>
        </p:nvSpPr>
        <p:spPr>
          <a:xfrm>
            <a:off x="1600200" y="5486400"/>
            <a:ext cx="5902325" cy="369888"/>
          </a:xfrm>
          <a:prstGeom prst="rect">
            <a:avLst/>
          </a:prstGeom>
          <a:noFill/>
        </p:spPr>
        <p:txBody>
          <a:bodyPr wrap="none">
            <a:spAutoFit/>
          </a:bodyPr>
          <a:lstStyle/>
          <a:p>
            <a:pPr>
              <a:defRPr/>
            </a:pPr>
            <a:r>
              <a:rPr lang="en-US" dirty="0">
                <a:latin typeface="+mn-lt"/>
              </a:rPr>
              <a:t>National Space Science and Technology Center, Huntsville, AL</a:t>
            </a:r>
          </a:p>
        </p:txBody>
      </p:sp>
      <p:grpSp>
        <p:nvGrpSpPr>
          <p:cNvPr id="16" name="Group 15"/>
          <p:cNvGrpSpPr/>
          <p:nvPr/>
        </p:nvGrpSpPr>
        <p:grpSpPr>
          <a:xfrm>
            <a:off x="84408" y="6109598"/>
            <a:ext cx="8971457" cy="713232"/>
            <a:chOff x="0" y="6144768"/>
            <a:chExt cx="8971457" cy="713232"/>
          </a:xfrm>
        </p:grpSpPr>
        <p:grpSp>
          <p:nvGrpSpPr>
            <p:cNvPr id="25" name="Group 24"/>
            <p:cNvGrpSpPr/>
            <p:nvPr/>
          </p:nvGrpSpPr>
          <p:grpSpPr>
            <a:xfrm>
              <a:off x="2286000" y="6451428"/>
              <a:ext cx="5120640" cy="179832"/>
              <a:chOff x="2286000" y="6451428"/>
              <a:chExt cx="5120640" cy="179832"/>
            </a:xfrm>
          </p:grpSpPr>
          <p:sp>
            <p:nvSpPr>
              <p:cNvPr id="29" name="Line 13"/>
              <p:cNvSpPr>
                <a:spLocks noChangeShapeType="1"/>
              </p:cNvSpPr>
              <p:nvPr/>
            </p:nvSpPr>
            <p:spPr bwMode="auto">
              <a:xfrm>
                <a:off x="2468880" y="6451428"/>
                <a:ext cx="4937760" cy="0"/>
              </a:xfrm>
              <a:prstGeom prst="line">
                <a:avLst/>
              </a:prstGeom>
              <a:noFill/>
              <a:ln w="38100">
                <a:solidFill>
                  <a:srgbClr val="CC0000"/>
                </a:solidFill>
                <a:round/>
                <a:headEnd/>
                <a:tailEnd/>
              </a:ln>
            </p:spPr>
            <p:txBody>
              <a:bodyPr/>
              <a:lstStyle/>
              <a:p>
                <a:endParaRPr lang="en-US"/>
              </a:p>
            </p:txBody>
          </p:sp>
          <p:sp>
            <p:nvSpPr>
              <p:cNvPr id="30" name="Line 14"/>
              <p:cNvSpPr>
                <a:spLocks noChangeShapeType="1"/>
              </p:cNvSpPr>
              <p:nvPr/>
            </p:nvSpPr>
            <p:spPr bwMode="auto">
              <a:xfrm>
                <a:off x="2374523" y="6542868"/>
                <a:ext cx="4937760" cy="0"/>
              </a:xfrm>
              <a:prstGeom prst="line">
                <a:avLst/>
              </a:prstGeom>
              <a:noFill/>
              <a:ln w="38100">
                <a:solidFill>
                  <a:srgbClr val="CC0000"/>
                </a:solidFill>
                <a:round/>
                <a:headEnd/>
                <a:tailEnd/>
              </a:ln>
            </p:spPr>
            <p:txBody>
              <a:bodyPr/>
              <a:lstStyle/>
              <a:p>
                <a:endParaRPr lang="en-US"/>
              </a:p>
            </p:txBody>
          </p:sp>
          <p:sp>
            <p:nvSpPr>
              <p:cNvPr id="31" name="Line 15"/>
              <p:cNvSpPr>
                <a:spLocks noChangeShapeType="1"/>
              </p:cNvSpPr>
              <p:nvPr/>
            </p:nvSpPr>
            <p:spPr bwMode="auto">
              <a:xfrm>
                <a:off x="2286000" y="6631260"/>
                <a:ext cx="4937760" cy="0"/>
              </a:xfrm>
              <a:prstGeom prst="line">
                <a:avLst/>
              </a:prstGeom>
              <a:noFill/>
              <a:ln w="38100">
                <a:solidFill>
                  <a:srgbClr val="CC0000"/>
                </a:solidFill>
                <a:round/>
                <a:headEnd/>
                <a:tailEnd/>
              </a:ln>
            </p:spPr>
            <p:txBody>
              <a:bodyPr/>
              <a:lstStyle/>
              <a:p>
                <a:endParaRPr lang="en-US"/>
              </a:p>
            </p:txBody>
          </p:sp>
        </p:grpSp>
        <p:pic>
          <p:nvPicPr>
            <p:cNvPr id="26" name="Picture 25" descr="sport_redblue_lg_trans.gif"/>
            <p:cNvPicPr>
              <a:picLocks/>
            </p:cNvPicPr>
            <p:nvPr/>
          </p:nvPicPr>
          <p:blipFill>
            <a:blip r:embed="rId3" cstate="print"/>
            <a:stretch>
              <a:fillRect/>
            </a:stretch>
          </p:blipFill>
          <p:spPr>
            <a:xfrm>
              <a:off x="0" y="6208776"/>
              <a:ext cx="2286000" cy="649224"/>
            </a:xfrm>
            <a:prstGeom prst="rect">
              <a:avLst/>
            </a:prstGeom>
          </p:spPr>
        </p:pic>
        <p:pic>
          <p:nvPicPr>
            <p:cNvPr id="27" name="Picture 26" descr="NASA_Lg.PNG"/>
            <p:cNvPicPr>
              <a:picLocks/>
            </p:cNvPicPr>
            <p:nvPr/>
          </p:nvPicPr>
          <p:blipFill>
            <a:blip r:embed="rId4" cstate="print"/>
            <a:stretch>
              <a:fillRect/>
            </a:stretch>
          </p:blipFill>
          <p:spPr>
            <a:xfrm>
              <a:off x="7512132" y="6144768"/>
              <a:ext cx="859536" cy="713232"/>
            </a:xfrm>
            <a:prstGeom prst="rect">
              <a:avLst/>
            </a:prstGeom>
          </p:spPr>
        </p:pic>
        <p:pic>
          <p:nvPicPr>
            <p:cNvPr id="28" name="Picture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7278" y="6189293"/>
              <a:ext cx="624179" cy="624179"/>
            </a:xfrm>
            <a:prstGeom prst="rect">
              <a:avLst/>
            </a:prstGeom>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1736"/>
            <a:ext cx="8229600" cy="1143000"/>
          </a:xfrm>
        </p:spPr>
        <p:txBody>
          <a:bodyPr/>
          <a:lstStyle/>
          <a:p>
            <a:r>
              <a:rPr lang="en-US" dirty="0" smtClean="0"/>
              <a:t>New Product Development</a:t>
            </a:r>
            <a:endParaRPr lang="en-US" dirty="0"/>
          </a:p>
        </p:txBody>
      </p:sp>
      <p:sp>
        <p:nvSpPr>
          <p:cNvPr id="3" name="Content Placeholder 2"/>
          <p:cNvSpPr>
            <a:spLocks noGrp="1"/>
          </p:cNvSpPr>
          <p:nvPr>
            <p:ph idx="1"/>
          </p:nvPr>
        </p:nvSpPr>
        <p:spPr>
          <a:xfrm>
            <a:off x="457200" y="1095556"/>
            <a:ext cx="4520242" cy="5030608"/>
          </a:xfrm>
        </p:spPr>
        <p:txBody>
          <a:bodyPr>
            <a:normAutofit lnSpcReduction="10000"/>
          </a:bodyPr>
          <a:lstStyle/>
          <a:p>
            <a:pPr>
              <a:lnSpc>
                <a:spcPct val="85000"/>
              </a:lnSpc>
            </a:pPr>
            <a:r>
              <a:rPr lang="en-US" dirty="0"/>
              <a:t>Expanding suite of ozone products to include CrIS</a:t>
            </a:r>
          </a:p>
          <a:p>
            <a:pPr>
              <a:lnSpc>
                <a:spcPct val="85000"/>
              </a:lnSpc>
            </a:pPr>
            <a:r>
              <a:rPr lang="en-US" dirty="0"/>
              <a:t>Initial use of CrIMSS until NUCAPS CrIS is available</a:t>
            </a:r>
          </a:p>
          <a:p>
            <a:pPr>
              <a:lnSpc>
                <a:spcPct val="85000"/>
              </a:lnSpc>
            </a:pPr>
            <a:r>
              <a:rPr lang="en-US" dirty="0"/>
              <a:t>Data obtained from SSEC PEATE server at an 8-hour latency to produce hourly swaths on a hemispheric domain</a:t>
            </a:r>
          </a:p>
          <a:p>
            <a:pPr>
              <a:lnSpc>
                <a:spcPct val="85000"/>
              </a:lnSpc>
            </a:pPr>
            <a:r>
              <a:rPr lang="en-US" dirty="0" smtClean="0"/>
              <a:t>Hopefully NUCAPS </a:t>
            </a:r>
            <a:r>
              <a:rPr lang="en-US" dirty="0"/>
              <a:t>CrIS ozone retrievals will be transitioned to OPC Fall </a:t>
            </a:r>
            <a:r>
              <a:rPr lang="en-US" dirty="0" smtClean="0"/>
              <a:t>2014</a:t>
            </a:r>
          </a:p>
          <a:p>
            <a:pPr>
              <a:lnSpc>
                <a:spcPct val="85000"/>
              </a:lnSpc>
            </a:pPr>
            <a:r>
              <a:rPr lang="en-US" dirty="0" smtClean="0"/>
              <a:t>How will including </a:t>
            </a:r>
            <a:r>
              <a:rPr lang="en-US" dirty="0"/>
              <a:t>CrIMSS increase temporal and spatial coverage compared to using only AIRS?</a:t>
            </a:r>
          </a:p>
          <a:p>
            <a:pPr>
              <a:lnSpc>
                <a:spcPct val="85000"/>
              </a:lnSpc>
            </a:pPr>
            <a:endParaRPr lang="en-US" dirty="0"/>
          </a:p>
          <a:p>
            <a:endParaRPr lang="en-US" dirty="0"/>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61903" y="907211"/>
            <a:ext cx="3160777" cy="2743200"/>
          </a:xfrm>
          <a:prstGeom prst="rect">
            <a:avLst/>
          </a:prstGeom>
        </p:spPr>
      </p:pic>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0823" y="3512392"/>
            <a:ext cx="3160777" cy="2743200"/>
          </a:xfrm>
          <a:prstGeom prst="rect">
            <a:avLst/>
          </a:prstGeom>
        </p:spPr>
      </p:pic>
      <p:sp>
        <p:nvSpPr>
          <p:cNvPr id="20" name="Text Box 2"/>
          <p:cNvSpPr txBox="1">
            <a:spLocks noChangeArrowheads="1"/>
          </p:cNvSpPr>
          <p:nvPr/>
        </p:nvSpPr>
        <p:spPr bwMode="auto">
          <a:xfrm>
            <a:off x="4960189" y="1314091"/>
            <a:ext cx="1295401" cy="329882"/>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r>
              <a:rPr lang="en-US" b="1" dirty="0" smtClean="0">
                <a:solidFill>
                  <a:srgbClr val="0070C0"/>
                </a:solidFill>
                <a:effectLst/>
                <a:latin typeface="Calibri"/>
                <a:ea typeface="Calibri"/>
                <a:cs typeface="Times New Roman"/>
              </a:rPr>
              <a:t>1500 UTC</a:t>
            </a:r>
            <a:endParaRPr lang="en-US" sz="1100" b="1" dirty="0">
              <a:solidFill>
                <a:srgbClr val="0070C0"/>
              </a:solidFill>
              <a:effectLst/>
              <a:latin typeface="Calibri"/>
              <a:ea typeface="Calibri"/>
              <a:cs typeface="Times New Roman"/>
            </a:endParaRPr>
          </a:p>
        </p:txBody>
      </p:sp>
      <p:sp>
        <p:nvSpPr>
          <p:cNvPr id="21" name="Text Box 2"/>
          <p:cNvSpPr txBox="1">
            <a:spLocks noChangeArrowheads="1"/>
          </p:cNvSpPr>
          <p:nvPr/>
        </p:nvSpPr>
        <p:spPr bwMode="auto">
          <a:xfrm>
            <a:off x="5943600" y="3899145"/>
            <a:ext cx="1295401" cy="329882"/>
          </a:xfrm>
          <a:prstGeom prst="rect">
            <a:avLst/>
          </a:prstGeom>
          <a:solidFill>
            <a:srgbClr val="FFFFFF"/>
          </a:solidFill>
          <a:ln w="9525">
            <a:solidFill>
              <a:srgbClr val="000000"/>
            </a:solidFill>
            <a:miter lim="800000"/>
            <a:headEnd/>
            <a:tailEnd/>
          </a:ln>
        </p:spPr>
        <p:txBody>
          <a:bodyPr rot="0" vert="horz" wrap="square" lIns="91440" tIns="45720" rIns="91440" bIns="45720" anchor="ctr" anchorCtr="0">
            <a:noAutofit/>
          </a:bodyPr>
          <a:lstStyle/>
          <a:p>
            <a:pPr algn="ctr">
              <a:lnSpc>
                <a:spcPct val="115000"/>
              </a:lnSpc>
              <a:spcAft>
                <a:spcPts val="1000"/>
              </a:spcAft>
            </a:pPr>
            <a:r>
              <a:rPr lang="en-US" b="1" dirty="0" smtClean="0">
                <a:solidFill>
                  <a:srgbClr val="0070C0"/>
                </a:solidFill>
                <a:effectLst/>
                <a:latin typeface="Calibri"/>
                <a:ea typeface="Calibri"/>
                <a:cs typeface="Times New Roman"/>
              </a:rPr>
              <a:t>1700 UTC</a:t>
            </a:r>
            <a:endParaRPr lang="en-US" sz="1100" b="1" dirty="0">
              <a:solidFill>
                <a:srgbClr val="0070C0"/>
              </a:solidFill>
              <a:effectLst/>
              <a:latin typeface="Calibri"/>
              <a:ea typeface="Calibri"/>
              <a:cs typeface="Times New Roman"/>
            </a:endParaRPr>
          </a:p>
        </p:txBody>
      </p:sp>
      <p:sp>
        <p:nvSpPr>
          <p:cNvPr id="22" name="Text Box 2"/>
          <p:cNvSpPr txBox="1">
            <a:spLocks noChangeArrowheads="1"/>
          </p:cNvSpPr>
          <p:nvPr/>
        </p:nvSpPr>
        <p:spPr bwMode="auto">
          <a:xfrm>
            <a:off x="5015828" y="2659808"/>
            <a:ext cx="1426463" cy="762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b="1" dirty="0" smtClean="0">
                <a:solidFill>
                  <a:srgbClr val="0070C0"/>
                </a:solidFill>
                <a:latin typeface="+mj-lt"/>
                <a:ea typeface="Calibri"/>
                <a:cs typeface="Times New Roman"/>
              </a:rPr>
              <a:t>CrIMSS</a:t>
            </a:r>
            <a:r>
              <a:rPr lang="en-US" sz="1100" b="1" dirty="0" smtClean="0">
                <a:ea typeface="Calibri"/>
                <a:cs typeface="Times New Roman"/>
              </a:rPr>
              <a:t> </a:t>
            </a:r>
            <a:r>
              <a:rPr lang="en-US" sz="1100" dirty="0" smtClean="0">
                <a:ea typeface="Calibri"/>
                <a:cs typeface="Times New Roman"/>
              </a:rPr>
              <a:t>                         Total </a:t>
            </a:r>
            <a:r>
              <a:rPr lang="en-US" sz="1100" dirty="0">
                <a:ea typeface="Calibri"/>
                <a:cs typeface="Times New Roman"/>
              </a:rPr>
              <a:t>Column </a:t>
            </a:r>
            <a:r>
              <a:rPr lang="en-US" sz="1100" dirty="0" smtClean="0">
                <a:ea typeface="Calibri"/>
                <a:cs typeface="Times New Roman"/>
              </a:rPr>
              <a:t>O3     14 May 2014</a:t>
            </a:r>
            <a:endParaRPr lang="en-US" sz="1100" dirty="0" smtClean="0">
              <a:effectLst/>
              <a:latin typeface="Calibri"/>
              <a:ea typeface="Calibri"/>
              <a:cs typeface="Times New Roman"/>
            </a:endParaRPr>
          </a:p>
          <a:p>
            <a:pPr marL="0" marR="0" algn="ctr">
              <a:lnSpc>
                <a:spcPct val="115000"/>
              </a:lnSpc>
              <a:spcBef>
                <a:spcPts val="0"/>
              </a:spcBef>
              <a:spcAft>
                <a:spcPts val="1000"/>
              </a:spcAft>
            </a:pPr>
            <a:endParaRPr lang="en-US" sz="1100" dirty="0">
              <a:effectLst/>
              <a:latin typeface="Calibri"/>
              <a:ea typeface="Calibri"/>
              <a:cs typeface="Times New Roman"/>
            </a:endParaRPr>
          </a:p>
          <a:p>
            <a:pPr marL="0" marR="0" algn="ctr">
              <a:lnSpc>
                <a:spcPct val="115000"/>
              </a:lnSpc>
              <a:spcBef>
                <a:spcPts val="0"/>
              </a:spcBef>
              <a:spcAft>
                <a:spcPts val="1000"/>
              </a:spcAft>
            </a:pPr>
            <a:r>
              <a:rPr lang="en-US" sz="1100" dirty="0">
                <a:effectLst/>
                <a:latin typeface="Calibri"/>
                <a:ea typeface="Calibri"/>
                <a:cs typeface="Times New Roman"/>
              </a:rPr>
              <a:t> </a:t>
            </a:r>
          </a:p>
        </p:txBody>
      </p:sp>
      <p:sp>
        <p:nvSpPr>
          <p:cNvPr id="23" name="Text Box 2"/>
          <p:cNvSpPr txBox="1">
            <a:spLocks noChangeArrowheads="1"/>
          </p:cNvSpPr>
          <p:nvPr/>
        </p:nvSpPr>
        <p:spPr bwMode="auto">
          <a:xfrm>
            <a:off x="5943600" y="5299496"/>
            <a:ext cx="1426463" cy="762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b="1" dirty="0" smtClean="0">
                <a:solidFill>
                  <a:srgbClr val="0070C0"/>
                </a:solidFill>
                <a:latin typeface="+mj-lt"/>
                <a:ea typeface="Calibri"/>
                <a:cs typeface="Times New Roman"/>
              </a:rPr>
              <a:t>CrIMSS</a:t>
            </a:r>
            <a:r>
              <a:rPr lang="en-US" sz="1100" b="1" dirty="0" smtClean="0">
                <a:solidFill>
                  <a:srgbClr val="0070C0"/>
                </a:solidFill>
                <a:ea typeface="Calibri"/>
                <a:cs typeface="Times New Roman"/>
              </a:rPr>
              <a:t>  </a:t>
            </a:r>
            <a:r>
              <a:rPr lang="en-US" sz="1100" dirty="0" smtClean="0">
                <a:ea typeface="Calibri"/>
                <a:cs typeface="Times New Roman"/>
              </a:rPr>
              <a:t>                        Total </a:t>
            </a:r>
            <a:r>
              <a:rPr lang="en-US" sz="1100" dirty="0">
                <a:ea typeface="Calibri"/>
                <a:cs typeface="Times New Roman"/>
              </a:rPr>
              <a:t>Column </a:t>
            </a:r>
            <a:r>
              <a:rPr lang="en-US" sz="1100" dirty="0" smtClean="0">
                <a:ea typeface="Calibri"/>
                <a:cs typeface="Times New Roman"/>
              </a:rPr>
              <a:t>O3     14 May 2014</a:t>
            </a:r>
            <a:endParaRPr lang="en-US" sz="1100" dirty="0" smtClean="0">
              <a:effectLst/>
              <a:latin typeface="Calibri"/>
              <a:ea typeface="Calibri"/>
              <a:cs typeface="Times New Roman"/>
            </a:endParaRPr>
          </a:p>
          <a:p>
            <a:pPr marL="0" marR="0" algn="ctr">
              <a:lnSpc>
                <a:spcPct val="115000"/>
              </a:lnSpc>
              <a:spcBef>
                <a:spcPts val="0"/>
              </a:spcBef>
              <a:spcAft>
                <a:spcPts val="1000"/>
              </a:spcAft>
            </a:pPr>
            <a:endParaRPr lang="en-US" sz="1100" dirty="0">
              <a:effectLst/>
              <a:latin typeface="Calibri"/>
              <a:ea typeface="Calibri"/>
              <a:cs typeface="Times New Roman"/>
            </a:endParaRPr>
          </a:p>
          <a:p>
            <a:pPr marL="0" marR="0" algn="ctr">
              <a:lnSpc>
                <a:spcPct val="115000"/>
              </a:lnSpc>
              <a:spcBef>
                <a:spcPts val="0"/>
              </a:spcBef>
              <a:spcAft>
                <a:spcPts val="1000"/>
              </a:spcAft>
            </a:pPr>
            <a:r>
              <a:rPr lang="en-US" sz="1100" dirty="0">
                <a:effectLst/>
                <a:latin typeface="Calibri"/>
                <a:ea typeface="Calibri"/>
                <a:cs typeface="Times New Roman"/>
              </a:rPr>
              <a:t> </a:t>
            </a:r>
          </a:p>
        </p:txBody>
      </p:sp>
      <p:sp>
        <p:nvSpPr>
          <p:cNvPr id="11" name="TextBox 10"/>
          <p:cNvSpPr txBox="1"/>
          <p:nvPr/>
        </p:nvSpPr>
        <p:spPr>
          <a:xfrm>
            <a:off x="8811008" y="64567"/>
            <a:ext cx="233524" cy="372793"/>
          </a:xfrm>
          <a:prstGeom prst="rect">
            <a:avLst/>
          </a:prstGeom>
          <a:noFill/>
        </p:spPr>
        <p:txBody>
          <a:bodyPr wrap="square" rtlCol="0">
            <a:spAutoFit/>
          </a:bodyPr>
          <a:lstStyle/>
          <a:p>
            <a:r>
              <a:rPr lang="en-US" dirty="0" smtClean="0">
                <a:latin typeface="+mn-lt"/>
              </a:rPr>
              <a:t>9</a:t>
            </a:r>
            <a:endParaRPr lang="en-US" dirty="0">
              <a:latin typeface="+mn-lt"/>
            </a:endParaRPr>
          </a:p>
        </p:txBody>
      </p:sp>
    </p:spTree>
    <p:extLst>
      <p:ext uri="{BB962C8B-B14F-4D97-AF65-F5344CB8AC3E}">
        <p14:creationId xmlns:p14="http://schemas.microsoft.com/office/powerpoint/2010/main" val="4061379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New Product Development</a:t>
            </a:r>
            <a:endParaRPr lang="en-US" dirty="0"/>
          </a:p>
        </p:txBody>
      </p:sp>
      <p:sp>
        <p:nvSpPr>
          <p:cNvPr id="3" name="Content Placeholder 2"/>
          <p:cNvSpPr>
            <a:spLocks noGrp="1"/>
          </p:cNvSpPr>
          <p:nvPr>
            <p:ph idx="1"/>
          </p:nvPr>
        </p:nvSpPr>
        <p:spPr>
          <a:xfrm>
            <a:off x="267418" y="842114"/>
            <a:ext cx="2442255" cy="5558685"/>
          </a:xfrm>
        </p:spPr>
        <p:txBody>
          <a:bodyPr>
            <a:normAutofit lnSpcReduction="10000"/>
          </a:bodyPr>
          <a:lstStyle/>
          <a:p>
            <a:pPr>
              <a:lnSpc>
                <a:spcPct val="85000"/>
              </a:lnSpc>
            </a:pPr>
            <a:r>
              <a:rPr lang="en-US" dirty="0" smtClean="0"/>
              <a:t>Demonstrates </a:t>
            </a:r>
            <a:r>
              <a:rPr lang="en-US" dirty="0"/>
              <a:t>increased temporal coverage </a:t>
            </a:r>
            <a:r>
              <a:rPr lang="en-US" dirty="0" smtClean="0"/>
              <a:t>of GOES-R </a:t>
            </a:r>
            <a:r>
              <a:rPr lang="en-US" dirty="0"/>
              <a:t>ABI</a:t>
            </a:r>
          </a:p>
          <a:p>
            <a:pPr>
              <a:lnSpc>
                <a:spcPct val="85000"/>
              </a:lnSpc>
            </a:pPr>
            <a:r>
              <a:rPr lang="en-US" dirty="0"/>
              <a:t>Spatial coverage </a:t>
            </a:r>
            <a:r>
              <a:rPr lang="en-US" dirty="0" smtClean="0"/>
              <a:t>now </a:t>
            </a:r>
            <a:r>
              <a:rPr lang="en-US" dirty="0"/>
              <a:t>includes most of the North Atlantic</a:t>
            </a:r>
          </a:p>
          <a:p>
            <a:pPr>
              <a:lnSpc>
                <a:spcPct val="85000"/>
              </a:lnSpc>
            </a:pPr>
            <a:r>
              <a:rPr lang="en-US" dirty="0"/>
              <a:t>Differing latencies still </a:t>
            </a:r>
            <a:r>
              <a:rPr lang="en-US" dirty="0" smtClean="0"/>
              <a:t>problematic</a:t>
            </a:r>
          </a:p>
          <a:p>
            <a:pPr>
              <a:lnSpc>
                <a:spcPct val="85000"/>
              </a:lnSpc>
            </a:pPr>
            <a:r>
              <a:rPr lang="en-US" dirty="0" smtClean="0"/>
              <a:t>Need </a:t>
            </a:r>
            <a:r>
              <a:rPr lang="en-US" dirty="0"/>
              <a:t>to refine the display of CrIMSS to match AIRS</a:t>
            </a:r>
          </a:p>
          <a:p>
            <a:pPr>
              <a:lnSpc>
                <a:spcPct val="85000"/>
              </a:lnSpc>
            </a:pPr>
            <a:endParaRPr lang="en-US" sz="1400" dirty="0"/>
          </a:p>
          <a:p>
            <a:endParaRPr lang="en-US" dirty="0"/>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09673" y="838200"/>
            <a:ext cx="3157727" cy="2743200"/>
          </a:xfrm>
          <a:prstGeom prst="rect">
            <a:avLst/>
          </a:prstGeom>
        </p:spPr>
      </p:pic>
      <p:sp>
        <p:nvSpPr>
          <p:cNvPr id="5" name="Text Box 2"/>
          <p:cNvSpPr txBox="1">
            <a:spLocks noChangeArrowheads="1"/>
          </p:cNvSpPr>
          <p:nvPr/>
        </p:nvSpPr>
        <p:spPr bwMode="auto">
          <a:xfrm>
            <a:off x="2840737" y="2590800"/>
            <a:ext cx="1426463" cy="762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b="1" dirty="0" smtClean="0">
                <a:solidFill>
                  <a:srgbClr val="C00000"/>
                </a:solidFill>
                <a:latin typeface="+mj-lt"/>
                <a:ea typeface="Calibri"/>
                <a:cs typeface="Times New Roman"/>
              </a:rPr>
              <a:t>AIRS</a:t>
            </a:r>
            <a:r>
              <a:rPr lang="en-US" sz="1100" dirty="0" smtClean="0">
                <a:ea typeface="Calibri"/>
                <a:cs typeface="Times New Roman"/>
              </a:rPr>
              <a:t>                          Total </a:t>
            </a:r>
            <a:r>
              <a:rPr lang="en-US" sz="1100" dirty="0">
                <a:ea typeface="Calibri"/>
                <a:cs typeface="Times New Roman"/>
              </a:rPr>
              <a:t>Column </a:t>
            </a:r>
            <a:r>
              <a:rPr lang="en-US" sz="1100" dirty="0" smtClean="0">
                <a:ea typeface="Calibri"/>
                <a:cs typeface="Times New Roman"/>
              </a:rPr>
              <a:t>O3      14 May 2014</a:t>
            </a:r>
            <a:endParaRPr lang="en-US" sz="1100" dirty="0" smtClean="0">
              <a:effectLst/>
              <a:latin typeface="Calibri"/>
              <a:ea typeface="Calibri"/>
              <a:cs typeface="Times New Roman"/>
            </a:endParaRPr>
          </a:p>
          <a:p>
            <a:pPr marL="0" marR="0" algn="ctr">
              <a:lnSpc>
                <a:spcPct val="115000"/>
              </a:lnSpc>
              <a:spcBef>
                <a:spcPts val="0"/>
              </a:spcBef>
              <a:spcAft>
                <a:spcPts val="1000"/>
              </a:spcAft>
            </a:pPr>
            <a:endParaRPr lang="en-US" sz="1100" dirty="0">
              <a:effectLst/>
              <a:latin typeface="Calibri"/>
              <a:ea typeface="Calibri"/>
              <a:cs typeface="Times New Roman"/>
            </a:endParaRPr>
          </a:p>
          <a:p>
            <a:pPr marL="0" marR="0" algn="ctr">
              <a:lnSpc>
                <a:spcPct val="115000"/>
              </a:lnSpc>
              <a:spcBef>
                <a:spcPts val="0"/>
              </a:spcBef>
              <a:spcAft>
                <a:spcPts val="1000"/>
              </a:spcAft>
            </a:pPr>
            <a:r>
              <a:rPr lang="en-US" sz="1100" dirty="0">
                <a:effectLst/>
                <a:latin typeface="Calibri"/>
                <a:ea typeface="Calibri"/>
                <a:cs typeface="Times New Roman"/>
              </a:rPr>
              <a:t> </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30823" y="838200"/>
            <a:ext cx="3160777" cy="27432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0823" y="3581400"/>
            <a:ext cx="3160777" cy="274320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09674" y="3581400"/>
            <a:ext cx="3157726" cy="2743200"/>
          </a:xfrm>
          <a:prstGeom prst="rect">
            <a:avLst/>
          </a:prstGeom>
        </p:spPr>
      </p:pic>
      <p:sp>
        <p:nvSpPr>
          <p:cNvPr id="9" name="Text Box 2"/>
          <p:cNvSpPr txBox="1">
            <a:spLocks noChangeArrowheads="1"/>
          </p:cNvSpPr>
          <p:nvPr/>
        </p:nvSpPr>
        <p:spPr bwMode="auto">
          <a:xfrm>
            <a:off x="2971799" y="1219201"/>
            <a:ext cx="1295401" cy="3298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b="1" dirty="0" smtClean="0">
                <a:solidFill>
                  <a:srgbClr val="C00000"/>
                </a:solidFill>
                <a:effectLst/>
                <a:latin typeface="Calibri"/>
                <a:ea typeface="Calibri"/>
                <a:cs typeface="Times New Roman"/>
              </a:rPr>
              <a:t>1400 UTC</a:t>
            </a:r>
            <a:endParaRPr lang="en-US" sz="1100" b="1" dirty="0">
              <a:solidFill>
                <a:srgbClr val="C00000"/>
              </a:solidFill>
              <a:effectLst/>
              <a:latin typeface="Calibri"/>
              <a:ea typeface="Calibri"/>
              <a:cs typeface="Times New Roman"/>
            </a:endParaRPr>
          </a:p>
        </p:txBody>
      </p:sp>
      <p:sp>
        <p:nvSpPr>
          <p:cNvPr id="10" name="Text Box 2"/>
          <p:cNvSpPr txBox="1">
            <a:spLocks noChangeArrowheads="1"/>
          </p:cNvSpPr>
          <p:nvPr/>
        </p:nvSpPr>
        <p:spPr bwMode="auto">
          <a:xfrm>
            <a:off x="5943600" y="1219200"/>
            <a:ext cx="1295401" cy="3298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pPr>
            <a:r>
              <a:rPr lang="en-US" b="1" dirty="0" smtClean="0">
                <a:solidFill>
                  <a:srgbClr val="0070C0"/>
                </a:solidFill>
                <a:effectLst/>
                <a:latin typeface="Calibri"/>
                <a:ea typeface="Calibri"/>
                <a:cs typeface="Times New Roman"/>
              </a:rPr>
              <a:t>1500 UTC</a:t>
            </a:r>
            <a:endParaRPr lang="en-US" sz="1100" b="1" dirty="0">
              <a:solidFill>
                <a:srgbClr val="0070C0"/>
              </a:solidFill>
              <a:effectLst/>
              <a:latin typeface="Calibri"/>
              <a:ea typeface="Calibri"/>
              <a:cs typeface="Times New Roman"/>
            </a:endParaRPr>
          </a:p>
        </p:txBody>
      </p:sp>
      <p:sp>
        <p:nvSpPr>
          <p:cNvPr id="11" name="Text Box 2"/>
          <p:cNvSpPr txBox="1">
            <a:spLocks noChangeArrowheads="1"/>
          </p:cNvSpPr>
          <p:nvPr/>
        </p:nvSpPr>
        <p:spPr bwMode="auto">
          <a:xfrm>
            <a:off x="2840737" y="4038600"/>
            <a:ext cx="1295401" cy="3298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1000"/>
              </a:spcAft>
            </a:pPr>
            <a:r>
              <a:rPr lang="en-US" b="1" dirty="0" smtClean="0">
                <a:solidFill>
                  <a:srgbClr val="0070C0"/>
                </a:solidFill>
                <a:effectLst/>
                <a:latin typeface="Calibri"/>
                <a:ea typeface="Calibri"/>
                <a:cs typeface="Times New Roman"/>
              </a:rPr>
              <a:t>1600 UTC</a:t>
            </a:r>
            <a:endParaRPr lang="en-US" sz="1100" b="1" dirty="0">
              <a:solidFill>
                <a:srgbClr val="0070C0"/>
              </a:solidFill>
              <a:effectLst/>
              <a:latin typeface="Calibri"/>
              <a:ea typeface="Calibri"/>
              <a:cs typeface="Times New Roman"/>
            </a:endParaRPr>
          </a:p>
        </p:txBody>
      </p:sp>
      <p:sp>
        <p:nvSpPr>
          <p:cNvPr id="12" name="Text Box 2"/>
          <p:cNvSpPr txBox="1">
            <a:spLocks noChangeArrowheads="1"/>
          </p:cNvSpPr>
          <p:nvPr/>
        </p:nvSpPr>
        <p:spPr bwMode="auto">
          <a:xfrm>
            <a:off x="5943600" y="4019909"/>
            <a:ext cx="1295401" cy="3298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b="1" dirty="0" smtClean="0">
                <a:solidFill>
                  <a:srgbClr val="0070C0"/>
                </a:solidFill>
                <a:effectLst/>
                <a:latin typeface="Calibri"/>
                <a:ea typeface="Calibri"/>
                <a:cs typeface="Times New Roman"/>
              </a:rPr>
              <a:t>1700 UTC</a:t>
            </a:r>
            <a:endParaRPr lang="en-US" sz="1100" b="1" dirty="0">
              <a:solidFill>
                <a:srgbClr val="0070C0"/>
              </a:solidFill>
              <a:effectLst/>
              <a:latin typeface="Calibri"/>
              <a:ea typeface="Calibri"/>
              <a:cs typeface="Times New Roman"/>
            </a:endParaRPr>
          </a:p>
        </p:txBody>
      </p:sp>
      <p:sp>
        <p:nvSpPr>
          <p:cNvPr id="13" name="Text Box 2"/>
          <p:cNvSpPr txBox="1">
            <a:spLocks noChangeArrowheads="1"/>
          </p:cNvSpPr>
          <p:nvPr/>
        </p:nvSpPr>
        <p:spPr bwMode="auto">
          <a:xfrm>
            <a:off x="5920596" y="2590800"/>
            <a:ext cx="1426463" cy="762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b="1" dirty="0" smtClean="0">
                <a:solidFill>
                  <a:srgbClr val="0070C0"/>
                </a:solidFill>
                <a:latin typeface="+mj-lt"/>
                <a:ea typeface="Calibri"/>
                <a:cs typeface="Times New Roman"/>
              </a:rPr>
              <a:t>CrIMSS</a:t>
            </a:r>
            <a:r>
              <a:rPr lang="en-US" sz="1100" b="1" dirty="0" smtClean="0">
                <a:ea typeface="Calibri"/>
                <a:cs typeface="Times New Roman"/>
              </a:rPr>
              <a:t> </a:t>
            </a:r>
            <a:r>
              <a:rPr lang="en-US" sz="1100" dirty="0" smtClean="0">
                <a:ea typeface="Calibri"/>
                <a:cs typeface="Times New Roman"/>
              </a:rPr>
              <a:t>                         Total </a:t>
            </a:r>
            <a:r>
              <a:rPr lang="en-US" sz="1100" dirty="0">
                <a:ea typeface="Calibri"/>
                <a:cs typeface="Times New Roman"/>
              </a:rPr>
              <a:t>Column </a:t>
            </a:r>
            <a:r>
              <a:rPr lang="en-US" sz="1100" dirty="0" smtClean="0">
                <a:ea typeface="Calibri"/>
                <a:cs typeface="Times New Roman"/>
              </a:rPr>
              <a:t>O3     14 May 2014</a:t>
            </a:r>
            <a:endParaRPr lang="en-US" sz="1100" dirty="0" smtClean="0">
              <a:effectLst/>
              <a:latin typeface="Calibri"/>
              <a:ea typeface="Calibri"/>
              <a:cs typeface="Times New Roman"/>
            </a:endParaRPr>
          </a:p>
          <a:p>
            <a:pPr marL="0" marR="0" algn="ctr">
              <a:lnSpc>
                <a:spcPct val="115000"/>
              </a:lnSpc>
              <a:spcBef>
                <a:spcPts val="0"/>
              </a:spcBef>
              <a:spcAft>
                <a:spcPts val="1000"/>
              </a:spcAft>
            </a:pPr>
            <a:endParaRPr lang="en-US" sz="1100" dirty="0">
              <a:effectLst/>
              <a:latin typeface="Calibri"/>
              <a:ea typeface="Calibri"/>
              <a:cs typeface="Times New Roman"/>
            </a:endParaRPr>
          </a:p>
          <a:p>
            <a:pPr marL="0" marR="0" algn="ctr">
              <a:lnSpc>
                <a:spcPct val="115000"/>
              </a:lnSpc>
              <a:spcBef>
                <a:spcPts val="0"/>
              </a:spcBef>
              <a:spcAft>
                <a:spcPts val="1000"/>
              </a:spcAft>
            </a:pPr>
            <a:r>
              <a:rPr lang="en-US" sz="1100" dirty="0">
                <a:effectLst/>
                <a:latin typeface="Calibri"/>
                <a:ea typeface="Calibri"/>
                <a:cs typeface="Times New Roman"/>
              </a:rPr>
              <a:t> </a:t>
            </a:r>
          </a:p>
        </p:txBody>
      </p:sp>
      <p:sp>
        <p:nvSpPr>
          <p:cNvPr id="14" name="Text Box 2"/>
          <p:cNvSpPr txBox="1">
            <a:spLocks noChangeArrowheads="1"/>
          </p:cNvSpPr>
          <p:nvPr/>
        </p:nvSpPr>
        <p:spPr bwMode="auto">
          <a:xfrm>
            <a:off x="2819400" y="5334000"/>
            <a:ext cx="1426463" cy="762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b="1" dirty="0" smtClean="0">
                <a:solidFill>
                  <a:srgbClr val="C00000"/>
                </a:solidFill>
                <a:latin typeface="+mj-lt"/>
                <a:ea typeface="Calibri"/>
                <a:cs typeface="Times New Roman"/>
              </a:rPr>
              <a:t>AIRS</a:t>
            </a:r>
            <a:r>
              <a:rPr lang="en-US" sz="1100" dirty="0" smtClean="0">
                <a:ea typeface="Calibri"/>
                <a:cs typeface="Times New Roman"/>
              </a:rPr>
              <a:t>                          Total </a:t>
            </a:r>
            <a:r>
              <a:rPr lang="en-US" sz="1100" dirty="0">
                <a:ea typeface="Calibri"/>
                <a:cs typeface="Times New Roman"/>
              </a:rPr>
              <a:t>Column </a:t>
            </a:r>
            <a:r>
              <a:rPr lang="en-US" sz="1100" dirty="0" smtClean="0">
                <a:ea typeface="Calibri"/>
                <a:cs typeface="Times New Roman"/>
              </a:rPr>
              <a:t>O3      14 May 2014</a:t>
            </a:r>
            <a:endParaRPr lang="en-US" sz="1100" dirty="0" smtClean="0">
              <a:effectLst/>
              <a:latin typeface="Calibri"/>
              <a:ea typeface="Calibri"/>
              <a:cs typeface="Times New Roman"/>
            </a:endParaRPr>
          </a:p>
          <a:p>
            <a:pPr marL="0" marR="0" algn="ctr">
              <a:lnSpc>
                <a:spcPct val="115000"/>
              </a:lnSpc>
              <a:spcBef>
                <a:spcPts val="0"/>
              </a:spcBef>
              <a:spcAft>
                <a:spcPts val="1000"/>
              </a:spcAft>
            </a:pPr>
            <a:endParaRPr lang="en-US" sz="1100" dirty="0">
              <a:effectLst/>
              <a:latin typeface="Calibri"/>
              <a:ea typeface="Calibri"/>
              <a:cs typeface="Times New Roman"/>
            </a:endParaRPr>
          </a:p>
          <a:p>
            <a:pPr marL="0" marR="0" algn="ctr">
              <a:lnSpc>
                <a:spcPct val="115000"/>
              </a:lnSpc>
              <a:spcBef>
                <a:spcPts val="0"/>
              </a:spcBef>
              <a:spcAft>
                <a:spcPts val="1000"/>
              </a:spcAft>
            </a:pPr>
            <a:r>
              <a:rPr lang="en-US" sz="1100" dirty="0">
                <a:effectLst/>
                <a:latin typeface="Calibri"/>
                <a:ea typeface="Calibri"/>
                <a:cs typeface="Times New Roman"/>
              </a:rPr>
              <a:t> </a:t>
            </a:r>
          </a:p>
        </p:txBody>
      </p:sp>
      <p:sp>
        <p:nvSpPr>
          <p:cNvPr id="15" name="Text Box 2"/>
          <p:cNvSpPr txBox="1">
            <a:spLocks noChangeArrowheads="1"/>
          </p:cNvSpPr>
          <p:nvPr/>
        </p:nvSpPr>
        <p:spPr bwMode="auto">
          <a:xfrm>
            <a:off x="5943600" y="5334000"/>
            <a:ext cx="1426463" cy="762000"/>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b="1" dirty="0" smtClean="0">
                <a:solidFill>
                  <a:srgbClr val="0070C0"/>
                </a:solidFill>
                <a:latin typeface="+mj-lt"/>
                <a:ea typeface="Calibri"/>
                <a:cs typeface="Times New Roman"/>
              </a:rPr>
              <a:t>CrIMSS</a:t>
            </a:r>
            <a:r>
              <a:rPr lang="en-US" sz="1100" b="1" dirty="0" smtClean="0">
                <a:solidFill>
                  <a:srgbClr val="0070C0"/>
                </a:solidFill>
                <a:ea typeface="Calibri"/>
                <a:cs typeface="Times New Roman"/>
              </a:rPr>
              <a:t>  </a:t>
            </a:r>
            <a:r>
              <a:rPr lang="en-US" sz="1100" dirty="0" smtClean="0">
                <a:ea typeface="Calibri"/>
                <a:cs typeface="Times New Roman"/>
              </a:rPr>
              <a:t>                        Total </a:t>
            </a:r>
            <a:r>
              <a:rPr lang="en-US" sz="1100" dirty="0">
                <a:ea typeface="Calibri"/>
                <a:cs typeface="Times New Roman"/>
              </a:rPr>
              <a:t>Column </a:t>
            </a:r>
            <a:r>
              <a:rPr lang="en-US" sz="1100" dirty="0" smtClean="0">
                <a:ea typeface="Calibri"/>
                <a:cs typeface="Times New Roman"/>
              </a:rPr>
              <a:t>O3     14 May 2014</a:t>
            </a:r>
            <a:endParaRPr lang="en-US" sz="1100" dirty="0" smtClean="0">
              <a:effectLst/>
              <a:latin typeface="Calibri"/>
              <a:ea typeface="Calibri"/>
              <a:cs typeface="Times New Roman"/>
            </a:endParaRPr>
          </a:p>
          <a:p>
            <a:pPr marL="0" marR="0" algn="ctr">
              <a:lnSpc>
                <a:spcPct val="115000"/>
              </a:lnSpc>
              <a:spcBef>
                <a:spcPts val="0"/>
              </a:spcBef>
              <a:spcAft>
                <a:spcPts val="1000"/>
              </a:spcAft>
            </a:pPr>
            <a:endParaRPr lang="en-US" sz="1100" dirty="0">
              <a:effectLst/>
              <a:latin typeface="Calibri"/>
              <a:ea typeface="Calibri"/>
              <a:cs typeface="Times New Roman"/>
            </a:endParaRPr>
          </a:p>
          <a:p>
            <a:pPr marL="0" marR="0" algn="ctr">
              <a:lnSpc>
                <a:spcPct val="115000"/>
              </a:lnSpc>
              <a:spcBef>
                <a:spcPts val="0"/>
              </a:spcBef>
              <a:spcAft>
                <a:spcPts val="1000"/>
              </a:spcAft>
            </a:pPr>
            <a:r>
              <a:rPr lang="en-US" sz="1100" dirty="0">
                <a:effectLst/>
                <a:latin typeface="Calibri"/>
                <a:ea typeface="Calibri"/>
                <a:cs typeface="Times New Roman"/>
              </a:rPr>
              <a:t> </a:t>
            </a:r>
          </a:p>
        </p:txBody>
      </p:sp>
      <p:sp>
        <p:nvSpPr>
          <p:cNvPr id="16" name="Oval 15"/>
          <p:cNvSpPr/>
          <p:nvPr/>
        </p:nvSpPr>
        <p:spPr>
          <a:xfrm>
            <a:off x="4572000" y="1676400"/>
            <a:ext cx="609600" cy="533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7" name="Oval 16"/>
          <p:cNvSpPr/>
          <p:nvPr/>
        </p:nvSpPr>
        <p:spPr>
          <a:xfrm>
            <a:off x="7772400" y="1667774"/>
            <a:ext cx="609600" cy="533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8" name="Oval 17"/>
          <p:cNvSpPr/>
          <p:nvPr/>
        </p:nvSpPr>
        <p:spPr>
          <a:xfrm>
            <a:off x="4288536" y="4572000"/>
            <a:ext cx="740663" cy="6477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19" name="Oval 18"/>
          <p:cNvSpPr/>
          <p:nvPr/>
        </p:nvSpPr>
        <p:spPr>
          <a:xfrm>
            <a:off x="7402068" y="4629150"/>
            <a:ext cx="740663" cy="6477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00000"/>
              </a:solidFill>
            </a:endParaRPr>
          </a:p>
        </p:txBody>
      </p:sp>
      <p:sp>
        <p:nvSpPr>
          <p:cNvPr id="20" name="Text Box 2"/>
          <p:cNvSpPr txBox="1">
            <a:spLocks noChangeArrowheads="1"/>
          </p:cNvSpPr>
          <p:nvPr/>
        </p:nvSpPr>
        <p:spPr bwMode="auto">
          <a:xfrm>
            <a:off x="5765982" y="1676400"/>
            <a:ext cx="1094231" cy="880613"/>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spcAft>
                <a:spcPts val="1000"/>
              </a:spcAft>
            </a:pPr>
            <a:r>
              <a:rPr lang="en-US" sz="1400" b="1" dirty="0" smtClean="0">
                <a:latin typeface="+mj-lt"/>
                <a:ea typeface="Calibri"/>
                <a:cs typeface="Times New Roman"/>
              </a:rPr>
              <a:t> S</a:t>
            </a:r>
            <a:r>
              <a:rPr lang="en-US" sz="1200" b="1" dirty="0" smtClean="0">
                <a:latin typeface="+mj-lt"/>
                <a:ea typeface="Calibri"/>
                <a:cs typeface="Times New Roman"/>
              </a:rPr>
              <a:t>imilar O3 feature &amp; Coverage farther west</a:t>
            </a:r>
            <a:endParaRPr lang="en-US" sz="1100" dirty="0">
              <a:effectLst/>
              <a:latin typeface="Calibri"/>
              <a:ea typeface="Calibri"/>
              <a:cs typeface="Times New Roman"/>
            </a:endParaRPr>
          </a:p>
        </p:txBody>
      </p:sp>
      <p:cxnSp>
        <p:nvCxnSpPr>
          <p:cNvPr id="21" name="Straight Arrow Connector 20"/>
          <p:cNvCxnSpPr/>
          <p:nvPr/>
        </p:nvCxnSpPr>
        <p:spPr>
          <a:xfrm>
            <a:off x="6809231" y="1843537"/>
            <a:ext cx="963168" cy="42413"/>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 name="Text Box 2"/>
          <p:cNvSpPr txBox="1">
            <a:spLocks noChangeArrowheads="1"/>
          </p:cNvSpPr>
          <p:nvPr/>
        </p:nvSpPr>
        <p:spPr bwMode="auto">
          <a:xfrm>
            <a:off x="5105400" y="4572000"/>
            <a:ext cx="1575239" cy="65318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Aft>
                <a:spcPts val="1000"/>
              </a:spcAft>
            </a:pPr>
            <a:r>
              <a:rPr lang="en-US" sz="1200" b="1" dirty="0" smtClean="0">
                <a:latin typeface="+mj-lt"/>
                <a:ea typeface="Calibri"/>
                <a:cs typeface="Times New Roman"/>
              </a:rPr>
              <a:t>Coverage farther west &amp; shows where feature ends</a:t>
            </a:r>
            <a:endParaRPr lang="en-US" sz="1200" dirty="0" smtClean="0">
              <a:effectLst/>
              <a:latin typeface="Calibri"/>
              <a:ea typeface="Calibri"/>
              <a:cs typeface="Times New Roman"/>
            </a:endParaRPr>
          </a:p>
          <a:p>
            <a:pPr marL="0" marR="0" algn="ctr">
              <a:lnSpc>
                <a:spcPct val="115000"/>
              </a:lnSpc>
              <a:spcBef>
                <a:spcPts val="0"/>
              </a:spcBef>
              <a:spcAft>
                <a:spcPts val="1000"/>
              </a:spcAft>
            </a:pPr>
            <a:endParaRPr lang="en-US" sz="1100" dirty="0">
              <a:effectLst/>
              <a:latin typeface="Calibri"/>
              <a:ea typeface="Calibri"/>
              <a:cs typeface="Times New Roman"/>
            </a:endParaRPr>
          </a:p>
          <a:p>
            <a:pPr marL="0" marR="0" algn="ctr">
              <a:lnSpc>
                <a:spcPct val="115000"/>
              </a:lnSpc>
              <a:spcBef>
                <a:spcPts val="0"/>
              </a:spcBef>
              <a:spcAft>
                <a:spcPts val="1000"/>
              </a:spcAft>
            </a:pPr>
            <a:r>
              <a:rPr lang="en-US" sz="1100" dirty="0">
                <a:effectLst/>
                <a:latin typeface="Calibri"/>
                <a:ea typeface="Calibri"/>
                <a:cs typeface="Times New Roman"/>
              </a:rPr>
              <a:t> </a:t>
            </a:r>
          </a:p>
        </p:txBody>
      </p:sp>
      <p:cxnSp>
        <p:nvCxnSpPr>
          <p:cNvPr id="23" name="Straight Arrow Connector 22"/>
          <p:cNvCxnSpPr/>
          <p:nvPr/>
        </p:nvCxnSpPr>
        <p:spPr>
          <a:xfrm>
            <a:off x="6633827" y="4953000"/>
            <a:ext cx="452773" cy="81952"/>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8626415" y="64567"/>
            <a:ext cx="418117" cy="369332"/>
          </a:xfrm>
          <a:prstGeom prst="rect">
            <a:avLst/>
          </a:prstGeom>
          <a:noFill/>
        </p:spPr>
        <p:txBody>
          <a:bodyPr wrap="square" rtlCol="0">
            <a:spAutoFit/>
          </a:bodyPr>
          <a:lstStyle/>
          <a:p>
            <a:r>
              <a:rPr lang="en-US" dirty="0" smtClean="0">
                <a:latin typeface="+mn-lt"/>
              </a:rPr>
              <a:t>10</a:t>
            </a:r>
            <a:endParaRPr lang="en-US" dirty="0">
              <a:latin typeface="+mn-lt"/>
            </a:endParaRPr>
          </a:p>
        </p:txBody>
      </p:sp>
    </p:spTree>
    <p:extLst>
      <p:ext uri="{BB962C8B-B14F-4D97-AF65-F5344CB8AC3E}">
        <p14:creationId xmlns:p14="http://schemas.microsoft.com/office/powerpoint/2010/main" val="37604135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874"/>
            <a:ext cx="8229600" cy="1143000"/>
          </a:xfrm>
        </p:spPr>
        <p:txBody>
          <a:bodyPr/>
          <a:lstStyle/>
          <a:p>
            <a:r>
              <a:rPr lang="en-US" dirty="0" smtClean="0"/>
              <a:t>Future Goals</a:t>
            </a:r>
            <a:endParaRPr lang="en-US" dirty="0"/>
          </a:p>
        </p:txBody>
      </p:sp>
      <p:sp>
        <p:nvSpPr>
          <p:cNvPr id="3" name="Content Placeholder 2"/>
          <p:cNvSpPr>
            <a:spLocks noGrp="1"/>
          </p:cNvSpPr>
          <p:nvPr>
            <p:ph idx="1"/>
          </p:nvPr>
        </p:nvSpPr>
        <p:spPr>
          <a:xfrm>
            <a:off x="457200" y="987754"/>
            <a:ext cx="8229600" cy="4525963"/>
          </a:xfrm>
        </p:spPr>
        <p:txBody>
          <a:bodyPr/>
          <a:lstStyle/>
          <a:p>
            <a:pPr>
              <a:lnSpc>
                <a:spcPct val="85000"/>
              </a:lnSpc>
            </a:pPr>
            <a:r>
              <a:rPr lang="en-US" dirty="0"/>
              <a:t>Current training includes a quick guide</a:t>
            </a:r>
          </a:p>
          <a:p>
            <a:pPr lvl="1">
              <a:lnSpc>
                <a:spcPct val="85000"/>
              </a:lnSpc>
            </a:pPr>
            <a:r>
              <a:rPr lang="en-US" dirty="0"/>
              <a:t>expand forecaster training to include a short module</a:t>
            </a:r>
          </a:p>
          <a:p>
            <a:pPr>
              <a:lnSpc>
                <a:spcPct val="85000"/>
              </a:lnSpc>
            </a:pPr>
            <a:r>
              <a:rPr lang="en-US" dirty="0"/>
              <a:t>Make the products available in AWIPS-II</a:t>
            </a:r>
          </a:p>
          <a:p>
            <a:pPr lvl="1">
              <a:lnSpc>
                <a:spcPct val="85000"/>
              </a:lnSpc>
            </a:pPr>
            <a:r>
              <a:rPr lang="en-US" dirty="0"/>
              <a:t>Currently funded joint SPoRT/CIRA/CIMSS GOES-R visiting scientist project to explore products in National Centers Perspective AWIPS-II</a:t>
            </a:r>
          </a:p>
          <a:p>
            <a:endParaRPr lang="en-US"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088" t="10749" r="18248" b="31452"/>
          <a:stretch/>
        </p:blipFill>
        <p:spPr bwMode="auto">
          <a:xfrm>
            <a:off x="152400" y="2568403"/>
            <a:ext cx="3837709" cy="32270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5680" t="9629" r="17182" b="39428"/>
          <a:stretch/>
        </p:blipFill>
        <p:spPr bwMode="auto">
          <a:xfrm>
            <a:off x="923026" y="3700730"/>
            <a:ext cx="3570799" cy="254901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144681" y="2850804"/>
            <a:ext cx="4444578" cy="2585323"/>
          </a:xfrm>
          <a:prstGeom prst="rect">
            <a:avLst/>
          </a:prstGeom>
          <a:solidFill>
            <a:schemeClr val="tx2"/>
          </a:solidFill>
          <a:ln>
            <a:solidFill>
              <a:schemeClr val="bg1"/>
            </a:solidFill>
          </a:ln>
        </p:spPr>
        <p:txBody>
          <a:bodyPr wrap="square" rtlCol="0">
            <a:spAutoFit/>
          </a:bodyPr>
          <a:lstStyle/>
          <a:p>
            <a:pPr algn="ctr"/>
            <a:r>
              <a:rPr lang="en-US" dirty="0" smtClean="0">
                <a:solidFill>
                  <a:schemeClr val="bg1"/>
                </a:solidFill>
                <a:latin typeface="+mn-lt"/>
              </a:rPr>
              <a:t>“There </a:t>
            </a:r>
            <a:r>
              <a:rPr lang="en-US" dirty="0">
                <a:solidFill>
                  <a:schemeClr val="bg1"/>
                </a:solidFill>
                <a:latin typeface="+mn-lt"/>
              </a:rPr>
              <a:t>may have been 1 occasion where 1 pass did line up over the US with the spot I was interested in. In that case, it was helpful in reaffirming my suspicions on whether stratospheric air was present. Otherwise, the passes were few and far between and not particularly timely. If there was greater coverage of passes and not as much of a lag, it would certainly be useful</a:t>
            </a:r>
            <a:r>
              <a:rPr lang="en-US" dirty="0" smtClean="0">
                <a:solidFill>
                  <a:schemeClr val="bg1"/>
                </a:solidFill>
                <a:latin typeface="+mn-lt"/>
              </a:rPr>
              <a:t>.”</a:t>
            </a:r>
            <a:endParaRPr lang="en-US" dirty="0">
              <a:solidFill>
                <a:schemeClr val="bg1"/>
              </a:solidFill>
              <a:latin typeface="+mn-lt"/>
            </a:endParaRPr>
          </a:p>
        </p:txBody>
      </p:sp>
      <p:sp>
        <p:nvSpPr>
          <p:cNvPr id="7" name="Content Placeholder 2"/>
          <p:cNvSpPr txBox="1">
            <a:spLocks/>
          </p:cNvSpPr>
          <p:nvPr/>
        </p:nvSpPr>
        <p:spPr>
          <a:xfrm>
            <a:off x="4572000" y="2142265"/>
            <a:ext cx="4343400" cy="430167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5000"/>
              </a:lnSpc>
            </a:pPr>
            <a:endParaRPr lang="en-US" sz="2000" dirty="0" smtClean="0"/>
          </a:p>
          <a:p>
            <a:pPr>
              <a:lnSpc>
                <a:spcPct val="95000"/>
              </a:lnSpc>
            </a:pPr>
            <a:r>
              <a:rPr lang="en-US" sz="2400" dirty="0"/>
              <a:t>Adjust product according to forecaster feedback after the winter demonstration at OPC</a:t>
            </a:r>
          </a:p>
          <a:p>
            <a:pPr>
              <a:lnSpc>
                <a:spcPct val="95000"/>
              </a:lnSpc>
            </a:pPr>
            <a:r>
              <a:rPr lang="en-US" sz="2400" dirty="0" smtClean="0"/>
              <a:t>Expand the ozone products to other instruments</a:t>
            </a:r>
          </a:p>
          <a:p>
            <a:pPr lvl="1">
              <a:lnSpc>
                <a:spcPct val="95000"/>
              </a:lnSpc>
            </a:pPr>
            <a:r>
              <a:rPr lang="en-US" sz="1800" dirty="0"/>
              <a:t>Increase temporal &amp; spatial coverage with AIRS, IASI, CrIS retrievals once NUCAPS is available</a:t>
            </a:r>
          </a:p>
          <a:p>
            <a:pPr lvl="1">
              <a:lnSpc>
                <a:spcPct val="95000"/>
              </a:lnSpc>
            </a:pPr>
            <a:r>
              <a:rPr lang="en-US" sz="1800" dirty="0" smtClean="0"/>
              <a:t>Work with NESDIS STAR to generate anomalies from their TOAST/TACO products which combine UV/IR ozone retrievals</a:t>
            </a:r>
          </a:p>
        </p:txBody>
      </p:sp>
      <p:sp>
        <p:nvSpPr>
          <p:cNvPr id="9" name="TextBox 8"/>
          <p:cNvSpPr txBox="1"/>
          <p:nvPr/>
        </p:nvSpPr>
        <p:spPr>
          <a:xfrm>
            <a:off x="8626415" y="64567"/>
            <a:ext cx="418117" cy="369332"/>
          </a:xfrm>
          <a:prstGeom prst="rect">
            <a:avLst/>
          </a:prstGeom>
          <a:noFill/>
        </p:spPr>
        <p:txBody>
          <a:bodyPr wrap="square" rtlCol="0">
            <a:spAutoFit/>
          </a:bodyPr>
          <a:lstStyle/>
          <a:p>
            <a:r>
              <a:rPr lang="en-US" dirty="0" smtClean="0">
                <a:latin typeface="+mn-lt"/>
              </a:rPr>
              <a:t>11</a:t>
            </a:r>
            <a:endParaRPr lang="en-US" dirty="0">
              <a:latin typeface="+mn-lt"/>
            </a:endParaRPr>
          </a:p>
        </p:txBody>
      </p:sp>
    </p:spTree>
    <p:extLst>
      <p:ext uri="{BB962C8B-B14F-4D97-AF65-F5344CB8AC3E}">
        <p14:creationId xmlns:p14="http://schemas.microsoft.com/office/powerpoint/2010/main" val="312572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93483"/>
            <a:ext cx="8229600" cy="1143000"/>
          </a:xfrm>
        </p:spPr>
        <p:txBody>
          <a:bodyPr/>
          <a:lstStyle/>
          <a:p>
            <a:r>
              <a:rPr lang="en-US" dirty="0" smtClean="0"/>
              <a:t>Further Air Mass RGB Validation</a:t>
            </a:r>
            <a:endParaRPr lang="en-US" dirty="0"/>
          </a:p>
        </p:txBody>
      </p:sp>
      <p:sp>
        <p:nvSpPr>
          <p:cNvPr id="3" name="Content Placeholder 2"/>
          <p:cNvSpPr>
            <a:spLocks noGrp="1"/>
          </p:cNvSpPr>
          <p:nvPr>
            <p:ph idx="1"/>
          </p:nvPr>
        </p:nvSpPr>
        <p:spPr>
          <a:xfrm>
            <a:off x="207034" y="994600"/>
            <a:ext cx="4550428" cy="2541595"/>
          </a:xfrm>
        </p:spPr>
        <p:txBody>
          <a:bodyPr>
            <a:normAutofit lnSpcReduction="10000"/>
          </a:bodyPr>
          <a:lstStyle/>
          <a:p>
            <a:pPr>
              <a:lnSpc>
                <a:spcPct val="85000"/>
              </a:lnSpc>
            </a:pPr>
            <a:r>
              <a:rPr lang="en-US" dirty="0"/>
              <a:t>Use of profiles to further validate RGB products in preparation for GOES-R ABI</a:t>
            </a:r>
          </a:p>
          <a:p>
            <a:pPr>
              <a:lnSpc>
                <a:spcPct val="85000"/>
              </a:lnSpc>
            </a:pPr>
            <a:r>
              <a:rPr lang="en-US" dirty="0"/>
              <a:t>Would forecaster access to profiles/swaths on individual levels enhance confidence and interpretation of qualitative products</a:t>
            </a:r>
            <a:r>
              <a:rPr lang="en-US" dirty="0" smtClean="0"/>
              <a:t>?</a:t>
            </a:r>
            <a:endParaRPr lang="en-US" dirty="0"/>
          </a:p>
        </p:txBody>
      </p:sp>
      <p:grpSp>
        <p:nvGrpSpPr>
          <p:cNvPr id="10" name="Group 9"/>
          <p:cNvGrpSpPr/>
          <p:nvPr/>
        </p:nvGrpSpPr>
        <p:grpSpPr>
          <a:xfrm>
            <a:off x="5763973" y="2774446"/>
            <a:ext cx="3291840" cy="3291840"/>
            <a:chOff x="5364892" y="974124"/>
            <a:chExt cx="3657600" cy="3657600"/>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64892" y="974124"/>
              <a:ext cx="3657600" cy="3657600"/>
            </a:xfrm>
            <a:prstGeom prst="rect">
              <a:avLst/>
            </a:prstGeom>
            <a:ln>
              <a:solidFill>
                <a:schemeClr val="tx1"/>
              </a:solidFill>
            </a:ln>
          </p:spPr>
        </p:pic>
        <p:sp>
          <p:nvSpPr>
            <p:cNvPr id="12" name="TextBox 11"/>
            <p:cNvSpPr txBox="1"/>
            <p:nvPr/>
          </p:nvSpPr>
          <p:spPr>
            <a:xfrm>
              <a:off x="7549424" y="1143000"/>
              <a:ext cx="1425146" cy="854934"/>
            </a:xfrm>
            <a:prstGeom prst="rect">
              <a:avLst/>
            </a:prstGeom>
            <a:solidFill>
              <a:schemeClr val="bg1"/>
            </a:solidFill>
          </p:spPr>
          <p:txBody>
            <a:bodyPr wrap="square" rtlCol="0">
              <a:spAutoFit/>
            </a:bodyPr>
            <a:lstStyle/>
            <a:p>
              <a:pPr algn="ctr"/>
              <a:r>
                <a:rPr lang="en-US" sz="1100" dirty="0" smtClean="0"/>
                <a:t>1812-1824 UTC 29 October 2012 AIRS O3 Anomaly</a:t>
              </a:r>
              <a:endParaRPr lang="en-US" sz="1100" dirty="0"/>
            </a:p>
          </p:txBody>
        </p:sp>
        <p:sp>
          <p:nvSpPr>
            <p:cNvPr id="13" name="Oval 12"/>
            <p:cNvSpPr/>
            <p:nvPr/>
          </p:nvSpPr>
          <p:spPr>
            <a:xfrm>
              <a:off x="7239000" y="2743200"/>
              <a:ext cx="304800" cy="30269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grpSp>
      <p:grpSp>
        <p:nvGrpSpPr>
          <p:cNvPr id="24" name="Group 23"/>
          <p:cNvGrpSpPr/>
          <p:nvPr/>
        </p:nvGrpSpPr>
        <p:grpSpPr>
          <a:xfrm>
            <a:off x="475885" y="3414924"/>
            <a:ext cx="4630953" cy="2787467"/>
            <a:chOff x="3657600" y="3276600"/>
            <a:chExt cx="5074920" cy="3383280"/>
          </a:xfrm>
        </p:grpSpPr>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3276600"/>
              <a:ext cx="5074920" cy="3383280"/>
            </a:xfrm>
            <a:prstGeom prst="rect">
              <a:avLst/>
            </a:prstGeom>
            <a:ln>
              <a:solidFill>
                <a:schemeClr val="tx1"/>
              </a:solidFill>
            </a:ln>
          </p:spPr>
        </p:pic>
        <p:cxnSp>
          <p:nvCxnSpPr>
            <p:cNvPr id="19" name="Straight Arrow Connector 18"/>
            <p:cNvCxnSpPr/>
            <p:nvPr/>
          </p:nvCxnSpPr>
          <p:spPr>
            <a:xfrm flipH="1">
              <a:off x="6195060" y="4876800"/>
              <a:ext cx="891540" cy="456822"/>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97178" y="4054380"/>
              <a:ext cx="1157416" cy="749348"/>
            </a:xfrm>
            <a:prstGeom prst="rect">
              <a:avLst/>
            </a:prstGeom>
            <a:solidFill>
              <a:schemeClr val="bg1"/>
            </a:solidFill>
            <a:ln>
              <a:solidFill>
                <a:schemeClr val="tx1"/>
              </a:solidFill>
            </a:ln>
          </p:spPr>
          <p:txBody>
            <a:bodyPr wrap="square" rtlCol="0">
              <a:spAutoFit/>
            </a:bodyPr>
            <a:lstStyle/>
            <a:p>
              <a:pPr algn="ctr"/>
              <a:r>
                <a:rPr lang="en-US" sz="1100" dirty="0" smtClean="0"/>
                <a:t>Mid- &amp;  Upper- level Dry Air</a:t>
              </a:r>
              <a:endParaRPr lang="en-US" sz="1100" dirty="0"/>
            </a:p>
          </p:txBody>
        </p:sp>
        <p:sp>
          <p:nvSpPr>
            <p:cNvPr id="21" name="TextBox 20"/>
            <p:cNvSpPr txBox="1"/>
            <p:nvPr/>
          </p:nvSpPr>
          <p:spPr>
            <a:xfrm>
              <a:off x="7086600" y="4582180"/>
              <a:ext cx="1350034" cy="539530"/>
            </a:xfrm>
            <a:prstGeom prst="rect">
              <a:avLst/>
            </a:prstGeom>
            <a:solidFill>
              <a:schemeClr val="bg1"/>
            </a:solidFill>
            <a:ln>
              <a:solidFill>
                <a:schemeClr val="tx1"/>
              </a:solidFill>
            </a:ln>
          </p:spPr>
          <p:txBody>
            <a:bodyPr wrap="square" rtlCol="0">
              <a:spAutoFit/>
            </a:bodyPr>
            <a:lstStyle/>
            <a:p>
              <a:pPr algn="ctr"/>
              <a:r>
                <a:rPr lang="en-US" sz="1100" dirty="0" smtClean="0"/>
                <a:t>High O3 down to  ~250 mb</a:t>
              </a:r>
              <a:endParaRPr lang="en-US" sz="1100" dirty="0"/>
            </a:p>
          </p:txBody>
        </p:sp>
        <p:sp>
          <p:nvSpPr>
            <p:cNvPr id="22" name="TextBox 21"/>
            <p:cNvSpPr txBox="1"/>
            <p:nvPr/>
          </p:nvSpPr>
          <p:spPr>
            <a:xfrm>
              <a:off x="6929186" y="5308292"/>
              <a:ext cx="1478692" cy="959166"/>
            </a:xfrm>
            <a:prstGeom prst="rect">
              <a:avLst/>
            </a:prstGeom>
            <a:solidFill>
              <a:schemeClr val="bg1"/>
            </a:solidFill>
          </p:spPr>
          <p:txBody>
            <a:bodyPr wrap="square" rtlCol="0">
              <a:spAutoFit/>
            </a:bodyPr>
            <a:lstStyle/>
            <a:p>
              <a:pPr algn="ctr"/>
              <a:r>
                <a:rPr lang="en-US" sz="1100" dirty="0" smtClean="0"/>
                <a:t>1812-1824 UTC 29 October 2012 AIRS T, q, O3 profiles</a:t>
              </a:r>
              <a:endParaRPr lang="en-US" sz="1100" dirty="0"/>
            </a:p>
          </p:txBody>
        </p:sp>
        <p:cxnSp>
          <p:nvCxnSpPr>
            <p:cNvPr id="23" name="Straight Arrow Connector 22"/>
            <p:cNvCxnSpPr/>
            <p:nvPr/>
          </p:nvCxnSpPr>
          <p:spPr>
            <a:xfrm flipH="1">
              <a:off x="4815016" y="4844672"/>
              <a:ext cx="152400" cy="48895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4651345" y="957188"/>
            <a:ext cx="3017520" cy="2560320"/>
            <a:chOff x="2013860" y="951470"/>
            <a:chExt cx="3320140" cy="2879125"/>
          </a:xfrm>
        </p:grpSpPr>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rcRect r="30956" b="17143"/>
            <a:stretch/>
          </p:blipFill>
          <p:spPr>
            <a:xfrm>
              <a:off x="2013860" y="951470"/>
              <a:ext cx="3320140" cy="2879125"/>
            </a:xfrm>
            <a:prstGeom prst="rect">
              <a:avLst/>
            </a:prstGeom>
          </p:spPr>
        </p:pic>
        <p:sp>
          <p:nvSpPr>
            <p:cNvPr id="6" name="TextBox 5"/>
            <p:cNvSpPr txBox="1"/>
            <p:nvPr/>
          </p:nvSpPr>
          <p:spPr>
            <a:xfrm>
              <a:off x="2057399" y="2819400"/>
              <a:ext cx="1828800" cy="865250"/>
            </a:xfrm>
            <a:prstGeom prst="rect">
              <a:avLst/>
            </a:prstGeom>
            <a:solidFill>
              <a:schemeClr val="bg1"/>
            </a:solidFill>
          </p:spPr>
          <p:txBody>
            <a:bodyPr wrap="square" rtlCol="0">
              <a:spAutoFit/>
            </a:bodyPr>
            <a:lstStyle/>
            <a:p>
              <a:pPr algn="ctr"/>
              <a:r>
                <a:rPr lang="en-US" sz="1100" dirty="0" smtClean="0"/>
                <a:t>1801 UTC 29           October 2012                          GOES Sounder                 Air Mass RGB</a:t>
              </a:r>
              <a:endParaRPr lang="en-US" sz="1100" dirty="0"/>
            </a:p>
          </p:txBody>
        </p:sp>
      </p:grpSp>
      <p:sp>
        <p:nvSpPr>
          <p:cNvPr id="25" name="Oval 24"/>
          <p:cNvSpPr/>
          <p:nvPr/>
        </p:nvSpPr>
        <p:spPr>
          <a:xfrm>
            <a:off x="6870933" y="2019461"/>
            <a:ext cx="304800" cy="302693"/>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26" name="TextBox 25"/>
          <p:cNvSpPr txBox="1"/>
          <p:nvPr/>
        </p:nvSpPr>
        <p:spPr>
          <a:xfrm>
            <a:off x="8609163" y="64567"/>
            <a:ext cx="435370" cy="369332"/>
          </a:xfrm>
          <a:prstGeom prst="rect">
            <a:avLst/>
          </a:prstGeom>
          <a:noFill/>
        </p:spPr>
        <p:txBody>
          <a:bodyPr wrap="square" rtlCol="0">
            <a:spAutoFit/>
          </a:bodyPr>
          <a:lstStyle/>
          <a:p>
            <a:r>
              <a:rPr lang="en-US" dirty="0" smtClean="0">
                <a:latin typeface="+mn-lt"/>
              </a:rPr>
              <a:t>12</a:t>
            </a:r>
            <a:endParaRPr lang="en-US" dirty="0">
              <a:latin typeface="+mn-lt"/>
            </a:endParaRPr>
          </a:p>
        </p:txBody>
      </p:sp>
    </p:spTree>
    <p:extLst>
      <p:ext uri="{BB962C8B-B14F-4D97-AF65-F5344CB8AC3E}">
        <p14:creationId xmlns:p14="http://schemas.microsoft.com/office/powerpoint/2010/main" val="2556401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a:t>SPoRT has worked with GOES-R/JPSS Proving Grounds to develop/transition ozone products in N-AWIPS format to </a:t>
            </a:r>
            <a:r>
              <a:rPr lang="en-US" dirty="0" smtClean="0"/>
              <a:t>OPC</a:t>
            </a:r>
          </a:p>
          <a:p>
            <a:r>
              <a:rPr lang="en-US" dirty="0"/>
              <a:t>Legacy AIRS ozone retrievals </a:t>
            </a:r>
            <a:r>
              <a:rPr lang="en-US" dirty="0" smtClean="0"/>
              <a:t>have been used </a:t>
            </a:r>
            <a:r>
              <a:rPr lang="en-US" dirty="0"/>
              <a:t>to enhance interpretation and increase forecaster confidence in the Air Mass RGB before GOES-R launch as well as demonstrate capabilities of next-generation JPSS CrIS </a:t>
            </a:r>
            <a:r>
              <a:rPr lang="en-US" dirty="0" smtClean="0"/>
              <a:t>retrievals</a:t>
            </a:r>
          </a:p>
          <a:p>
            <a:pPr>
              <a:lnSpc>
                <a:spcPct val="95000"/>
              </a:lnSpc>
            </a:pPr>
            <a:r>
              <a:rPr lang="en-US" dirty="0" smtClean="0"/>
              <a:t>Based on forecaster feedback SPoRT plans to </a:t>
            </a:r>
            <a:r>
              <a:rPr lang="en-US" dirty="0"/>
              <a:t>e</a:t>
            </a:r>
            <a:r>
              <a:rPr lang="en-US" dirty="0" smtClean="0"/>
              <a:t>xpand </a:t>
            </a:r>
            <a:r>
              <a:rPr lang="en-US" dirty="0"/>
              <a:t>the ozone products to other </a:t>
            </a:r>
            <a:r>
              <a:rPr lang="en-US" dirty="0" smtClean="0"/>
              <a:t>instruments to increase temporal and spatial coverage</a:t>
            </a:r>
          </a:p>
          <a:p>
            <a:endParaRPr lang="en-US" dirty="0" smtClean="0"/>
          </a:p>
          <a:p>
            <a:endParaRPr lang="en-US" dirty="0"/>
          </a:p>
          <a:p>
            <a:endParaRPr lang="en-US" dirty="0"/>
          </a:p>
        </p:txBody>
      </p:sp>
      <p:sp>
        <p:nvSpPr>
          <p:cNvPr id="4" name="TextBox 3"/>
          <p:cNvSpPr txBox="1"/>
          <p:nvPr/>
        </p:nvSpPr>
        <p:spPr>
          <a:xfrm>
            <a:off x="8609163" y="64567"/>
            <a:ext cx="435370" cy="369332"/>
          </a:xfrm>
          <a:prstGeom prst="rect">
            <a:avLst/>
          </a:prstGeom>
          <a:noFill/>
        </p:spPr>
        <p:txBody>
          <a:bodyPr wrap="square" rtlCol="0">
            <a:spAutoFit/>
          </a:bodyPr>
          <a:lstStyle/>
          <a:p>
            <a:r>
              <a:rPr lang="en-US" dirty="0" smtClean="0">
                <a:latin typeface="+mn-lt"/>
              </a:rPr>
              <a:t>13</a:t>
            </a:r>
            <a:endParaRPr lang="en-US" dirty="0">
              <a:latin typeface="+mn-lt"/>
            </a:endParaRPr>
          </a:p>
        </p:txBody>
      </p:sp>
    </p:spTree>
    <p:extLst>
      <p:ext uri="{BB962C8B-B14F-4D97-AF65-F5344CB8AC3E}">
        <p14:creationId xmlns:p14="http://schemas.microsoft.com/office/powerpoint/2010/main" val="23945136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5"/>
          <p:cNvSpPr>
            <a:spLocks noGrp="1"/>
          </p:cNvSpPr>
          <p:nvPr>
            <p:ph type="title"/>
          </p:nvPr>
        </p:nvSpPr>
        <p:spPr>
          <a:xfrm>
            <a:off x="457200" y="152400"/>
            <a:ext cx="8229600" cy="1143000"/>
          </a:xfrm>
        </p:spPr>
        <p:txBody>
          <a:bodyPr>
            <a:normAutofit/>
          </a:bodyPr>
          <a:lstStyle/>
          <a:p>
            <a:pPr eaLnBrk="1" hangingPunct="1"/>
            <a:r>
              <a:rPr lang="en-US" dirty="0" smtClean="0">
                <a:effectLst>
                  <a:outerShdw blurRad="38100" dist="38100" dir="2700000" algn="tl">
                    <a:srgbClr val="000000">
                      <a:alpha val="43137"/>
                    </a:srgbClr>
                  </a:outerShdw>
                </a:effectLst>
              </a:rPr>
              <a:t>Outline</a:t>
            </a:r>
            <a:endParaRPr lang="en-US" sz="2000" dirty="0" smtClean="0">
              <a:effectLst>
                <a:outerShdw blurRad="38100" dist="38100" dir="2700000" algn="tl">
                  <a:srgbClr val="000000">
                    <a:alpha val="43137"/>
                  </a:srgbClr>
                </a:outerShdw>
              </a:effectLst>
            </a:endParaRPr>
          </a:p>
        </p:txBody>
      </p:sp>
      <p:sp>
        <p:nvSpPr>
          <p:cNvPr id="4100" name="Content Placeholder 16"/>
          <p:cNvSpPr>
            <a:spLocks noGrp="1"/>
          </p:cNvSpPr>
          <p:nvPr>
            <p:ph idx="1"/>
          </p:nvPr>
        </p:nvSpPr>
        <p:spPr>
          <a:xfrm>
            <a:off x="478820" y="1083149"/>
            <a:ext cx="6874212" cy="4635069"/>
          </a:xfrm>
        </p:spPr>
        <p:txBody>
          <a:bodyPr>
            <a:normAutofit/>
          </a:bodyPr>
          <a:lstStyle/>
          <a:p>
            <a:pPr>
              <a:lnSpc>
                <a:spcPct val="85000"/>
              </a:lnSpc>
            </a:pPr>
            <a:r>
              <a:rPr lang="en-US" sz="2400" dirty="0" smtClean="0"/>
              <a:t>Forecast Challenge &amp; Motivation</a:t>
            </a:r>
            <a:endParaRPr lang="en-US" sz="2400" dirty="0"/>
          </a:p>
          <a:p>
            <a:pPr>
              <a:lnSpc>
                <a:spcPct val="85000"/>
              </a:lnSpc>
            </a:pPr>
            <a:r>
              <a:rPr lang="en-US" sz="2400" dirty="0"/>
              <a:t>Ozone Products</a:t>
            </a:r>
          </a:p>
          <a:p>
            <a:pPr>
              <a:lnSpc>
                <a:spcPct val="85000"/>
              </a:lnSpc>
            </a:pPr>
            <a:r>
              <a:rPr lang="en-US" sz="2400" dirty="0"/>
              <a:t>Transition to National Centers</a:t>
            </a:r>
          </a:p>
          <a:p>
            <a:pPr>
              <a:lnSpc>
                <a:spcPct val="85000"/>
              </a:lnSpc>
            </a:pPr>
            <a:r>
              <a:rPr lang="en-US" sz="2400" dirty="0"/>
              <a:t>New Product </a:t>
            </a:r>
            <a:r>
              <a:rPr lang="en-US" sz="2400" dirty="0" smtClean="0"/>
              <a:t>Development</a:t>
            </a:r>
          </a:p>
          <a:p>
            <a:pPr>
              <a:lnSpc>
                <a:spcPct val="85000"/>
              </a:lnSpc>
            </a:pPr>
            <a:r>
              <a:rPr lang="en-US" sz="2400" dirty="0" smtClean="0"/>
              <a:t>Future </a:t>
            </a:r>
            <a:r>
              <a:rPr lang="en-US" sz="2400" dirty="0"/>
              <a:t>Goals</a:t>
            </a:r>
          </a:p>
          <a:p>
            <a:pPr>
              <a:lnSpc>
                <a:spcPct val="85000"/>
              </a:lnSpc>
            </a:pPr>
            <a:r>
              <a:rPr lang="en-US" sz="2400" dirty="0"/>
              <a:t>Further Air Mass RGB </a:t>
            </a:r>
            <a:r>
              <a:rPr lang="en-US" sz="2400" dirty="0" smtClean="0"/>
              <a:t>Validation</a:t>
            </a:r>
          </a:p>
          <a:p>
            <a:pPr>
              <a:lnSpc>
                <a:spcPct val="85000"/>
              </a:lnSpc>
            </a:pPr>
            <a:r>
              <a:rPr lang="en-US" dirty="0" smtClean="0"/>
              <a:t>Summary</a:t>
            </a:r>
            <a:endParaRPr lang="en-US" sz="2400" dirty="0"/>
          </a:p>
        </p:txBody>
      </p:sp>
      <p:grpSp>
        <p:nvGrpSpPr>
          <p:cNvPr id="44" name="Group 43"/>
          <p:cNvGrpSpPr/>
          <p:nvPr/>
        </p:nvGrpSpPr>
        <p:grpSpPr>
          <a:xfrm>
            <a:off x="84408" y="6109598"/>
            <a:ext cx="8971457" cy="713232"/>
            <a:chOff x="0" y="6144768"/>
            <a:chExt cx="8971457" cy="713232"/>
          </a:xfrm>
        </p:grpSpPr>
        <p:grpSp>
          <p:nvGrpSpPr>
            <p:cNvPr id="45" name="Group 44"/>
            <p:cNvGrpSpPr/>
            <p:nvPr/>
          </p:nvGrpSpPr>
          <p:grpSpPr>
            <a:xfrm>
              <a:off x="2286000" y="6451428"/>
              <a:ext cx="5120640" cy="179832"/>
              <a:chOff x="2286000" y="6451428"/>
              <a:chExt cx="5120640" cy="179832"/>
            </a:xfrm>
          </p:grpSpPr>
          <p:sp>
            <p:nvSpPr>
              <p:cNvPr id="49" name="Line 13"/>
              <p:cNvSpPr>
                <a:spLocks noChangeShapeType="1"/>
              </p:cNvSpPr>
              <p:nvPr/>
            </p:nvSpPr>
            <p:spPr bwMode="auto">
              <a:xfrm>
                <a:off x="2468880" y="6451428"/>
                <a:ext cx="4937760" cy="0"/>
              </a:xfrm>
              <a:prstGeom prst="line">
                <a:avLst/>
              </a:prstGeom>
              <a:noFill/>
              <a:ln w="38100">
                <a:solidFill>
                  <a:srgbClr val="CC0000"/>
                </a:solidFill>
                <a:round/>
                <a:headEnd/>
                <a:tailEnd/>
              </a:ln>
            </p:spPr>
            <p:txBody>
              <a:bodyPr/>
              <a:lstStyle/>
              <a:p>
                <a:endParaRPr lang="en-US"/>
              </a:p>
            </p:txBody>
          </p:sp>
          <p:sp>
            <p:nvSpPr>
              <p:cNvPr id="50" name="Line 14"/>
              <p:cNvSpPr>
                <a:spLocks noChangeShapeType="1"/>
              </p:cNvSpPr>
              <p:nvPr/>
            </p:nvSpPr>
            <p:spPr bwMode="auto">
              <a:xfrm>
                <a:off x="2374523" y="6542868"/>
                <a:ext cx="4937760" cy="0"/>
              </a:xfrm>
              <a:prstGeom prst="line">
                <a:avLst/>
              </a:prstGeom>
              <a:noFill/>
              <a:ln w="38100">
                <a:solidFill>
                  <a:srgbClr val="CC0000"/>
                </a:solidFill>
                <a:round/>
                <a:headEnd/>
                <a:tailEnd/>
              </a:ln>
            </p:spPr>
            <p:txBody>
              <a:bodyPr/>
              <a:lstStyle/>
              <a:p>
                <a:endParaRPr lang="en-US"/>
              </a:p>
            </p:txBody>
          </p:sp>
          <p:sp>
            <p:nvSpPr>
              <p:cNvPr id="51" name="Line 15"/>
              <p:cNvSpPr>
                <a:spLocks noChangeShapeType="1"/>
              </p:cNvSpPr>
              <p:nvPr/>
            </p:nvSpPr>
            <p:spPr bwMode="auto">
              <a:xfrm>
                <a:off x="2286000" y="6631260"/>
                <a:ext cx="4937760" cy="0"/>
              </a:xfrm>
              <a:prstGeom prst="line">
                <a:avLst/>
              </a:prstGeom>
              <a:noFill/>
              <a:ln w="38100">
                <a:solidFill>
                  <a:srgbClr val="CC0000"/>
                </a:solidFill>
                <a:round/>
                <a:headEnd/>
                <a:tailEnd/>
              </a:ln>
            </p:spPr>
            <p:txBody>
              <a:bodyPr/>
              <a:lstStyle/>
              <a:p>
                <a:endParaRPr lang="en-US"/>
              </a:p>
            </p:txBody>
          </p:sp>
        </p:grpSp>
        <p:pic>
          <p:nvPicPr>
            <p:cNvPr id="46" name="Picture 45" descr="sport_redblue_lg_trans.gif"/>
            <p:cNvPicPr>
              <a:picLocks/>
            </p:cNvPicPr>
            <p:nvPr/>
          </p:nvPicPr>
          <p:blipFill>
            <a:blip r:embed="rId3" cstate="print"/>
            <a:stretch>
              <a:fillRect/>
            </a:stretch>
          </p:blipFill>
          <p:spPr>
            <a:xfrm>
              <a:off x="0" y="6208776"/>
              <a:ext cx="2286000" cy="649224"/>
            </a:xfrm>
            <a:prstGeom prst="rect">
              <a:avLst/>
            </a:prstGeom>
          </p:spPr>
        </p:pic>
        <p:pic>
          <p:nvPicPr>
            <p:cNvPr id="47" name="Picture 46" descr="NASA_Lg.PNG"/>
            <p:cNvPicPr>
              <a:picLocks/>
            </p:cNvPicPr>
            <p:nvPr/>
          </p:nvPicPr>
          <p:blipFill>
            <a:blip r:embed="rId4" cstate="print"/>
            <a:stretch>
              <a:fillRect/>
            </a:stretch>
          </p:blipFill>
          <p:spPr>
            <a:xfrm>
              <a:off x="7512132" y="6144768"/>
              <a:ext cx="859536" cy="713232"/>
            </a:xfrm>
            <a:prstGeom prst="rect">
              <a:avLst/>
            </a:prstGeom>
          </p:spPr>
        </p:pic>
        <p:pic>
          <p:nvPicPr>
            <p:cNvPr id="48" name="Picture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47278" y="6189293"/>
              <a:ext cx="624179" cy="624179"/>
            </a:xfrm>
            <a:prstGeom prst="rect">
              <a:avLst/>
            </a:prstGeom>
          </p:spPr>
        </p:pic>
      </p:grpSp>
      <p:sp>
        <p:nvSpPr>
          <p:cNvPr id="16" name="TextBox 15"/>
          <p:cNvSpPr txBox="1"/>
          <p:nvPr/>
        </p:nvSpPr>
        <p:spPr>
          <a:xfrm>
            <a:off x="8811008" y="64567"/>
            <a:ext cx="233524" cy="372793"/>
          </a:xfrm>
          <a:prstGeom prst="rect">
            <a:avLst/>
          </a:prstGeom>
          <a:noFill/>
        </p:spPr>
        <p:txBody>
          <a:bodyPr wrap="square" rtlCol="0">
            <a:spAutoFit/>
          </a:bodyPr>
          <a:lstStyle/>
          <a:p>
            <a:r>
              <a:rPr lang="en-US" dirty="0" smtClean="0">
                <a:latin typeface="+mn-lt"/>
              </a:rPr>
              <a:t>1</a:t>
            </a:r>
            <a:endParaRPr lang="en-US" dirty="0">
              <a:latin typeface="+mn-lt"/>
            </a:endParaRPr>
          </a:p>
        </p:txBody>
      </p:sp>
      <p:pic>
        <p:nvPicPr>
          <p:cNvPr id="1031" name="Picture 7"/>
          <p:cNvPicPr>
            <a:picLocks noChangeAspect="1" noChangeArrowheads="1"/>
          </p:cNvPicPr>
          <p:nvPr/>
        </p:nvPicPr>
        <p:blipFill rotWithShape="1">
          <a:blip r:embed="rId6">
            <a:extLst>
              <a:ext uri="{28A0092B-C50C-407E-A947-70E740481C1C}">
                <a14:useLocalDpi xmlns:a14="http://schemas.microsoft.com/office/drawing/2010/main" val="0"/>
              </a:ext>
            </a:extLst>
          </a:blip>
          <a:srcRect l="11009" r="62778" b="50000"/>
          <a:stretch/>
        </p:blipFill>
        <p:spPr bwMode="auto">
          <a:xfrm>
            <a:off x="5053621" y="1137115"/>
            <a:ext cx="3289300" cy="256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descr="http://weather.msfc.nasa.gov/sport/dynamic/airs/20140821_1400_sport_natloc_airso3anom.gif"/>
          <p:cNvPicPr>
            <a:picLocks noChangeAspect="1" noChangeArrowheads="1"/>
          </p:cNvPicPr>
          <p:nvPr/>
        </p:nvPicPr>
        <p:blipFill rotWithShape="1">
          <a:blip r:embed="rId7">
            <a:extLst>
              <a:ext uri="{28A0092B-C50C-407E-A947-70E740481C1C}">
                <a14:useLocalDpi xmlns:a14="http://schemas.microsoft.com/office/drawing/2010/main" val="0"/>
              </a:ext>
            </a:extLst>
          </a:blip>
          <a:srcRect l="11009" r="62778" b="50000"/>
          <a:stretch/>
        </p:blipFill>
        <p:spPr bwMode="auto">
          <a:xfrm>
            <a:off x="5565982" y="3258523"/>
            <a:ext cx="3289300" cy="25603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565982" y="5818843"/>
            <a:ext cx="2396062" cy="523220"/>
          </a:xfrm>
          <a:prstGeom prst="rect">
            <a:avLst/>
          </a:prstGeom>
          <a:noFill/>
        </p:spPr>
        <p:txBody>
          <a:bodyPr wrap="square" rtlCol="0">
            <a:spAutoFit/>
          </a:bodyPr>
          <a:lstStyle/>
          <a:p>
            <a:r>
              <a:rPr lang="en-US" sz="1400" i="1" dirty="0" smtClean="0">
                <a:latin typeface="+mn-lt"/>
              </a:rPr>
              <a:t>Top: AIRS total column ozone</a:t>
            </a:r>
          </a:p>
          <a:p>
            <a:r>
              <a:rPr lang="en-US" sz="1400" i="1" dirty="0" smtClean="0">
                <a:latin typeface="+mn-lt"/>
              </a:rPr>
              <a:t>Bottom: AIRS ozone anomaly</a:t>
            </a:r>
            <a:endParaRPr lang="en-US" sz="1400" i="1" dirty="0">
              <a:latin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Forecast Challenge &amp; Motivation</a:t>
            </a:r>
            <a:endParaRPr lang="en-US" dirty="0"/>
          </a:p>
        </p:txBody>
      </p:sp>
      <p:sp>
        <p:nvSpPr>
          <p:cNvPr id="3" name="Content Placeholder 2"/>
          <p:cNvSpPr>
            <a:spLocks noGrp="1"/>
          </p:cNvSpPr>
          <p:nvPr>
            <p:ph idx="1"/>
          </p:nvPr>
        </p:nvSpPr>
        <p:spPr>
          <a:xfrm>
            <a:off x="457200" y="1052424"/>
            <a:ext cx="5149970" cy="5073740"/>
          </a:xfrm>
        </p:spPr>
        <p:txBody>
          <a:bodyPr/>
          <a:lstStyle/>
          <a:p>
            <a:pPr>
              <a:lnSpc>
                <a:spcPct val="85000"/>
              </a:lnSpc>
              <a:spcBef>
                <a:spcPts val="600"/>
              </a:spcBef>
            </a:pPr>
            <a:r>
              <a:rPr lang="en-US" dirty="0"/>
              <a:t>OPC has used the Air Mass RGB </a:t>
            </a:r>
            <a:r>
              <a:rPr lang="en-US" dirty="0" smtClean="0"/>
              <a:t>product since 2012</a:t>
            </a:r>
            <a:endParaRPr lang="en-US" dirty="0"/>
          </a:p>
          <a:p>
            <a:pPr lvl="1">
              <a:lnSpc>
                <a:spcPct val="85000"/>
              </a:lnSpc>
              <a:spcBef>
                <a:spcPts val="600"/>
              </a:spcBef>
            </a:pPr>
            <a:r>
              <a:rPr lang="en-US" dirty="0" smtClean="0"/>
              <a:t>To enhance </a:t>
            </a:r>
            <a:r>
              <a:rPr lang="en-US" dirty="0"/>
              <a:t>forecaster situational awareness of cyclogenesis and stratospheric driven high wind events</a:t>
            </a:r>
          </a:p>
          <a:p>
            <a:pPr lvl="1">
              <a:lnSpc>
                <a:spcPct val="85000"/>
              </a:lnSpc>
              <a:spcBef>
                <a:spcPts val="600"/>
              </a:spcBef>
            </a:pPr>
            <a:r>
              <a:rPr lang="en-US" dirty="0" smtClean="0"/>
              <a:t>As </a:t>
            </a:r>
            <a:r>
              <a:rPr lang="en-US" dirty="0"/>
              <a:t>a proxy to prepare for GOES-R ABI capabilities</a:t>
            </a:r>
          </a:p>
          <a:p>
            <a:r>
              <a:rPr lang="en-US" dirty="0" smtClean="0"/>
              <a:t>The GOES-R/JPSS PG satellite liaison  and National Center forecasters expressed </a:t>
            </a:r>
            <a:r>
              <a:rPr lang="en-US" dirty="0"/>
              <a:t>a need for quantitative products to enhance understanding and training of the qualitative </a:t>
            </a:r>
            <a:r>
              <a:rPr lang="en-US" dirty="0" smtClean="0"/>
              <a:t>RGB</a:t>
            </a:r>
          </a:p>
          <a:p>
            <a:r>
              <a:rPr lang="en-US" dirty="0" smtClean="0"/>
              <a:t>SPoRT specializes in unique applications of NASA data</a:t>
            </a:r>
            <a:endParaRPr lang="en-US" dirty="0"/>
          </a:p>
          <a:p>
            <a:endParaRPr lang="en-US" dirty="0"/>
          </a:p>
        </p:txBody>
      </p:sp>
      <p:grpSp>
        <p:nvGrpSpPr>
          <p:cNvPr id="4" name="Group 3"/>
          <p:cNvGrpSpPr/>
          <p:nvPr/>
        </p:nvGrpSpPr>
        <p:grpSpPr>
          <a:xfrm>
            <a:off x="5578268" y="1786111"/>
            <a:ext cx="3298314" cy="2909112"/>
            <a:chOff x="1295400" y="990600"/>
            <a:chExt cx="2989192" cy="274320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12575" t="503" r="12160" b="3913"/>
            <a:stretch/>
          </p:blipFill>
          <p:spPr>
            <a:xfrm>
              <a:off x="1295400" y="990600"/>
              <a:ext cx="2989192" cy="2743200"/>
            </a:xfrm>
            <a:prstGeom prst="rect">
              <a:avLst/>
            </a:prstGeom>
            <a:ln>
              <a:solidFill>
                <a:schemeClr val="tx1"/>
              </a:solidFill>
            </a:ln>
          </p:spPr>
        </p:pic>
        <p:sp>
          <p:nvSpPr>
            <p:cNvPr id="6" name="TextBox 5"/>
            <p:cNvSpPr txBox="1"/>
            <p:nvPr/>
          </p:nvSpPr>
          <p:spPr>
            <a:xfrm>
              <a:off x="1402080" y="2667000"/>
              <a:ext cx="1719914" cy="954107"/>
            </a:xfrm>
            <a:prstGeom prst="rect">
              <a:avLst/>
            </a:prstGeom>
            <a:solidFill>
              <a:schemeClr val="bg1"/>
            </a:solidFill>
            <a:ln>
              <a:solidFill>
                <a:schemeClr val="tx1"/>
              </a:solidFill>
            </a:ln>
          </p:spPr>
          <p:txBody>
            <a:bodyPr wrap="square" rtlCol="0">
              <a:spAutoFit/>
            </a:bodyPr>
            <a:lstStyle/>
            <a:p>
              <a:pPr algn="ctr"/>
              <a:r>
                <a:rPr lang="en-US" sz="1400" i="1" dirty="0" smtClean="0">
                  <a:solidFill>
                    <a:srgbClr val="FF0000"/>
                  </a:solidFill>
                </a:rPr>
                <a:t>Suspected stratospheric dry air drawn into mid-latitude cyclone</a:t>
              </a:r>
              <a:endParaRPr lang="en-US" sz="1400" i="1" dirty="0">
                <a:solidFill>
                  <a:srgbClr val="FF0000"/>
                </a:solidFill>
              </a:endParaRPr>
            </a:p>
          </p:txBody>
        </p:sp>
        <p:cxnSp>
          <p:nvCxnSpPr>
            <p:cNvPr id="7" name="Straight Arrow Connector 6"/>
            <p:cNvCxnSpPr/>
            <p:nvPr/>
          </p:nvCxnSpPr>
          <p:spPr>
            <a:xfrm flipV="1">
              <a:off x="2057400" y="1676400"/>
              <a:ext cx="304800" cy="99060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8811008" y="64567"/>
            <a:ext cx="233524" cy="372793"/>
          </a:xfrm>
          <a:prstGeom prst="rect">
            <a:avLst/>
          </a:prstGeom>
          <a:noFill/>
        </p:spPr>
        <p:txBody>
          <a:bodyPr wrap="square" rtlCol="0">
            <a:spAutoFit/>
          </a:bodyPr>
          <a:lstStyle/>
          <a:p>
            <a:r>
              <a:rPr lang="en-US" dirty="0" smtClean="0">
                <a:latin typeface="+mn-lt"/>
              </a:rPr>
              <a:t>2</a:t>
            </a:r>
            <a:endParaRPr lang="en-US" dirty="0">
              <a:latin typeface="+mn-lt"/>
            </a:endParaRPr>
          </a:p>
        </p:txBody>
      </p:sp>
    </p:spTree>
    <p:extLst>
      <p:ext uri="{BB962C8B-B14F-4D97-AF65-F5344CB8AC3E}">
        <p14:creationId xmlns:p14="http://schemas.microsoft.com/office/powerpoint/2010/main" val="4022636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821502"/>
            <a:ext cx="8229600" cy="2536166"/>
          </a:xfrm>
        </p:spPr>
        <p:txBody>
          <a:bodyPr>
            <a:noAutofit/>
          </a:bodyPr>
          <a:lstStyle/>
          <a:p>
            <a:pPr>
              <a:lnSpc>
                <a:spcPct val="105000"/>
              </a:lnSpc>
              <a:spcBef>
                <a:spcPts val="0"/>
              </a:spcBef>
              <a:spcAft>
                <a:spcPts val="600"/>
              </a:spcAft>
            </a:pPr>
            <a:r>
              <a:rPr lang="en-US" dirty="0" smtClean="0"/>
              <a:t>Legacy </a:t>
            </a:r>
            <a:r>
              <a:rPr lang="en-US" dirty="0"/>
              <a:t>AIRS ozone retrievals can be used to </a:t>
            </a:r>
            <a:endParaRPr lang="en-US" dirty="0" smtClean="0"/>
          </a:p>
          <a:p>
            <a:pPr lvl="1">
              <a:lnSpc>
                <a:spcPct val="105000"/>
              </a:lnSpc>
              <a:spcBef>
                <a:spcPts val="0"/>
              </a:spcBef>
              <a:spcAft>
                <a:spcPts val="600"/>
              </a:spcAft>
            </a:pPr>
            <a:r>
              <a:rPr lang="en-US" dirty="0"/>
              <a:t>E</a:t>
            </a:r>
            <a:r>
              <a:rPr lang="en-US" dirty="0" smtClean="0"/>
              <a:t>nhance </a:t>
            </a:r>
            <a:r>
              <a:rPr lang="en-US" dirty="0"/>
              <a:t>interpretation and increase forecaster confidence in the Air Mass RGB before GOES-R launch </a:t>
            </a:r>
            <a:endParaRPr lang="en-US" dirty="0" smtClean="0"/>
          </a:p>
          <a:p>
            <a:pPr lvl="1">
              <a:lnSpc>
                <a:spcPct val="105000"/>
              </a:lnSpc>
              <a:spcBef>
                <a:spcPts val="0"/>
              </a:spcBef>
              <a:spcAft>
                <a:spcPts val="600"/>
              </a:spcAft>
            </a:pPr>
            <a:r>
              <a:rPr lang="en-US" dirty="0"/>
              <a:t>D</a:t>
            </a:r>
            <a:r>
              <a:rPr lang="en-US" dirty="0" smtClean="0"/>
              <a:t>emonstrate </a:t>
            </a:r>
            <a:r>
              <a:rPr lang="en-US" dirty="0"/>
              <a:t>capabilities of next-generation </a:t>
            </a:r>
            <a:r>
              <a:rPr lang="en-US" dirty="0" smtClean="0"/>
              <a:t>JPSS </a:t>
            </a:r>
            <a:r>
              <a:rPr lang="en-US" dirty="0"/>
              <a:t>CrIS </a:t>
            </a:r>
            <a:r>
              <a:rPr lang="en-US" dirty="0" smtClean="0"/>
              <a:t>retrievals</a:t>
            </a:r>
          </a:p>
          <a:p>
            <a:pPr>
              <a:lnSpc>
                <a:spcPct val="105000"/>
              </a:lnSpc>
              <a:spcBef>
                <a:spcPts val="0"/>
              </a:spcBef>
              <a:spcAft>
                <a:spcPts val="600"/>
              </a:spcAft>
            </a:pPr>
            <a:r>
              <a:rPr lang="en-US" dirty="0"/>
              <a:t>SPoRT has worked with GOES-R/JPSS Proving Grounds to develop/transition ozone products in N-AWIPS format to OPC</a:t>
            </a:r>
          </a:p>
          <a:p>
            <a:pPr>
              <a:lnSpc>
                <a:spcPct val="105000"/>
              </a:lnSpc>
              <a:spcBef>
                <a:spcPts val="0"/>
              </a:spcBef>
              <a:spcAft>
                <a:spcPts val="600"/>
              </a:spcAft>
            </a:pPr>
            <a:endParaRPr lang="en-US" dirty="0"/>
          </a:p>
          <a:p>
            <a:endParaRPr lang="en-US" dirty="0"/>
          </a:p>
        </p:txBody>
      </p:sp>
      <p:grpSp>
        <p:nvGrpSpPr>
          <p:cNvPr id="5" name="Group 4"/>
          <p:cNvGrpSpPr/>
          <p:nvPr/>
        </p:nvGrpSpPr>
        <p:grpSpPr>
          <a:xfrm>
            <a:off x="1104181" y="1009289"/>
            <a:ext cx="3180411" cy="2905657"/>
            <a:chOff x="1295400" y="990600"/>
            <a:chExt cx="2989192" cy="2743200"/>
          </a:xfrm>
        </p:grpSpPr>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2575" t="503" r="12160" b="3913"/>
            <a:stretch/>
          </p:blipFill>
          <p:spPr>
            <a:xfrm>
              <a:off x="1295400" y="990600"/>
              <a:ext cx="2989192" cy="2743200"/>
            </a:xfrm>
            <a:prstGeom prst="rect">
              <a:avLst/>
            </a:prstGeom>
            <a:ln>
              <a:solidFill>
                <a:schemeClr val="tx1"/>
              </a:solidFill>
            </a:ln>
          </p:spPr>
        </p:pic>
        <p:sp>
          <p:nvSpPr>
            <p:cNvPr id="7" name="TextBox 6"/>
            <p:cNvSpPr txBox="1"/>
            <p:nvPr/>
          </p:nvSpPr>
          <p:spPr>
            <a:xfrm>
              <a:off x="1402080" y="2667000"/>
              <a:ext cx="1719914" cy="954107"/>
            </a:xfrm>
            <a:prstGeom prst="rect">
              <a:avLst/>
            </a:prstGeom>
            <a:solidFill>
              <a:schemeClr val="bg1"/>
            </a:solidFill>
            <a:ln>
              <a:solidFill>
                <a:schemeClr val="tx1"/>
              </a:solidFill>
            </a:ln>
          </p:spPr>
          <p:txBody>
            <a:bodyPr wrap="square" rtlCol="0">
              <a:spAutoFit/>
            </a:bodyPr>
            <a:lstStyle/>
            <a:p>
              <a:pPr algn="ctr"/>
              <a:r>
                <a:rPr lang="en-US" sz="1400" i="1" dirty="0" smtClean="0">
                  <a:solidFill>
                    <a:srgbClr val="FF0000"/>
                  </a:solidFill>
                </a:rPr>
                <a:t>Suspected stratospheric dry air drawn into mid-latitude cyclone</a:t>
              </a:r>
              <a:endParaRPr lang="en-US" sz="1400" i="1" dirty="0">
                <a:solidFill>
                  <a:srgbClr val="FF0000"/>
                </a:solidFill>
              </a:endParaRPr>
            </a:p>
          </p:txBody>
        </p:sp>
        <p:cxnSp>
          <p:nvCxnSpPr>
            <p:cNvPr id="8" name="Straight Arrow Connector 7"/>
            <p:cNvCxnSpPr/>
            <p:nvPr/>
          </p:nvCxnSpPr>
          <p:spPr>
            <a:xfrm flipV="1">
              <a:off x="2057400" y="1676400"/>
              <a:ext cx="304800" cy="990600"/>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4511040" y="1009289"/>
            <a:ext cx="3847956" cy="2905657"/>
            <a:chOff x="4511040" y="990600"/>
            <a:chExt cx="3660076" cy="274320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411" r="3058" b="4026"/>
            <a:stretch/>
          </p:blipFill>
          <p:spPr>
            <a:xfrm>
              <a:off x="4511040" y="990600"/>
              <a:ext cx="3660076" cy="2743200"/>
            </a:xfrm>
            <a:prstGeom prst="rect">
              <a:avLst/>
            </a:prstGeom>
            <a:ln>
              <a:solidFill>
                <a:schemeClr val="tx1"/>
              </a:solidFill>
            </a:ln>
          </p:spPr>
        </p:pic>
        <p:sp>
          <p:nvSpPr>
            <p:cNvPr id="11" name="TextBox 10"/>
            <p:cNvSpPr txBox="1"/>
            <p:nvPr/>
          </p:nvSpPr>
          <p:spPr>
            <a:xfrm>
              <a:off x="4648200" y="2667000"/>
              <a:ext cx="1636985" cy="954107"/>
            </a:xfrm>
            <a:prstGeom prst="rect">
              <a:avLst/>
            </a:prstGeom>
            <a:solidFill>
              <a:schemeClr val="bg1"/>
            </a:solidFill>
            <a:ln>
              <a:solidFill>
                <a:schemeClr val="tx1"/>
              </a:solidFill>
            </a:ln>
          </p:spPr>
          <p:txBody>
            <a:bodyPr wrap="square" rtlCol="0">
              <a:spAutoFit/>
            </a:bodyPr>
            <a:lstStyle/>
            <a:p>
              <a:pPr algn="ctr"/>
              <a:r>
                <a:rPr lang="en-US" sz="1400" i="1" dirty="0" smtClean="0">
                  <a:solidFill>
                    <a:srgbClr val="FF0000"/>
                  </a:solidFill>
                </a:rPr>
                <a:t>AIRS O</a:t>
              </a:r>
              <a:r>
                <a:rPr lang="en-US" sz="1400" i="1" baseline="-25000" dirty="0" smtClean="0">
                  <a:solidFill>
                    <a:srgbClr val="FF0000"/>
                  </a:solidFill>
                </a:rPr>
                <a:t>3</a:t>
              </a:r>
              <a:r>
                <a:rPr lang="en-US" sz="1400" i="1" dirty="0" smtClean="0">
                  <a:solidFill>
                    <a:srgbClr val="FF0000"/>
                  </a:solidFill>
                </a:rPr>
                <a:t> provides confidence stratospheric air present</a:t>
              </a:r>
              <a:endParaRPr lang="en-US" sz="1400" i="1" dirty="0">
                <a:solidFill>
                  <a:srgbClr val="FF0000"/>
                </a:solidFill>
              </a:endParaRPr>
            </a:p>
          </p:txBody>
        </p:sp>
        <p:cxnSp>
          <p:nvCxnSpPr>
            <p:cNvPr id="12" name="Straight Arrow Connector 11"/>
            <p:cNvCxnSpPr/>
            <p:nvPr/>
          </p:nvCxnSpPr>
          <p:spPr>
            <a:xfrm flipV="1">
              <a:off x="5164663" y="1828800"/>
              <a:ext cx="304800" cy="897088"/>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8811008" y="64567"/>
            <a:ext cx="233524" cy="372793"/>
          </a:xfrm>
          <a:prstGeom prst="rect">
            <a:avLst/>
          </a:prstGeom>
          <a:noFill/>
        </p:spPr>
        <p:txBody>
          <a:bodyPr wrap="square" rtlCol="0">
            <a:spAutoFit/>
          </a:bodyPr>
          <a:lstStyle/>
          <a:p>
            <a:r>
              <a:rPr lang="en-US" dirty="0" smtClean="0">
                <a:latin typeface="+mn-lt"/>
              </a:rPr>
              <a:t>3</a:t>
            </a:r>
            <a:endParaRPr lang="en-US" dirty="0">
              <a:latin typeface="+mn-lt"/>
            </a:endParaRPr>
          </a:p>
        </p:txBody>
      </p:sp>
      <p:sp>
        <p:nvSpPr>
          <p:cNvPr id="4" name="Title 3"/>
          <p:cNvSpPr>
            <a:spLocks noGrp="1"/>
          </p:cNvSpPr>
          <p:nvPr>
            <p:ph type="title"/>
          </p:nvPr>
        </p:nvSpPr>
        <p:spPr/>
        <p:txBody>
          <a:bodyPr/>
          <a:lstStyle/>
          <a:p>
            <a:r>
              <a:rPr lang="en-US" dirty="0" smtClean="0"/>
              <a:t>Forecast Challenge &amp; Motivation</a:t>
            </a:r>
            <a:endParaRPr lang="en-US" dirty="0"/>
          </a:p>
        </p:txBody>
      </p:sp>
    </p:spTree>
    <p:extLst>
      <p:ext uri="{BB962C8B-B14F-4D97-AF65-F5344CB8AC3E}">
        <p14:creationId xmlns:p14="http://schemas.microsoft.com/office/powerpoint/2010/main" val="29087548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 Products</a:t>
            </a:r>
            <a:endParaRPr lang="en-US" dirty="0"/>
          </a:p>
        </p:txBody>
      </p:sp>
      <p:sp>
        <p:nvSpPr>
          <p:cNvPr id="3" name="Content Placeholder 2"/>
          <p:cNvSpPr>
            <a:spLocks noGrp="1"/>
          </p:cNvSpPr>
          <p:nvPr>
            <p:ph idx="1"/>
          </p:nvPr>
        </p:nvSpPr>
        <p:spPr>
          <a:xfrm>
            <a:off x="284671" y="1009302"/>
            <a:ext cx="5296620" cy="4525963"/>
          </a:xfrm>
        </p:spPr>
        <p:txBody>
          <a:bodyPr>
            <a:normAutofit/>
          </a:bodyPr>
          <a:lstStyle/>
          <a:p>
            <a:pPr>
              <a:lnSpc>
                <a:spcPct val="85000"/>
              </a:lnSpc>
              <a:spcBef>
                <a:spcPts val="0"/>
              </a:spcBef>
              <a:spcAft>
                <a:spcPts val="600"/>
              </a:spcAft>
            </a:pPr>
            <a:r>
              <a:rPr lang="en-US" dirty="0"/>
              <a:t>SPoRT produces 2 products in image and gridded format:</a:t>
            </a:r>
          </a:p>
          <a:p>
            <a:pPr lvl="1">
              <a:lnSpc>
                <a:spcPct val="85000"/>
              </a:lnSpc>
              <a:spcBef>
                <a:spcPts val="0"/>
              </a:spcBef>
              <a:spcAft>
                <a:spcPts val="600"/>
              </a:spcAft>
            </a:pPr>
            <a:r>
              <a:rPr lang="en-US" dirty="0"/>
              <a:t>Total Column Ozone</a:t>
            </a:r>
          </a:p>
          <a:p>
            <a:pPr lvl="1">
              <a:lnSpc>
                <a:spcPct val="85000"/>
              </a:lnSpc>
              <a:spcBef>
                <a:spcPts val="0"/>
              </a:spcBef>
              <a:spcAft>
                <a:spcPts val="600"/>
              </a:spcAft>
            </a:pPr>
            <a:r>
              <a:rPr lang="en-US" dirty="0"/>
              <a:t>Ozone Anomaly</a:t>
            </a:r>
          </a:p>
          <a:p>
            <a:pPr>
              <a:lnSpc>
                <a:spcPct val="95000"/>
              </a:lnSpc>
              <a:spcBef>
                <a:spcPts val="0"/>
              </a:spcBef>
              <a:spcAft>
                <a:spcPts val="600"/>
              </a:spcAft>
            </a:pPr>
            <a:r>
              <a:rPr lang="en-US" dirty="0" smtClean="0"/>
              <a:t>Product </a:t>
            </a:r>
            <a:r>
              <a:rPr lang="en-US" dirty="0"/>
              <a:t>is provided in hourly swaths:</a:t>
            </a:r>
          </a:p>
          <a:p>
            <a:pPr lvl="1">
              <a:lnSpc>
                <a:spcPct val="95000"/>
              </a:lnSpc>
              <a:spcBef>
                <a:spcPts val="0"/>
              </a:spcBef>
              <a:spcAft>
                <a:spcPts val="600"/>
              </a:spcAft>
            </a:pPr>
            <a:r>
              <a:rPr lang="en-US" dirty="0"/>
              <a:t>Products have a 4-hour latency to utilize all granules</a:t>
            </a:r>
          </a:p>
          <a:p>
            <a:pPr lvl="1">
              <a:lnSpc>
                <a:spcPct val="95000"/>
              </a:lnSpc>
              <a:spcBef>
                <a:spcPts val="0"/>
              </a:spcBef>
              <a:spcAft>
                <a:spcPts val="600"/>
              </a:spcAft>
            </a:pPr>
            <a:r>
              <a:rPr lang="en-US" dirty="0"/>
              <a:t>Advantage is hemispheric coverage for OPC’s domain</a:t>
            </a:r>
          </a:p>
          <a:p>
            <a:pPr>
              <a:lnSpc>
                <a:spcPct val="85000"/>
              </a:lnSpc>
              <a:spcBef>
                <a:spcPts val="0"/>
              </a:spcBef>
              <a:spcAft>
                <a:spcPts val="600"/>
              </a:spcAft>
            </a:pPr>
            <a:endParaRPr lang="en-US" dirty="0"/>
          </a:p>
          <a:p>
            <a:endParaRPr lang="en-US" dirty="0"/>
          </a:p>
        </p:txBody>
      </p:sp>
      <p:grpSp>
        <p:nvGrpSpPr>
          <p:cNvPr id="5" name="Group 4"/>
          <p:cNvGrpSpPr/>
          <p:nvPr/>
        </p:nvGrpSpPr>
        <p:grpSpPr>
          <a:xfrm>
            <a:off x="5365630" y="1000664"/>
            <a:ext cx="3648974" cy="3140014"/>
            <a:chOff x="5070764" y="838200"/>
            <a:chExt cx="3687571" cy="320040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70764" y="838200"/>
              <a:ext cx="3687571" cy="3200400"/>
            </a:xfrm>
            <a:prstGeom prst="rect">
              <a:avLst/>
            </a:prstGeom>
            <a:ln>
              <a:solidFill>
                <a:schemeClr val="tx1"/>
              </a:solidFill>
            </a:ln>
          </p:spPr>
        </p:pic>
        <p:sp>
          <p:nvSpPr>
            <p:cNvPr id="7" name="TextBox 6"/>
            <p:cNvSpPr txBox="1"/>
            <p:nvPr/>
          </p:nvSpPr>
          <p:spPr>
            <a:xfrm>
              <a:off x="6711351" y="3048000"/>
              <a:ext cx="1975449" cy="738664"/>
            </a:xfrm>
            <a:prstGeom prst="rect">
              <a:avLst/>
            </a:prstGeom>
            <a:solidFill>
              <a:schemeClr val="bg1"/>
            </a:solidFill>
            <a:ln>
              <a:solidFill>
                <a:schemeClr val="tx1"/>
              </a:solidFill>
            </a:ln>
          </p:spPr>
          <p:txBody>
            <a:bodyPr wrap="square" rtlCol="0">
              <a:spAutoFit/>
            </a:bodyPr>
            <a:lstStyle/>
            <a:p>
              <a:pPr algn="ctr"/>
              <a:r>
                <a:rPr lang="en-US" sz="1400" i="1" dirty="0" smtClean="0">
                  <a:solidFill>
                    <a:srgbClr val="FF0000"/>
                  </a:solidFill>
                </a:rPr>
                <a:t>AIRS O</a:t>
              </a:r>
              <a:r>
                <a:rPr lang="en-US" sz="1400" i="1" baseline="-25000" dirty="0" smtClean="0">
                  <a:solidFill>
                    <a:srgbClr val="FF0000"/>
                  </a:solidFill>
                </a:rPr>
                <a:t>3</a:t>
              </a:r>
              <a:r>
                <a:rPr lang="en-US" sz="1400" i="1" dirty="0" smtClean="0">
                  <a:solidFill>
                    <a:srgbClr val="FF0000"/>
                  </a:solidFill>
                </a:rPr>
                <a:t> gridded format overlaid on MODIS RGB product</a:t>
              </a:r>
              <a:endParaRPr lang="en-US" sz="1400" i="1" dirty="0">
                <a:solidFill>
                  <a:srgbClr val="FF0000"/>
                </a:solidFill>
              </a:endParaRPr>
            </a:p>
          </p:txBody>
        </p:sp>
      </p:grpSp>
      <p:grpSp>
        <p:nvGrpSpPr>
          <p:cNvPr id="8" name="Group 7"/>
          <p:cNvGrpSpPr/>
          <p:nvPr/>
        </p:nvGrpSpPr>
        <p:grpSpPr>
          <a:xfrm>
            <a:off x="76199" y="4140678"/>
            <a:ext cx="5582729" cy="2104392"/>
            <a:chOff x="76200" y="3526190"/>
            <a:chExt cx="6274191" cy="2560320"/>
          </a:xfrm>
        </p:grpSpPr>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3526190"/>
              <a:ext cx="6274191" cy="256032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0" name="TextBox 9"/>
            <p:cNvSpPr txBox="1"/>
            <p:nvPr/>
          </p:nvSpPr>
          <p:spPr>
            <a:xfrm>
              <a:off x="457200" y="5029200"/>
              <a:ext cx="2160670" cy="898700"/>
            </a:xfrm>
            <a:prstGeom prst="rect">
              <a:avLst/>
            </a:prstGeom>
            <a:solidFill>
              <a:schemeClr val="bg1"/>
            </a:solidFill>
            <a:ln>
              <a:solidFill>
                <a:schemeClr val="tx1"/>
              </a:solidFill>
            </a:ln>
          </p:spPr>
          <p:txBody>
            <a:bodyPr wrap="square" rtlCol="0">
              <a:spAutoFit/>
            </a:bodyPr>
            <a:lstStyle/>
            <a:p>
              <a:pPr algn="ctr"/>
              <a:r>
                <a:rPr lang="en-US" sz="1400" i="1" dirty="0" smtClean="0">
                  <a:solidFill>
                    <a:srgbClr val="FF0000"/>
                  </a:solidFill>
                </a:rPr>
                <a:t>AIRS O</a:t>
              </a:r>
              <a:r>
                <a:rPr lang="en-US" sz="1400" i="1" baseline="-25000" dirty="0" smtClean="0">
                  <a:solidFill>
                    <a:srgbClr val="FF0000"/>
                  </a:solidFill>
                </a:rPr>
                <a:t>3</a:t>
              </a:r>
              <a:r>
                <a:rPr lang="en-US" sz="1400" i="1" dirty="0" smtClean="0">
                  <a:solidFill>
                    <a:srgbClr val="FF0000"/>
                  </a:solidFill>
                </a:rPr>
                <a:t> image format on NW hemisphere domain</a:t>
              </a:r>
              <a:endParaRPr lang="en-US" sz="1400" i="1" dirty="0">
                <a:solidFill>
                  <a:srgbClr val="FF0000"/>
                </a:solidFill>
              </a:endParaRPr>
            </a:p>
          </p:txBody>
        </p:sp>
      </p:grpSp>
      <p:sp>
        <p:nvSpPr>
          <p:cNvPr id="11" name="Content Placeholder 2"/>
          <p:cNvSpPr txBox="1">
            <a:spLocks/>
          </p:cNvSpPr>
          <p:nvPr/>
        </p:nvSpPr>
        <p:spPr>
          <a:xfrm>
            <a:off x="5710766" y="4206814"/>
            <a:ext cx="3303838" cy="2521789"/>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5000"/>
              </a:lnSpc>
              <a:spcBef>
                <a:spcPts val="0"/>
              </a:spcBef>
              <a:spcAft>
                <a:spcPts val="600"/>
              </a:spcAft>
            </a:pPr>
            <a:endParaRPr lang="en-US" dirty="0" smtClean="0"/>
          </a:p>
          <a:p>
            <a:pPr>
              <a:lnSpc>
                <a:spcPct val="95000"/>
              </a:lnSpc>
              <a:spcBef>
                <a:spcPts val="0"/>
              </a:spcBef>
              <a:spcAft>
                <a:spcPts val="600"/>
              </a:spcAft>
            </a:pPr>
            <a:endParaRPr lang="en-US" dirty="0" smtClean="0"/>
          </a:p>
          <a:p>
            <a:pPr marL="0" indent="0">
              <a:lnSpc>
                <a:spcPct val="95000"/>
              </a:lnSpc>
              <a:spcBef>
                <a:spcPts val="0"/>
              </a:spcBef>
              <a:spcAft>
                <a:spcPts val="600"/>
              </a:spcAft>
              <a:buFont typeface="Arial" pitchFamily="34" charset="0"/>
              <a:buNone/>
            </a:pPr>
            <a:endParaRPr lang="en-US" dirty="0" smtClean="0"/>
          </a:p>
          <a:p>
            <a:pPr>
              <a:lnSpc>
                <a:spcPct val="95000"/>
              </a:lnSpc>
              <a:spcBef>
                <a:spcPts val="0"/>
              </a:spcBef>
              <a:spcAft>
                <a:spcPts val="600"/>
              </a:spcAft>
            </a:pPr>
            <a:endParaRPr lang="en-US" dirty="0" smtClean="0"/>
          </a:p>
          <a:p>
            <a:pPr marL="0" indent="0">
              <a:lnSpc>
                <a:spcPct val="95000"/>
              </a:lnSpc>
              <a:spcBef>
                <a:spcPts val="0"/>
              </a:spcBef>
              <a:spcAft>
                <a:spcPts val="600"/>
              </a:spcAft>
              <a:buFont typeface="Arial" pitchFamily="34" charset="0"/>
              <a:buNone/>
            </a:pPr>
            <a:endParaRPr lang="en-US" dirty="0" smtClean="0"/>
          </a:p>
          <a:p>
            <a:pPr>
              <a:lnSpc>
                <a:spcPct val="95000"/>
              </a:lnSpc>
              <a:spcBef>
                <a:spcPts val="0"/>
              </a:spcBef>
              <a:spcAft>
                <a:spcPts val="600"/>
              </a:spcAft>
            </a:pPr>
            <a:endParaRPr lang="en-US" dirty="0"/>
          </a:p>
        </p:txBody>
      </p:sp>
      <p:sp>
        <p:nvSpPr>
          <p:cNvPr id="12" name="Rectangle 11"/>
          <p:cNvSpPr/>
          <p:nvPr/>
        </p:nvSpPr>
        <p:spPr>
          <a:xfrm>
            <a:off x="5710765" y="4140678"/>
            <a:ext cx="3433235" cy="2289858"/>
          </a:xfrm>
          <a:prstGeom prst="rect">
            <a:avLst/>
          </a:prstGeom>
        </p:spPr>
        <p:txBody>
          <a:bodyPr wrap="square">
            <a:spAutoFit/>
          </a:bodyPr>
          <a:lstStyle/>
          <a:p>
            <a:pPr marL="285750" indent="-285750">
              <a:lnSpc>
                <a:spcPct val="85000"/>
              </a:lnSpc>
              <a:spcBef>
                <a:spcPts val="0"/>
              </a:spcBef>
              <a:spcAft>
                <a:spcPts val="600"/>
              </a:spcAft>
              <a:buFont typeface="Arial" panose="020B0604020202020204" pitchFamily="34" charset="0"/>
              <a:buChar char="•"/>
            </a:pPr>
            <a:r>
              <a:rPr lang="en-US" sz="2400" dirty="0">
                <a:latin typeface="+mn-lt"/>
              </a:rPr>
              <a:t>AIRS data obtained from NASA Land Atmosphere Near Real-time Capability for EOS (LANCE) with latency between 60 and 200 minutes</a:t>
            </a:r>
          </a:p>
        </p:txBody>
      </p:sp>
      <p:sp>
        <p:nvSpPr>
          <p:cNvPr id="13" name="TextBox 12"/>
          <p:cNvSpPr txBox="1"/>
          <p:nvPr/>
        </p:nvSpPr>
        <p:spPr>
          <a:xfrm>
            <a:off x="8811008" y="64567"/>
            <a:ext cx="233524" cy="372793"/>
          </a:xfrm>
          <a:prstGeom prst="rect">
            <a:avLst/>
          </a:prstGeom>
          <a:noFill/>
        </p:spPr>
        <p:txBody>
          <a:bodyPr wrap="square" rtlCol="0">
            <a:spAutoFit/>
          </a:bodyPr>
          <a:lstStyle/>
          <a:p>
            <a:r>
              <a:rPr lang="en-US" dirty="0" smtClean="0">
                <a:latin typeface="+mn-lt"/>
              </a:rPr>
              <a:t>4</a:t>
            </a:r>
            <a:endParaRPr lang="en-US" dirty="0">
              <a:latin typeface="+mn-lt"/>
            </a:endParaRPr>
          </a:p>
        </p:txBody>
      </p:sp>
    </p:spTree>
    <p:extLst>
      <p:ext uri="{BB962C8B-B14F-4D97-AF65-F5344CB8AC3E}">
        <p14:creationId xmlns:p14="http://schemas.microsoft.com/office/powerpoint/2010/main" val="18748063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12 May 2013</a:t>
            </a:r>
            <a:endParaRPr lang="en-US" dirty="0"/>
          </a:p>
        </p:txBody>
      </p:sp>
      <p:sp>
        <p:nvSpPr>
          <p:cNvPr id="3" name="Content Placeholder 2"/>
          <p:cNvSpPr>
            <a:spLocks noGrp="1"/>
          </p:cNvSpPr>
          <p:nvPr>
            <p:ph idx="1"/>
          </p:nvPr>
        </p:nvSpPr>
        <p:spPr>
          <a:xfrm>
            <a:off x="457200" y="1173192"/>
            <a:ext cx="8229600" cy="5477774"/>
          </a:xfrm>
        </p:spPr>
        <p:txBody>
          <a:bodyPr>
            <a:normAutofit/>
          </a:bodyPr>
          <a:lstStyle/>
          <a:p>
            <a:pPr>
              <a:lnSpc>
                <a:spcPct val="85000"/>
              </a:lnSpc>
            </a:pPr>
            <a:r>
              <a:rPr lang="en-US" dirty="0"/>
              <a:t>SPoRT MODIS </a:t>
            </a:r>
            <a:r>
              <a:rPr lang="en-US" dirty="0" smtClean="0"/>
              <a:t>Air </a:t>
            </a:r>
            <a:r>
              <a:rPr lang="en-US" dirty="0"/>
              <a:t>Mass </a:t>
            </a:r>
            <a:r>
              <a:rPr lang="en-US" dirty="0" smtClean="0"/>
              <a:t>RGB </a:t>
            </a:r>
            <a:r>
              <a:rPr lang="en-US" dirty="0"/>
              <a:t>shows a region of red/orange coloring surrounding the low pressure center</a:t>
            </a:r>
          </a:p>
          <a:p>
            <a:pPr>
              <a:lnSpc>
                <a:spcPct val="85000"/>
              </a:lnSpc>
            </a:pPr>
            <a:r>
              <a:rPr lang="en-US" dirty="0"/>
              <a:t>AIRS Total Column Ozone confirms </a:t>
            </a:r>
            <a:r>
              <a:rPr lang="en-US" dirty="0" smtClean="0"/>
              <a:t>high </a:t>
            </a:r>
            <a:r>
              <a:rPr lang="en-US" dirty="0"/>
              <a:t>ozone </a:t>
            </a:r>
            <a:r>
              <a:rPr lang="en-US" dirty="0" smtClean="0"/>
              <a:t>values</a:t>
            </a:r>
          </a:p>
          <a:p>
            <a:pPr>
              <a:lnSpc>
                <a:spcPct val="85000"/>
              </a:lnSpc>
            </a:pPr>
            <a:endParaRPr lang="en-US" dirty="0"/>
          </a:p>
          <a:p>
            <a:pPr>
              <a:lnSpc>
                <a:spcPct val="85000"/>
              </a:lnSpc>
            </a:pPr>
            <a:endParaRPr lang="en-US" dirty="0" smtClean="0"/>
          </a:p>
          <a:p>
            <a:pPr>
              <a:lnSpc>
                <a:spcPct val="85000"/>
              </a:lnSpc>
            </a:pPr>
            <a:endParaRPr lang="en-US" dirty="0"/>
          </a:p>
          <a:p>
            <a:pPr>
              <a:lnSpc>
                <a:spcPct val="85000"/>
              </a:lnSpc>
            </a:pPr>
            <a:endParaRPr lang="en-US" dirty="0" smtClean="0"/>
          </a:p>
          <a:p>
            <a:pPr>
              <a:lnSpc>
                <a:spcPct val="85000"/>
              </a:lnSpc>
            </a:pPr>
            <a:endParaRPr lang="en-US" dirty="0"/>
          </a:p>
          <a:p>
            <a:pPr>
              <a:lnSpc>
                <a:spcPct val="85000"/>
              </a:lnSpc>
            </a:pPr>
            <a:endParaRPr lang="en-US" dirty="0" smtClean="0"/>
          </a:p>
          <a:p>
            <a:pPr>
              <a:lnSpc>
                <a:spcPct val="85000"/>
              </a:lnSpc>
            </a:pPr>
            <a:endParaRPr lang="en-US" dirty="0"/>
          </a:p>
          <a:p>
            <a:endParaRPr lang="en-US" dirty="0" smtClean="0"/>
          </a:p>
          <a:p>
            <a:r>
              <a:rPr lang="en-US" dirty="0" smtClean="0"/>
              <a:t>How </a:t>
            </a:r>
            <a:r>
              <a:rPr lang="en-US" dirty="0"/>
              <a:t>do we know if these high ozone values represent stratospheric air or are within the climatological range?</a:t>
            </a:r>
          </a:p>
          <a:p>
            <a:endParaRPr lang="en-US" dirty="0"/>
          </a:p>
        </p:txBody>
      </p:sp>
      <p:grpSp>
        <p:nvGrpSpPr>
          <p:cNvPr id="4" name="Group 3"/>
          <p:cNvGrpSpPr/>
          <p:nvPr/>
        </p:nvGrpSpPr>
        <p:grpSpPr>
          <a:xfrm>
            <a:off x="4572000" y="2251496"/>
            <a:ext cx="3685032" cy="3200400"/>
            <a:chOff x="5282955" y="3200400"/>
            <a:chExt cx="3685032" cy="3200400"/>
          </a:xfrm>
        </p:grpSpPr>
        <p:pic>
          <p:nvPicPr>
            <p:cNvPr id="5" name="Picture 4"/>
            <p:cNvPicPr/>
            <p:nvPr/>
          </p:nvPicPr>
          <p:blipFill>
            <a:blip r:embed="rId2"/>
            <a:stretch>
              <a:fillRect/>
            </a:stretch>
          </p:blipFill>
          <p:spPr>
            <a:xfrm>
              <a:off x="5282955" y="3200400"/>
              <a:ext cx="3685032" cy="3200400"/>
            </a:xfrm>
            <a:prstGeom prst="rect">
              <a:avLst/>
            </a:prstGeom>
            <a:ln>
              <a:solidFill>
                <a:schemeClr val="tx1"/>
              </a:solidFill>
            </a:ln>
          </p:spPr>
        </p:pic>
        <p:sp>
          <p:nvSpPr>
            <p:cNvPr id="6" name="Text Box 2"/>
            <p:cNvSpPr txBox="1">
              <a:spLocks noChangeArrowheads="1"/>
            </p:cNvSpPr>
            <p:nvPr/>
          </p:nvSpPr>
          <p:spPr bwMode="auto">
            <a:xfrm>
              <a:off x="5455700" y="5181600"/>
              <a:ext cx="962025" cy="723265"/>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100">
                  <a:effectLst/>
                  <a:latin typeface="Calibri"/>
                  <a:ea typeface="Calibri"/>
                  <a:cs typeface="Times New Roman"/>
                </a:rPr>
                <a:t>High ozone values (red/orange)</a:t>
              </a:r>
            </a:p>
          </p:txBody>
        </p:sp>
        <p:sp>
          <p:nvSpPr>
            <p:cNvPr id="7" name="Text Box 2"/>
            <p:cNvSpPr txBox="1">
              <a:spLocks noChangeArrowheads="1"/>
            </p:cNvSpPr>
            <p:nvPr/>
          </p:nvSpPr>
          <p:spPr bwMode="auto">
            <a:xfrm>
              <a:off x="7620000" y="5105400"/>
              <a:ext cx="962025" cy="628650"/>
            </a:xfrm>
            <a:prstGeom prst="rect">
              <a:avLst/>
            </a:prstGeom>
            <a:solidFill>
              <a:schemeClr val="bg2">
                <a:lumMod val="75000"/>
              </a:schemeClr>
            </a:solidFill>
            <a:ln w="9525">
              <a:solidFill>
                <a:schemeClr val="tx1"/>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100" dirty="0">
                  <a:effectLst/>
                  <a:latin typeface="Calibri"/>
                  <a:ea typeface="Calibri"/>
                  <a:cs typeface="Times New Roman"/>
                </a:rPr>
                <a:t>Missing values due to clouds</a:t>
              </a:r>
            </a:p>
          </p:txBody>
        </p:sp>
        <p:cxnSp>
          <p:nvCxnSpPr>
            <p:cNvPr id="8" name="Straight Arrow Connector 7"/>
            <p:cNvCxnSpPr/>
            <p:nvPr/>
          </p:nvCxnSpPr>
          <p:spPr>
            <a:xfrm flipH="1" flipV="1">
              <a:off x="7162800" y="4191000"/>
              <a:ext cx="981076" cy="914401"/>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7391400" y="4991100"/>
              <a:ext cx="734574" cy="1143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391763" y="4443095"/>
              <a:ext cx="390037" cy="73850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884582" y="2251496"/>
            <a:ext cx="3687418" cy="3200400"/>
            <a:chOff x="685800" y="2076202"/>
            <a:chExt cx="3687418" cy="320040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 y="2076202"/>
              <a:ext cx="3687418" cy="3200400"/>
            </a:xfrm>
            <a:prstGeom prst="rect">
              <a:avLst/>
            </a:prstGeom>
            <a:ln>
              <a:solidFill>
                <a:schemeClr val="tx1"/>
              </a:solidFill>
            </a:ln>
          </p:spPr>
        </p:pic>
        <p:cxnSp>
          <p:nvCxnSpPr>
            <p:cNvPr id="13" name="Straight Arrow Connector 12"/>
            <p:cNvCxnSpPr/>
            <p:nvPr/>
          </p:nvCxnSpPr>
          <p:spPr>
            <a:xfrm flipV="1">
              <a:off x="1697182" y="3373016"/>
              <a:ext cx="803275" cy="727196"/>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4" name="Text Box 2"/>
            <p:cNvSpPr txBox="1">
              <a:spLocks noChangeArrowheads="1"/>
            </p:cNvSpPr>
            <p:nvPr/>
          </p:nvSpPr>
          <p:spPr bwMode="auto">
            <a:xfrm>
              <a:off x="1219200" y="4102850"/>
              <a:ext cx="1136650" cy="659765"/>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100" dirty="0">
                  <a:effectLst/>
                  <a:latin typeface="Calibri"/>
                  <a:ea typeface="Calibri"/>
                  <a:cs typeface="Times New Roman"/>
                </a:rPr>
                <a:t>Suspected stratospheric air (red/orange)</a:t>
              </a:r>
            </a:p>
            <a:p>
              <a:pPr marL="0" marR="0" algn="ctr">
                <a:lnSpc>
                  <a:spcPct val="115000"/>
                </a:lnSpc>
                <a:spcBef>
                  <a:spcPts val="0"/>
                </a:spcBef>
                <a:spcAft>
                  <a:spcPts val="1000"/>
                </a:spcAft>
              </a:pPr>
              <a:r>
                <a:rPr lang="en-US" sz="1100" dirty="0">
                  <a:effectLst/>
                  <a:latin typeface="Calibri"/>
                  <a:ea typeface="Calibri"/>
                  <a:cs typeface="Times New Roman"/>
                </a:rPr>
                <a:t> </a:t>
              </a:r>
            </a:p>
          </p:txBody>
        </p:sp>
      </p:grpSp>
      <p:sp>
        <p:nvSpPr>
          <p:cNvPr id="15" name="TextBox 14"/>
          <p:cNvSpPr txBox="1"/>
          <p:nvPr/>
        </p:nvSpPr>
        <p:spPr>
          <a:xfrm>
            <a:off x="8811008" y="64567"/>
            <a:ext cx="233524" cy="372793"/>
          </a:xfrm>
          <a:prstGeom prst="rect">
            <a:avLst/>
          </a:prstGeom>
          <a:noFill/>
        </p:spPr>
        <p:txBody>
          <a:bodyPr wrap="square" rtlCol="0">
            <a:spAutoFit/>
          </a:bodyPr>
          <a:lstStyle/>
          <a:p>
            <a:r>
              <a:rPr lang="en-US" dirty="0" smtClean="0">
                <a:latin typeface="+mn-lt"/>
              </a:rPr>
              <a:t>5</a:t>
            </a:r>
            <a:endParaRPr lang="en-US" dirty="0">
              <a:latin typeface="+mn-lt"/>
            </a:endParaRPr>
          </a:p>
        </p:txBody>
      </p:sp>
    </p:spTree>
    <p:extLst>
      <p:ext uri="{BB962C8B-B14F-4D97-AF65-F5344CB8AC3E}">
        <p14:creationId xmlns:p14="http://schemas.microsoft.com/office/powerpoint/2010/main" val="3912105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Ozone Anomaly Product</a:t>
            </a:r>
            <a:endParaRPr lang="en-US" dirty="0"/>
          </a:p>
        </p:txBody>
      </p:sp>
      <p:sp>
        <p:nvSpPr>
          <p:cNvPr id="3" name="Content Placeholder 2"/>
          <p:cNvSpPr>
            <a:spLocks noGrp="1"/>
          </p:cNvSpPr>
          <p:nvPr>
            <p:ph idx="1"/>
          </p:nvPr>
        </p:nvSpPr>
        <p:spPr>
          <a:xfrm>
            <a:off x="487679" y="1099871"/>
            <a:ext cx="8229600" cy="4525963"/>
          </a:xfrm>
        </p:spPr>
        <p:txBody>
          <a:bodyPr/>
          <a:lstStyle/>
          <a:p>
            <a:r>
              <a:rPr lang="en-US" dirty="0" smtClean="0"/>
              <a:t>Ozone varies </a:t>
            </a:r>
            <a:r>
              <a:rPr lang="en-US" dirty="0"/>
              <a:t>seasonally and </a:t>
            </a:r>
            <a:r>
              <a:rPr lang="en-US" dirty="0" smtClean="0"/>
              <a:t>spatially: </a:t>
            </a:r>
          </a:p>
          <a:p>
            <a:pPr lvl="1"/>
            <a:r>
              <a:rPr lang="en-US" dirty="0" smtClean="0"/>
              <a:t>High ozone values could still range within climatology</a:t>
            </a:r>
          </a:p>
          <a:p>
            <a:pPr lvl="1"/>
            <a:r>
              <a:rPr lang="en-US" dirty="0" smtClean="0"/>
              <a:t>High ozone values could be misinterpreted as stratospheric</a:t>
            </a:r>
          </a:p>
        </p:txBody>
      </p:sp>
      <p:grpSp>
        <p:nvGrpSpPr>
          <p:cNvPr id="5" name="Group 4"/>
          <p:cNvGrpSpPr/>
          <p:nvPr/>
        </p:nvGrpSpPr>
        <p:grpSpPr>
          <a:xfrm>
            <a:off x="4672727" y="2264436"/>
            <a:ext cx="4297680" cy="3840480"/>
            <a:chOff x="304799" y="2307566"/>
            <a:chExt cx="4297680" cy="3840480"/>
          </a:xfrm>
        </p:grpSpPr>
        <p:pic>
          <p:nvPicPr>
            <p:cNvPr id="6" name="Picture 5"/>
            <p:cNvPicPr/>
            <p:nvPr/>
          </p:nvPicPr>
          <p:blipFill>
            <a:blip r:embed="rId2"/>
            <a:stretch>
              <a:fillRect/>
            </a:stretch>
          </p:blipFill>
          <p:spPr>
            <a:xfrm>
              <a:off x="304799" y="2307566"/>
              <a:ext cx="4297680" cy="3840480"/>
            </a:xfrm>
            <a:prstGeom prst="rect">
              <a:avLst/>
            </a:prstGeom>
          </p:spPr>
        </p:pic>
        <p:sp>
          <p:nvSpPr>
            <p:cNvPr id="7" name="TextBox 6"/>
            <p:cNvSpPr txBox="1"/>
            <p:nvPr/>
          </p:nvSpPr>
          <p:spPr>
            <a:xfrm>
              <a:off x="2799932" y="4419600"/>
              <a:ext cx="1636985" cy="1169551"/>
            </a:xfrm>
            <a:prstGeom prst="rect">
              <a:avLst/>
            </a:prstGeom>
            <a:solidFill>
              <a:schemeClr val="bg1"/>
            </a:solidFill>
            <a:ln>
              <a:solidFill>
                <a:srgbClr val="FF0000"/>
              </a:solidFill>
            </a:ln>
          </p:spPr>
          <p:txBody>
            <a:bodyPr wrap="square" rtlCol="0">
              <a:spAutoFit/>
            </a:bodyPr>
            <a:lstStyle/>
            <a:p>
              <a:pPr algn="ctr"/>
              <a:r>
                <a:rPr lang="en-US" sz="1400" i="1" dirty="0" smtClean="0">
                  <a:solidFill>
                    <a:srgbClr val="FF0000"/>
                  </a:solidFill>
                </a:rPr>
                <a:t>Blue shading of values ≥ 125% confirms high O</a:t>
              </a:r>
              <a:r>
                <a:rPr lang="en-US" sz="1400" i="1" baseline="-25000" dirty="0" smtClean="0">
                  <a:solidFill>
                    <a:srgbClr val="FF0000"/>
                  </a:solidFill>
                </a:rPr>
                <a:t>3</a:t>
              </a:r>
              <a:r>
                <a:rPr lang="en-US" sz="1400" i="1" dirty="0" smtClean="0">
                  <a:solidFill>
                    <a:srgbClr val="FF0000"/>
                  </a:solidFill>
                </a:rPr>
                <a:t> represent stratospheric air</a:t>
              </a:r>
              <a:endParaRPr lang="en-US" sz="1400" i="1" dirty="0">
                <a:solidFill>
                  <a:srgbClr val="FF0000"/>
                </a:solidFill>
              </a:endParaRPr>
            </a:p>
          </p:txBody>
        </p:sp>
      </p:grpSp>
      <p:sp>
        <p:nvSpPr>
          <p:cNvPr id="8" name="Content Placeholder 2"/>
          <p:cNvSpPr txBox="1">
            <a:spLocks/>
          </p:cNvSpPr>
          <p:nvPr/>
        </p:nvSpPr>
        <p:spPr>
          <a:xfrm>
            <a:off x="458926" y="2237151"/>
            <a:ext cx="41148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lnSpc>
                <a:spcPct val="85000"/>
              </a:lnSpc>
              <a:spcAft>
                <a:spcPts val="0"/>
              </a:spcAft>
            </a:pPr>
            <a:r>
              <a:rPr lang="en-US" dirty="0" smtClean="0"/>
              <a:t>The AIRS Ozone Anomaly product clarifies the presence of stratospheric air based on:</a:t>
            </a:r>
          </a:p>
          <a:p>
            <a:pPr lvl="1" fontAlgn="auto">
              <a:spcAft>
                <a:spcPts val="0"/>
              </a:spcAft>
            </a:pPr>
            <a:r>
              <a:rPr lang="en-US" dirty="0" smtClean="0"/>
              <a:t>Van </a:t>
            </a:r>
            <a:r>
              <a:rPr lang="en-US" dirty="0" err="1"/>
              <a:t>Haver</a:t>
            </a:r>
            <a:r>
              <a:rPr lang="en-US" dirty="0"/>
              <a:t> et al. </a:t>
            </a:r>
            <a:r>
              <a:rPr lang="en-US" dirty="0" smtClean="0"/>
              <a:t>1996: Stratospheric air has ozone values at least 25% larger than the climatological mean</a:t>
            </a:r>
          </a:p>
          <a:p>
            <a:pPr lvl="1" fontAlgn="auto">
              <a:spcAft>
                <a:spcPts val="0"/>
              </a:spcAft>
            </a:pPr>
            <a:r>
              <a:rPr lang="en-US" dirty="0" err="1" smtClean="0"/>
              <a:t>Ziemke</a:t>
            </a:r>
            <a:r>
              <a:rPr lang="en-US" dirty="0" smtClean="0"/>
              <a:t> </a:t>
            </a:r>
            <a:r>
              <a:rPr lang="en-US" dirty="0"/>
              <a:t>et al. </a:t>
            </a:r>
            <a:r>
              <a:rPr lang="en-US" dirty="0" smtClean="0"/>
              <a:t>2011:  Global and zonal monthly mean climatology of stratospheric ozone derived from the NASA Microwave Limb Sounder</a:t>
            </a:r>
            <a:endParaRPr lang="en-US" dirty="0"/>
          </a:p>
        </p:txBody>
      </p:sp>
      <p:sp>
        <p:nvSpPr>
          <p:cNvPr id="9" name="TextBox 8"/>
          <p:cNvSpPr txBox="1"/>
          <p:nvPr/>
        </p:nvSpPr>
        <p:spPr>
          <a:xfrm>
            <a:off x="8811008" y="64567"/>
            <a:ext cx="233524" cy="372793"/>
          </a:xfrm>
          <a:prstGeom prst="rect">
            <a:avLst/>
          </a:prstGeom>
          <a:noFill/>
        </p:spPr>
        <p:txBody>
          <a:bodyPr wrap="square" rtlCol="0">
            <a:spAutoFit/>
          </a:bodyPr>
          <a:lstStyle/>
          <a:p>
            <a:r>
              <a:rPr lang="en-US" dirty="0" smtClean="0">
                <a:latin typeface="+mn-lt"/>
              </a:rPr>
              <a:t>6</a:t>
            </a:r>
            <a:endParaRPr lang="en-US" dirty="0">
              <a:latin typeface="+mn-lt"/>
            </a:endParaRPr>
          </a:p>
        </p:txBody>
      </p:sp>
    </p:spTree>
    <p:extLst>
      <p:ext uri="{BB962C8B-B14F-4D97-AF65-F5344CB8AC3E}">
        <p14:creationId xmlns:p14="http://schemas.microsoft.com/office/powerpoint/2010/main" val="5943967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12 May 2013</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23569" y="4110203"/>
                <a:ext cx="5549029" cy="2121335"/>
              </a:xfrm>
            </p:spPr>
            <p:txBody>
              <a:bodyPr>
                <a:normAutofit fontScale="85000" lnSpcReduction="20000"/>
              </a:bodyPr>
              <a:lstStyle/>
              <a:p>
                <a:r>
                  <a:rPr lang="en-US" sz="2800" dirty="0"/>
                  <a:t>SPoRT AIRS Ozone Anomaly product created as a percent of normal (0-200%)</a:t>
                </a:r>
              </a:p>
              <a:p>
                <a:pPr marL="0" indent="0">
                  <a:buNone/>
                </a:pPr>
                <a14:m>
                  <m:oMathPara xmlns:m="http://schemas.openxmlformats.org/officeDocument/2006/math">
                    <m:oMathParaPr>
                      <m:jc m:val="centerGroup"/>
                    </m:oMathParaPr>
                    <m:oMath xmlns:m="http://schemas.openxmlformats.org/officeDocument/2006/math">
                      <m:r>
                        <a:rPr lang="en-US" sz="2800" i="1">
                          <a:latin typeface="Cambria Math"/>
                        </a:rPr>
                        <m:t>𝑃𝑂𝑁</m:t>
                      </m:r>
                      <m:r>
                        <a:rPr lang="en-US" sz="2800" i="1">
                          <a:latin typeface="Cambria Math"/>
                        </a:rPr>
                        <m:t>=</m:t>
                      </m:r>
                      <m:f>
                        <m:fPr>
                          <m:ctrlPr>
                            <a:rPr lang="en-US" sz="2800" i="1">
                              <a:latin typeface="Cambria Math"/>
                            </a:rPr>
                          </m:ctrlPr>
                        </m:fPr>
                        <m:num>
                          <m:r>
                            <a:rPr lang="en-US" sz="2800" i="1">
                              <a:latin typeface="Cambria Math"/>
                            </a:rPr>
                            <m:t>𝑇𝐶𝑂</m:t>
                          </m:r>
                        </m:num>
                        <m:den>
                          <m:r>
                            <a:rPr lang="en-US" sz="2800" i="1">
                              <a:latin typeface="Cambria Math"/>
                            </a:rPr>
                            <m:t>𝑐𝑙𝑖𝑚𝑜</m:t>
                          </m:r>
                        </m:den>
                      </m:f>
                      <m:r>
                        <a:rPr lang="en-US" sz="2800" i="1">
                          <a:latin typeface="Cambria Math"/>
                        </a:rPr>
                        <m:t> </m:t>
                      </m:r>
                      <m:r>
                        <a:rPr lang="en-US" sz="2800" i="1">
                          <a:latin typeface="Cambria Math"/>
                        </a:rPr>
                        <m:t>𝑥</m:t>
                      </m:r>
                      <m:r>
                        <a:rPr lang="en-US" sz="2800" i="1">
                          <a:latin typeface="Cambria Math"/>
                        </a:rPr>
                        <m:t> 100</m:t>
                      </m:r>
                    </m:oMath>
                  </m:oMathPara>
                </a14:m>
                <a:endParaRPr lang="en-US" sz="2800" dirty="0"/>
              </a:p>
              <a:p>
                <a:r>
                  <a:rPr lang="en-US" sz="2800" dirty="0"/>
                  <a:t>Shades of blue represent stratospheric air (ozone values </a:t>
                </a:r>
                <a14:m>
                  <m:oMath xmlns:m="http://schemas.openxmlformats.org/officeDocument/2006/math">
                    <m:r>
                      <a:rPr lang="en-US" sz="2800" i="1">
                        <a:latin typeface="Cambria Math"/>
                        <a:ea typeface="Cambria Math"/>
                      </a:rPr>
                      <m:t>≥125%)</m:t>
                    </m:r>
                  </m:oMath>
                </a14:m>
                <a:r>
                  <a:rPr lang="en-US" sz="2800" dirty="0"/>
                  <a:t> </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23569" y="4110203"/>
                <a:ext cx="5549029" cy="2121335"/>
              </a:xfrm>
              <a:blipFill rotWithShape="1">
                <a:blip r:embed="rId2"/>
                <a:stretch>
                  <a:fillRect l="-1427" t="-5460" r="-439" b="-2299"/>
                </a:stretch>
              </a:blipFill>
            </p:spPr>
            <p:txBody>
              <a:bodyPr/>
              <a:lstStyle/>
              <a:p>
                <a:r>
                  <a:rPr lang="en-US">
                    <a:noFill/>
                  </a:rPr>
                  <a:t> </a:t>
                </a:r>
              </a:p>
            </p:txBody>
          </p:sp>
        </mc:Fallback>
      </mc:AlternateContent>
      <p:grpSp>
        <p:nvGrpSpPr>
          <p:cNvPr id="4" name="Group 3"/>
          <p:cNvGrpSpPr/>
          <p:nvPr/>
        </p:nvGrpSpPr>
        <p:grpSpPr>
          <a:xfrm>
            <a:off x="3565200" y="1084057"/>
            <a:ext cx="3401568" cy="3017520"/>
            <a:chOff x="5282955" y="3183356"/>
            <a:chExt cx="3651535" cy="3394710"/>
          </a:xfrm>
        </p:grpSpPr>
        <p:pic>
          <p:nvPicPr>
            <p:cNvPr id="5" name="Picture 4"/>
            <p:cNvPicPr/>
            <p:nvPr/>
          </p:nvPicPr>
          <p:blipFill>
            <a:blip r:embed="rId3"/>
            <a:stretch>
              <a:fillRect/>
            </a:stretch>
          </p:blipFill>
          <p:spPr>
            <a:xfrm>
              <a:off x="5282955" y="3183356"/>
              <a:ext cx="3651535" cy="3394710"/>
            </a:xfrm>
            <a:prstGeom prst="rect">
              <a:avLst/>
            </a:prstGeom>
            <a:ln>
              <a:solidFill>
                <a:schemeClr val="tx1"/>
              </a:solidFill>
            </a:ln>
          </p:spPr>
        </p:pic>
        <p:sp>
          <p:nvSpPr>
            <p:cNvPr id="6" name="Text Box 2"/>
            <p:cNvSpPr txBox="1">
              <a:spLocks noChangeArrowheads="1"/>
            </p:cNvSpPr>
            <p:nvPr/>
          </p:nvSpPr>
          <p:spPr bwMode="auto">
            <a:xfrm>
              <a:off x="5455700" y="5181600"/>
              <a:ext cx="962025" cy="723265"/>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100">
                  <a:effectLst/>
                  <a:latin typeface="Calibri"/>
                  <a:ea typeface="Calibri"/>
                  <a:cs typeface="Times New Roman"/>
                </a:rPr>
                <a:t>High ozone values (red/orange)</a:t>
              </a:r>
            </a:p>
          </p:txBody>
        </p:sp>
        <p:cxnSp>
          <p:nvCxnSpPr>
            <p:cNvPr id="7" name="Straight Arrow Connector 6"/>
            <p:cNvCxnSpPr/>
            <p:nvPr/>
          </p:nvCxnSpPr>
          <p:spPr>
            <a:xfrm flipV="1">
              <a:off x="6391763" y="4443095"/>
              <a:ext cx="390037" cy="738506"/>
            </a:xfrm>
            <a:prstGeom prst="straightConnector1">
              <a:avLst/>
            </a:prstGeom>
            <a:ln w="25400">
              <a:solidFill>
                <a:schemeClr val="accent1"/>
              </a:solidFill>
              <a:tailEnd type="arrow"/>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167682" y="1084057"/>
            <a:ext cx="3397518" cy="3015696"/>
            <a:chOff x="174689" y="892715"/>
            <a:chExt cx="3749040" cy="3253052"/>
          </a:xfrm>
        </p:grpSpPr>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689" y="892715"/>
              <a:ext cx="3749040" cy="32530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
            <p:cNvSpPr txBox="1">
              <a:spLocks noChangeArrowheads="1"/>
            </p:cNvSpPr>
            <p:nvPr/>
          </p:nvSpPr>
          <p:spPr bwMode="auto">
            <a:xfrm>
              <a:off x="304800" y="2962725"/>
              <a:ext cx="1136650" cy="659765"/>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100" dirty="0">
                  <a:effectLst/>
                  <a:latin typeface="Calibri"/>
                  <a:ea typeface="Calibri"/>
                  <a:cs typeface="Times New Roman"/>
                </a:rPr>
                <a:t>Suspected stratospheric air (red/orange)</a:t>
              </a:r>
            </a:p>
            <a:p>
              <a:pPr marL="0" marR="0" algn="ctr">
                <a:lnSpc>
                  <a:spcPct val="115000"/>
                </a:lnSpc>
                <a:spcBef>
                  <a:spcPts val="0"/>
                </a:spcBef>
                <a:spcAft>
                  <a:spcPts val="1000"/>
                </a:spcAft>
              </a:pPr>
              <a:r>
                <a:rPr lang="en-US" sz="1100" dirty="0">
                  <a:effectLst/>
                  <a:latin typeface="Calibri"/>
                  <a:ea typeface="Calibri"/>
                  <a:cs typeface="Times New Roman"/>
                </a:rPr>
                <a:t> </a:t>
              </a:r>
            </a:p>
          </p:txBody>
        </p:sp>
        <p:cxnSp>
          <p:nvCxnSpPr>
            <p:cNvPr id="11" name="Straight Arrow Connector 10"/>
            <p:cNvCxnSpPr/>
            <p:nvPr/>
          </p:nvCxnSpPr>
          <p:spPr>
            <a:xfrm flipV="1">
              <a:off x="847790" y="2394146"/>
              <a:ext cx="523810" cy="56857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5681357" y="3074229"/>
            <a:ext cx="3401568" cy="3017520"/>
            <a:chOff x="5410200" y="2987040"/>
            <a:chExt cx="3401568" cy="3017520"/>
          </a:xfrm>
        </p:grpSpPr>
        <p:pic>
          <p:nvPicPr>
            <p:cNvPr id="13" name="Picture 12"/>
            <p:cNvPicPr/>
            <p:nvPr/>
          </p:nvPicPr>
          <p:blipFill>
            <a:blip r:embed="rId5"/>
            <a:stretch>
              <a:fillRect/>
            </a:stretch>
          </p:blipFill>
          <p:spPr>
            <a:xfrm>
              <a:off x="5410200" y="2987040"/>
              <a:ext cx="3401568" cy="3017520"/>
            </a:xfrm>
            <a:prstGeom prst="rect">
              <a:avLst/>
            </a:prstGeom>
            <a:ln>
              <a:solidFill>
                <a:schemeClr val="tx1"/>
              </a:solidFill>
            </a:ln>
          </p:spPr>
        </p:pic>
        <p:sp>
          <p:nvSpPr>
            <p:cNvPr id="14" name="Text Box 2"/>
            <p:cNvSpPr txBox="1">
              <a:spLocks noChangeArrowheads="1"/>
            </p:cNvSpPr>
            <p:nvPr/>
          </p:nvSpPr>
          <p:spPr bwMode="auto">
            <a:xfrm>
              <a:off x="5735071" y="4918050"/>
              <a:ext cx="1216025" cy="667385"/>
            </a:xfrm>
            <a:prstGeom prst="rect">
              <a:avLst/>
            </a:prstGeom>
            <a:solidFill>
              <a:srgbClr val="FFFFFF"/>
            </a:solidFill>
            <a:ln w="9525">
              <a:solidFill>
                <a:schemeClr val="tx1"/>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100" dirty="0">
                  <a:effectLst/>
                  <a:latin typeface="Calibri"/>
                  <a:ea typeface="Calibri"/>
                  <a:cs typeface="Times New Roman"/>
                </a:rPr>
                <a:t>Blue shading confirms stratospheric air</a:t>
              </a:r>
            </a:p>
          </p:txBody>
        </p:sp>
        <p:cxnSp>
          <p:nvCxnSpPr>
            <p:cNvPr id="15" name="Straight Arrow Connector 14"/>
            <p:cNvCxnSpPr/>
            <p:nvPr/>
          </p:nvCxnSpPr>
          <p:spPr>
            <a:xfrm flipV="1">
              <a:off x="6638608" y="4267200"/>
              <a:ext cx="312488" cy="650850"/>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16" name="TextBox 15"/>
          <p:cNvSpPr txBox="1"/>
          <p:nvPr/>
        </p:nvSpPr>
        <p:spPr>
          <a:xfrm>
            <a:off x="8811008" y="64567"/>
            <a:ext cx="233524" cy="372793"/>
          </a:xfrm>
          <a:prstGeom prst="rect">
            <a:avLst/>
          </a:prstGeom>
          <a:noFill/>
        </p:spPr>
        <p:txBody>
          <a:bodyPr wrap="square" rtlCol="0">
            <a:spAutoFit/>
          </a:bodyPr>
          <a:lstStyle/>
          <a:p>
            <a:r>
              <a:rPr lang="en-US" dirty="0" smtClean="0">
                <a:latin typeface="+mn-lt"/>
              </a:rPr>
              <a:t>7</a:t>
            </a:r>
            <a:endParaRPr lang="en-US" dirty="0">
              <a:latin typeface="+mn-lt"/>
            </a:endParaRPr>
          </a:p>
        </p:txBody>
      </p:sp>
    </p:spTree>
    <p:extLst>
      <p:ext uri="{BB962C8B-B14F-4D97-AF65-F5344CB8AC3E}">
        <p14:creationId xmlns:p14="http://schemas.microsoft.com/office/powerpoint/2010/main" val="41863770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to National Centers</a:t>
            </a:r>
            <a:endParaRPr lang="en-US" dirty="0"/>
          </a:p>
        </p:txBody>
      </p:sp>
      <p:sp>
        <p:nvSpPr>
          <p:cNvPr id="3" name="Content Placeholder 2"/>
          <p:cNvSpPr>
            <a:spLocks noGrp="1"/>
          </p:cNvSpPr>
          <p:nvPr>
            <p:ph idx="1"/>
          </p:nvPr>
        </p:nvSpPr>
        <p:spPr>
          <a:xfrm>
            <a:off x="92014" y="1219200"/>
            <a:ext cx="3735238" cy="4525963"/>
          </a:xfrm>
        </p:spPr>
        <p:txBody>
          <a:bodyPr/>
          <a:lstStyle/>
          <a:p>
            <a:pPr>
              <a:lnSpc>
                <a:spcPct val="85000"/>
              </a:lnSpc>
            </a:pPr>
            <a:r>
              <a:rPr lang="en-US" dirty="0"/>
              <a:t>AIRS ozone products evaluated at OPC, WPC, SAB winter 2013-2014</a:t>
            </a:r>
          </a:p>
          <a:p>
            <a:pPr>
              <a:lnSpc>
                <a:spcPct val="85000"/>
              </a:lnSpc>
            </a:pPr>
            <a:r>
              <a:rPr lang="en-US" dirty="0"/>
              <a:t>Forecaster Feedback</a:t>
            </a:r>
          </a:p>
          <a:p>
            <a:pPr lvl="1">
              <a:lnSpc>
                <a:spcPct val="85000"/>
              </a:lnSpc>
            </a:pPr>
            <a:r>
              <a:rPr lang="en-US" dirty="0"/>
              <a:t>“Reinforce the evidence from RGB of the descent of stratospheric air with tropopause folding.”</a:t>
            </a:r>
          </a:p>
          <a:p>
            <a:pPr lvl="1">
              <a:lnSpc>
                <a:spcPct val="85000"/>
              </a:lnSpc>
            </a:pPr>
            <a:r>
              <a:rPr lang="en-US" dirty="0"/>
              <a:t>“This has allowed me to have confidence in assessing the RGB </a:t>
            </a:r>
            <a:r>
              <a:rPr lang="en-US" dirty="0" err="1"/>
              <a:t>Airmass</a:t>
            </a:r>
            <a:r>
              <a:rPr lang="en-US" dirty="0"/>
              <a:t> product and also in conjunction with gridded GFS output that a perceived PV anomaly is real or not.”</a:t>
            </a:r>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1219200"/>
            <a:ext cx="5247860" cy="3657600"/>
          </a:xfrm>
          <a:prstGeom prst="rect">
            <a:avLst/>
          </a:prstGeom>
          <a:ln>
            <a:solidFill>
              <a:schemeClr val="tx1"/>
            </a:solidFill>
          </a:ln>
        </p:spPr>
      </p:pic>
      <p:sp>
        <p:nvSpPr>
          <p:cNvPr id="9" name="TextBox 8"/>
          <p:cNvSpPr txBox="1"/>
          <p:nvPr/>
        </p:nvSpPr>
        <p:spPr>
          <a:xfrm>
            <a:off x="5562600" y="3352800"/>
            <a:ext cx="3467100" cy="1477328"/>
          </a:xfrm>
          <a:prstGeom prst="rect">
            <a:avLst/>
          </a:prstGeom>
          <a:solidFill>
            <a:schemeClr val="bg1"/>
          </a:solidFill>
          <a:ln>
            <a:solidFill>
              <a:schemeClr val="tx1"/>
            </a:solidFill>
          </a:ln>
        </p:spPr>
        <p:txBody>
          <a:bodyPr wrap="square" rtlCol="0">
            <a:spAutoFit/>
          </a:bodyPr>
          <a:lstStyle/>
          <a:p>
            <a:pPr algn="ctr"/>
            <a:r>
              <a:rPr lang="en-US" dirty="0" smtClean="0"/>
              <a:t>High ozone values &gt; 400 DU suggest potential vorticity anomaly and descending stratospheric air creating high winds near the comma head</a:t>
            </a:r>
            <a:endParaRPr lang="en-US" dirty="0"/>
          </a:p>
        </p:txBody>
      </p:sp>
      <p:cxnSp>
        <p:nvCxnSpPr>
          <p:cNvPr id="10" name="Straight Arrow Connector 9"/>
          <p:cNvCxnSpPr/>
          <p:nvPr/>
        </p:nvCxnSpPr>
        <p:spPr>
          <a:xfrm flipH="1" flipV="1">
            <a:off x="6781800" y="2743200"/>
            <a:ext cx="1447800" cy="60960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743740" y="4876800"/>
            <a:ext cx="5400260" cy="1009572"/>
          </a:xfrm>
          <a:prstGeom prst="rect">
            <a:avLst/>
          </a:prstGeom>
          <a:noFill/>
        </p:spPr>
        <p:txBody>
          <a:bodyPr wrap="square" rtlCol="0">
            <a:spAutoFit/>
          </a:bodyPr>
          <a:lstStyle/>
          <a:p>
            <a:pPr algn="ctr">
              <a:lnSpc>
                <a:spcPct val="85000"/>
              </a:lnSpc>
            </a:pPr>
            <a:r>
              <a:rPr lang="en-US" sz="1400" i="1" dirty="0">
                <a:latin typeface="+mn-lt"/>
              </a:rPr>
              <a:t>SEVIRI RGB Air </a:t>
            </a:r>
            <a:r>
              <a:rPr lang="en-US" sz="1400" i="1" dirty="0" smtClean="0">
                <a:latin typeface="+mn-lt"/>
              </a:rPr>
              <a:t>Mass image, AIRS </a:t>
            </a:r>
            <a:r>
              <a:rPr lang="en-US" sz="1400" i="1" dirty="0">
                <a:latin typeface="+mn-lt"/>
              </a:rPr>
              <a:t>Total Column </a:t>
            </a:r>
            <a:r>
              <a:rPr lang="en-US" sz="1400" i="1" dirty="0" smtClean="0">
                <a:latin typeface="+mn-lt"/>
              </a:rPr>
              <a:t>Ozone (green contours), </a:t>
            </a:r>
            <a:r>
              <a:rPr lang="en-US" sz="1400" i="1" dirty="0">
                <a:latin typeface="+mn-lt"/>
              </a:rPr>
              <a:t>and ASCAT winds valid at 1400 UTC on 12/18/13. The black circle highlights the descending stratospheric intrusion near the comma-head/bent back front</a:t>
            </a:r>
            <a:r>
              <a:rPr lang="en-US" sz="1400" i="1" dirty="0" smtClean="0">
                <a:latin typeface="+mn-lt"/>
              </a:rPr>
              <a:t>.  Image courtesy of Michael Folmer </a:t>
            </a:r>
          </a:p>
          <a:p>
            <a:pPr algn="ctr">
              <a:lnSpc>
                <a:spcPct val="85000"/>
              </a:lnSpc>
            </a:pPr>
            <a:r>
              <a:rPr lang="en-US" sz="1400" i="1" dirty="0" smtClean="0">
                <a:latin typeface="+mn-lt"/>
              </a:rPr>
              <a:t>Satellite </a:t>
            </a:r>
            <a:r>
              <a:rPr lang="en-US" sz="1400" i="1" dirty="0">
                <a:latin typeface="+mn-lt"/>
              </a:rPr>
              <a:t>Liaison at NOAA/NWS WPC/OPC/TAFB and NOAA/NESDIS </a:t>
            </a:r>
            <a:r>
              <a:rPr lang="en-US" sz="1400" i="1" dirty="0" smtClean="0">
                <a:latin typeface="+mn-lt"/>
              </a:rPr>
              <a:t>SAB</a:t>
            </a:r>
            <a:endParaRPr lang="en-US" sz="1400" i="1" dirty="0">
              <a:latin typeface="+mn-lt"/>
            </a:endParaRPr>
          </a:p>
        </p:txBody>
      </p:sp>
      <p:sp>
        <p:nvSpPr>
          <p:cNvPr id="13" name="TextBox 12"/>
          <p:cNvSpPr txBox="1"/>
          <p:nvPr/>
        </p:nvSpPr>
        <p:spPr>
          <a:xfrm>
            <a:off x="8811008" y="64567"/>
            <a:ext cx="233524" cy="372793"/>
          </a:xfrm>
          <a:prstGeom prst="rect">
            <a:avLst/>
          </a:prstGeom>
          <a:noFill/>
        </p:spPr>
        <p:txBody>
          <a:bodyPr wrap="square" rtlCol="0">
            <a:spAutoFit/>
          </a:bodyPr>
          <a:lstStyle/>
          <a:p>
            <a:r>
              <a:rPr lang="en-US" dirty="0" smtClean="0">
                <a:latin typeface="+mn-lt"/>
              </a:rPr>
              <a:t>8</a:t>
            </a:r>
            <a:endParaRPr lang="en-US" dirty="0">
              <a:latin typeface="+mn-lt"/>
            </a:endParaRPr>
          </a:p>
        </p:txBody>
      </p:sp>
    </p:spTree>
    <p:extLst>
      <p:ext uri="{BB962C8B-B14F-4D97-AF65-F5344CB8AC3E}">
        <p14:creationId xmlns:p14="http://schemas.microsoft.com/office/powerpoint/2010/main" val="2126841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8173</TotalTime>
  <Words>1122</Words>
  <Application>Microsoft Office PowerPoint</Application>
  <PresentationFormat>On-screen Show (4:3)</PresentationFormat>
  <Paragraphs>159</Paragraphs>
  <Slides>14</Slides>
  <Notes>1</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Ozone and Ozone Anomaly</vt:lpstr>
      <vt:lpstr>Outline</vt:lpstr>
      <vt:lpstr>Forecast Challenge &amp; Motivation</vt:lpstr>
      <vt:lpstr>Forecast Challenge &amp; Motivation</vt:lpstr>
      <vt:lpstr>Ozone Products</vt:lpstr>
      <vt:lpstr>Example 12 May 2013</vt:lpstr>
      <vt:lpstr>Ozone Anomaly Product</vt:lpstr>
      <vt:lpstr>Example 12 May 2013</vt:lpstr>
      <vt:lpstr>Transition to National Centers</vt:lpstr>
      <vt:lpstr>New Product Development</vt:lpstr>
      <vt:lpstr>New Product Development</vt:lpstr>
      <vt:lpstr>Future Goals</vt:lpstr>
      <vt:lpstr>Further Air Mass RGB Validation</vt:lpstr>
      <vt:lpstr>Summary</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SPoRT / NWS Coordination Call</dc:title>
  <dc:creator>fuell</dc:creator>
  <cp:lastModifiedBy>eberndt</cp:lastModifiedBy>
  <cp:revision>565</cp:revision>
  <cp:lastPrinted>2014-08-20T18:27:21Z</cp:lastPrinted>
  <dcterms:created xsi:type="dcterms:W3CDTF">2009-10-14T04:03:29Z</dcterms:created>
  <dcterms:modified xsi:type="dcterms:W3CDTF">2014-08-21T19:04:07Z</dcterms:modified>
</cp:coreProperties>
</file>