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81" r:id="rId2"/>
    <p:sldId id="283" r:id="rId3"/>
    <p:sldId id="282" r:id="rId4"/>
    <p:sldId id="265" r:id="rId5"/>
    <p:sldId id="284" r:id="rId6"/>
    <p:sldId id="285" r:id="rId7"/>
    <p:sldId id="286" r:id="rId8"/>
    <p:sldId id="297" r:id="rId9"/>
    <p:sldId id="287" r:id="rId10"/>
    <p:sldId id="288" r:id="rId11"/>
    <p:sldId id="300" r:id="rId12"/>
    <p:sldId id="289" r:id="rId13"/>
    <p:sldId id="290" r:id="rId14"/>
    <p:sldId id="302" r:id="rId15"/>
    <p:sldId id="291" r:id="rId16"/>
    <p:sldId id="292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B2F3"/>
    <a:srgbClr val="CC0000"/>
    <a:srgbClr val="003399"/>
    <a:srgbClr val="0000FF"/>
    <a:srgbClr val="F9F9F9"/>
    <a:srgbClr val="FBFBFB"/>
    <a:srgbClr val="FAFAFA"/>
    <a:srgbClr val="FCFCFC"/>
    <a:srgbClr val="A50021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50" autoAdjust="0"/>
    <p:restoredTop sz="94660"/>
  </p:normalViewPr>
  <p:slideViewPr>
    <p:cSldViewPr snapToGrid="0">
      <p:cViewPr>
        <p:scale>
          <a:sx n="70" d="100"/>
          <a:sy n="70" d="100"/>
        </p:scale>
        <p:origin x="-1698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explosion val="25"/>
          <c:dLbls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Sheet1!$O$1:$O$4</c:f>
              <c:strCache>
                <c:ptCount val="4"/>
                <c:pt idx="0">
                  <c:v>Severe Weather</c:v>
                </c:pt>
                <c:pt idx="1">
                  <c:v>Safety</c:v>
                </c:pt>
                <c:pt idx="2">
                  <c:v>Aviation</c:v>
                </c:pt>
                <c:pt idx="3">
                  <c:v>Decision Support</c:v>
                </c:pt>
              </c:strCache>
            </c:strRef>
          </c:cat>
          <c:val>
            <c:numRef>
              <c:f>Sheet1!$P$1:$P$4</c:f>
              <c:numCache>
                <c:formatCode>General</c:formatCode>
                <c:ptCount val="4"/>
                <c:pt idx="0">
                  <c:v>7</c:v>
                </c:pt>
                <c:pt idx="1">
                  <c:v>11</c:v>
                </c:pt>
                <c:pt idx="2">
                  <c:v>12</c:v>
                </c:pt>
                <c:pt idx="3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explosion val="25"/>
          <c:dLbls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Sheet1!$A$1:$A$5</c:f>
              <c:strCache>
                <c:ptCount val="5"/>
                <c:pt idx="0">
                  <c:v>Very Low</c:v>
                </c:pt>
                <c:pt idx="1">
                  <c:v>Low</c:v>
                </c:pt>
                <c:pt idx="2">
                  <c:v>Medium</c:v>
                </c:pt>
                <c:pt idx="3">
                  <c:v>High</c:v>
                </c:pt>
                <c:pt idx="4">
                  <c:v>Very High</c:v>
                </c:pt>
              </c:strCache>
            </c:strRef>
          </c:cat>
          <c:val>
            <c:numRef>
              <c:f>Sheet1!$B$1:$B$5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9</c:v>
                </c:pt>
                <c:pt idx="3">
                  <c:v>23</c:v>
                </c:pt>
                <c:pt idx="4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explosion val="25"/>
          <c:dLbls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Sheet1!$A$1:$A$5</c:f>
              <c:strCache>
                <c:ptCount val="5"/>
                <c:pt idx="0">
                  <c:v>Very Low</c:v>
                </c:pt>
                <c:pt idx="1">
                  <c:v>Low</c:v>
                </c:pt>
                <c:pt idx="2">
                  <c:v>Medium</c:v>
                </c:pt>
                <c:pt idx="3">
                  <c:v>High</c:v>
                </c:pt>
                <c:pt idx="4">
                  <c:v>Very High</c:v>
                </c:pt>
              </c:strCache>
            </c:strRef>
          </c:cat>
          <c:val>
            <c:numRef>
              <c:f>Sheet1!$B$1:$B$5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14</c:v>
                </c:pt>
                <c:pt idx="3">
                  <c:v>13</c:v>
                </c:pt>
                <c:pt idx="4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91023-4C8C-4893-80C4-CDD516B4F05E}" type="datetimeFigureOut">
              <a:rPr lang="en-US" smtClean="0"/>
              <a:t>8/26/2014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B6E4E-2C8F-4CCC-B538-0C280522B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99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B6E4E-2C8F-4CCC-B538-0C280522BA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19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we created</a:t>
            </a:r>
            <a:r>
              <a:rPr lang="en-US" baseline="0" dirty="0" smtClean="0"/>
              <a:t> the PGLM mosaic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B6E4E-2C8F-4CCC-B538-0C280522BA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003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we created</a:t>
            </a:r>
            <a:r>
              <a:rPr lang="en-US" baseline="0" dirty="0" smtClean="0"/>
              <a:t> the PGLM mosaic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B6E4E-2C8F-4CCC-B538-0C280522BAB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003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separate images on wall to show</a:t>
            </a:r>
            <a:r>
              <a:rPr lang="en-US" baseline="0" dirty="0" smtClean="0"/>
              <a:t> the examples here.  Note, the CYS case the storms are very distant from the city, but the point </a:t>
            </a:r>
            <a:r>
              <a:rPr lang="en-US" baseline="0" smtClean="0"/>
              <a:t>still stands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B6E4E-2C8F-4CCC-B538-0C280522BAB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44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</a:t>
            </a:r>
            <a:r>
              <a:rPr lang="en-US" dirty="0" err="1" smtClean="0"/>
              <a:t>meteogram</a:t>
            </a:r>
            <a:r>
              <a:rPr lang="en-US" baseline="0" dirty="0" smtClean="0"/>
              <a:t> tool will be covered by Jason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B6E4E-2C8F-4CCC-B538-0C280522BAB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84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FAE721-E6FF-4258-A1F3-6287E2C5ADEA}" type="datetimeFigureOut">
              <a:rPr lang="en-US" smtClean="0"/>
              <a:pPr>
                <a:defRPr/>
              </a:pPr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A682CB-8025-4FD1-8D55-9B30DFEB780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84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17128E-6A68-4C2B-89ED-D4FFF03F1524}" type="datetimeFigureOut">
              <a:rPr lang="en-US" smtClean="0"/>
              <a:pPr>
                <a:defRPr/>
              </a:pPr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9F6EB9-C80D-43F4-B003-4045C139A08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5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4AE43D-53AD-4B68-8026-6B9F0AC8637C}" type="datetimeFigureOut">
              <a:rPr lang="en-US" smtClean="0"/>
              <a:pPr>
                <a:defRPr/>
              </a:pPr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6D74E-A5AC-4936-BFF3-CFD9751C4A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91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322DCC-21B8-4EEA-8942-75DA38DBA4C3}" type="datetimeFigureOut">
              <a:rPr lang="en-US" smtClean="0"/>
              <a:pPr>
                <a:defRPr/>
              </a:pPr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2FBB58-39FA-464B-96E3-E35FD6AC4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80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145D43-F24A-4D46-826B-18C693D5822A}" type="datetimeFigureOut">
              <a:rPr lang="en-US" smtClean="0"/>
              <a:pPr>
                <a:defRPr/>
              </a:pPr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B79E-5407-4F16-BD69-0D39332844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0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128DCD-F51D-4558-97AC-752219F41B53}" type="datetimeFigureOut">
              <a:rPr lang="en-US" smtClean="0"/>
              <a:pPr>
                <a:defRPr/>
              </a:pPr>
              <a:t>8/26/2014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9630DF-F9B4-4BD2-92C0-5583E931E3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386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CB52E1-8E30-413E-8304-DCF5F4742E6D}" type="datetimeFigureOut">
              <a:rPr lang="en-US" smtClean="0"/>
              <a:pPr>
                <a:defRPr/>
              </a:pPr>
              <a:t>8/26/2014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A082A1-5790-4F29-AABC-07432F0355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05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C501A8-E59D-4EF0-9F8E-25EC6B2D11F0}" type="datetimeFigureOut">
              <a:rPr lang="en-US" smtClean="0"/>
              <a:pPr>
                <a:defRPr/>
              </a:pPr>
              <a:t>8/26/2014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7A653A-A0E9-418E-9169-9A02522126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6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EB83AA-077D-4BE6-A73F-572688D56511}" type="datetimeFigureOut">
              <a:rPr lang="en-US" smtClean="0"/>
              <a:pPr>
                <a:defRPr/>
              </a:pPr>
              <a:t>8/26/2014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C93A8E-5C69-498E-8EBD-DCFB0F8998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44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78AE6C-68FD-4659-B16B-AD87A02F2901}" type="datetimeFigureOut">
              <a:rPr lang="en-US" smtClean="0"/>
              <a:pPr>
                <a:defRPr/>
              </a:pPr>
              <a:t>8/26/2014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CD5138-64A4-403B-A111-D86EEC4616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6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59031-7E24-43C9-B482-34824FF741C7}" type="datetimeFigureOut">
              <a:rPr lang="en-US" smtClean="0"/>
              <a:pPr>
                <a:defRPr/>
              </a:pPr>
              <a:t>8/26/2014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C5B79-8A9E-41B0-8598-F7B45E8E51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78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1B373B-1D7C-4542-876E-DD490A466162}" type="datetimeFigureOut">
              <a:rPr lang="en-US" smtClean="0"/>
              <a:pPr>
                <a:defRPr/>
              </a:pPr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C626B9-AB1F-476A-BB91-1FADFDA5BC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0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chart" Target="../charts/chart3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itle 1"/>
          <p:cNvSpPr>
            <a:spLocks noGrp="1"/>
          </p:cNvSpPr>
          <p:nvPr>
            <p:ph type="ctrTitle"/>
          </p:nvPr>
        </p:nvSpPr>
        <p:spPr>
          <a:xfrm>
            <a:off x="990600" y="1493838"/>
            <a:ext cx="7162800" cy="13636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Session 3.3: Total Lightning in NOAA’s Proving Ground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572000"/>
            <a:ext cx="84582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600" dirty="0" smtClean="0">
                <a:solidFill>
                  <a:schemeClr val="tx1"/>
                </a:solidFill>
              </a:rPr>
              <a:t>Science Advisory Committee Meeting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26 – 28 August, 2014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0200" y="5486400"/>
            <a:ext cx="59023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National Space Science and Technology Center, Huntsville, AL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25" name="Group 2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2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6" name="Picture 25" descr="sport_redblue_lg_trans.gif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27" name="Picture 26" descr="NASA_Lg.PNG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Centers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Content Placeholder 16"/>
          <p:cNvSpPr>
            <a:spLocks noGrp="1"/>
          </p:cNvSpPr>
          <p:nvPr>
            <p:ph idx="1"/>
          </p:nvPr>
        </p:nvSpPr>
        <p:spPr>
          <a:xfrm>
            <a:off x="354724" y="1127234"/>
            <a:ext cx="3776405" cy="5026889"/>
          </a:xfrm>
        </p:spPr>
        <p:txBody>
          <a:bodyPr>
            <a:normAutofit/>
          </a:bodyPr>
          <a:lstStyle/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err="1" smtClean="0"/>
              <a:t>SPoRT</a:t>
            </a:r>
            <a:r>
              <a:rPr lang="en-US" sz="2400" dirty="0" smtClean="0"/>
              <a:t> first to reach out to National Centers to prepare for GLM</a:t>
            </a:r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2012 VSPs to Aviation Weather Center and Storm Prediction Center</a:t>
            </a:r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Needed different display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 PGLM mosaic in NAWIPS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All available LMAs in one file</a:t>
            </a:r>
          </a:p>
          <a:p>
            <a:pPr marL="173038" indent="-173038">
              <a:spcBef>
                <a:spcPts val="600"/>
              </a:spcBef>
            </a:pPr>
            <a:r>
              <a:rPr lang="en-US" sz="2400" dirty="0" smtClean="0"/>
              <a:t>Interactive process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Altered color curve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Changing file format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1008" y="64567"/>
            <a:ext cx="233524" cy="3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9</a:t>
            </a:r>
            <a:endParaRPr lang="en-US" dirty="0">
              <a:latin typeface="+mn-lt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pic>
        <p:nvPicPr>
          <p:cNvPr id="15" name="Picture 2" descr="E:\new_pglm_mosaic2.png"/>
          <p:cNvPicPr>
            <a:picLocks noChangeAspect="1" noChangeArrowheads="1"/>
          </p:cNvPicPr>
          <p:nvPr/>
        </p:nvPicPr>
        <p:blipFill rotWithShape="1">
          <a:blip r:embed="rId6" cstate="print"/>
          <a:srcRect t="7106" r="2296" b="7233"/>
          <a:stretch/>
        </p:blipFill>
        <p:spPr bwMode="auto">
          <a:xfrm>
            <a:off x="4159172" y="1485900"/>
            <a:ext cx="4828210" cy="367392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outerShdw blurRad="101600" dist="76200" dir="2700000" algn="tl" rotWithShape="0">
              <a:schemeClr val="tx2">
                <a:lumMod val="75000"/>
                <a:alpha val="80000"/>
              </a:scheme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4216322" y="5371291"/>
            <a:ext cx="4828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Sample PGLM mosaic image in NAWIPS.</a:t>
            </a:r>
            <a:endParaRPr lang="en-US" sz="1400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3" name="Straight Arrow Connector 2"/>
          <p:cNvCxnSpPr>
            <a:stCxn id="14" idx="0"/>
          </p:cNvCxnSpPr>
          <p:nvPr/>
        </p:nvCxnSpPr>
        <p:spPr>
          <a:xfrm flipH="1" flipV="1">
            <a:off x="7550820" y="3408589"/>
            <a:ext cx="539168" cy="526597"/>
          </a:xfrm>
          <a:prstGeom prst="straightConnector1">
            <a:avLst/>
          </a:prstGeom>
          <a:ln w="222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4" idx="0"/>
          </p:cNvCxnSpPr>
          <p:nvPr/>
        </p:nvCxnSpPr>
        <p:spPr>
          <a:xfrm flipV="1">
            <a:off x="8089988" y="2963637"/>
            <a:ext cx="152400" cy="971549"/>
          </a:xfrm>
          <a:prstGeom prst="straightConnector1">
            <a:avLst/>
          </a:prstGeom>
          <a:ln w="222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7550820" y="3935186"/>
            <a:ext cx="1078336" cy="561586"/>
          </a:xfrm>
          <a:prstGeom prst="roundRect">
            <a:avLst/>
          </a:prstGeom>
          <a:solidFill>
            <a:srgbClr val="18335E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smtClean="0">
                <a:solidFill>
                  <a:schemeClr val="bg1">
                    <a:lumMod val="95000"/>
                  </a:schemeClr>
                </a:solidFill>
              </a:rPr>
              <a:t>Effective range rings</a:t>
            </a:r>
            <a:endParaRPr lang="en-US" sz="1400" i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26" name="Straight Arrow Connector 25"/>
          <p:cNvCxnSpPr>
            <a:stCxn id="18" idx="0"/>
          </p:cNvCxnSpPr>
          <p:nvPr/>
        </p:nvCxnSpPr>
        <p:spPr>
          <a:xfrm flipV="1">
            <a:off x="5290157" y="3771900"/>
            <a:ext cx="0" cy="519793"/>
          </a:xfrm>
          <a:prstGeom prst="straightConnector1">
            <a:avLst/>
          </a:prstGeom>
          <a:ln w="222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8" idx="0"/>
          </p:cNvCxnSpPr>
          <p:nvPr/>
        </p:nvCxnSpPr>
        <p:spPr>
          <a:xfrm flipH="1" flipV="1">
            <a:off x="4592627" y="3703865"/>
            <a:ext cx="697530" cy="587828"/>
          </a:xfrm>
          <a:prstGeom prst="straightConnector1">
            <a:avLst/>
          </a:prstGeom>
          <a:ln w="222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4592627" y="4291693"/>
            <a:ext cx="1395060" cy="561586"/>
          </a:xfrm>
          <a:prstGeom prst="roundRect">
            <a:avLst/>
          </a:prstGeom>
          <a:solidFill>
            <a:srgbClr val="18335E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smtClean="0">
                <a:solidFill>
                  <a:schemeClr val="bg1">
                    <a:lumMod val="95000"/>
                  </a:schemeClr>
                </a:solidFill>
              </a:rPr>
              <a:t>“Quick look” network status</a:t>
            </a:r>
            <a:endParaRPr lang="en-US" sz="1400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6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Center Example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Content Placeholder 16"/>
          <p:cNvSpPr>
            <a:spLocks noGrp="1"/>
          </p:cNvSpPr>
          <p:nvPr>
            <p:ph idx="1"/>
          </p:nvPr>
        </p:nvSpPr>
        <p:spPr>
          <a:xfrm>
            <a:off x="228600" y="1094578"/>
            <a:ext cx="4351564" cy="1877222"/>
          </a:xfrm>
        </p:spPr>
        <p:txBody>
          <a:bodyPr>
            <a:normAutofit/>
          </a:bodyPr>
          <a:lstStyle/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Aviation Weather </a:t>
            </a:r>
            <a:r>
              <a:rPr lang="en-US" sz="2400" dirty="0" err="1" smtClean="0"/>
              <a:t>Testbed</a:t>
            </a:r>
            <a:r>
              <a:rPr lang="en-US" sz="2400" dirty="0" smtClean="0"/>
              <a:t> 2013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PGLM observations versus radar and NLDN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Noted NLDN in the main 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02697" y="64567"/>
            <a:ext cx="431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+mn-lt"/>
              </a:rPr>
              <a:t>10</a:t>
            </a:r>
            <a:endParaRPr lang="en-US" dirty="0">
              <a:latin typeface="+mn-lt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35" y="2924560"/>
            <a:ext cx="3593592" cy="3182112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101600" dist="76200" dir="8100000" algn="tr" rotWithShape="0">
              <a:schemeClr val="tx2">
                <a:lumMod val="7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206" y="2924560"/>
            <a:ext cx="3595687" cy="3185038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101600" dist="76200" dir="2700000" algn="tl" rotWithShape="0">
              <a:schemeClr val="tx2">
                <a:lumMod val="7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Content Placeholder 16"/>
          <p:cNvSpPr txBox="1">
            <a:spLocks/>
          </p:cNvSpPr>
          <p:nvPr/>
        </p:nvSpPr>
        <p:spPr>
          <a:xfrm>
            <a:off x="4585568" y="1094578"/>
            <a:ext cx="4458964" cy="1877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 fontAlgn="auto">
              <a:spcBef>
                <a:spcPts val="600"/>
              </a:spcBef>
              <a:spcAft>
                <a:spcPts val="0"/>
              </a:spcAft>
            </a:pPr>
            <a:r>
              <a:rPr lang="en-US" sz="2400" dirty="0" smtClean="0"/>
              <a:t>PGLM showed spatial extent</a:t>
            </a:r>
          </a:p>
          <a:p>
            <a:pPr marL="573088" lvl="1" indent="-173038" fontAlgn="auto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/>
              <a:t> Lightning well behind line</a:t>
            </a:r>
          </a:p>
          <a:p>
            <a:pPr marL="573088" lvl="1" indent="-173038" fontAlgn="auto">
              <a:spcBef>
                <a:spcPts val="600"/>
              </a:spcBef>
              <a:spcAft>
                <a:spcPts val="0"/>
              </a:spcAft>
            </a:pPr>
            <a:r>
              <a:rPr lang="en-US" sz="2000" dirty="0"/>
              <a:t> </a:t>
            </a:r>
            <a:r>
              <a:rPr lang="en-US" sz="2000" dirty="0" smtClean="0"/>
              <a:t>Could impact how AWC issues Convective SIGMETS (i.e., expanded coverage)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78859" y="5399904"/>
            <a:ext cx="1278185" cy="546945"/>
          </a:xfrm>
          <a:prstGeom prst="roundRect">
            <a:avLst/>
          </a:prstGeom>
          <a:solidFill>
            <a:srgbClr val="18335E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smtClean="0">
                <a:solidFill>
                  <a:schemeClr val="bg1">
                    <a:lumMod val="95000"/>
                  </a:schemeClr>
                </a:solidFill>
              </a:rPr>
              <a:t>NAWIPS radar reflectivity</a:t>
            </a:r>
            <a:endParaRPr lang="en-US" sz="14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78859" y="3159428"/>
            <a:ext cx="1572631" cy="710444"/>
          </a:xfrm>
          <a:prstGeom prst="roundRect">
            <a:avLst/>
          </a:prstGeom>
          <a:solidFill>
            <a:srgbClr val="18335E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smtClean="0">
                <a:solidFill>
                  <a:schemeClr val="bg1">
                    <a:lumMod val="95000"/>
                  </a:schemeClr>
                </a:solidFill>
              </a:rPr>
              <a:t>Strong convection with trailing </a:t>
            </a:r>
            <a:r>
              <a:rPr lang="en-US" sz="1400" i="1" dirty="0" err="1" smtClean="0">
                <a:solidFill>
                  <a:schemeClr val="bg1">
                    <a:lumMod val="95000"/>
                  </a:schemeClr>
                </a:solidFill>
              </a:rPr>
              <a:t>stratiform</a:t>
            </a:r>
            <a:r>
              <a:rPr lang="en-US" sz="1400" i="1" dirty="0" smtClean="0">
                <a:solidFill>
                  <a:schemeClr val="bg1">
                    <a:lumMod val="95000"/>
                  </a:schemeClr>
                </a:solidFill>
              </a:rPr>
              <a:t> region</a:t>
            </a:r>
            <a:endParaRPr lang="en-US" sz="14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2429289" y="3175757"/>
            <a:ext cx="1136969" cy="1012371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bg1">
                <a:lumMod val="85000"/>
              </a:schemeClr>
            </a:solidFill>
          </a:ln>
          <a:effectLst>
            <a:outerShdw blurRad="101600" dist="76200" dir="8100000" algn="tr" rotWithShape="0">
              <a:schemeClr val="tx2">
                <a:lumMod val="75000"/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028055" y="3183922"/>
            <a:ext cx="1136969" cy="1012371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135866" y="5399904"/>
            <a:ext cx="1679184" cy="546945"/>
          </a:xfrm>
          <a:prstGeom prst="roundRect">
            <a:avLst/>
          </a:prstGeom>
          <a:solidFill>
            <a:srgbClr val="18335E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smtClean="0">
                <a:solidFill>
                  <a:schemeClr val="bg1">
                    <a:lumMod val="95000"/>
                  </a:schemeClr>
                </a:solidFill>
              </a:rPr>
              <a:t>PGLM Mosaic over Central Florida</a:t>
            </a:r>
            <a:endParaRPr lang="en-US" sz="14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368756" y="3159428"/>
            <a:ext cx="1521901" cy="710444"/>
          </a:xfrm>
          <a:prstGeom prst="roundRect">
            <a:avLst/>
          </a:prstGeom>
          <a:solidFill>
            <a:srgbClr val="18335E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smtClean="0">
                <a:solidFill>
                  <a:schemeClr val="bg1">
                    <a:lumMod val="95000"/>
                  </a:schemeClr>
                </a:solidFill>
              </a:rPr>
              <a:t>Note active lightning behind convective line</a:t>
            </a:r>
            <a:endParaRPr lang="en-US" sz="14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308168" y="4253100"/>
            <a:ext cx="1202251" cy="527958"/>
          </a:xfrm>
          <a:prstGeom prst="roundRect">
            <a:avLst/>
          </a:prstGeom>
          <a:solidFill>
            <a:srgbClr val="18335E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smtClean="0">
                <a:solidFill>
                  <a:schemeClr val="bg1">
                    <a:lumMod val="95000"/>
                  </a:schemeClr>
                </a:solidFill>
              </a:rPr>
              <a:t>NLDN only in main core</a:t>
            </a:r>
            <a:endParaRPr lang="en-US" sz="1400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83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4087843"/>
              </p:ext>
            </p:extLst>
          </p:nvPr>
        </p:nvGraphicFramePr>
        <p:xfrm>
          <a:off x="5411844" y="3351439"/>
          <a:ext cx="4493521" cy="2802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Assessment: Results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Content Placeholder 16"/>
          <p:cNvSpPr>
            <a:spLocks noGrp="1"/>
          </p:cNvSpPr>
          <p:nvPr>
            <p:ph idx="1"/>
          </p:nvPr>
        </p:nvSpPr>
        <p:spPr>
          <a:xfrm>
            <a:off x="163287" y="1086415"/>
            <a:ext cx="8768442" cy="2579352"/>
          </a:xfrm>
        </p:spPr>
        <p:txBody>
          <a:bodyPr>
            <a:normAutofit/>
          </a:bodyPr>
          <a:lstStyle/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Numerous new partners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First effort to bring lightning to CWSUs and operational use of new networks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Formal report pending, based on 40 surveys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Key Results:  Strong support for data, confidence in use from training, and diverse applications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Take away:  GLM has large potential impact in operations once launched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4694447"/>
              </p:ext>
            </p:extLst>
          </p:nvPr>
        </p:nvGraphicFramePr>
        <p:xfrm>
          <a:off x="180158" y="3289654"/>
          <a:ext cx="3110044" cy="2819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52531" y="5813857"/>
            <a:ext cx="1800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Forecaster Confidence</a:t>
            </a:r>
            <a:endParaRPr lang="en-US" sz="1400" b="1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0639709"/>
              </p:ext>
            </p:extLst>
          </p:nvPr>
        </p:nvGraphicFramePr>
        <p:xfrm>
          <a:off x="2458931" y="3373441"/>
          <a:ext cx="4433208" cy="2736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582817" y="5868285"/>
            <a:ext cx="2238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Impact of Total Lightning</a:t>
            </a:r>
            <a:endParaRPr lang="en-US" sz="1400" b="1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90609" y="5868285"/>
            <a:ext cx="2238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Reported Activities</a:t>
            </a:r>
            <a:endParaRPr lang="en-US" sz="1400" b="1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200400" y="3992336"/>
            <a:ext cx="16329" cy="14614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112329" y="3992336"/>
            <a:ext cx="16329" cy="14614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702697" y="64567"/>
            <a:ext cx="431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+mn-lt"/>
              </a:rPr>
              <a:t>11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526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8" y="1146430"/>
            <a:ext cx="4583126" cy="4963168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</a:ln>
          <a:effectLst>
            <a:outerShdw blurRad="101600" dist="76200" dir="8100000" algn="tr" rotWithShape="0">
              <a:schemeClr val="tx2">
                <a:lumMod val="75000"/>
                <a:alpha val="80000"/>
              </a:scheme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480" y="1092266"/>
            <a:ext cx="4610929" cy="4993277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</a:ln>
          <a:effectLst>
            <a:outerShdw blurRad="101600" dist="76200" dir="2700000" algn="tl" rotWithShape="0">
              <a:schemeClr val="tx2">
                <a:lumMod val="75000"/>
                <a:alpha val="80000"/>
              </a:schemeClr>
            </a:outerShdw>
          </a:effectLst>
        </p:spPr>
      </p:pic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2014 Assessment: Examples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Content Placeholder 16"/>
          <p:cNvSpPr>
            <a:spLocks noGrp="1"/>
          </p:cNvSpPr>
          <p:nvPr>
            <p:ph idx="1"/>
          </p:nvPr>
        </p:nvSpPr>
        <p:spPr>
          <a:xfrm>
            <a:off x="114694" y="1290522"/>
            <a:ext cx="4217276" cy="4893108"/>
          </a:xfrm>
        </p:spPr>
        <p:txBody>
          <a:bodyPr>
            <a:normAutofit lnSpcReduction="10000"/>
          </a:bodyPr>
          <a:lstStyle/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CWSU Denver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 Greatest use monitoring Terminal Radar Approach Control (TRACON) routes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 </a:t>
            </a:r>
            <a:r>
              <a:rPr lang="en-US" sz="2000" i="1" dirty="0" smtClean="0"/>
              <a:t>“… useful to monitor storms to brief the Traffic Management Unit on gate [air route] open / closure decisions.”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i="1" dirty="0" smtClean="0"/>
              <a:t>“Total lightning source density enabled [ZDV to issue] a warning to the Traffic Management Coordinator that a hole southeast of Denver in a thunderstorm line was closing, and would impact [aircraft] arrivals.”</a:t>
            </a:r>
            <a:endParaRPr lang="en-US" sz="2000" dirty="0" smtClean="0"/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8702697" y="64567"/>
            <a:ext cx="431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+mn-lt"/>
              </a:rPr>
              <a:t>12</a:t>
            </a:r>
            <a:endParaRPr lang="en-US" dirty="0">
              <a:latin typeface="+mn-lt"/>
            </a:endParaRPr>
          </a:p>
        </p:txBody>
      </p:sp>
      <p:sp>
        <p:nvSpPr>
          <p:cNvPr id="14" name="Content Placeholder 16"/>
          <p:cNvSpPr txBox="1">
            <a:spLocks/>
          </p:cNvSpPr>
          <p:nvPr/>
        </p:nvSpPr>
        <p:spPr>
          <a:xfrm>
            <a:off x="4462060" y="1398839"/>
            <a:ext cx="4456456" cy="48550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 fontAlgn="auto">
              <a:spcBef>
                <a:spcPts val="600"/>
              </a:spcBef>
              <a:spcAft>
                <a:spcPts val="0"/>
              </a:spcAft>
            </a:pPr>
            <a:r>
              <a:rPr lang="en-US" sz="2400" dirty="0" smtClean="0"/>
              <a:t>Cheyenne Frontier Days Rodeo</a:t>
            </a:r>
          </a:p>
          <a:p>
            <a:pPr marL="573088" lvl="1" indent="-173038" fontAlgn="auto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/>
              <a:t> Largest outdoor rodeo in world</a:t>
            </a:r>
          </a:p>
          <a:p>
            <a:pPr marL="573088" lvl="1" indent="-173038" fontAlgn="auto">
              <a:spcBef>
                <a:spcPts val="600"/>
              </a:spcBef>
              <a:spcAft>
                <a:spcPts val="0"/>
              </a:spcAft>
            </a:pPr>
            <a:r>
              <a:rPr lang="en-US" sz="2000" dirty="0"/>
              <a:t> </a:t>
            </a:r>
            <a:r>
              <a:rPr lang="en-US" sz="2000" dirty="0" smtClean="0"/>
              <a:t>10 days, 200+ thousand visitors total</a:t>
            </a:r>
          </a:p>
          <a:p>
            <a:pPr marL="573088" lvl="1" indent="-173038" fontAlgn="auto">
              <a:spcBef>
                <a:spcPts val="600"/>
              </a:spcBef>
              <a:spcAft>
                <a:spcPts val="0"/>
              </a:spcAft>
            </a:pPr>
            <a:r>
              <a:rPr lang="en-US" sz="2000" dirty="0"/>
              <a:t> </a:t>
            </a:r>
            <a:r>
              <a:rPr lang="en-US" sz="2000" i="1" dirty="0" smtClean="0"/>
              <a:t>“The WFO was providing weather support to the Laramie County Emergency Manager on the evening of July 20</a:t>
            </a:r>
            <a:r>
              <a:rPr lang="en-US" sz="2000" i="1" baseline="30000" dirty="0" smtClean="0"/>
              <a:t>th</a:t>
            </a:r>
            <a:r>
              <a:rPr lang="en-US" sz="2000" i="1" dirty="0" smtClean="0"/>
              <a:t>.  Convection developed south of Cheyenne, moving north producing some total lightning.  The activity remained greater than 15 miles from Frontier Park and [the data] proved extremely useful in enhancing situational awareness and forecast confidence throughout the event.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08526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uiExpand="1" build="p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Successes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Content Placeholder 16"/>
          <p:cNvSpPr>
            <a:spLocks noGrp="1"/>
          </p:cNvSpPr>
          <p:nvPr>
            <p:ph idx="1"/>
          </p:nvPr>
        </p:nvSpPr>
        <p:spPr>
          <a:xfrm>
            <a:off x="354724" y="1393392"/>
            <a:ext cx="8418786" cy="4635069"/>
          </a:xfrm>
        </p:spPr>
        <p:txBody>
          <a:bodyPr>
            <a:normAutofit lnSpcReduction="10000"/>
          </a:bodyPr>
          <a:lstStyle/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err="1" smtClean="0"/>
              <a:t>SPoRT</a:t>
            </a:r>
            <a:r>
              <a:rPr lang="en-US" sz="2400" dirty="0" smtClean="0"/>
              <a:t> continues to expand operational use of total lightning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 Numerous collaborations for data and WFO participation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“Non-traditional” partners: National Centers, CWSUs, aviation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Community coming to </a:t>
            </a:r>
            <a:r>
              <a:rPr lang="en-US" sz="2000" dirty="0" err="1" smtClean="0"/>
              <a:t>SPoRT</a:t>
            </a:r>
            <a:r>
              <a:rPr lang="en-US" sz="2000" dirty="0" smtClean="0"/>
              <a:t> for aid: Alaska Region, possible ENTLN</a:t>
            </a:r>
          </a:p>
          <a:p>
            <a:pPr marL="173038" indent="-173038">
              <a:spcBef>
                <a:spcPts val="600"/>
              </a:spcBef>
            </a:pPr>
            <a:r>
              <a:rPr lang="en-US" sz="2400" dirty="0" smtClean="0"/>
              <a:t>Provided subject support to upcoming COMET module</a:t>
            </a:r>
          </a:p>
          <a:p>
            <a:pPr marL="173038" indent="-173038">
              <a:spcBef>
                <a:spcPts val="600"/>
              </a:spcBef>
            </a:pPr>
            <a:r>
              <a:rPr lang="en-US" sz="2400" dirty="0" smtClean="0"/>
              <a:t>Diversified operational use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 Recent assessment highlighted numerous uses and can apply to GLM!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More than lightning jumps and severe weather!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Lightning safety, aviation, impact decision support, flood warnings</a:t>
            </a:r>
          </a:p>
          <a:p>
            <a:pPr marL="173038" indent="-173038">
              <a:spcBef>
                <a:spcPts val="600"/>
              </a:spcBef>
            </a:pPr>
            <a:r>
              <a:rPr lang="en-US" sz="2400" dirty="0" smtClean="0"/>
              <a:t>Publications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 Total lightning in Moore tornado – Published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3 more pending (The PGLM, Long flashes, AWC applications)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8702697" y="64567"/>
            <a:ext cx="431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+mn-lt"/>
              </a:rPr>
              <a:t>13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909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Activities / Opportunities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Content Placeholder 16"/>
          <p:cNvSpPr>
            <a:spLocks noGrp="1"/>
          </p:cNvSpPr>
          <p:nvPr>
            <p:ph idx="1"/>
          </p:nvPr>
        </p:nvSpPr>
        <p:spPr>
          <a:xfrm>
            <a:off x="27258" y="1009788"/>
            <a:ext cx="4754880" cy="5289024"/>
          </a:xfrm>
        </p:spPr>
        <p:txBody>
          <a:bodyPr>
            <a:normAutofit/>
          </a:bodyPr>
          <a:lstStyle/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Continue training support</a:t>
            </a:r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Report assessment results</a:t>
            </a:r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Decision support, such as AWIPS II</a:t>
            </a:r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Post GLM launch applications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Integration with ground networks</a:t>
            </a:r>
          </a:p>
          <a:p>
            <a:pPr marL="973138" lvl="2" indent="-173038">
              <a:spcBef>
                <a:spcPts val="600"/>
              </a:spcBef>
            </a:pPr>
            <a:r>
              <a:rPr lang="en-US" sz="2000" dirty="0" smtClean="0"/>
              <a:t>Evaluation and verification</a:t>
            </a:r>
          </a:p>
          <a:p>
            <a:pPr marL="973138" lvl="2" indent="-173038">
              <a:spcBef>
                <a:spcPts val="600"/>
              </a:spcBef>
            </a:pPr>
            <a:r>
              <a:rPr lang="en-US" sz="2000" dirty="0" smtClean="0"/>
              <a:t>Downscale GLM data with ground observations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200" dirty="0" smtClean="0"/>
              <a:t>Automated safety algorithms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International opportunities</a:t>
            </a:r>
          </a:p>
          <a:p>
            <a:pPr marL="973138" lvl="2" indent="-173038">
              <a:spcBef>
                <a:spcPts val="600"/>
              </a:spcBef>
            </a:pPr>
            <a:r>
              <a:rPr lang="en-US" sz="2000" dirty="0" smtClean="0"/>
              <a:t>Support NASA’s SERVIR group</a:t>
            </a:r>
          </a:p>
          <a:p>
            <a:pPr marL="973138" lvl="2" indent="-173038">
              <a:spcBef>
                <a:spcPts val="600"/>
              </a:spcBef>
            </a:pPr>
            <a:r>
              <a:rPr lang="en-US" sz="2000" dirty="0" smtClean="0"/>
              <a:t>Support </a:t>
            </a:r>
            <a:r>
              <a:rPr lang="en-US" sz="2000" dirty="0" err="1" smtClean="0"/>
              <a:t>Meteosat’s</a:t>
            </a:r>
            <a:r>
              <a:rPr lang="en-US" sz="2000" dirty="0" smtClean="0"/>
              <a:t> GLM work</a:t>
            </a:r>
          </a:p>
          <a:p>
            <a:pPr marL="973138" lvl="2" indent="-173038">
              <a:spcBef>
                <a:spcPts val="600"/>
              </a:spcBef>
            </a:pPr>
            <a:r>
              <a:rPr lang="en-US" sz="2000" dirty="0" smtClean="0"/>
              <a:t>Toronto, Canada LMA network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811" y="1129538"/>
            <a:ext cx="4363763" cy="4038455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101600" dist="76200" dir="2700000" algn="tl" rotWithShape="0">
              <a:schemeClr val="tx2">
                <a:lumMod val="7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692101" y="5284093"/>
            <a:ext cx="44789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PGLM in AWIPS II (top) with tracking tool (top inset) with the corresponding radar reflectivity (bottom) for the 20 May 2013 Moore, Oklahoma tornado at 1950 UTC.</a:t>
            </a:r>
            <a:endParaRPr lang="en-US" sz="1400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02697" y="64567"/>
            <a:ext cx="431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+mn-lt"/>
              </a:rPr>
              <a:t>14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526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pic>
        <p:nvPicPr>
          <p:cNvPr id="19" name="Picture 2" descr="E:\new_pglm_mosaic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244" y="1181100"/>
            <a:ext cx="3568267" cy="3096986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outerShdw blurRad="101600" dist="76200" dir="8100000" algn="tr" rotWithShape="0">
              <a:schemeClr val="tx2">
                <a:lumMod val="75000"/>
                <a:alpha val="80000"/>
              </a:schemeClr>
            </a:out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3260" y="1085889"/>
            <a:ext cx="2971272" cy="3040371"/>
          </a:xfrm>
          <a:prstGeom prst="roundRect">
            <a:avLst/>
          </a:prstGeom>
          <a:noFill/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101600" dist="76200" dir="2700000" algn="tl" rotWithShape="0">
              <a:schemeClr val="tx2">
                <a:lumMod val="75000"/>
                <a:alpha val="80000"/>
              </a:schemeClr>
            </a:outerShdw>
          </a:effectLst>
        </p:spPr>
      </p:pic>
      <p:pic>
        <p:nvPicPr>
          <p:cNvPr id="20" name="Picture 4" descr="C:\Users\gstano\Desktop\NextMove\PGLM_EJOM\AWIPSII_imagery\tornadic_event\4panel_02mar12_15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501" y="3331029"/>
            <a:ext cx="4267200" cy="2667000"/>
          </a:xfrm>
          <a:prstGeom prst="rect">
            <a:avLst/>
          </a:prstGeom>
          <a:noFill/>
          <a:ln w="15875">
            <a:solidFill>
              <a:schemeClr val="accent1">
                <a:lumMod val="50000"/>
              </a:schemeClr>
            </a:solidFill>
          </a:ln>
          <a:effectLst>
            <a:outerShdw blurRad="101600" dist="76200" dir="5400000" algn="t" rotWithShape="0">
              <a:schemeClr val="tx2">
                <a:lumMod val="7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6244" y="4429838"/>
            <a:ext cx="21941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(Above) PGLM mosaic in NAWIPS for National Centers.</a:t>
            </a:r>
            <a:endParaRPr lang="en-US" sz="1400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8644" y="5259365"/>
            <a:ext cx="21941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(Right) PGLM and radar in AWIPS II for the Hazardous Weather </a:t>
            </a:r>
            <a:r>
              <a:rPr lang="en-US" sz="14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Testbed</a:t>
            </a:r>
            <a:r>
              <a:rPr lang="en-US" sz="14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.</a:t>
            </a:r>
            <a:endParaRPr lang="en-US" sz="1400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27420" y="4278086"/>
            <a:ext cx="19171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(Above) Total lightning in AWIPS II at WFO Melbourne showing a 40 km long flash.</a:t>
            </a:r>
            <a:endParaRPr lang="en-US" sz="1400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02697" y="64567"/>
            <a:ext cx="431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+mn-lt"/>
              </a:rPr>
              <a:t>15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972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Content Placeholder 16"/>
          <p:cNvSpPr>
            <a:spLocks noGrp="1"/>
          </p:cNvSpPr>
          <p:nvPr>
            <p:ph idx="1"/>
          </p:nvPr>
        </p:nvSpPr>
        <p:spPr>
          <a:xfrm>
            <a:off x="310485" y="1771651"/>
            <a:ext cx="4042335" cy="3600450"/>
          </a:xfrm>
        </p:spPr>
        <p:txBody>
          <a:bodyPr>
            <a:normAutofit/>
          </a:bodyPr>
          <a:lstStyle/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What is total lightning?</a:t>
            </a:r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History and relevance with </a:t>
            </a:r>
            <a:r>
              <a:rPr lang="en-US" sz="2400" dirty="0" err="1" smtClean="0"/>
              <a:t>SPoRT</a:t>
            </a:r>
            <a:endParaRPr lang="en-US" sz="2400" dirty="0" smtClean="0"/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How is this applied to the Proving Ground?</a:t>
            </a:r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Results and Successes</a:t>
            </a:r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Future 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1008" y="64567"/>
            <a:ext cx="233524" cy="3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1</a:t>
            </a:r>
            <a:endParaRPr lang="en-US" dirty="0">
              <a:latin typeface="+mn-lt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329" y="1273177"/>
            <a:ext cx="4658806" cy="428580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101600" dist="76200" dir="2700000" algn="tl" rotWithShape="0">
              <a:schemeClr val="tx2">
                <a:lumMod val="7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6" name="Straight Arrow Connector 15"/>
          <p:cNvCxnSpPr>
            <a:stCxn id="17" idx="0"/>
          </p:cNvCxnSpPr>
          <p:nvPr/>
        </p:nvCxnSpPr>
        <p:spPr>
          <a:xfrm flipV="1">
            <a:off x="5921481" y="3142280"/>
            <a:ext cx="502179" cy="587826"/>
          </a:xfrm>
          <a:prstGeom prst="straightConnector1">
            <a:avLst/>
          </a:prstGeom>
          <a:ln w="222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4927811" y="3730106"/>
            <a:ext cx="1987339" cy="830463"/>
          </a:xfrm>
          <a:prstGeom prst="roundRect">
            <a:avLst/>
          </a:prstGeom>
          <a:solidFill>
            <a:srgbClr val="18335E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smtClean="0">
                <a:solidFill>
                  <a:schemeClr val="bg1">
                    <a:lumMod val="95000"/>
                  </a:schemeClr>
                </a:solidFill>
              </a:rPr>
              <a:t>Lightning in the VIIRS Day-Night Band RGB Composite</a:t>
            </a:r>
            <a:endParaRPr lang="en-US" sz="14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 rot="2095802">
            <a:off x="6123383" y="2159069"/>
            <a:ext cx="1944733" cy="108585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Lightning in a Flash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Content Placeholder 16"/>
          <p:cNvSpPr>
            <a:spLocks noGrp="1"/>
          </p:cNvSpPr>
          <p:nvPr>
            <p:ph idx="1"/>
          </p:nvPr>
        </p:nvSpPr>
        <p:spPr>
          <a:xfrm>
            <a:off x="354724" y="1127234"/>
            <a:ext cx="3222866" cy="5046372"/>
          </a:xfrm>
        </p:spPr>
        <p:txBody>
          <a:bodyPr>
            <a:normAutofit/>
          </a:bodyPr>
          <a:lstStyle/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Total lightning</a:t>
            </a:r>
          </a:p>
          <a:p>
            <a:pPr marL="398463" lvl="1" indent="-173038" eaLnBrk="1" hangingPunct="1">
              <a:spcBef>
                <a:spcPts val="600"/>
              </a:spcBef>
            </a:pPr>
            <a:r>
              <a:rPr lang="en-US" sz="2000" dirty="0" smtClean="0"/>
              <a:t>Cloud-to-ground plus intra-cloud flashes</a:t>
            </a:r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More observations that cloud-to-ground alone</a:t>
            </a:r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Rapid increases = Lightning Jumps</a:t>
            </a:r>
          </a:p>
          <a:p>
            <a:pPr marL="400050" lvl="1" indent="-171450">
              <a:spcBef>
                <a:spcPts val="600"/>
              </a:spcBef>
            </a:pPr>
            <a:r>
              <a:rPr lang="en-US" sz="2000" dirty="0" smtClean="0"/>
              <a:t>Precursors to severe weather</a:t>
            </a:r>
          </a:p>
          <a:p>
            <a:pPr marL="0" indent="-171450">
              <a:spcBef>
                <a:spcPts val="600"/>
              </a:spcBef>
            </a:pPr>
            <a:r>
              <a:rPr lang="en-US" sz="2400" dirty="0" smtClean="0"/>
              <a:t>Much more though</a:t>
            </a:r>
          </a:p>
          <a:p>
            <a:pPr marL="400050" lvl="1" indent="-171450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Lightning safety</a:t>
            </a:r>
          </a:p>
          <a:p>
            <a:pPr marL="400050" lvl="1" indent="-171450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Aviation applications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1008" y="64567"/>
            <a:ext cx="233524" cy="3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2</a:t>
            </a:r>
            <a:endParaRPr lang="en-US" dirty="0">
              <a:latin typeface="+mn-lt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pic>
        <p:nvPicPr>
          <p:cNvPr id="18" name="Picture 2" descr="D:\PGLM_HWT_2013\PGLM_HWT\pglm_02mar12_1551_zoo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2820" y="3901440"/>
            <a:ext cx="2590800" cy="2159000"/>
          </a:xfrm>
          <a:prstGeom prst="round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outerShdw blurRad="101600" dist="76200" dir="2700000" algn="tl" rotWithShape="0">
              <a:schemeClr val="tx2">
                <a:lumMod val="75000"/>
                <a:alpha val="80000"/>
              </a:schemeClr>
            </a:outerShdw>
          </a:effectLst>
        </p:spPr>
      </p:pic>
      <p:pic>
        <p:nvPicPr>
          <p:cNvPr id="19" name="Picture 3" descr="D:\PGLM_HWT_2013\PGLM_HWT\pglm_02mar12_1442_zoom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12820" y="1131570"/>
            <a:ext cx="2589581" cy="2157984"/>
          </a:xfrm>
          <a:prstGeom prst="round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outerShdw blurRad="101600" dist="76200" dir="2700000" algn="tl" rotWithShape="0">
              <a:schemeClr val="tx2">
                <a:lumMod val="75000"/>
                <a:alpha val="80000"/>
              </a:schemeClr>
            </a:outerShdw>
          </a:effectLst>
        </p:spPr>
      </p:pic>
      <p:pic>
        <p:nvPicPr>
          <p:cNvPr id="20" name="Picture 4_0" descr="D:\PGLM_HWT_2013\PGLM_HWT\radar_3_4_02mar12_1441_zoo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32220" y="1131570"/>
            <a:ext cx="2589581" cy="2157984"/>
          </a:xfrm>
          <a:prstGeom prst="round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outerShdw blurRad="101600" dist="76200" dir="2700000" algn="tl" rotWithShape="0">
              <a:schemeClr val="tx2">
                <a:lumMod val="75000"/>
                <a:alpha val="80000"/>
              </a:schemeClr>
            </a:outerShdw>
          </a:effectLst>
        </p:spPr>
      </p:pic>
      <p:pic>
        <p:nvPicPr>
          <p:cNvPr id="21" name="Picture 5" descr="D:\PGLM_HWT_2013\PGLM_HWT\radar_3_4_02mar12_1451_zoom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32220" y="3904488"/>
            <a:ext cx="2589581" cy="2157984"/>
          </a:xfrm>
          <a:prstGeom prst="round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outerShdw blurRad="101600" dist="76200" dir="2700000" algn="tl" rotWithShape="0">
              <a:schemeClr val="tx2">
                <a:lumMod val="75000"/>
                <a:alpha val="80000"/>
              </a:schemeClr>
            </a:outerShdw>
          </a:effectLst>
        </p:spPr>
      </p:pic>
      <p:sp>
        <p:nvSpPr>
          <p:cNvPr id="23" name="Rounded Rectangle 22"/>
          <p:cNvSpPr/>
          <p:nvPr/>
        </p:nvSpPr>
        <p:spPr>
          <a:xfrm>
            <a:off x="3817620" y="1283970"/>
            <a:ext cx="1067388" cy="33646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smtClean="0"/>
              <a:t>12 Flashes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705867" y="1620430"/>
            <a:ext cx="1067388" cy="33646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smtClean="0"/>
              <a:t>1442 UTC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135755" y="3459480"/>
            <a:ext cx="1344930" cy="33646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smtClean="0"/>
              <a:t>Total Lightning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628496" y="3459480"/>
            <a:ext cx="1997028" cy="33646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smtClean="0"/>
              <a:t>3.4° Reflectivity, ~20 </a:t>
            </a:r>
            <a:r>
              <a:rPr lang="en-US" sz="1400" i="1" dirty="0" err="1" smtClean="0"/>
              <a:t>kft</a:t>
            </a:r>
            <a:endParaRPr lang="en-US" sz="1400" i="1" dirty="0" smtClean="0"/>
          </a:p>
        </p:txBody>
      </p:sp>
      <p:sp>
        <p:nvSpPr>
          <p:cNvPr id="31" name="Rounded Rectangle 30"/>
          <p:cNvSpPr/>
          <p:nvPr/>
        </p:nvSpPr>
        <p:spPr>
          <a:xfrm>
            <a:off x="3817620" y="4030980"/>
            <a:ext cx="1067388" cy="33646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smtClean="0"/>
              <a:t>64 Flashes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807610" y="5638210"/>
            <a:ext cx="1067388" cy="33646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smtClean="0"/>
              <a:t>1450 UTC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627010" y="5638210"/>
            <a:ext cx="1067388" cy="33646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smtClean="0"/>
              <a:t>1451 UTC</a:t>
            </a:r>
          </a:p>
        </p:txBody>
      </p:sp>
    </p:spTree>
    <p:extLst>
      <p:ext uri="{BB962C8B-B14F-4D97-AF65-F5344CB8AC3E}">
        <p14:creationId xmlns:p14="http://schemas.microsoft.com/office/powerpoint/2010/main" val="14371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and Relevance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Content Placeholder 16"/>
          <p:cNvSpPr>
            <a:spLocks noGrp="1"/>
          </p:cNvSpPr>
          <p:nvPr>
            <p:ph idx="1"/>
          </p:nvPr>
        </p:nvSpPr>
        <p:spPr>
          <a:xfrm>
            <a:off x="84408" y="1127234"/>
            <a:ext cx="4071213" cy="5167430"/>
          </a:xfrm>
        </p:spPr>
        <p:txBody>
          <a:bodyPr>
            <a:normAutofit lnSpcReduction="10000"/>
          </a:bodyPr>
          <a:lstStyle/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Original core </a:t>
            </a:r>
            <a:r>
              <a:rPr lang="en-US" sz="2400" dirty="0" err="1" smtClean="0"/>
              <a:t>SPoRT</a:t>
            </a:r>
            <a:r>
              <a:rPr lang="en-US" sz="2400" dirty="0" smtClean="0"/>
              <a:t> activity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2003 with NASA’s North Alabama Lightning Mapping Array (NALMA)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Expanded to NASA’s KSC and Washington D.C. networks</a:t>
            </a:r>
          </a:p>
          <a:p>
            <a:pPr marL="173038" indent="-173038">
              <a:spcBef>
                <a:spcPts val="600"/>
              </a:spcBef>
            </a:pPr>
            <a:r>
              <a:rPr lang="en-US" sz="2400" dirty="0" smtClean="0"/>
              <a:t>Relevance to </a:t>
            </a:r>
            <a:r>
              <a:rPr lang="en-US" sz="2400" dirty="0" err="1" smtClean="0"/>
              <a:t>SPoRT</a:t>
            </a:r>
            <a:endParaRPr lang="en-US" sz="2400" dirty="0" smtClean="0"/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Forecasters: Improve severe weather decision support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NASA’s NALMA NASA directly addresses this issue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Collaboration highly active 11 years later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Effort has resulted in training, assessments, and new products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1008" y="64567"/>
            <a:ext cx="233524" cy="3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3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849" y="1230087"/>
            <a:ext cx="4988016" cy="4724400"/>
          </a:xfrm>
          <a:prstGeom prst="roundRect">
            <a:avLst/>
          </a:prstGeom>
          <a:noFill/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101600" dist="76200" dir="2700000" algn="tl" rotWithShape="0">
              <a:schemeClr val="tx2">
                <a:lumMod val="75000"/>
                <a:alpha val="80000"/>
              </a:schemeClr>
            </a:outerShdw>
          </a:effectLst>
        </p:spPr>
      </p:pic>
      <p:sp>
        <p:nvSpPr>
          <p:cNvPr id="17" name="Oval 16"/>
          <p:cNvSpPr/>
          <p:nvPr/>
        </p:nvSpPr>
        <p:spPr>
          <a:xfrm rot="2534778">
            <a:off x="5002185" y="2228068"/>
            <a:ext cx="475734" cy="587827"/>
          </a:xfrm>
          <a:prstGeom prst="ellipse">
            <a:avLst/>
          </a:prstGeom>
          <a:solidFill>
            <a:schemeClr val="tx1">
              <a:lumMod val="95000"/>
              <a:alpha val="9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2534778">
            <a:off x="5002186" y="4518569"/>
            <a:ext cx="475734" cy="587827"/>
          </a:xfrm>
          <a:prstGeom prst="ellipse">
            <a:avLst/>
          </a:prstGeom>
          <a:solidFill>
            <a:schemeClr val="tx1">
              <a:lumMod val="95000"/>
              <a:alpha val="9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2534778">
            <a:off x="7494894" y="2228069"/>
            <a:ext cx="475734" cy="587827"/>
          </a:xfrm>
          <a:prstGeom prst="ellipse">
            <a:avLst/>
          </a:prstGeom>
          <a:solidFill>
            <a:schemeClr val="tx1">
              <a:lumMod val="95000"/>
              <a:alpha val="9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2534778">
            <a:off x="7480270" y="4514069"/>
            <a:ext cx="475734" cy="587827"/>
          </a:xfrm>
          <a:prstGeom prst="ellipse">
            <a:avLst/>
          </a:prstGeom>
          <a:solidFill>
            <a:schemeClr val="tx1">
              <a:lumMod val="95000"/>
              <a:alpha val="9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623203" y="3235267"/>
            <a:ext cx="1877307" cy="838071"/>
          </a:xfrm>
          <a:prstGeom prst="roundRect">
            <a:avLst/>
          </a:prstGeom>
          <a:solidFill>
            <a:srgbClr val="18335E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smtClean="0">
                <a:solidFill>
                  <a:schemeClr val="bg1">
                    <a:lumMod val="95000"/>
                  </a:schemeClr>
                </a:solidFill>
              </a:rPr>
              <a:t>Lightning jump example submitted by WFO Morristown, TN</a:t>
            </a:r>
            <a:endParaRPr lang="en-US" sz="1400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Ties to the Proving Ground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Content Placeholder 16"/>
          <p:cNvSpPr>
            <a:spLocks noGrp="1"/>
          </p:cNvSpPr>
          <p:nvPr>
            <p:ph idx="1"/>
          </p:nvPr>
        </p:nvSpPr>
        <p:spPr>
          <a:xfrm>
            <a:off x="184558" y="1090570"/>
            <a:ext cx="4837610" cy="5184396"/>
          </a:xfrm>
        </p:spPr>
        <p:txBody>
          <a:bodyPr>
            <a:normAutofit/>
          </a:bodyPr>
          <a:lstStyle/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err="1" smtClean="0"/>
              <a:t>SPoRT</a:t>
            </a:r>
            <a:r>
              <a:rPr lang="en-US" sz="2400" dirty="0" smtClean="0"/>
              <a:t> is a leader in operational use of total lightning</a:t>
            </a:r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Proving Ground preparing forecasters for the Geostationary Lightning Mapper (GLM)</a:t>
            </a:r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LMAs demonstrate GLM well</a:t>
            </a:r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PG could not use AWG proxy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Not real-time, only one network</a:t>
            </a:r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err="1" smtClean="0"/>
              <a:t>SPoRT</a:t>
            </a:r>
            <a:r>
              <a:rPr lang="en-US" sz="2400" dirty="0" smtClean="0"/>
              <a:t> developed the pseudo-GLM (PGLM) product in 2009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Synergistic with </a:t>
            </a:r>
            <a:r>
              <a:rPr lang="en-US" sz="2000" dirty="0" err="1" smtClean="0"/>
              <a:t>SPoRT</a:t>
            </a:r>
            <a:r>
              <a:rPr lang="en-US" sz="2000" dirty="0" smtClean="0"/>
              <a:t> core activities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De facto demonstration product for Proving Ground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1008" y="64567"/>
            <a:ext cx="233524" cy="3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4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pic>
        <p:nvPicPr>
          <p:cNvPr id="13" name="Picture 4" descr="C:\Documents and Settings\gstano\Desktop\networks\dclma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3521" y="4124877"/>
            <a:ext cx="2809875" cy="2030441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outerShdw blurRad="101600" dist="76200" dir="2700000" algn="tl" rotWithShape="0">
              <a:schemeClr val="tx2">
                <a:lumMod val="75000"/>
                <a:alpha val="80000"/>
              </a:schemeClr>
            </a:outerShdw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48" y="1052967"/>
            <a:ext cx="2711784" cy="2933622"/>
          </a:xfrm>
          <a:prstGeom prst="round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outerShdw blurRad="101600" dist="76200" dir="2700000" algn="tl" rotWithShape="0">
              <a:schemeClr val="tx2">
                <a:lumMod val="7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056986" y="2070207"/>
            <a:ext cx="12757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Sample PGLM imagery in AWIPS II</a:t>
            </a:r>
            <a:endParaRPr lang="en-US" sz="1400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8195" y="4524951"/>
            <a:ext cx="12757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Sample PGLM imagery in NAWIPS for National Centers</a:t>
            </a:r>
            <a:endParaRPr lang="en-US" sz="1400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71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Pseudo-GLM?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Content Placeholder 16"/>
          <p:cNvSpPr>
            <a:spLocks noGrp="1"/>
          </p:cNvSpPr>
          <p:nvPr>
            <p:ph idx="1"/>
          </p:nvPr>
        </p:nvSpPr>
        <p:spPr>
          <a:xfrm>
            <a:off x="354724" y="1127234"/>
            <a:ext cx="3898869" cy="5024647"/>
          </a:xfrm>
        </p:spPr>
        <p:txBody>
          <a:bodyPr>
            <a:normAutofit/>
          </a:bodyPr>
          <a:lstStyle/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Convert LMA data to flashes</a:t>
            </a:r>
            <a:endParaRPr lang="en-US" sz="2400" dirty="0"/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Assign to GLM resolution grid (8 km)</a:t>
            </a:r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Sum all flashes in grid box</a:t>
            </a:r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Drawbacks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Not an exact proxy for GLM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GLM optical, PGLM uses VHF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Actual GLM display may differ</a:t>
            </a:r>
          </a:p>
          <a:p>
            <a:pPr marL="173038" indent="-173038">
              <a:spcBef>
                <a:spcPts val="600"/>
              </a:spcBef>
            </a:pPr>
            <a:r>
              <a:rPr lang="en-US" sz="2400" dirty="0" smtClean="0"/>
              <a:t>Advantages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Real-time, any LMA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Excellent training tool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Integrate lessons learned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1008" y="64567"/>
            <a:ext cx="233524" cy="3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5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271411"/>
              </p:ext>
            </p:extLst>
          </p:nvPr>
        </p:nvGraphicFramePr>
        <p:xfrm>
          <a:off x="4512092" y="1390275"/>
          <a:ext cx="4343400" cy="4318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900"/>
                <a:gridCol w="723900"/>
                <a:gridCol w="723900"/>
                <a:gridCol w="723900"/>
                <a:gridCol w="723900"/>
                <a:gridCol w="723900"/>
              </a:tblGrid>
              <a:tr h="7196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2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2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2F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196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2F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2F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2F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2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2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2FD"/>
                    </a:solidFill>
                  </a:tcPr>
                </a:tc>
              </a:tr>
              <a:tr h="7196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2F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2F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2F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2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2FD"/>
                    </a:solidFill>
                  </a:tcPr>
                </a:tc>
              </a:tr>
              <a:tr h="7196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2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2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196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2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2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2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2FD"/>
                    </a:solidFill>
                  </a:tcPr>
                </a:tc>
              </a:tr>
              <a:tr h="7196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F2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925358"/>
              </p:ext>
            </p:extLst>
          </p:nvPr>
        </p:nvGraphicFramePr>
        <p:xfrm>
          <a:off x="4512092" y="1390275"/>
          <a:ext cx="4343400" cy="4318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900"/>
                <a:gridCol w="723900"/>
                <a:gridCol w="723900"/>
                <a:gridCol w="723900"/>
                <a:gridCol w="723900"/>
                <a:gridCol w="723900"/>
              </a:tblGrid>
              <a:tr h="7196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2F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196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2F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2F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196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2F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2F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2F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196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196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196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161134"/>
              </p:ext>
            </p:extLst>
          </p:nvPr>
        </p:nvGraphicFramePr>
        <p:xfrm>
          <a:off x="4512092" y="1390275"/>
          <a:ext cx="4343400" cy="4318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900"/>
                <a:gridCol w="723900"/>
                <a:gridCol w="723900"/>
                <a:gridCol w="723900"/>
                <a:gridCol w="723900"/>
                <a:gridCol w="723900"/>
              </a:tblGrid>
              <a:tr h="7196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196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196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196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196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196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186438"/>
              </p:ext>
            </p:extLst>
          </p:nvPr>
        </p:nvGraphicFramePr>
        <p:xfrm>
          <a:off x="4512092" y="1390275"/>
          <a:ext cx="4343400" cy="4318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900"/>
                <a:gridCol w="723900"/>
                <a:gridCol w="723900"/>
                <a:gridCol w="723900"/>
                <a:gridCol w="723900"/>
                <a:gridCol w="723900"/>
              </a:tblGrid>
              <a:tr h="7196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196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196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196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196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196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7" name="Group - Flashes"/>
          <p:cNvGrpSpPr/>
          <p:nvPr/>
        </p:nvGrpSpPr>
        <p:grpSpPr>
          <a:xfrm>
            <a:off x="4588292" y="1593477"/>
            <a:ext cx="4191000" cy="3886200"/>
            <a:chOff x="685800" y="990600"/>
            <a:chExt cx="4191000" cy="3886200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066800" y="2514600"/>
              <a:ext cx="609600" cy="1524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1524000" y="2743200"/>
              <a:ext cx="228600" cy="762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1562100" y="2933700"/>
              <a:ext cx="381000" cy="3048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0800000">
              <a:off x="1905000" y="3276600"/>
              <a:ext cx="609600" cy="1524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1752600" y="3276600"/>
              <a:ext cx="152400" cy="762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H="1">
              <a:off x="1752600" y="3352800"/>
              <a:ext cx="152400" cy="1524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1676400" y="2590800"/>
              <a:ext cx="533400" cy="762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209800" y="2590800"/>
              <a:ext cx="228600" cy="1524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 flipH="1" flipV="1">
              <a:off x="2400300" y="2476500"/>
              <a:ext cx="304800" cy="2286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>
              <a:off x="2667000" y="2438400"/>
              <a:ext cx="304800" cy="762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2019300" y="1943100"/>
              <a:ext cx="838200" cy="4572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V="1">
              <a:off x="2400300" y="1485900"/>
              <a:ext cx="457200" cy="762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438400" y="1752600"/>
              <a:ext cx="152400" cy="1524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16200000" flipV="1">
              <a:off x="1676400" y="1371600"/>
              <a:ext cx="914400" cy="6096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10800000" flipV="1">
              <a:off x="1828800" y="990600"/>
              <a:ext cx="381000" cy="2286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1447800" y="1295400"/>
              <a:ext cx="457200" cy="3048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447800" y="2971800"/>
              <a:ext cx="533400" cy="2286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1143000" y="3429000"/>
              <a:ext cx="533400" cy="3810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0800000" flipV="1">
              <a:off x="914400" y="3886200"/>
              <a:ext cx="304800" cy="762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647700" y="4000500"/>
              <a:ext cx="304800" cy="2286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5400000">
              <a:off x="1066800" y="4038600"/>
              <a:ext cx="304800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219200" y="4191000"/>
              <a:ext cx="381000" cy="1524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914400" y="4267200"/>
              <a:ext cx="381000" cy="2286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16200000" flipH="1">
              <a:off x="914400" y="4648200"/>
              <a:ext cx="304800" cy="1524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828800" y="2819400"/>
              <a:ext cx="533400" cy="4572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2362200" y="3124200"/>
              <a:ext cx="381000" cy="1524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2743200" y="2590800"/>
              <a:ext cx="533400" cy="5334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 flipH="1" flipV="1">
              <a:off x="2971800" y="2209800"/>
              <a:ext cx="685800" cy="762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0800000" flipV="1">
              <a:off x="3352800" y="1676400"/>
              <a:ext cx="381000" cy="2286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0800000">
              <a:off x="3124200" y="1752600"/>
              <a:ext cx="228600" cy="1524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10800000" flipV="1">
              <a:off x="3276600" y="2514600"/>
              <a:ext cx="533400" cy="762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16200000" flipH="1">
              <a:off x="3771900" y="2552700"/>
              <a:ext cx="304800" cy="2286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4038600" y="2438400"/>
              <a:ext cx="685800" cy="3810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16200000" flipH="1">
              <a:off x="4495800" y="2209800"/>
              <a:ext cx="381000" cy="762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4724400" y="2438400"/>
              <a:ext cx="152400" cy="1524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3657600" y="2895600"/>
              <a:ext cx="457200" cy="3048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V="1">
              <a:off x="3581400" y="3429000"/>
              <a:ext cx="609600" cy="3048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10800000">
              <a:off x="4038600" y="3886200"/>
              <a:ext cx="457200" cy="762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V="1">
              <a:off x="4495800" y="3962400"/>
              <a:ext cx="304800" cy="3048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771900" y="3924300"/>
              <a:ext cx="304800" cy="2286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3810000" y="4191000"/>
              <a:ext cx="152400" cy="1524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3581400" y="4191000"/>
              <a:ext cx="228600" cy="1524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3581400" y="3200400"/>
              <a:ext cx="152400" cy="762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3200400" y="3200400"/>
              <a:ext cx="381000" cy="762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3276600" y="3276600"/>
              <a:ext cx="381000" cy="2286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1447800" y="2819400"/>
              <a:ext cx="381000" cy="762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990600" y="2819400"/>
              <a:ext cx="457200" cy="762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71500" y="2400300"/>
              <a:ext cx="685800" cy="1524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0800000" flipV="1">
              <a:off x="838200" y="2819400"/>
              <a:ext cx="152400" cy="762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0800000">
              <a:off x="685800" y="2819400"/>
              <a:ext cx="152400" cy="762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638300" y="2247900"/>
              <a:ext cx="228600" cy="152400"/>
            </a:xfrm>
            <a:prstGeom prst="line">
              <a:avLst/>
            </a:prstGeom>
            <a:ln w="254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16200000" flipV="1">
              <a:off x="1828800" y="2209800"/>
              <a:ext cx="152400" cy="152400"/>
            </a:xfrm>
            <a:prstGeom prst="line">
              <a:avLst/>
            </a:prstGeom>
            <a:ln w="254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1447800" y="2438400"/>
              <a:ext cx="228600" cy="0"/>
            </a:xfrm>
            <a:prstGeom prst="line">
              <a:avLst/>
            </a:prstGeom>
            <a:ln w="254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16200000" flipH="1">
              <a:off x="1447800" y="2209800"/>
              <a:ext cx="381000" cy="76200"/>
            </a:xfrm>
            <a:prstGeom prst="line">
              <a:avLst/>
            </a:prstGeom>
            <a:ln w="254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1600200" y="1600200"/>
              <a:ext cx="762000" cy="457200"/>
            </a:xfrm>
            <a:prstGeom prst="line">
              <a:avLst/>
            </a:prstGeom>
            <a:ln w="254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5400000">
              <a:off x="2095500" y="1333500"/>
              <a:ext cx="533400" cy="0"/>
            </a:xfrm>
            <a:prstGeom prst="line">
              <a:avLst/>
            </a:prstGeom>
            <a:ln w="254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2362200" y="1066800"/>
              <a:ext cx="228600" cy="152400"/>
            </a:xfrm>
            <a:prstGeom prst="line">
              <a:avLst/>
            </a:prstGeom>
            <a:ln w="254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10800000">
              <a:off x="1447800" y="1752600"/>
              <a:ext cx="381000" cy="152400"/>
            </a:xfrm>
            <a:prstGeom prst="line">
              <a:avLst/>
            </a:prstGeom>
            <a:ln w="254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1143000" y="1752600"/>
              <a:ext cx="304800" cy="152400"/>
            </a:xfrm>
            <a:prstGeom prst="line">
              <a:avLst/>
            </a:prstGeom>
            <a:ln w="254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1028700" y="1943100"/>
              <a:ext cx="152400" cy="76200"/>
            </a:xfrm>
            <a:prstGeom prst="line">
              <a:avLst/>
            </a:prstGeom>
            <a:ln w="254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16200000" flipV="1">
              <a:off x="914400" y="1676400"/>
              <a:ext cx="228600" cy="228600"/>
            </a:xfrm>
            <a:prstGeom prst="line">
              <a:avLst/>
            </a:prstGeom>
            <a:ln w="254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V="1">
              <a:off x="723900" y="1485900"/>
              <a:ext cx="304800" cy="76200"/>
            </a:xfrm>
            <a:prstGeom prst="line">
              <a:avLst/>
            </a:prstGeom>
            <a:ln w="254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16200000" flipV="1">
              <a:off x="1638300" y="2476500"/>
              <a:ext cx="381000" cy="304800"/>
            </a:xfrm>
            <a:prstGeom prst="line">
              <a:avLst/>
            </a:prstGeom>
            <a:ln w="254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10800000">
              <a:off x="1981200" y="2819400"/>
              <a:ext cx="457200" cy="0"/>
            </a:xfrm>
            <a:prstGeom prst="line">
              <a:avLst/>
            </a:prstGeom>
            <a:ln w="254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V="1">
              <a:off x="2324100" y="2933700"/>
              <a:ext cx="304800" cy="76200"/>
            </a:xfrm>
            <a:prstGeom prst="line">
              <a:avLst/>
            </a:prstGeom>
            <a:ln w="254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 flipV="1">
              <a:off x="2514600" y="3124200"/>
              <a:ext cx="228600" cy="228600"/>
            </a:xfrm>
            <a:prstGeom prst="line">
              <a:avLst/>
            </a:prstGeom>
            <a:ln w="254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rot="5400000" flipH="1" flipV="1">
              <a:off x="1790700" y="2933700"/>
              <a:ext cx="304800" cy="76200"/>
            </a:xfrm>
            <a:prstGeom prst="line">
              <a:avLst/>
            </a:prstGeom>
            <a:ln w="254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V="1">
              <a:off x="1524000" y="3124200"/>
              <a:ext cx="381000" cy="76200"/>
            </a:xfrm>
            <a:prstGeom prst="line">
              <a:avLst/>
            </a:prstGeom>
            <a:ln w="254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rot="5400000" flipH="1" flipV="1">
              <a:off x="1409700" y="3238500"/>
              <a:ext cx="152400" cy="76200"/>
            </a:xfrm>
            <a:prstGeom prst="line">
              <a:avLst/>
            </a:prstGeom>
            <a:ln w="254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- Initiation points"/>
          <p:cNvGrpSpPr/>
          <p:nvPr/>
        </p:nvGrpSpPr>
        <p:grpSpPr>
          <a:xfrm>
            <a:off x="5502692" y="2968125"/>
            <a:ext cx="490728" cy="530352"/>
            <a:chOff x="1600200" y="2670048"/>
            <a:chExt cx="490728" cy="530352"/>
          </a:xfrm>
        </p:grpSpPr>
        <p:sp>
          <p:nvSpPr>
            <p:cNvPr id="96" name="Oval 95"/>
            <p:cNvSpPr/>
            <p:nvPr/>
          </p:nvSpPr>
          <p:spPr>
            <a:xfrm>
              <a:off x="1600200" y="2670048"/>
              <a:ext cx="152400" cy="1524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1752600" y="3048000"/>
              <a:ext cx="152400" cy="15240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1938528" y="2843784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- X-Y"/>
          <p:cNvGrpSpPr>
            <a:grpSpLocks/>
          </p:cNvGrpSpPr>
          <p:nvPr/>
        </p:nvGrpSpPr>
        <p:grpSpPr bwMode="auto">
          <a:xfrm>
            <a:off x="6188492" y="4412875"/>
            <a:ext cx="889045" cy="1066800"/>
            <a:chOff x="685800" y="5589587"/>
            <a:chExt cx="889092" cy="1066881"/>
          </a:xfrm>
        </p:grpSpPr>
        <p:grpSp>
          <p:nvGrpSpPr>
            <p:cNvPr id="112" name="Group 33"/>
            <p:cNvGrpSpPr>
              <a:grpSpLocks/>
            </p:cNvGrpSpPr>
            <p:nvPr/>
          </p:nvGrpSpPr>
          <p:grpSpPr bwMode="auto">
            <a:xfrm>
              <a:off x="838208" y="6045236"/>
              <a:ext cx="457224" cy="458823"/>
              <a:chOff x="4876808" y="1143036"/>
              <a:chExt cx="457224" cy="458823"/>
            </a:xfrm>
          </p:grpSpPr>
          <p:cxnSp>
            <p:nvCxnSpPr>
              <p:cNvPr id="115" name="Straight Arrow Connector 114"/>
              <p:cNvCxnSpPr/>
              <p:nvPr/>
            </p:nvCxnSpPr>
            <p:spPr>
              <a:xfrm>
                <a:off x="4876808" y="1600272"/>
                <a:ext cx="457224" cy="158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/>
              <p:cNvCxnSpPr/>
              <p:nvPr/>
            </p:nvCxnSpPr>
            <p:spPr>
              <a:xfrm rot="5400000" flipH="1" flipV="1">
                <a:off x="4648985" y="1370860"/>
                <a:ext cx="457235" cy="158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3" name="TextBox 36"/>
            <p:cNvSpPr txBox="1">
              <a:spLocks noChangeArrowheads="1"/>
            </p:cNvSpPr>
            <p:nvPr/>
          </p:nvSpPr>
          <p:spPr bwMode="auto">
            <a:xfrm>
              <a:off x="685800" y="5589587"/>
              <a:ext cx="300098" cy="369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0" dirty="0"/>
                <a:t>y</a:t>
              </a:r>
            </a:p>
          </p:txBody>
        </p:sp>
        <p:sp>
          <p:nvSpPr>
            <p:cNvPr id="114" name="TextBox 37"/>
            <p:cNvSpPr txBox="1">
              <a:spLocks noChangeArrowheads="1"/>
            </p:cNvSpPr>
            <p:nvPr/>
          </p:nvSpPr>
          <p:spPr bwMode="auto">
            <a:xfrm>
              <a:off x="1274794" y="6287108"/>
              <a:ext cx="300098" cy="369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0" dirty="0"/>
                <a:t>x</a:t>
              </a:r>
            </a:p>
          </p:txBody>
        </p:sp>
      </p:grpSp>
      <p:grpSp>
        <p:nvGrpSpPr>
          <p:cNvPr id="117" name="Group - Sources"/>
          <p:cNvGrpSpPr/>
          <p:nvPr/>
        </p:nvGrpSpPr>
        <p:grpSpPr>
          <a:xfrm>
            <a:off x="4551716" y="1569093"/>
            <a:ext cx="4255008" cy="3925824"/>
            <a:chOff x="420624" y="1271016"/>
            <a:chExt cx="4255008" cy="3925824"/>
          </a:xfrm>
        </p:grpSpPr>
        <p:sp>
          <p:nvSpPr>
            <p:cNvPr id="118" name="Oval 117"/>
            <p:cNvSpPr/>
            <p:nvPr/>
          </p:nvSpPr>
          <p:spPr>
            <a:xfrm>
              <a:off x="557784" y="16002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Oval 118"/>
            <p:cNvSpPr/>
            <p:nvPr/>
          </p:nvSpPr>
          <p:spPr>
            <a:xfrm>
              <a:off x="594360" y="17526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Oval 119"/>
            <p:cNvSpPr/>
            <p:nvPr/>
          </p:nvSpPr>
          <p:spPr>
            <a:xfrm>
              <a:off x="630936" y="19050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Oval 120"/>
            <p:cNvSpPr/>
            <p:nvPr/>
          </p:nvSpPr>
          <p:spPr>
            <a:xfrm>
              <a:off x="762000" y="20574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Oval 121"/>
            <p:cNvSpPr/>
            <p:nvPr/>
          </p:nvSpPr>
          <p:spPr>
            <a:xfrm>
              <a:off x="868680" y="2167128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Oval 122"/>
            <p:cNvSpPr/>
            <p:nvPr/>
          </p:nvSpPr>
          <p:spPr>
            <a:xfrm>
              <a:off x="762000" y="23622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Oval 123"/>
            <p:cNvSpPr/>
            <p:nvPr/>
          </p:nvSpPr>
          <p:spPr>
            <a:xfrm>
              <a:off x="1170432" y="2039112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Oval 124"/>
            <p:cNvSpPr/>
            <p:nvPr/>
          </p:nvSpPr>
          <p:spPr>
            <a:xfrm>
              <a:off x="1316736" y="2075688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Oval 125"/>
            <p:cNvSpPr/>
            <p:nvPr/>
          </p:nvSpPr>
          <p:spPr>
            <a:xfrm>
              <a:off x="1572768" y="2167128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Oval 126"/>
            <p:cNvSpPr/>
            <p:nvPr/>
          </p:nvSpPr>
          <p:spPr>
            <a:xfrm>
              <a:off x="1280160" y="19050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" name="Oval 127"/>
            <p:cNvSpPr/>
            <p:nvPr/>
          </p:nvSpPr>
          <p:spPr>
            <a:xfrm>
              <a:off x="1380744" y="17526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Oval 128"/>
            <p:cNvSpPr/>
            <p:nvPr/>
          </p:nvSpPr>
          <p:spPr>
            <a:xfrm>
              <a:off x="1554480" y="1481328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Oval 129"/>
            <p:cNvSpPr/>
            <p:nvPr/>
          </p:nvSpPr>
          <p:spPr>
            <a:xfrm>
              <a:off x="1728216" y="13716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Oval 130"/>
            <p:cNvSpPr/>
            <p:nvPr/>
          </p:nvSpPr>
          <p:spPr>
            <a:xfrm>
              <a:off x="1911096" y="1271016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Oval 131"/>
            <p:cNvSpPr/>
            <p:nvPr/>
          </p:nvSpPr>
          <p:spPr>
            <a:xfrm>
              <a:off x="2093976" y="12954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Oval 132"/>
            <p:cNvSpPr/>
            <p:nvPr/>
          </p:nvSpPr>
          <p:spPr>
            <a:xfrm>
              <a:off x="2304288" y="1344168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4" name="Oval 133"/>
            <p:cNvSpPr/>
            <p:nvPr/>
          </p:nvSpPr>
          <p:spPr>
            <a:xfrm>
              <a:off x="2093976" y="1499616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5" name="Oval 134"/>
            <p:cNvSpPr/>
            <p:nvPr/>
          </p:nvSpPr>
          <p:spPr>
            <a:xfrm>
              <a:off x="2084832" y="1865376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Oval 135"/>
            <p:cNvSpPr/>
            <p:nvPr/>
          </p:nvSpPr>
          <p:spPr>
            <a:xfrm>
              <a:off x="1691640" y="16764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Oval 136"/>
            <p:cNvSpPr/>
            <p:nvPr/>
          </p:nvSpPr>
          <p:spPr>
            <a:xfrm>
              <a:off x="1801368" y="18288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Oval 137"/>
            <p:cNvSpPr/>
            <p:nvPr/>
          </p:nvSpPr>
          <p:spPr>
            <a:xfrm>
              <a:off x="1956816" y="20574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Oval 138"/>
            <p:cNvSpPr/>
            <p:nvPr/>
          </p:nvSpPr>
          <p:spPr>
            <a:xfrm>
              <a:off x="2185416" y="2414016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Oval 139"/>
            <p:cNvSpPr/>
            <p:nvPr/>
          </p:nvSpPr>
          <p:spPr>
            <a:xfrm>
              <a:off x="2331720" y="214884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140"/>
            <p:cNvSpPr/>
            <p:nvPr/>
          </p:nvSpPr>
          <p:spPr>
            <a:xfrm>
              <a:off x="2395728" y="19812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Oval 141"/>
            <p:cNvSpPr/>
            <p:nvPr/>
          </p:nvSpPr>
          <p:spPr>
            <a:xfrm>
              <a:off x="2322576" y="16002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142"/>
            <p:cNvSpPr/>
            <p:nvPr/>
          </p:nvSpPr>
          <p:spPr>
            <a:xfrm>
              <a:off x="2176272" y="2029968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Oval 143"/>
            <p:cNvSpPr/>
            <p:nvPr/>
          </p:nvSpPr>
          <p:spPr>
            <a:xfrm>
              <a:off x="2093976" y="22860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144"/>
            <p:cNvSpPr/>
            <p:nvPr/>
          </p:nvSpPr>
          <p:spPr>
            <a:xfrm>
              <a:off x="566928" y="23622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Oval 145"/>
            <p:cNvSpPr/>
            <p:nvPr/>
          </p:nvSpPr>
          <p:spPr>
            <a:xfrm>
              <a:off x="996696" y="2093976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Oval 146"/>
            <p:cNvSpPr/>
            <p:nvPr/>
          </p:nvSpPr>
          <p:spPr>
            <a:xfrm>
              <a:off x="1219200" y="22098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8" name="Oval 147"/>
            <p:cNvSpPr/>
            <p:nvPr/>
          </p:nvSpPr>
          <p:spPr>
            <a:xfrm>
              <a:off x="1325880" y="2313432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9" name="Oval 148"/>
            <p:cNvSpPr/>
            <p:nvPr/>
          </p:nvSpPr>
          <p:spPr>
            <a:xfrm>
              <a:off x="1752600" y="20574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0" name="Oval 149"/>
            <p:cNvSpPr/>
            <p:nvPr/>
          </p:nvSpPr>
          <p:spPr>
            <a:xfrm>
              <a:off x="1408176" y="2706624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1" name="Oval 150"/>
            <p:cNvSpPr/>
            <p:nvPr/>
          </p:nvSpPr>
          <p:spPr>
            <a:xfrm>
              <a:off x="1563624" y="2478024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2" name="Oval 151"/>
            <p:cNvSpPr/>
            <p:nvPr/>
          </p:nvSpPr>
          <p:spPr>
            <a:xfrm>
              <a:off x="1691640" y="260604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3" name="Oval 152"/>
            <p:cNvSpPr/>
            <p:nvPr/>
          </p:nvSpPr>
          <p:spPr>
            <a:xfrm>
              <a:off x="1197864" y="269748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4" name="Oval 153"/>
            <p:cNvSpPr/>
            <p:nvPr/>
          </p:nvSpPr>
          <p:spPr>
            <a:xfrm>
              <a:off x="649224" y="27432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5" name="Oval 154"/>
            <p:cNvSpPr/>
            <p:nvPr/>
          </p:nvSpPr>
          <p:spPr>
            <a:xfrm>
              <a:off x="731520" y="3072384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6" name="Oval 155"/>
            <p:cNvSpPr/>
            <p:nvPr/>
          </p:nvSpPr>
          <p:spPr>
            <a:xfrm>
              <a:off x="576072" y="3163824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7" name="Oval 156"/>
            <p:cNvSpPr/>
            <p:nvPr/>
          </p:nvSpPr>
          <p:spPr>
            <a:xfrm>
              <a:off x="420624" y="3072384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Oval 157"/>
            <p:cNvSpPr/>
            <p:nvPr/>
          </p:nvSpPr>
          <p:spPr>
            <a:xfrm>
              <a:off x="838200" y="2779776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9" name="Oval 158"/>
            <p:cNvSpPr/>
            <p:nvPr/>
          </p:nvSpPr>
          <p:spPr>
            <a:xfrm>
              <a:off x="1399032" y="2916936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0" name="Oval 159"/>
            <p:cNvSpPr/>
            <p:nvPr/>
          </p:nvSpPr>
          <p:spPr>
            <a:xfrm>
              <a:off x="1143000" y="2871216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1" name="Oval 160"/>
            <p:cNvSpPr/>
            <p:nvPr/>
          </p:nvSpPr>
          <p:spPr>
            <a:xfrm>
              <a:off x="1499616" y="28194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2" name="Oval 161"/>
            <p:cNvSpPr/>
            <p:nvPr/>
          </p:nvSpPr>
          <p:spPr>
            <a:xfrm>
              <a:off x="1719072" y="3072384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3" name="Oval 162"/>
            <p:cNvSpPr/>
            <p:nvPr/>
          </p:nvSpPr>
          <p:spPr>
            <a:xfrm>
              <a:off x="1737360" y="288036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" name="Oval 163"/>
            <p:cNvSpPr/>
            <p:nvPr/>
          </p:nvSpPr>
          <p:spPr>
            <a:xfrm>
              <a:off x="1929384" y="2852928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" name="Oval 164"/>
            <p:cNvSpPr/>
            <p:nvPr/>
          </p:nvSpPr>
          <p:spPr>
            <a:xfrm>
              <a:off x="2084832" y="25908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" name="Oval 165"/>
            <p:cNvSpPr/>
            <p:nvPr/>
          </p:nvSpPr>
          <p:spPr>
            <a:xfrm>
              <a:off x="2167128" y="2999232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7" name="Oval 166"/>
            <p:cNvSpPr/>
            <p:nvPr/>
          </p:nvSpPr>
          <p:spPr>
            <a:xfrm>
              <a:off x="2404872" y="2706624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8" name="Oval 167"/>
            <p:cNvSpPr/>
            <p:nvPr/>
          </p:nvSpPr>
          <p:spPr>
            <a:xfrm>
              <a:off x="2667000" y="2770632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9" name="Oval 168"/>
            <p:cNvSpPr/>
            <p:nvPr/>
          </p:nvSpPr>
          <p:spPr>
            <a:xfrm>
              <a:off x="990600" y="31242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0" name="Oval 169"/>
            <p:cNvSpPr/>
            <p:nvPr/>
          </p:nvSpPr>
          <p:spPr>
            <a:xfrm>
              <a:off x="1188720" y="315468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1" name="Oval 170"/>
            <p:cNvSpPr/>
            <p:nvPr/>
          </p:nvSpPr>
          <p:spPr>
            <a:xfrm>
              <a:off x="1554480" y="3090672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" name="Oval 171"/>
            <p:cNvSpPr/>
            <p:nvPr/>
          </p:nvSpPr>
          <p:spPr>
            <a:xfrm>
              <a:off x="1335024" y="3163824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3" name="Oval 172"/>
            <p:cNvSpPr/>
            <p:nvPr/>
          </p:nvSpPr>
          <p:spPr>
            <a:xfrm>
              <a:off x="1636776" y="3547872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4" name="Oval 173"/>
            <p:cNvSpPr/>
            <p:nvPr/>
          </p:nvSpPr>
          <p:spPr>
            <a:xfrm>
              <a:off x="1600200" y="33528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5" name="Oval 174"/>
            <p:cNvSpPr/>
            <p:nvPr/>
          </p:nvSpPr>
          <p:spPr>
            <a:xfrm>
              <a:off x="1472184" y="3621024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6" name="Oval 175"/>
            <p:cNvSpPr/>
            <p:nvPr/>
          </p:nvSpPr>
          <p:spPr>
            <a:xfrm>
              <a:off x="1645920" y="3785616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7" name="Oval 176"/>
            <p:cNvSpPr/>
            <p:nvPr/>
          </p:nvSpPr>
          <p:spPr>
            <a:xfrm>
              <a:off x="1219200" y="35052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8" name="Oval 177"/>
            <p:cNvSpPr/>
            <p:nvPr/>
          </p:nvSpPr>
          <p:spPr>
            <a:xfrm>
              <a:off x="1143000" y="36576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" name="Oval 178"/>
            <p:cNvSpPr/>
            <p:nvPr/>
          </p:nvSpPr>
          <p:spPr>
            <a:xfrm>
              <a:off x="1447800" y="33528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0" name="Oval 179"/>
            <p:cNvSpPr/>
            <p:nvPr/>
          </p:nvSpPr>
          <p:spPr>
            <a:xfrm>
              <a:off x="1371600" y="35052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1" name="Oval 180"/>
            <p:cNvSpPr/>
            <p:nvPr/>
          </p:nvSpPr>
          <p:spPr>
            <a:xfrm>
              <a:off x="1295400" y="36576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2" name="Oval 181"/>
            <p:cNvSpPr/>
            <p:nvPr/>
          </p:nvSpPr>
          <p:spPr>
            <a:xfrm>
              <a:off x="914400" y="41910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3" name="Oval 182"/>
            <p:cNvSpPr/>
            <p:nvPr/>
          </p:nvSpPr>
          <p:spPr>
            <a:xfrm>
              <a:off x="1143000" y="38862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4" name="Oval 183"/>
            <p:cNvSpPr/>
            <p:nvPr/>
          </p:nvSpPr>
          <p:spPr>
            <a:xfrm>
              <a:off x="1042416" y="40386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5" name="Oval 184"/>
            <p:cNvSpPr/>
            <p:nvPr/>
          </p:nvSpPr>
          <p:spPr>
            <a:xfrm>
              <a:off x="658368" y="4233672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6" name="Oval 185"/>
            <p:cNvSpPr/>
            <p:nvPr/>
          </p:nvSpPr>
          <p:spPr>
            <a:xfrm>
              <a:off x="429768" y="44958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7" name="Oval 186"/>
            <p:cNvSpPr/>
            <p:nvPr/>
          </p:nvSpPr>
          <p:spPr>
            <a:xfrm>
              <a:off x="566928" y="43434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8" name="Oval 187"/>
            <p:cNvSpPr/>
            <p:nvPr/>
          </p:nvSpPr>
          <p:spPr>
            <a:xfrm>
              <a:off x="950976" y="448056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9" name="Oval 188"/>
            <p:cNvSpPr/>
            <p:nvPr/>
          </p:nvSpPr>
          <p:spPr>
            <a:xfrm>
              <a:off x="1295400" y="4599432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0" name="Oval 189"/>
            <p:cNvSpPr/>
            <p:nvPr/>
          </p:nvSpPr>
          <p:spPr>
            <a:xfrm>
              <a:off x="731520" y="4828032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1" name="Oval 190"/>
            <p:cNvSpPr/>
            <p:nvPr/>
          </p:nvSpPr>
          <p:spPr>
            <a:xfrm>
              <a:off x="868680" y="512064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2" name="Oval 191"/>
            <p:cNvSpPr/>
            <p:nvPr/>
          </p:nvSpPr>
          <p:spPr>
            <a:xfrm>
              <a:off x="1828800" y="35814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3" name="Oval 192"/>
            <p:cNvSpPr/>
            <p:nvPr/>
          </p:nvSpPr>
          <p:spPr>
            <a:xfrm>
              <a:off x="2209800" y="3675888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4" name="Oval 193"/>
            <p:cNvSpPr/>
            <p:nvPr/>
          </p:nvSpPr>
          <p:spPr>
            <a:xfrm>
              <a:off x="1828800" y="3300984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5" name="Oval 194"/>
            <p:cNvSpPr/>
            <p:nvPr/>
          </p:nvSpPr>
          <p:spPr>
            <a:xfrm>
              <a:off x="2084832" y="3529584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6" name="Oval 195"/>
            <p:cNvSpPr/>
            <p:nvPr/>
          </p:nvSpPr>
          <p:spPr>
            <a:xfrm>
              <a:off x="2514600" y="33528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7" name="Oval 196"/>
            <p:cNvSpPr/>
            <p:nvPr/>
          </p:nvSpPr>
          <p:spPr>
            <a:xfrm>
              <a:off x="1929384" y="3072384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8" name="Oval 197"/>
            <p:cNvSpPr/>
            <p:nvPr/>
          </p:nvSpPr>
          <p:spPr>
            <a:xfrm>
              <a:off x="2157984" y="3099816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9" name="Oval 198"/>
            <p:cNvSpPr/>
            <p:nvPr/>
          </p:nvSpPr>
          <p:spPr>
            <a:xfrm>
              <a:off x="2258568" y="3401568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0" name="Oval 199"/>
            <p:cNvSpPr/>
            <p:nvPr/>
          </p:nvSpPr>
          <p:spPr>
            <a:xfrm>
              <a:off x="2468880" y="361188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1" name="Oval 200"/>
            <p:cNvSpPr/>
            <p:nvPr/>
          </p:nvSpPr>
          <p:spPr>
            <a:xfrm>
              <a:off x="2743200" y="31242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2" name="Oval 201"/>
            <p:cNvSpPr/>
            <p:nvPr/>
          </p:nvSpPr>
          <p:spPr>
            <a:xfrm>
              <a:off x="2999232" y="2862072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3" name="Oval 202"/>
            <p:cNvSpPr/>
            <p:nvPr/>
          </p:nvSpPr>
          <p:spPr>
            <a:xfrm>
              <a:off x="3090672" y="2157984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4" name="Oval 203"/>
            <p:cNvSpPr/>
            <p:nvPr/>
          </p:nvSpPr>
          <p:spPr>
            <a:xfrm>
              <a:off x="3035808" y="2532888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5" name="Oval 204"/>
            <p:cNvSpPr/>
            <p:nvPr/>
          </p:nvSpPr>
          <p:spPr>
            <a:xfrm>
              <a:off x="2871216" y="2020824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6" name="Oval 205"/>
            <p:cNvSpPr/>
            <p:nvPr/>
          </p:nvSpPr>
          <p:spPr>
            <a:xfrm>
              <a:off x="3456432" y="1947672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7" name="Oval 206"/>
            <p:cNvSpPr/>
            <p:nvPr/>
          </p:nvSpPr>
          <p:spPr>
            <a:xfrm>
              <a:off x="3276600" y="28194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8" name="Oval 207"/>
            <p:cNvSpPr/>
            <p:nvPr/>
          </p:nvSpPr>
          <p:spPr>
            <a:xfrm>
              <a:off x="3529584" y="2779776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9" name="Oval 208"/>
            <p:cNvSpPr/>
            <p:nvPr/>
          </p:nvSpPr>
          <p:spPr>
            <a:xfrm>
              <a:off x="3758184" y="3072384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0" name="Oval 209"/>
            <p:cNvSpPr/>
            <p:nvPr/>
          </p:nvSpPr>
          <p:spPr>
            <a:xfrm>
              <a:off x="4038600" y="2935224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1" name="Oval 210"/>
            <p:cNvSpPr/>
            <p:nvPr/>
          </p:nvSpPr>
          <p:spPr>
            <a:xfrm>
              <a:off x="4453128" y="2715768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2" name="Oval 211"/>
            <p:cNvSpPr/>
            <p:nvPr/>
          </p:nvSpPr>
          <p:spPr>
            <a:xfrm>
              <a:off x="4599432" y="283464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3" name="Oval 212"/>
            <p:cNvSpPr/>
            <p:nvPr/>
          </p:nvSpPr>
          <p:spPr>
            <a:xfrm>
              <a:off x="4379976" y="2340864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4" name="Oval 213"/>
            <p:cNvSpPr/>
            <p:nvPr/>
          </p:nvSpPr>
          <p:spPr>
            <a:xfrm>
              <a:off x="3474720" y="3538728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5" name="Oval 214"/>
            <p:cNvSpPr/>
            <p:nvPr/>
          </p:nvSpPr>
          <p:spPr>
            <a:xfrm>
              <a:off x="3310128" y="347472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6" name="Oval 215"/>
            <p:cNvSpPr/>
            <p:nvPr/>
          </p:nvSpPr>
          <p:spPr>
            <a:xfrm>
              <a:off x="2935224" y="3538728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7" name="Oval 216"/>
            <p:cNvSpPr/>
            <p:nvPr/>
          </p:nvSpPr>
          <p:spPr>
            <a:xfrm>
              <a:off x="3081528" y="3831336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8" name="Oval 217"/>
            <p:cNvSpPr/>
            <p:nvPr/>
          </p:nvSpPr>
          <p:spPr>
            <a:xfrm>
              <a:off x="3602736" y="3822192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9" name="Oval 218"/>
            <p:cNvSpPr/>
            <p:nvPr/>
          </p:nvSpPr>
          <p:spPr>
            <a:xfrm>
              <a:off x="3767328" y="4133088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0" name="Oval 219"/>
            <p:cNvSpPr/>
            <p:nvPr/>
          </p:nvSpPr>
          <p:spPr>
            <a:xfrm>
              <a:off x="3538728" y="4462272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1" name="Oval 220"/>
            <p:cNvSpPr/>
            <p:nvPr/>
          </p:nvSpPr>
          <p:spPr>
            <a:xfrm>
              <a:off x="3685032" y="4599432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2" name="Oval 221"/>
            <p:cNvSpPr/>
            <p:nvPr/>
          </p:nvSpPr>
          <p:spPr>
            <a:xfrm>
              <a:off x="3328416" y="4599432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3" name="Oval 222"/>
            <p:cNvSpPr/>
            <p:nvPr/>
          </p:nvSpPr>
          <p:spPr>
            <a:xfrm>
              <a:off x="4215384" y="4215384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4" name="Oval 223"/>
            <p:cNvSpPr/>
            <p:nvPr/>
          </p:nvSpPr>
          <p:spPr>
            <a:xfrm>
              <a:off x="4526280" y="452628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5" name="Oval 224"/>
            <p:cNvSpPr/>
            <p:nvPr/>
          </p:nvSpPr>
          <p:spPr>
            <a:xfrm>
              <a:off x="3962400" y="4191000"/>
              <a:ext cx="76200" cy="762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371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the Forecaster Community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Content Placeholder 16"/>
          <p:cNvSpPr>
            <a:spLocks noGrp="1"/>
          </p:cNvSpPr>
          <p:nvPr>
            <p:ph idx="1"/>
          </p:nvPr>
        </p:nvSpPr>
        <p:spPr>
          <a:xfrm>
            <a:off x="0" y="1789965"/>
            <a:ext cx="1963297" cy="3565433"/>
          </a:xfrm>
        </p:spPr>
        <p:txBody>
          <a:bodyPr>
            <a:normAutofit/>
          </a:bodyPr>
          <a:lstStyle/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Expanding partnerships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 More LMAs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Strong support from Visiting Scientist Proposals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1008" y="64567"/>
            <a:ext cx="233524" cy="3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6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1963297" y="1281450"/>
            <a:ext cx="7092568" cy="4608060"/>
            <a:chOff x="9323070" y="1124970"/>
            <a:chExt cx="7092568" cy="4608060"/>
          </a:xfrm>
        </p:grpSpPr>
        <p:pic>
          <p:nvPicPr>
            <p:cNvPr id="13" name="Picture 12" descr="map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23070" y="1124970"/>
              <a:ext cx="7092568" cy="4608060"/>
            </a:xfrm>
            <a:prstGeom prst="round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4" name="Oval 13"/>
            <p:cNvSpPr/>
            <p:nvPr/>
          </p:nvSpPr>
          <p:spPr>
            <a:xfrm>
              <a:off x="11886310" y="3913890"/>
              <a:ext cx="685800" cy="685800"/>
            </a:xfrm>
            <a:prstGeom prst="ellipse">
              <a:avLst/>
            </a:prstGeom>
            <a:solidFill>
              <a:srgbClr val="EDF216">
                <a:alpha val="10000"/>
              </a:srgbClr>
            </a:solidFill>
            <a:ln w="38100">
              <a:solidFill>
                <a:srgbClr val="EDF2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2489814" y="3676146"/>
              <a:ext cx="685800" cy="685800"/>
            </a:xfrm>
            <a:prstGeom prst="ellipse">
              <a:avLst/>
            </a:prstGeom>
            <a:solidFill>
              <a:srgbClr val="EDF216">
                <a:alpha val="10000"/>
              </a:srgbClr>
            </a:solidFill>
            <a:ln w="38100">
              <a:solidFill>
                <a:srgbClr val="EDF2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3861414" y="3749298"/>
              <a:ext cx="685800" cy="685800"/>
            </a:xfrm>
            <a:prstGeom prst="ellipse">
              <a:avLst/>
            </a:prstGeom>
            <a:solidFill>
              <a:srgbClr val="EDF216">
                <a:alpha val="10000"/>
              </a:srgbClr>
            </a:solidFill>
            <a:ln w="38100">
              <a:solidFill>
                <a:srgbClr val="EDF2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4129638" y="4020570"/>
              <a:ext cx="152400" cy="152400"/>
            </a:xfrm>
            <a:prstGeom prst="ellipse">
              <a:avLst/>
            </a:prstGeom>
            <a:solidFill>
              <a:srgbClr val="E22222">
                <a:alpha val="49000"/>
              </a:srgbClr>
            </a:solidFill>
            <a:ln>
              <a:solidFill>
                <a:srgbClr val="A616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5013558" y="2834898"/>
              <a:ext cx="685800" cy="685800"/>
            </a:xfrm>
            <a:prstGeom prst="ellipse">
              <a:avLst/>
            </a:prstGeom>
            <a:solidFill>
              <a:srgbClr val="EDF216">
                <a:alpha val="10000"/>
              </a:srgbClr>
            </a:solidFill>
            <a:ln w="38100">
              <a:solidFill>
                <a:srgbClr val="EDF2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5272638" y="3106170"/>
              <a:ext cx="152400" cy="152400"/>
            </a:xfrm>
            <a:prstGeom prst="ellipse">
              <a:avLst/>
            </a:prstGeom>
            <a:solidFill>
              <a:srgbClr val="E22222">
                <a:alpha val="49000"/>
              </a:srgbClr>
            </a:solidFill>
            <a:ln>
              <a:solidFill>
                <a:srgbClr val="A616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4891638" y="4706370"/>
              <a:ext cx="609600" cy="609600"/>
            </a:xfrm>
            <a:prstGeom prst="ellipse">
              <a:avLst/>
            </a:prstGeom>
            <a:solidFill>
              <a:srgbClr val="EDF216">
                <a:alpha val="10000"/>
              </a:srgbClr>
            </a:solidFill>
            <a:ln w="38100">
              <a:solidFill>
                <a:srgbClr val="EDF2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5120238" y="4934970"/>
              <a:ext cx="152400" cy="152400"/>
            </a:xfrm>
            <a:prstGeom prst="ellipse">
              <a:avLst/>
            </a:prstGeom>
            <a:solidFill>
              <a:srgbClr val="E22222">
                <a:alpha val="49000"/>
              </a:srgbClr>
            </a:solidFill>
            <a:ln>
              <a:solidFill>
                <a:srgbClr val="A616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13062838" y="4934970"/>
              <a:ext cx="152400" cy="152400"/>
            </a:xfrm>
            <a:prstGeom prst="ellipse">
              <a:avLst/>
            </a:prstGeom>
            <a:solidFill>
              <a:srgbClr val="E22222">
                <a:alpha val="49000"/>
              </a:srgbClr>
            </a:solidFill>
            <a:ln>
              <a:solidFill>
                <a:srgbClr val="A616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0350094" y="1263725"/>
              <a:ext cx="2821718" cy="850301"/>
            </a:xfrm>
            <a:prstGeom prst="roundRect">
              <a:avLst/>
            </a:prstGeom>
            <a:solidFill>
              <a:srgbClr val="18335E"/>
            </a:solidFill>
            <a:ln>
              <a:solidFill>
                <a:srgbClr val="2C5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0502494" y="1391741"/>
              <a:ext cx="228600" cy="228600"/>
            </a:xfrm>
            <a:prstGeom prst="ellipse">
              <a:avLst/>
            </a:prstGeom>
            <a:solidFill>
              <a:srgbClr val="EDF216">
                <a:alpha val="34000"/>
              </a:srgbClr>
            </a:solidFill>
            <a:ln w="38100">
              <a:solidFill>
                <a:srgbClr val="EDF2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10548214" y="1791190"/>
              <a:ext cx="152400" cy="152400"/>
            </a:xfrm>
            <a:prstGeom prst="ellipse">
              <a:avLst/>
            </a:prstGeom>
            <a:solidFill>
              <a:srgbClr val="E22222">
                <a:alpha val="49000"/>
              </a:srgbClr>
            </a:solidFill>
            <a:ln>
              <a:solidFill>
                <a:srgbClr val="A616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14129638" y="3791970"/>
              <a:ext cx="152400" cy="152400"/>
            </a:xfrm>
            <a:prstGeom prst="ellipse">
              <a:avLst/>
            </a:prstGeom>
            <a:solidFill>
              <a:srgbClr val="E22222">
                <a:alpha val="49000"/>
              </a:srgbClr>
            </a:solidFill>
            <a:ln>
              <a:solidFill>
                <a:srgbClr val="A616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4434438" y="3715770"/>
              <a:ext cx="152400" cy="152400"/>
            </a:xfrm>
            <a:prstGeom prst="ellipse">
              <a:avLst/>
            </a:prstGeom>
            <a:solidFill>
              <a:srgbClr val="E22222">
                <a:alpha val="49000"/>
              </a:srgbClr>
            </a:solidFill>
            <a:ln>
              <a:solidFill>
                <a:srgbClr val="A616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5425038" y="3334770"/>
              <a:ext cx="152400" cy="152400"/>
            </a:xfrm>
            <a:prstGeom prst="ellipse">
              <a:avLst/>
            </a:prstGeom>
            <a:solidFill>
              <a:srgbClr val="E22222">
                <a:alpha val="49000"/>
              </a:srgbClr>
            </a:solidFill>
            <a:ln>
              <a:solidFill>
                <a:srgbClr val="A616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15425038" y="2877570"/>
              <a:ext cx="152400" cy="152400"/>
            </a:xfrm>
            <a:prstGeom prst="ellipse">
              <a:avLst/>
            </a:prstGeom>
            <a:solidFill>
              <a:srgbClr val="E22222">
                <a:alpha val="49000"/>
              </a:srgbClr>
            </a:solidFill>
            <a:ln>
              <a:solidFill>
                <a:srgbClr val="A616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15196438" y="2801370"/>
              <a:ext cx="152400" cy="152400"/>
            </a:xfrm>
            <a:prstGeom prst="ellipse">
              <a:avLst/>
            </a:prstGeom>
            <a:solidFill>
              <a:srgbClr val="E22222">
                <a:alpha val="49000"/>
              </a:srgbClr>
            </a:solidFill>
            <a:ln>
              <a:solidFill>
                <a:srgbClr val="A616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0789006" y="1290871"/>
              <a:ext cx="2069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dirty="0" smtClean="0">
                  <a:solidFill>
                    <a:schemeClr val="bg1">
                      <a:lumMod val="95000"/>
                    </a:schemeClr>
                  </a:solidFill>
                </a:rPr>
                <a:t>Collaborative LMA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0791350" y="1671794"/>
              <a:ext cx="2339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dirty="0" smtClean="0">
                  <a:solidFill>
                    <a:schemeClr val="bg1">
                      <a:lumMod val="95000"/>
                    </a:schemeClr>
                  </a:solidFill>
                </a:rPr>
                <a:t>Operational end user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11462638" y="2725170"/>
              <a:ext cx="685800" cy="685800"/>
            </a:xfrm>
            <a:prstGeom prst="ellipse">
              <a:avLst/>
            </a:prstGeom>
            <a:solidFill>
              <a:srgbClr val="EDF216">
                <a:alpha val="10000"/>
              </a:srgbClr>
            </a:solidFill>
            <a:ln w="38100">
              <a:solidFill>
                <a:srgbClr val="EDF2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11691238" y="3182370"/>
              <a:ext cx="152400" cy="152400"/>
            </a:xfrm>
            <a:prstGeom prst="ellipse">
              <a:avLst/>
            </a:prstGeom>
            <a:solidFill>
              <a:srgbClr val="E22222">
                <a:alpha val="49000"/>
              </a:srgbClr>
            </a:solidFill>
            <a:ln>
              <a:solidFill>
                <a:srgbClr val="A616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11767438" y="2801370"/>
              <a:ext cx="152400" cy="152400"/>
            </a:xfrm>
            <a:prstGeom prst="ellipse">
              <a:avLst/>
            </a:prstGeom>
            <a:solidFill>
              <a:srgbClr val="E22222">
                <a:alpha val="49000"/>
              </a:srgbClr>
            </a:solidFill>
            <a:ln>
              <a:solidFill>
                <a:srgbClr val="A616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12791566" y="4663698"/>
              <a:ext cx="685800" cy="685800"/>
            </a:xfrm>
            <a:prstGeom prst="ellipse">
              <a:avLst/>
            </a:prstGeom>
            <a:solidFill>
              <a:srgbClr val="EDF216">
                <a:alpha val="10000"/>
              </a:srgbClr>
            </a:solidFill>
            <a:ln w="38100">
              <a:solidFill>
                <a:srgbClr val="EDF2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11224950" y="3753870"/>
              <a:ext cx="685800" cy="685800"/>
            </a:xfrm>
            <a:prstGeom prst="ellipse">
              <a:avLst/>
            </a:prstGeom>
            <a:solidFill>
              <a:srgbClr val="EDF216">
                <a:alpha val="10000"/>
              </a:srgbClr>
            </a:solidFill>
            <a:ln w="38100">
              <a:solidFill>
                <a:srgbClr val="EDF2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10086625" y="2471989"/>
              <a:ext cx="1278185" cy="722034"/>
            </a:xfrm>
            <a:prstGeom prst="roundRect">
              <a:avLst/>
            </a:prstGeom>
            <a:solidFill>
              <a:srgbClr val="18335E"/>
            </a:solidFill>
            <a:ln>
              <a:solidFill>
                <a:srgbClr val="2C5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 smtClean="0">
                  <a:solidFill>
                    <a:schemeClr val="bg1">
                      <a:lumMod val="95000"/>
                    </a:schemeClr>
                  </a:solidFill>
                </a:rPr>
                <a:t>Boulder</a:t>
              </a:r>
            </a:p>
            <a:p>
              <a:pPr algn="ctr"/>
              <a:r>
                <a:rPr lang="en-US" sz="1400" i="1" dirty="0" smtClean="0">
                  <a:solidFill>
                    <a:schemeClr val="bg1">
                      <a:lumMod val="95000"/>
                    </a:schemeClr>
                  </a:solidFill>
                </a:rPr>
                <a:t>Cheyenne</a:t>
              </a:r>
            </a:p>
            <a:p>
              <a:pPr algn="ctr"/>
              <a:r>
                <a:rPr lang="en-US" sz="1400" i="1" dirty="0" smtClean="0">
                  <a:solidFill>
                    <a:schemeClr val="bg1">
                      <a:lumMod val="95000"/>
                    </a:schemeClr>
                  </a:solidFill>
                </a:rPr>
                <a:t>Denver CWSU</a:t>
              </a:r>
              <a:endParaRPr lang="en-US" sz="1400" i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1539549" y="3906270"/>
              <a:ext cx="152400" cy="152400"/>
            </a:xfrm>
            <a:prstGeom prst="ellipse">
              <a:avLst/>
            </a:prstGeom>
            <a:solidFill>
              <a:srgbClr val="E22222">
                <a:alpha val="49000"/>
              </a:srgbClr>
            </a:solidFill>
            <a:ln>
              <a:solidFill>
                <a:srgbClr val="A616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12755943" y="3906270"/>
              <a:ext cx="152400" cy="152400"/>
            </a:xfrm>
            <a:prstGeom prst="ellipse">
              <a:avLst/>
            </a:prstGeom>
            <a:solidFill>
              <a:srgbClr val="E22222">
                <a:alpha val="49000"/>
              </a:srgbClr>
            </a:solidFill>
            <a:ln>
              <a:solidFill>
                <a:srgbClr val="A616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13146509" y="3334770"/>
              <a:ext cx="152400" cy="152400"/>
            </a:xfrm>
            <a:prstGeom prst="ellipse">
              <a:avLst/>
            </a:prstGeom>
            <a:solidFill>
              <a:srgbClr val="E22222">
                <a:alpha val="49000"/>
              </a:srgbClr>
            </a:solidFill>
            <a:ln>
              <a:solidFill>
                <a:srgbClr val="A616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9853132" y="3545253"/>
              <a:ext cx="1278185" cy="546945"/>
            </a:xfrm>
            <a:prstGeom prst="roundRect">
              <a:avLst/>
            </a:prstGeom>
            <a:solidFill>
              <a:srgbClr val="18335E"/>
            </a:solidFill>
            <a:ln>
              <a:solidFill>
                <a:srgbClr val="2C5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 smtClean="0">
                  <a:solidFill>
                    <a:schemeClr val="bg1">
                      <a:lumMod val="95000"/>
                    </a:schemeClr>
                  </a:solidFill>
                </a:rPr>
                <a:t>Albuquerque WFO &amp; CWSU</a:t>
              </a:r>
              <a:endParaRPr lang="en-US" sz="1400" i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2" name="Rounded Rectangle 71"/>
            <p:cNvSpPr/>
            <p:nvPr/>
          </p:nvSpPr>
          <p:spPr>
            <a:xfrm>
              <a:off x="11462638" y="4865615"/>
              <a:ext cx="1278185" cy="723828"/>
            </a:xfrm>
            <a:prstGeom prst="roundRect">
              <a:avLst/>
            </a:prstGeom>
            <a:solidFill>
              <a:srgbClr val="18335E"/>
            </a:solidFill>
            <a:ln>
              <a:solidFill>
                <a:srgbClr val="2C5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 smtClean="0">
                  <a:solidFill>
                    <a:schemeClr val="bg1">
                      <a:lumMod val="95000"/>
                    </a:schemeClr>
                  </a:solidFill>
                </a:rPr>
                <a:t>Houston WFO &amp; CWSU</a:t>
              </a:r>
            </a:p>
            <a:p>
              <a:pPr algn="ctr"/>
              <a:r>
                <a:rPr lang="en-US" sz="1400" i="1" dirty="0" smtClean="0">
                  <a:solidFill>
                    <a:schemeClr val="bg1">
                      <a:lumMod val="95000"/>
                    </a:schemeClr>
                  </a:solidFill>
                </a:rPr>
                <a:t>SMG</a:t>
              </a:r>
              <a:endParaRPr lang="en-US" sz="1400" i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13201344" y="2725170"/>
              <a:ext cx="1431589" cy="546945"/>
            </a:xfrm>
            <a:prstGeom prst="roundRect">
              <a:avLst/>
            </a:prstGeom>
            <a:solidFill>
              <a:srgbClr val="18335E"/>
            </a:solidFill>
            <a:ln>
              <a:solidFill>
                <a:srgbClr val="2C5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 smtClean="0">
                  <a:solidFill>
                    <a:schemeClr val="bg1">
                      <a:lumMod val="95000"/>
                    </a:schemeClr>
                  </a:solidFill>
                </a:rPr>
                <a:t>Aviation Weather Center</a:t>
              </a:r>
              <a:endParaRPr lang="en-US" sz="1400" i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12070541" y="3141594"/>
              <a:ext cx="1003138" cy="667154"/>
            </a:xfrm>
            <a:prstGeom prst="roundRect">
              <a:avLst/>
            </a:prstGeom>
            <a:solidFill>
              <a:srgbClr val="18335E"/>
            </a:solidFill>
            <a:ln>
              <a:solidFill>
                <a:srgbClr val="2C5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 smtClean="0">
                  <a:solidFill>
                    <a:schemeClr val="bg1">
                      <a:lumMod val="95000"/>
                    </a:schemeClr>
                  </a:solidFill>
                </a:rPr>
                <a:t>Storm Prediction Center</a:t>
              </a:r>
              <a:endParaRPr lang="en-US" sz="1400" i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14655042" y="5268811"/>
              <a:ext cx="1082792" cy="399117"/>
            </a:xfrm>
            <a:prstGeom prst="roundRect">
              <a:avLst/>
            </a:prstGeom>
            <a:solidFill>
              <a:srgbClr val="18335E"/>
            </a:solidFill>
            <a:ln>
              <a:solidFill>
                <a:srgbClr val="2C5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 smtClean="0">
                  <a:solidFill>
                    <a:schemeClr val="bg1">
                      <a:lumMod val="95000"/>
                    </a:schemeClr>
                  </a:solidFill>
                </a:rPr>
                <a:t>Melbourne</a:t>
              </a:r>
              <a:endParaRPr lang="en-US" sz="1400" i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14632933" y="3715770"/>
              <a:ext cx="1104901" cy="820417"/>
            </a:xfrm>
            <a:prstGeom prst="roundRect">
              <a:avLst/>
            </a:prstGeom>
            <a:solidFill>
              <a:srgbClr val="18335E"/>
            </a:solidFill>
            <a:ln>
              <a:solidFill>
                <a:srgbClr val="2C5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 smtClean="0">
                  <a:solidFill>
                    <a:schemeClr val="bg1">
                      <a:lumMod val="95000"/>
                    </a:schemeClr>
                  </a:solidFill>
                </a:rPr>
                <a:t>Huntsville</a:t>
              </a:r>
            </a:p>
            <a:p>
              <a:pPr algn="ctr"/>
              <a:r>
                <a:rPr lang="en-US" sz="1400" i="1" dirty="0" smtClean="0">
                  <a:solidFill>
                    <a:schemeClr val="bg1">
                      <a:lumMod val="95000"/>
                    </a:schemeClr>
                  </a:solidFill>
                </a:rPr>
                <a:t>Morristown</a:t>
              </a:r>
            </a:p>
            <a:p>
              <a:pPr algn="ctr"/>
              <a:r>
                <a:rPr lang="en-US" sz="1400" i="1" dirty="0" smtClean="0">
                  <a:solidFill>
                    <a:schemeClr val="bg1">
                      <a:lumMod val="95000"/>
                    </a:schemeClr>
                  </a:solidFill>
                </a:rPr>
                <a:t>Nashville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14660503" y="1822682"/>
              <a:ext cx="1278185" cy="888943"/>
            </a:xfrm>
            <a:prstGeom prst="roundRect">
              <a:avLst/>
            </a:prstGeom>
            <a:solidFill>
              <a:srgbClr val="18335E"/>
            </a:solidFill>
            <a:ln>
              <a:solidFill>
                <a:srgbClr val="2C5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 smtClean="0">
                  <a:solidFill>
                    <a:schemeClr val="bg1">
                      <a:lumMod val="95000"/>
                    </a:schemeClr>
                  </a:solidFill>
                </a:rPr>
                <a:t>Sterling</a:t>
              </a:r>
            </a:p>
            <a:p>
              <a:pPr algn="ctr"/>
              <a:r>
                <a:rPr lang="en-US" sz="1400" i="1" dirty="0" smtClean="0">
                  <a:solidFill>
                    <a:schemeClr val="bg1">
                      <a:lumMod val="95000"/>
                    </a:schemeClr>
                  </a:solidFill>
                </a:rPr>
                <a:t>Mt. Holly</a:t>
              </a:r>
            </a:p>
            <a:p>
              <a:pPr algn="ctr"/>
              <a:r>
                <a:rPr lang="en-US" sz="1400" i="1" dirty="0" smtClean="0">
                  <a:solidFill>
                    <a:schemeClr val="bg1">
                      <a:lumMod val="95000"/>
                    </a:schemeClr>
                  </a:solidFill>
                </a:rPr>
                <a:t>Wakefield</a:t>
              </a:r>
            </a:p>
            <a:p>
              <a:pPr algn="ctr"/>
              <a:r>
                <a:rPr lang="en-US" sz="1400" i="1" dirty="0" smtClean="0">
                  <a:solidFill>
                    <a:schemeClr val="bg1">
                      <a:lumMod val="95000"/>
                    </a:schemeClr>
                  </a:solidFill>
                </a:rPr>
                <a:t>State College</a:t>
              </a:r>
              <a:endParaRPr lang="en-US" sz="1400" i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526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the Forecaster Community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Content Placeholder 16"/>
          <p:cNvSpPr>
            <a:spLocks noGrp="1"/>
          </p:cNvSpPr>
          <p:nvPr>
            <p:ph idx="1"/>
          </p:nvPr>
        </p:nvSpPr>
        <p:spPr>
          <a:xfrm>
            <a:off x="354724" y="1241534"/>
            <a:ext cx="3772659" cy="5046372"/>
          </a:xfrm>
        </p:spPr>
        <p:txBody>
          <a:bodyPr>
            <a:normAutofit/>
          </a:bodyPr>
          <a:lstStyle/>
          <a:p>
            <a:pPr marL="173038" indent="-173038">
              <a:spcBef>
                <a:spcPts val="600"/>
              </a:spcBef>
            </a:pPr>
            <a:r>
              <a:rPr lang="en-US" sz="2400" dirty="0" smtClean="0"/>
              <a:t>End user specific training</a:t>
            </a:r>
          </a:p>
          <a:p>
            <a:pPr marL="173038" indent="-173038">
              <a:spcBef>
                <a:spcPts val="600"/>
              </a:spcBef>
            </a:pPr>
            <a:r>
              <a:rPr lang="en-US" sz="2400" dirty="0" smtClean="0"/>
              <a:t>Integrate with formal Proving Ground activities … 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Hazardous Weather </a:t>
            </a:r>
            <a:r>
              <a:rPr lang="en-US" sz="2000" dirty="0" err="1" smtClean="0"/>
              <a:t>Testbed</a:t>
            </a:r>
            <a:r>
              <a:rPr lang="en-US" sz="2000" dirty="0" smtClean="0"/>
              <a:t>, Aviation Weather </a:t>
            </a:r>
            <a:r>
              <a:rPr lang="en-US" sz="2000" dirty="0" err="1" smtClean="0"/>
              <a:t>Testbed</a:t>
            </a:r>
            <a:r>
              <a:rPr lang="en-US" sz="2000" dirty="0" smtClean="0"/>
              <a:t>, Operations Proving Ground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dirty="0" smtClean="0"/>
              <a:t>Active coordination with Satellite Liaisons</a:t>
            </a:r>
          </a:p>
          <a:p>
            <a:pPr marL="973138" lvl="2" indent="-173038">
              <a:spcBef>
                <a:spcPts val="600"/>
              </a:spcBef>
            </a:pPr>
            <a:r>
              <a:rPr lang="en-US" sz="2000" dirty="0" smtClean="0"/>
              <a:t>Proving Ground support for National Centers and OCONUS</a:t>
            </a:r>
          </a:p>
          <a:p>
            <a:pPr marL="173038" indent="-173038">
              <a:spcBef>
                <a:spcPts val="600"/>
              </a:spcBef>
            </a:pPr>
            <a:r>
              <a:rPr lang="en-US" sz="2400" dirty="0" smtClean="0"/>
              <a:t>… but also </a:t>
            </a:r>
            <a:r>
              <a:rPr lang="en-US" sz="2400" dirty="0" err="1" smtClean="0"/>
              <a:t>SPoRT</a:t>
            </a:r>
            <a:r>
              <a:rPr lang="en-US" sz="2400" dirty="0" smtClean="0"/>
              <a:t> specific activities</a:t>
            </a:r>
            <a:endParaRPr lang="en-US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8811008" y="64567"/>
            <a:ext cx="233524" cy="3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7</a:t>
            </a:r>
            <a:endParaRPr lang="en-US" dirty="0">
              <a:latin typeface="+mn-lt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206" y="1064758"/>
            <a:ext cx="3743594" cy="243230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101600" dist="76200" dir="2700000" algn="tl" rotWithShape="0">
              <a:schemeClr val="tx2">
                <a:lumMod val="7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322" y="3616261"/>
            <a:ext cx="3713448" cy="242916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101600" dist="76200" dir="2700000" algn="tl" rotWithShape="0">
              <a:schemeClr val="tx2">
                <a:lumMod val="7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8009980" y="1710986"/>
            <a:ext cx="102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National Center PGLM module</a:t>
            </a:r>
            <a:endParaRPr lang="en-US" sz="1400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151934" y="4435146"/>
            <a:ext cx="10295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Hazardous Weather </a:t>
            </a:r>
            <a:r>
              <a:rPr lang="en-US" sz="14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Testbed</a:t>
            </a:r>
            <a:r>
              <a:rPr lang="en-US" sz="14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PGLM module</a:t>
            </a:r>
            <a:endParaRPr lang="en-US" sz="1400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37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Hazardous Weather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Testbed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Content Placeholder 16"/>
          <p:cNvSpPr>
            <a:spLocks noGrp="1"/>
          </p:cNvSpPr>
          <p:nvPr>
            <p:ph idx="1"/>
          </p:nvPr>
        </p:nvSpPr>
        <p:spPr>
          <a:xfrm>
            <a:off x="84408" y="1127234"/>
            <a:ext cx="3461354" cy="5026889"/>
          </a:xfrm>
        </p:spPr>
        <p:txBody>
          <a:bodyPr>
            <a:normAutofit/>
          </a:bodyPr>
          <a:lstStyle/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err="1" smtClean="0"/>
              <a:t>SPoRT</a:t>
            </a:r>
            <a:r>
              <a:rPr lang="en-US" sz="2400" dirty="0" smtClean="0"/>
              <a:t> activity since 2009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Provide data, products, training</a:t>
            </a:r>
          </a:p>
          <a:p>
            <a:pPr marL="173038" indent="-173038">
              <a:spcBef>
                <a:spcPts val="600"/>
              </a:spcBef>
            </a:pPr>
            <a:r>
              <a:rPr lang="en-US" sz="2400" dirty="0" smtClean="0"/>
              <a:t>Responses have led to: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New color curves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Max density product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Moving trace tool with MDL</a:t>
            </a:r>
          </a:p>
          <a:p>
            <a:pPr marL="173038" indent="-173038">
              <a:spcBef>
                <a:spcPts val="600"/>
              </a:spcBef>
            </a:pPr>
            <a:r>
              <a:rPr lang="en-US" sz="2400" dirty="0" smtClean="0"/>
              <a:t>Forecasters appreciate: 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Rapid update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Ability to “triage” storms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Storm dynamics insight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8811008" y="64567"/>
            <a:ext cx="233524" cy="3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8</a:t>
            </a:r>
            <a:endParaRPr lang="en-US" dirty="0">
              <a:latin typeface="+mn-lt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9" y="1184273"/>
            <a:ext cx="5532876" cy="3273425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101600" dist="76200" dir="2700000" algn="tl" rotWithShape="0">
              <a:prstClr val="black">
                <a:alpha val="8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442979" y="4589215"/>
            <a:ext cx="55328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+mn-lt"/>
              </a:rPr>
              <a:t>Forecaster quote: “The </a:t>
            </a:r>
            <a:r>
              <a:rPr lang="en-US" sz="1400" i="1" dirty="0">
                <a:latin typeface="+mn-lt"/>
              </a:rPr>
              <a:t>strongest updraft this evening showed marked ramp up of flashes to 40 just as the storms 50 </a:t>
            </a:r>
            <a:r>
              <a:rPr lang="en-US" sz="1400" i="1" dirty="0" err="1">
                <a:latin typeface="+mn-lt"/>
              </a:rPr>
              <a:t>dBZ</a:t>
            </a:r>
            <a:r>
              <a:rPr lang="en-US" sz="1400" i="1" dirty="0">
                <a:latin typeface="+mn-lt"/>
              </a:rPr>
              <a:t> core reached </a:t>
            </a:r>
            <a:r>
              <a:rPr lang="en-US" sz="1400" i="1" dirty="0" smtClean="0">
                <a:latin typeface="+mn-lt"/>
              </a:rPr>
              <a:t>26.25. </a:t>
            </a:r>
            <a:r>
              <a:rPr lang="en-US" sz="1400" i="1" dirty="0">
                <a:latin typeface="+mn-lt"/>
              </a:rPr>
              <a:t>Although the storm didn’t reach severe criteria, it was beneficial that the Flash Extent Density updates in 1 minute intervals, which lets the warning forecaster monitor for rapid updraft development between radar volume scans. This storm resulted in a report of dime size hail</a:t>
            </a:r>
            <a:r>
              <a:rPr lang="en-US" sz="1400" i="1" dirty="0" smtClean="0">
                <a:latin typeface="+mn-lt"/>
              </a:rPr>
              <a:t>.”</a:t>
            </a:r>
            <a:endParaRPr lang="en-US" sz="1400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526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6779</TotalTime>
  <Words>1243</Words>
  <Application>Microsoft Office PowerPoint</Application>
  <PresentationFormat>On-screen Show (4:3)</PresentationFormat>
  <Paragraphs>202</Paragraphs>
  <Slides>16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Session 3.3: Total Lightning in NOAA’s Proving Ground</vt:lpstr>
      <vt:lpstr>Overview</vt:lpstr>
      <vt:lpstr>Total Lightning in a Flash</vt:lpstr>
      <vt:lpstr>History and Relevance</vt:lpstr>
      <vt:lpstr>Ties to the Proving Ground</vt:lpstr>
      <vt:lpstr>What is the Pseudo-GLM?</vt:lpstr>
      <vt:lpstr>Preparing the Forecaster Community</vt:lpstr>
      <vt:lpstr>Preparing the Forecaster Community</vt:lpstr>
      <vt:lpstr>Hazardous Weather Testbed</vt:lpstr>
      <vt:lpstr>National Centers</vt:lpstr>
      <vt:lpstr>National Center Example</vt:lpstr>
      <vt:lpstr>2014 SPoRT Assessment: Results</vt:lpstr>
      <vt:lpstr>SPoRT 2014 Assessment: Examples</vt:lpstr>
      <vt:lpstr>Additional Successes</vt:lpstr>
      <vt:lpstr>Future Activities / Opportunities</vt:lpstr>
      <vt:lpstr>Questions?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 / NWS Coordination Call</dc:title>
  <dc:creator>fuell</dc:creator>
  <cp:lastModifiedBy>Stano, Geoffrey T. (MSFC-ZP11)[ENSCO INC]</cp:lastModifiedBy>
  <cp:revision>597</cp:revision>
  <dcterms:created xsi:type="dcterms:W3CDTF">2009-10-14T04:03:29Z</dcterms:created>
  <dcterms:modified xsi:type="dcterms:W3CDTF">2014-08-26T12:34:36Z</dcterms:modified>
</cp:coreProperties>
</file>