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6" r:id="rId2"/>
    <p:sldId id="305" r:id="rId3"/>
    <p:sldId id="299" r:id="rId4"/>
    <p:sldId id="308" r:id="rId5"/>
    <p:sldId id="309" r:id="rId6"/>
    <p:sldId id="310" r:id="rId7"/>
    <p:sldId id="311" r:id="rId8"/>
    <p:sldId id="302" r:id="rId9"/>
    <p:sldId id="303" r:id="rId10"/>
    <p:sldId id="300" r:id="rId11"/>
    <p:sldId id="301" r:id="rId12"/>
    <p:sldId id="314" r:id="rId13"/>
    <p:sldId id="315" r:id="rId14"/>
    <p:sldId id="316" r:id="rId15"/>
    <p:sldId id="31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99"/>
    <a:srgbClr val="0000FF"/>
    <a:srgbClr val="F9F9F9"/>
    <a:srgbClr val="FBFBFB"/>
    <a:srgbClr val="FAFAFA"/>
    <a:srgbClr val="FCFCF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6118" autoAdjust="0"/>
  </p:normalViewPr>
  <p:slideViewPr>
    <p:cSldViewPr snapToGrid="0">
      <p:cViewPr varScale="1">
        <p:scale>
          <a:sx n="70" d="100"/>
          <a:sy n="70" d="100"/>
        </p:scale>
        <p:origin x="67" y="211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roy\Documents\SPoRT%20Assessment\VIIRS%20RGB%20high%20Lat\RGB%20AK%20Respon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roy\Documents\SPoRT%20Assessment\VIIRS%20RGB%20high%20Lat\RGB%20AK%20Respons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roy\Documents\SPoRT%20Assessment\VIIRS%20RGB%20high%20Lat\RGB%20AK%20Respons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roy\Documents\SPoRT%20Assessment\VIIRS%20RGB%20high%20Lat\RGB%20AK%20Respon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Impact of </a:t>
            </a:r>
            <a:r>
              <a:rPr lang="en-US" dirty="0" err="1"/>
              <a:t>NTmicro</a:t>
            </a:r>
            <a:r>
              <a:rPr lang="en-US" dirty="0"/>
              <a:t> RGB to Aviation Forecast Issues (in general)</a:t>
            </a:r>
          </a:p>
        </c:rich>
      </c:tx>
      <c:layout>
        <c:manualLayout>
          <c:xMode val="edge"/>
          <c:yMode val="edge"/>
          <c:x val="0.11568115942028984"/>
          <c:y val="1.077394689971194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8499343832020994E-2"/>
                  <c:y val="4.1114391951006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'rank hybrid, NTM'!$I$2:$I$7</c:f>
              <c:strCache>
                <c:ptCount val="6"/>
                <c:pt idx="0">
                  <c:v>Very Small</c:v>
                </c:pt>
                <c:pt idx="1">
                  <c:v>Small</c:v>
                </c:pt>
                <c:pt idx="2">
                  <c:v>Some</c:v>
                </c:pt>
                <c:pt idx="3">
                  <c:v>Large</c:v>
                </c:pt>
                <c:pt idx="4">
                  <c:v>Very Large</c:v>
                </c:pt>
                <c:pt idx="5">
                  <c:v>Blanks</c:v>
                </c:pt>
              </c:strCache>
            </c:strRef>
          </c:cat>
          <c:val>
            <c:numRef>
              <c:f>'rank hybrid, NTM'!$J$2:$J$7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Impact of NTmicro RGB to Differentiate Fog from Low Cloud</a:t>
            </a:r>
          </a:p>
        </c:rich>
      </c:tx>
      <c:layout>
        <c:manualLayout>
          <c:xMode val="edge"/>
          <c:yMode val="edge"/>
          <c:x val="0.15077781581650118"/>
          <c:y val="1.700374840034459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0443788276465436E-2"/>
                  <c:y val="3.53273549139690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'rank hybrid, NTM'!$L$2:$L$7</c:f>
              <c:strCache>
                <c:ptCount val="6"/>
                <c:pt idx="0">
                  <c:v>Very Small</c:v>
                </c:pt>
                <c:pt idx="1">
                  <c:v>Small</c:v>
                </c:pt>
                <c:pt idx="2">
                  <c:v>Some</c:v>
                </c:pt>
                <c:pt idx="3">
                  <c:v>Large</c:v>
                </c:pt>
                <c:pt idx="4">
                  <c:v>Very Large</c:v>
                </c:pt>
                <c:pt idx="5">
                  <c:v>Blanks</c:v>
                </c:pt>
              </c:strCache>
            </c:strRef>
          </c:cat>
          <c:val>
            <c:numRef>
              <c:f>'rank hybrid, NTM'!$M$2:$M$7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14</c:v>
                </c:pt>
                <c:pt idx="3">
                  <c:v>8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Impact of VIIRS DNB RGB to Aviation Forecast Issues (in general)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-5.175579615048119E-2"/>
                  <c:y val="2.35148731408573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'VIIRS DNB'!$D$2:$D$6</c:f>
              <c:strCache>
                <c:ptCount val="5"/>
                <c:pt idx="0">
                  <c:v>Very Small</c:v>
                </c:pt>
                <c:pt idx="1">
                  <c:v>Small</c:v>
                </c:pt>
                <c:pt idx="2">
                  <c:v>Some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'VIIRS DNB'!$E$2:$E$6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8575">
      <a:solidFill>
        <a:sysClr val="windowText" lastClr="00000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VIIRS DNB RGB Was Used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9.2185162658425523E-2"/>
                  <c:y val="-0.201272264631043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632895888013997"/>
                  <c:y val="0.167824074074074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'VIIRS DNB'!$G$2:$G$4</c:f>
              <c:strCache>
                <c:ptCount val="3"/>
                <c:pt idx="0">
                  <c:v>changes in city light patterns</c:v>
                </c:pt>
                <c:pt idx="1">
                  <c:v>fog and low clouds</c:v>
                </c:pt>
                <c:pt idx="2">
                  <c:v>analysis of precipitating cloud structures at night</c:v>
                </c:pt>
              </c:strCache>
            </c:strRef>
          </c:cat>
          <c:val>
            <c:numRef>
              <c:f>'VIIRS DNB'!$H$2:$H$4</c:f>
              <c:numCache>
                <c:formatCode>General</c:formatCode>
                <c:ptCount val="3"/>
                <c:pt idx="0">
                  <c:v>8</c:v>
                </c:pt>
                <c:pt idx="1">
                  <c:v>21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8575">
      <a:solidFill>
        <a:sysClr val="windowText" lastClr="00000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AB54D-8DEC-46FE-B5A0-4E2588367517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4CBB-F5BB-43E9-8819-A5B7AB2C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Fairbanks established SPoRT PG suite in AWIPS I in only few days (ahead of visit) with others to follow shortly. Most SPoRT products in AWIPS II at AFB and AFC.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4CBB-F5BB-43E9-8819-A5B7AB2C72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7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of user feedback and /or comments</a:t>
            </a:r>
          </a:p>
          <a:p>
            <a:r>
              <a:rPr lang="en-US" dirty="0" smtClean="0"/>
              <a:t>See 20131224_1255 as clear look at Anchorage</a:t>
            </a:r>
          </a:p>
          <a:p>
            <a:pPr lvl="1"/>
            <a:r>
              <a:rPr lang="en-US" dirty="0" smtClean="0"/>
              <a:t>Can see snow, sea ice, lights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299ED-C81F-47C8-887B-01DBD47FA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4CBB-F5BB-43E9-8819-A5B7AB2C7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4CBB-F5BB-43E9-8819-A5B7AB2C7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C934D-D06F-4D99-BFC1-261995AEEB63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82CB-8025-4FD1-8D55-9B30DFEB78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62404-0F99-4B00-8C86-7504D51FD692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F6EB9-C80D-43F4-B003-4045C139A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79ABE-8E48-4744-9714-3BF9798D1004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D74E-A5AC-4936-BFF3-CFD9751C4A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7901C-E87B-4A68-A0C5-B2C4FA25DABC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885462"/>
            <a:ext cx="2133600" cy="365125"/>
          </a:xfrm>
        </p:spPr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D59CED-9E5C-4881-9385-4A6B92950E7A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B79E-5407-4F16-BD69-0D3933284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1B869-6A23-4964-8FA4-EF043C759566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5876131"/>
            <a:ext cx="2133600" cy="365125"/>
          </a:xfrm>
        </p:spPr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B187A-4311-41CF-9D97-3840C22E549D}" type="datetime1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5876131"/>
            <a:ext cx="2133600" cy="365125"/>
          </a:xfrm>
        </p:spPr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EB91F-E6DF-4803-8919-8AEFCC95F9AA}" type="datetime1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A653A-A0E9-418E-9169-9A02522126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55BF1-2A5A-4909-8094-FA5045EADD44}" type="datetime1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3A8E-5C69-498E-8EBD-DCFB0F8998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37F321-EFA0-44BC-8418-B21829AD4CCB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D5138-64A4-403B-A111-D86EEC461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A905-2A87-44BD-86AD-300A48CAC26A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C5B79-8A9E-41B0-8598-F7B45E8E5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499428-E1D4-4E27-866C-6B75631118CD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626B9-AB1F-476A-BB91-1FADFDA5B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" name="Picture 8" descr="sport_redblue_lg_trans.gif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0" name="Picture 9" descr="NASA_Lg.PNG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7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OCONUS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Science Advisory Committee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26 – 28 August,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82CB-8025-4FD1-8D55-9B30DFEB78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903"/>
            <a:ext cx="8229600" cy="723901"/>
          </a:xfrm>
        </p:spPr>
        <p:txBody>
          <a:bodyPr>
            <a:noAutofit/>
          </a:bodyPr>
          <a:lstStyle/>
          <a:p>
            <a:r>
              <a:rPr lang="en-US" dirty="0" smtClean="0"/>
              <a:t>SPoRT PG Suite for 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487" y="1048968"/>
            <a:ext cx="87364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34290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 dirty="0" smtClean="0">
                <a:latin typeface="+mn-lt"/>
              </a:rPr>
              <a:t>AFC </a:t>
            </a:r>
            <a:r>
              <a:rPr lang="en-US" sz="2400" dirty="0">
                <a:latin typeface="+mn-lt"/>
              </a:rPr>
              <a:t>and AFB are among the first 10-15 WFOs transitioned to AWIPS II</a:t>
            </a:r>
          </a:p>
          <a:p>
            <a:pPr marL="457200" lvl="2" indent="-34290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 dirty="0">
                <a:latin typeface="+mn-lt"/>
              </a:rPr>
              <a:t>Among the first 4 WFOs receiving SPoRT </a:t>
            </a:r>
            <a:r>
              <a:rPr lang="en-US" sz="2400" dirty="0" smtClean="0">
                <a:latin typeface="+mn-lt"/>
              </a:rPr>
              <a:t>products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457200" lvl="2" indent="-34290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 dirty="0" smtClean="0">
                <a:latin typeface="+mn-lt"/>
              </a:rPr>
              <a:t>MODIS/VIIRS </a:t>
            </a:r>
            <a:r>
              <a:rPr lang="en-US" sz="2400" dirty="0" smtClean="0">
                <a:latin typeface="+mn-lt"/>
              </a:rPr>
              <a:t>RGB </a:t>
            </a:r>
            <a:r>
              <a:rPr lang="en-US" sz="2400" dirty="0" smtClean="0">
                <a:latin typeface="+mn-lt"/>
              </a:rPr>
              <a:t>Suite</a:t>
            </a:r>
          </a:p>
          <a:p>
            <a:pPr marL="857250" lvl="3" indent="-285750">
              <a:buFont typeface="Arial" panose="020B0604020202020204" pitchFamily="34" charset="0"/>
              <a:buChar char="─"/>
              <a:tabLst>
                <a:tab pos="571500" algn="l"/>
                <a:tab pos="1257300" algn="l"/>
              </a:tabLst>
            </a:pPr>
            <a:r>
              <a:rPr lang="en-US" dirty="0" smtClean="0">
                <a:latin typeface="+mn-lt"/>
              </a:rPr>
              <a:t>MODIS</a:t>
            </a:r>
            <a:r>
              <a:rPr lang="en-US" dirty="0" smtClean="0">
                <a:latin typeface="+mn-lt"/>
              </a:rPr>
              <a:t>:	Dust</a:t>
            </a:r>
            <a:r>
              <a:rPr lang="en-US" dirty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NtMicro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True Color, Snow/Cloud, Air </a:t>
            </a:r>
            <a:r>
              <a:rPr lang="en-US" dirty="0" smtClean="0">
                <a:latin typeface="+mn-lt"/>
              </a:rPr>
              <a:t>Mass</a:t>
            </a:r>
          </a:p>
          <a:p>
            <a:pPr marL="857250" lvl="3" indent="-285750">
              <a:buFont typeface="Arial" panose="020B0604020202020204" pitchFamily="34" charset="0"/>
              <a:buChar char="─"/>
            </a:pPr>
            <a:r>
              <a:rPr lang="en-US" dirty="0" smtClean="0">
                <a:latin typeface="+mn-lt"/>
              </a:rPr>
              <a:t>VIIRS</a:t>
            </a:r>
            <a:r>
              <a:rPr lang="en-US" dirty="0" smtClean="0">
                <a:latin typeface="+mn-lt"/>
              </a:rPr>
              <a:t>:	Dust</a:t>
            </a:r>
            <a:r>
              <a:rPr lang="en-US" dirty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NtMicro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True Color, </a:t>
            </a:r>
            <a:r>
              <a:rPr lang="en-US" dirty="0" smtClean="0">
                <a:latin typeface="+mn-lt"/>
              </a:rPr>
              <a:t>Snow/Cloud, DNB(Rad</a:t>
            </a:r>
            <a:r>
              <a:rPr lang="en-US" dirty="0">
                <a:latin typeface="+mn-lt"/>
              </a:rPr>
              <a:t>), </a:t>
            </a:r>
            <a:r>
              <a:rPr lang="en-US" dirty="0" smtClean="0">
                <a:latin typeface="+mn-lt"/>
              </a:rPr>
              <a:t>DNB(</a:t>
            </a:r>
            <a:r>
              <a:rPr lang="en-US" dirty="0" err="1" smtClean="0">
                <a:latin typeface="+mn-lt"/>
              </a:rPr>
              <a:t>Refl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marL="457200" lvl="2" indent="-34290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 dirty="0" smtClean="0">
                <a:latin typeface="+mn-lt"/>
              </a:rPr>
              <a:t>Sea Surface Temperature (SST</a:t>
            </a:r>
            <a:r>
              <a:rPr lang="en-US" sz="2400" dirty="0" smtClean="0">
                <a:latin typeface="+mn-lt"/>
              </a:rPr>
              <a:t>)</a:t>
            </a:r>
            <a:endParaRPr lang="en-US" sz="2800" dirty="0" smtClean="0">
              <a:latin typeface="+mn-lt"/>
            </a:endParaRPr>
          </a:p>
          <a:p>
            <a:pPr marL="857250" lvl="3" indent="-285750">
              <a:buFont typeface="Arial" panose="020B0604020202020204" pitchFamily="34" charset="0"/>
              <a:buChar char="─"/>
              <a:tabLst>
                <a:tab pos="571500" algn="l"/>
              </a:tabLst>
            </a:pPr>
            <a:r>
              <a:rPr lang="en-US" dirty="0" smtClean="0">
                <a:latin typeface="+mn-lt"/>
              </a:rPr>
              <a:t>	SST, Latency</a:t>
            </a:r>
          </a:p>
          <a:p>
            <a:pPr marL="457200" lvl="2" indent="-34290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 dirty="0" smtClean="0">
                <a:latin typeface="+mn-lt"/>
              </a:rPr>
              <a:t>CIRA </a:t>
            </a:r>
            <a:r>
              <a:rPr lang="en-US" sz="2400" dirty="0" smtClean="0">
                <a:latin typeface="+mn-lt"/>
              </a:rPr>
              <a:t>Layered Precipitable Water (LPW) – East Pacific to Africa</a:t>
            </a:r>
          </a:p>
          <a:p>
            <a:pPr marL="857250" lvl="3" indent="-285750">
              <a:buFont typeface="Arial" panose="020B0604020202020204" pitchFamily="34" charset="0"/>
              <a:buChar char="─"/>
              <a:tabLst>
                <a:tab pos="571500" algn="l"/>
              </a:tabLst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Sfc-850mb, 850-700mb, 700-500mb, 500-300mb, Total</a:t>
            </a:r>
          </a:p>
          <a:p>
            <a:pPr marL="457200" lvl="2" indent="-34290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 dirty="0" smtClean="0">
                <a:latin typeface="+mn-lt"/>
              </a:rPr>
              <a:t>NESDIS Quantitative Precipitation Estimate (QPE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857250" lvl="3" indent="-285750">
              <a:buFont typeface="Arial" panose="020B0604020202020204" pitchFamily="34" charset="0"/>
              <a:buChar char="─"/>
              <a:tabLst>
                <a:tab pos="571500" algn="l"/>
              </a:tabLst>
            </a:pPr>
            <a:r>
              <a:rPr lang="en-US" dirty="0" smtClean="0">
                <a:latin typeface="+mn-lt"/>
                <a:sym typeface="Wingdings"/>
              </a:rPr>
              <a:t>15min, 1hr, 3hr, 6hr, 12hr, 1day, 3day, 7day</a:t>
            </a:r>
            <a:endParaRPr lang="en-US" dirty="0">
              <a:latin typeface="+mn-lt"/>
              <a:sym typeface="Wingding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11" y="93464"/>
            <a:ext cx="8229600" cy="893548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Collaborations with UAF/GINA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69" y="1048578"/>
            <a:ext cx="4497355" cy="4764388"/>
          </a:xfrm>
        </p:spPr>
        <p:txBody>
          <a:bodyPr/>
          <a:lstStyle/>
          <a:p>
            <a:r>
              <a:rPr lang="en-US" dirty="0" smtClean="0"/>
              <a:t>Virtual Machines for </a:t>
            </a:r>
            <a:r>
              <a:rPr lang="en-US" dirty="0" err="1" smtClean="0"/>
              <a:t>SPoRT</a:t>
            </a:r>
            <a:endParaRPr lang="en-US" dirty="0" smtClean="0"/>
          </a:p>
          <a:p>
            <a:pPr lvl="1"/>
            <a:r>
              <a:rPr lang="en-US" dirty="0" smtClean="0"/>
              <a:t>Processing locally at GINA via Direct Broadcast data accessed </a:t>
            </a:r>
            <a:r>
              <a:rPr lang="en-US" dirty="0" smtClean="0"/>
              <a:t>onsite  </a:t>
            </a:r>
            <a:endParaRPr lang="en-US" dirty="0" smtClean="0"/>
          </a:p>
          <a:p>
            <a:pPr lvl="1"/>
            <a:r>
              <a:rPr lang="en-US" dirty="0" smtClean="0"/>
              <a:t>SPoRT Code </a:t>
            </a:r>
            <a:r>
              <a:rPr lang="en-US" dirty="0" smtClean="0"/>
              <a:t>transferred to </a:t>
            </a:r>
            <a:r>
              <a:rPr lang="en-US" dirty="0" smtClean="0"/>
              <a:t>GINA VMs </a:t>
            </a:r>
            <a:endParaRPr lang="en-US" dirty="0" smtClean="0"/>
          </a:p>
          <a:p>
            <a:r>
              <a:rPr lang="en-US" dirty="0" smtClean="0"/>
              <a:t>Products made via VMs</a:t>
            </a:r>
          </a:p>
          <a:p>
            <a:pPr lvl="1"/>
            <a:r>
              <a:rPr lang="en-US" dirty="0" smtClean="0"/>
              <a:t>VIIRS </a:t>
            </a:r>
            <a:r>
              <a:rPr lang="en-US" dirty="0" smtClean="0"/>
              <a:t>RGBs (MODIS coming new h/w)</a:t>
            </a:r>
          </a:p>
          <a:p>
            <a:pPr lvl="1"/>
            <a:r>
              <a:rPr lang="en-US" dirty="0" smtClean="0"/>
              <a:t>GEO/LEO Hybrids w/ MODIS&amp;VIIRS</a:t>
            </a:r>
            <a:endParaRPr lang="en-US" dirty="0" smtClean="0"/>
          </a:p>
          <a:p>
            <a:r>
              <a:rPr lang="en-US" dirty="0" smtClean="0"/>
              <a:t>Value of VMs</a:t>
            </a:r>
          </a:p>
          <a:p>
            <a:pPr lvl="1"/>
            <a:r>
              <a:rPr lang="en-US" dirty="0" smtClean="0"/>
              <a:t>Reduced latency and file “traffic”</a:t>
            </a:r>
          </a:p>
          <a:p>
            <a:r>
              <a:rPr lang="en-US" dirty="0" smtClean="0"/>
              <a:t>Processing issue resolution via </a:t>
            </a:r>
            <a:r>
              <a:rPr lang="en-US" dirty="0" err="1" smtClean="0"/>
              <a:t>SPoRT</a:t>
            </a:r>
            <a:r>
              <a:rPr lang="en-US" dirty="0" smtClean="0"/>
              <a:t> partnership</a:t>
            </a:r>
          </a:p>
          <a:p>
            <a:pPr lvl="1"/>
            <a:r>
              <a:rPr lang="en-US" dirty="0" smtClean="0"/>
              <a:t>Terra de-stripping coefficients (right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Plan to Integrate with CSPP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225580"/>
            <a:ext cx="4038600" cy="378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4" b="32648"/>
          <a:stretch/>
        </p:blipFill>
        <p:spPr bwMode="auto">
          <a:xfrm>
            <a:off x="4419599" y="3169359"/>
            <a:ext cx="3419475" cy="2947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62339"/>
            <a:ext cx="8229600" cy="744111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Region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276486" y="1039778"/>
            <a:ext cx="5179301" cy="5149741"/>
          </a:xfrm>
        </p:spPr>
        <p:txBody>
          <a:bodyPr>
            <a:normAutofit lnSpcReduction="10000"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Pacific Region is most recent collaboration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Coordinated with region headquarters on visiting scientist proposal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Accepted and first trip occurred 5-9 May 2014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Discussed collaborations with headquarters and met with forecasters at the co-located WFO Honolulu and Central Pacific Hurricane Center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Initial focus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GOES-R Quantitative Precipitation Estimate (QPE)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Sea Surface Temperature Composite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Passive microwave discussed</a:t>
            </a:r>
          </a:p>
          <a:p>
            <a:pPr marL="173038" indent="-173038" eaLnBrk="1" hangingPunct="1">
              <a:spcBef>
                <a:spcPts val="600"/>
              </a:spcBef>
            </a:pPr>
            <a:endParaRPr lang="en-US" sz="18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pic>
        <p:nvPicPr>
          <p:cNvPr id="12" name="Picture 16" descr="C:\Users\gstano\Documents\Training\QPE\Images\other\72hr_qpe_19apr14_1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77" y="3724276"/>
            <a:ext cx="27177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gstano\Documents\Training\QPE\Images\other\15min_qpe_19apr14_1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3" y="1095376"/>
            <a:ext cx="295265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39078" y="1624898"/>
            <a:ext cx="1115786" cy="738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QPE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15 min rain rate (in/</a:t>
            </a:r>
            <a:r>
              <a:rPr lang="en-US" sz="1400" i="1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hr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)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1048" y="4310948"/>
            <a:ext cx="1462452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QPE 3 day accumulation (in)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62339"/>
            <a:ext cx="8229600" cy="7594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Visit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84408" y="1048578"/>
            <a:ext cx="4399706" cy="5317599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Corrected AWIPS display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SSTs very popular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 Used by Central Pacific Hurricane Center on Tropical Storm </a:t>
            </a:r>
            <a:r>
              <a:rPr lang="en-US" sz="2000" dirty="0" err="1" smtClean="0"/>
              <a:t>Wali</a:t>
            </a:r>
            <a:r>
              <a:rPr lang="en-US" sz="2000" dirty="0" smtClean="0"/>
              <a:t> to forecast intensity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QPE is newest activity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 Support </a:t>
            </a:r>
            <a:r>
              <a:rPr lang="en-US" sz="2000" dirty="0" smtClean="0"/>
              <a:t>satellite analysis product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Insight on storm </a:t>
            </a:r>
            <a:r>
              <a:rPr lang="en-US" sz="2000" dirty="0" smtClean="0"/>
              <a:t>dynamics?</a:t>
            </a:r>
            <a:endParaRPr lang="en-US" sz="20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Modify wave forecasts</a:t>
            </a:r>
          </a:p>
          <a:p>
            <a:pPr marL="173038" indent="-173038" eaLnBrk="1" hangingPunct="1">
              <a:spcBef>
                <a:spcPts val="600"/>
              </a:spcBef>
            </a:pPr>
            <a:endParaRPr lang="en-US" sz="18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pic>
        <p:nvPicPr>
          <p:cNvPr id="13" name="Picture 4" descr="I:\OCONUS_meeting\SPoRT_QPE_example_HF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15" y="1542841"/>
            <a:ext cx="4562824" cy="3876884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101600" dist="76200" dir="8100000" algn="tr" rotWithShape="0">
              <a:srgbClr val="005696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38133" y="2046476"/>
            <a:ext cx="1511982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Image courtesy of Robert Ballard – SOO WFO Honolulu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5772" y="2046476"/>
            <a:ext cx="850218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GOES IR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5772" y="3817089"/>
            <a:ext cx="1657351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Radar Reflectivity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8133" y="3815600"/>
            <a:ext cx="1193553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1 </a:t>
            </a:r>
            <a:r>
              <a:rPr lang="en-US" sz="1400" i="1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hr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QPE (in)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4115" y="5606534"/>
            <a:ext cx="4350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QPE example in AWIPS demonstrating modified color curve to better match radar estimates.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72048"/>
            <a:ext cx="8229600" cy="930306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Collaborations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84408" y="1044061"/>
            <a:ext cx="4478958" cy="5149741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Assess QPE during wet season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Training </a:t>
            </a:r>
            <a:r>
              <a:rPr lang="en-US" sz="2400" dirty="0" smtClean="0"/>
              <a:t>module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Assess QPE with current GOES to</a:t>
            </a:r>
            <a:endParaRPr lang="en-US" sz="16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 Assess operational uses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 Determine updates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Create baseline for comparison to new missions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Pacific Region will benefit from Japan’s </a:t>
            </a:r>
            <a:r>
              <a:rPr lang="en-US" sz="2400" dirty="0" err="1" smtClean="0"/>
              <a:t>Himawari</a:t>
            </a:r>
            <a:endParaRPr lang="en-US" sz="24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Nearly identical to GOES-R ABI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Test </a:t>
            </a:r>
            <a:r>
              <a:rPr lang="en-US" sz="2000" dirty="0" err="1" smtClean="0"/>
              <a:t>baselined</a:t>
            </a:r>
            <a:r>
              <a:rPr lang="en-US" sz="2000" dirty="0" smtClean="0"/>
              <a:t> products (like QPE)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WFO Guam likely a key player </a:t>
            </a:r>
            <a:endParaRPr lang="en-US" sz="14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pic>
        <p:nvPicPr>
          <p:cNvPr id="12" name="Picture 2" descr="C:\Users\gstano\Documents\Training\QPE\201404252100-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66" y="1419225"/>
            <a:ext cx="4504434" cy="4572000"/>
          </a:xfrm>
          <a:prstGeom prst="rect">
            <a:avLst/>
          </a:prstGeom>
          <a:noFill/>
          <a:ln w="12700">
            <a:solidFill>
              <a:schemeClr val="tx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72150" y="1694089"/>
            <a:ext cx="2131441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Himawari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Field of View</a:t>
            </a:r>
            <a:endParaRPr lang="en-US" sz="14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 flipV="1">
            <a:off x="6772275" y="3144612"/>
            <a:ext cx="238125" cy="536376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7950" y="3373211"/>
            <a:ext cx="628650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Guam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cxnSp>
        <p:nvCxnSpPr>
          <p:cNvPr id="16" name="Straight Arrow Connector 15"/>
          <p:cNvCxnSpPr>
            <a:stCxn id="17" idx="2"/>
          </p:cNvCxnSpPr>
          <p:nvPr/>
        </p:nvCxnSpPr>
        <p:spPr>
          <a:xfrm flipV="1">
            <a:off x="8427992" y="2943227"/>
            <a:ext cx="258808" cy="111743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26308" y="3752880"/>
            <a:ext cx="803367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Hawaii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84407" y="102705"/>
            <a:ext cx="8971457" cy="8763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OCONUS – Future PG Activities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800099" y="1100281"/>
            <a:ext cx="7543800" cy="3480511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200" dirty="0" smtClean="0"/>
              <a:t>Transition </a:t>
            </a:r>
            <a:r>
              <a:rPr lang="en-US" sz="2200" dirty="0" smtClean="0"/>
              <a:t>of complementary niche </a:t>
            </a:r>
            <a:r>
              <a:rPr lang="en-US" sz="2200" dirty="0" smtClean="0"/>
              <a:t>products </a:t>
            </a:r>
            <a:r>
              <a:rPr lang="en-US" sz="2200" dirty="0" smtClean="0"/>
              <a:t>- RGBs</a:t>
            </a:r>
            <a:r>
              <a:rPr lang="en-US" sz="2200" dirty="0" smtClean="0"/>
              <a:t>, SSTs, Hybrid (including VIIRS), DNB (Reflectance), QPE </a:t>
            </a:r>
          </a:p>
          <a:p>
            <a:pPr marL="173038" indent="-173038">
              <a:spcBef>
                <a:spcPts val="600"/>
              </a:spcBef>
            </a:pPr>
            <a:r>
              <a:rPr lang="en-US" sz="2200" dirty="0" smtClean="0"/>
              <a:t>AWIPS II at 2/3 AK WFOs, AAWU, RFC, PRHQ</a:t>
            </a:r>
          </a:p>
          <a:p>
            <a:pPr marL="173038" indent="-173038">
              <a:spcBef>
                <a:spcPts val="600"/>
              </a:spcBef>
            </a:pPr>
            <a:r>
              <a:rPr lang="en-US" sz="2200" dirty="0" smtClean="0"/>
              <a:t>QPE Transition, Training, Assessment for HFO, Oct/Nov 2014</a:t>
            </a:r>
          </a:p>
          <a:p>
            <a:pPr marL="173038" indent="-173038">
              <a:spcBef>
                <a:spcPts val="600"/>
              </a:spcBef>
            </a:pPr>
            <a:r>
              <a:rPr lang="en-US" sz="2200" dirty="0" smtClean="0"/>
              <a:t>NESDIS </a:t>
            </a:r>
            <a:r>
              <a:rPr lang="en-US" sz="2200" dirty="0" smtClean="0"/>
              <a:t>Snowfall Rate </a:t>
            </a:r>
            <a:r>
              <a:rPr lang="en-US" sz="2200" dirty="0"/>
              <a:t>A</a:t>
            </a:r>
            <a:r>
              <a:rPr lang="en-US" sz="2200" dirty="0" smtClean="0"/>
              <a:t>ssessment </a:t>
            </a:r>
            <a:r>
              <a:rPr lang="en-US" sz="2200" dirty="0"/>
              <a:t>in </a:t>
            </a:r>
            <a:r>
              <a:rPr lang="en-US" sz="2200" dirty="0" smtClean="0"/>
              <a:t>AK, Oct </a:t>
            </a:r>
            <a:r>
              <a:rPr lang="en-US" sz="2200" dirty="0" smtClean="0"/>
              <a:t>2014 (ROSES 2013)</a:t>
            </a:r>
            <a:endParaRPr lang="en-US" sz="2200" dirty="0" smtClean="0"/>
          </a:p>
          <a:p>
            <a:pPr marL="173038" indent="-173038">
              <a:spcBef>
                <a:spcPts val="600"/>
              </a:spcBef>
            </a:pPr>
            <a:r>
              <a:rPr lang="en-US" sz="2200" dirty="0" err="1" smtClean="0"/>
              <a:t>Testbed</a:t>
            </a:r>
            <a:r>
              <a:rPr lang="en-US" sz="2200" dirty="0" smtClean="0"/>
              <a:t> and Assessment of 24hr Microphysics RGB in AK, Winter 14/15</a:t>
            </a:r>
          </a:p>
          <a:p>
            <a:pPr marL="173038" indent="-173038">
              <a:spcBef>
                <a:spcPts val="600"/>
              </a:spcBef>
            </a:pPr>
            <a:endParaRPr lang="en-US" sz="22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43069"/>
            <a:ext cx="8229600" cy="782137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OCONUS Background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62607" y="1048578"/>
            <a:ext cx="8418786" cy="5062285"/>
          </a:xfrm>
        </p:spPr>
        <p:txBody>
          <a:bodyPr>
            <a:no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2009 </a:t>
            </a:r>
            <a:r>
              <a:rPr lang="en-US" sz="2400" dirty="0" smtClean="0"/>
              <a:t>SAC recommended “careful expansion” beyond Southern Region. </a:t>
            </a:r>
            <a:r>
              <a:rPr lang="en-US" dirty="0" smtClean="0"/>
              <a:t>Later, PG asked for more OCONUS applications.</a:t>
            </a:r>
            <a:endParaRPr lang="en-US" sz="24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1800" dirty="0" smtClean="0"/>
              <a:t>Alaska &amp; Pacific Regions, </a:t>
            </a:r>
            <a:r>
              <a:rPr lang="en-US" sz="1800" dirty="0" smtClean="0"/>
              <a:t>Puerto Rico involved </a:t>
            </a:r>
            <a:r>
              <a:rPr lang="en-US" sz="1800" dirty="0" smtClean="0"/>
              <a:t>in </a:t>
            </a:r>
            <a:r>
              <a:rPr lang="en-US" sz="1800" dirty="0" smtClean="0"/>
              <a:t>QPE, </a:t>
            </a:r>
            <a:r>
              <a:rPr lang="en-US" sz="1800" dirty="0" smtClean="0"/>
              <a:t>Hybrid and some RGBs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Early work in AK involved transition of SPoRT SST Composite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1800" b="1" dirty="0" smtClean="0"/>
              <a:t>“</a:t>
            </a:r>
            <a:r>
              <a:rPr lang="en-US" b="1" dirty="0" smtClean="0"/>
              <a:t>Ice Desk” decreased </a:t>
            </a:r>
            <a:r>
              <a:rPr lang="en-US" b="1" dirty="0" smtClean="0"/>
              <a:t>prep </a:t>
            </a:r>
            <a:r>
              <a:rPr lang="en-US" b="1" dirty="0" smtClean="0"/>
              <a:t>time of their own product by ~60%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dirty="0" smtClean="0"/>
              <a:t>Lead </a:t>
            </a:r>
            <a:r>
              <a:rPr lang="en-US" dirty="0" smtClean="0"/>
              <a:t>in to ABI-type products (Hybrid, QPE, RGB) and </a:t>
            </a:r>
            <a:r>
              <a:rPr lang="en-US" dirty="0" smtClean="0"/>
              <a:t>JPSS/S-NPP </a:t>
            </a:r>
            <a:r>
              <a:rPr lang="en-US" dirty="0" smtClean="0"/>
              <a:t>products (DNB)</a:t>
            </a:r>
            <a:endParaRPr lang="en-US" sz="1800" dirty="0" smtClean="0"/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Visits to </a:t>
            </a:r>
            <a:r>
              <a:rPr lang="en-US" sz="2400" dirty="0" smtClean="0"/>
              <a:t>AK/HI</a:t>
            </a:r>
            <a:endParaRPr lang="en-US" sz="24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dirty="0" smtClean="0"/>
              <a:t>OCONUS </a:t>
            </a:r>
            <a:r>
              <a:rPr lang="en-US" dirty="0"/>
              <a:t>PG meeting in </a:t>
            </a:r>
            <a:r>
              <a:rPr lang="en-US" dirty="0" smtClean="0"/>
              <a:t>2010, 2011, 2013, JPSS Meeting 2012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b="1" dirty="0" smtClean="0"/>
              <a:t>SPoRT </a:t>
            </a:r>
            <a:r>
              <a:rPr lang="en-US" b="1" dirty="0"/>
              <a:t>staff visited </a:t>
            </a:r>
            <a:r>
              <a:rPr lang="en-US" b="1" dirty="0" smtClean="0"/>
              <a:t>all AK WFOs </a:t>
            </a:r>
            <a:r>
              <a:rPr lang="en-US" b="1" dirty="0"/>
              <a:t>and RFC in </a:t>
            </a:r>
            <a:r>
              <a:rPr lang="en-US" b="1" dirty="0" smtClean="0"/>
              <a:t>2013 in prep for QPE and </a:t>
            </a:r>
            <a:r>
              <a:rPr lang="en-US" b="1" dirty="0" smtClean="0"/>
              <a:t>Aviation RGB </a:t>
            </a:r>
            <a:r>
              <a:rPr lang="en-US" b="1" dirty="0" smtClean="0"/>
              <a:t>Assessments and to meet with </a:t>
            </a:r>
            <a:r>
              <a:rPr lang="en-US" b="1" dirty="0" smtClean="0"/>
              <a:t>University of Alaska Fairbanks/GINA staff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b="1" dirty="0"/>
              <a:t>P</a:t>
            </a:r>
            <a:r>
              <a:rPr lang="en-US" b="1" dirty="0" smtClean="0"/>
              <a:t>repared Virtual Machine plan</a:t>
            </a:r>
            <a:endParaRPr lang="en-US" b="1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dirty="0" smtClean="0"/>
              <a:t>Provided AK forecasters with info on GOES-R/JPSS and specific product training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b="1" dirty="0" smtClean="0"/>
              <a:t>VSP 2014 to Pacific Region has established plan for QPE Assessment &amp; other work</a:t>
            </a:r>
            <a:endParaRPr lang="en-US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754062"/>
          </a:xfrm>
        </p:spPr>
        <p:txBody>
          <a:bodyPr>
            <a:noAutofit/>
          </a:bodyPr>
          <a:lstStyle/>
          <a:p>
            <a:r>
              <a:rPr lang="en-US" dirty="0" smtClean="0"/>
              <a:t>AK Transition and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857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QPE</a:t>
            </a:r>
          </a:p>
          <a:p>
            <a:pPr lvl="1"/>
            <a:r>
              <a:rPr lang="en-US" sz="1900" dirty="0" smtClean="0"/>
              <a:t>Already described by A. </a:t>
            </a:r>
            <a:r>
              <a:rPr lang="en-US" sz="1900" dirty="0" err="1" smtClean="0"/>
              <a:t>LeRoy</a:t>
            </a:r>
            <a:endParaRPr lang="en-US" sz="1900" dirty="0" smtClean="0"/>
          </a:p>
          <a:p>
            <a:r>
              <a:rPr lang="en-US" sz="2600" dirty="0" smtClean="0"/>
              <a:t>Hybrid GEO/LEO Imagery</a:t>
            </a:r>
          </a:p>
          <a:p>
            <a:pPr lvl="1"/>
            <a:r>
              <a:rPr lang="en-US" sz="1900" dirty="0" smtClean="0"/>
              <a:t>ABI capability, S-NPP utility</a:t>
            </a:r>
          </a:p>
          <a:p>
            <a:pPr lvl="1"/>
            <a:r>
              <a:rPr lang="en-US" sz="1900" dirty="0" smtClean="0"/>
              <a:t>“Very popular</a:t>
            </a:r>
            <a:r>
              <a:rPr lang="en-US" sz="1900" dirty="0" smtClean="0"/>
              <a:t>”</a:t>
            </a:r>
            <a:endParaRPr lang="en-US" sz="1900" dirty="0" smtClean="0"/>
          </a:p>
          <a:p>
            <a:r>
              <a:rPr lang="en-US" sz="2600" dirty="0" err="1" smtClean="0"/>
              <a:t>NtMicro</a:t>
            </a:r>
            <a:r>
              <a:rPr lang="en-US" sz="2600" dirty="0" smtClean="0"/>
              <a:t>. RGB for Aviation and Cloud Analysis</a:t>
            </a:r>
          </a:p>
          <a:p>
            <a:pPr lvl="1"/>
            <a:r>
              <a:rPr lang="en-US" sz="1900" dirty="0" smtClean="0"/>
              <a:t>Very new to most users</a:t>
            </a:r>
          </a:p>
          <a:p>
            <a:pPr lvl="1"/>
            <a:r>
              <a:rPr lang="en-US" sz="1900" dirty="0"/>
              <a:t>Dec 2013 - ~15 Feb 2014</a:t>
            </a:r>
          </a:p>
          <a:p>
            <a:pPr lvl="1"/>
            <a:r>
              <a:rPr lang="en-US" sz="1900" dirty="0"/>
              <a:t>Nighttime Microphysics and Day-Night Band RGBs</a:t>
            </a:r>
          </a:p>
          <a:p>
            <a:pPr lvl="1"/>
            <a:r>
              <a:rPr lang="en-US" sz="1900" b="1" u="sng" dirty="0"/>
              <a:t>Compare to traditional </a:t>
            </a:r>
            <a:r>
              <a:rPr lang="en-US" sz="1900" b="1" u="sng" dirty="0" smtClean="0"/>
              <a:t/>
            </a:r>
            <a:br>
              <a:rPr lang="en-US" sz="1900" b="1" u="sng" dirty="0" smtClean="0"/>
            </a:br>
            <a:r>
              <a:rPr lang="en-US" sz="1900" b="1" u="sng" dirty="0" smtClean="0"/>
              <a:t>GOES </a:t>
            </a:r>
            <a:r>
              <a:rPr lang="en-US" sz="1900" b="1" u="sng" dirty="0"/>
              <a:t>11-3.9µ difference, </a:t>
            </a:r>
            <a:endParaRPr lang="en-US" sz="1900" b="1" u="sng" dirty="0" smtClean="0"/>
          </a:p>
          <a:p>
            <a:pPr lvl="1"/>
            <a:r>
              <a:rPr lang="en-US" sz="1900" dirty="0" smtClean="0"/>
              <a:t>Focus on identification of fog</a:t>
            </a:r>
            <a:endParaRPr lang="en-US" sz="19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229652"/>
            <a:ext cx="4038600" cy="3437858"/>
          </a:xfrm>
        </p:spPr>
      </p:pic>
      <p:sp>
        <p:nvSpPr>
          <p:cNvPr id="6" name="TextBox 5"/>
          <p:cNvSpPr txBox="1"/>
          <p:nvPr/>
        </p:nvSpPr>
        <p:spPr>
          <a:xfrm>
            <a:off x="4572000" y="4667510"/>
            <a:ext cx="4114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ea typeface="Times New Roman"/>
                <a:cs typeface="Calibri"/>
              </a:rPr>
              <a:t>Loop 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Calibri"/>
              </a:rPr>
              <a:t>of the SPoRT </a:t>
            </a:r>
            <a:r>
              <a:rPr lang="en-US" sz="1400" i="1" dirty="0" smtClean="0">
                <a:solidFill>
                  <a:srgbClr val="000000"/>
                </a:solidFill>
                <a:ea typeface="Times New Roman"/>
                <a:cs typeface="Calibri"/>
              </a:rPr>
              <a:t>GEO/LEO Hybrid 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Calibri"/>
              </a:rPr>
              <a:t>11-3.9um imagery that includes MODIS and VIIRS data from </a:t>
            </a:r>
            <a:r>
              <a:rPr lang="en-US" sz="1400" i="1" dirty="0" smtClean="0">
                <a:solidFill>
                  <a:srgbClr val="000000"/>
                </a:solidFill>
                <a:ea typeface="Times New Roman"/>
                <a:cs typeface="Calibri"/>
              </a:rPr>
              <a:t>1030Z 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Calibri"/>
              </a:rPr>
              <a:t>to 1345Z on </a:t>
            </a:r>
            <a:r>
              <a:rPr lang="en-US" sz="1400" i="1" dirty="0" smtClean="0">
                <a:solidFill>
                  <a:srgbClr val="000000"/>
                </a:solidFill>
                <a:ea typeface="Times New Roman"/>
                <a:cs typeface="Calibri"/>
              </a:rPr>
              <a:t>15 Nov 2013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549"/>
            <a:ext cx="8686800" cy="718449"/>
          </a:xfrm>
        </p:spPr>
        <p:txBody>
          <a:bodyPr>
            <a:noAutofit/>
          </a:bodyPr>
          <a:lstStyle/>
          <a:p>
            <a:r>
              <a:rPr lang="en-US" dirty="0" smtClean="0"/>
              <a:t>Feedback Results - Impact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5318"/>
            <a:ext cx="4040188" cy="639762"/>
          </a:xfrm>
        </p:spPr>
        <p:txBody>
          <a:bodyPr>
            <a:normAutofit/>
          </a:bodyPr>
          <a:lstStyle/>
          <a:p>
            <a:r>
              <a:rPr lang="en-US" u="sng" dirty="0" smtClean="0"/>
              <a:t>Assessment Results -</a:t>
            </a:r>
            <a:r>
              <a:rPr lang="en-US" u="sng" dirty="0" err="1" smtClean="0"/>
              <a:t>NtMicro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49" y="1433809"/>
            <a:ext cx="4421188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Between </a:t>
            </a:r>
            <a:r>
              <a:rPr lang="en-US" dirty="0"/>
              <a:t>the 3 products, the </a:t>
            </a:r>
            <a:r>
              <a:rPr lang="en-US" dirty="0" err="1"/>
              <a:t>NtMicro</a:t>
            </a:r>
            <a:r>
              <a:rPr lang="en-US" dirty="0"/>
              <a:t> RGB was the preferred product by far (~80%)</a:t>
            </a:r>
          </a:p>
          <a:p>
            <a:r>
              <a:rPr lang="en-US" dirty="0"/>
              <a:t>72% indicated </a:t>
            </a:r>
            <a:r>
              <a:rPr lang="en-US" dirty="0" err="1"/>
              <a:t>NtMicro</a:t>
            </a:r>
            <a:r>
              <a:rPr lang="en-US" dirty="0"/>
              <a:t> RGB as primary product for fog/low clouds</a:t>
            </a:r>
          </a:p>
          <a:p>
            <a:r>
              <a:rPr lang="en-US" dirty="0" smtClean="0"/>
              <a:t>Impact on Aviation (general): </a:t>
            </a:r>
            <a:r>
              <a:rPr lang="en-US" b="1" dirty="0" smtClean="0"/>
              <a:t>82% said </a:t>
            </a:r>
            <a:r>
              <a:rPr lang="en-US" b="1" i="1" dirty="0" smtClean="0"/>
              <a:t>some</a:t>
            </a:r>
            <a:r>
              <a:rPr lang="en-US" b="1" dirty="0" smtClean="0"/>
              <a:t> to </a:t>
            </a:r>
            <a:r>
              <a:rPr lang="en-US" b="1" i="1" dirty="0" smtClean="0"/>
              <a:t>very large</a:t>
            </a:r>
          </a:p>
          <a:p>
            <a:r>
              <a:rPr lang="en-US" dirty="0" smtClean="0"/>
              <a:t>Impact to distinguish fog from low clouds: </a:t>
            </a:r>
            <a:r>
              <a:rPr lang="en-US" b="1" dirty="0" smtClean="0"/>
              <a:t>85% said </a:t>
            </a:r>
            <a:r>
              <a:rPr lang="en-US" b="1" i="1" dirty="0" smtClean="0"/>
              <a:t>some</a:t>
            </a:r>
            <a:r>
              <a:rPr lang="en-US" b="1" dirty="0" smtClean="0"/>
              <a:t> to </a:t>
            </a:r>
            <a:r>
              <a:rPr lang="en-US" b="1" i="1" dirty="0" smtClean="0"/>
              <a:t>very large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536355"/>
              </p:ext>
            </p:extLst>
          </p:nvPr>
        </p:nvGraphicFramePr>
        <p:xfrm>
          <a:off x="4657725" y="1066800"/>
          <a:ext cx="4381500" cy="235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241118"/>
              </p:ext>
            </p:extLst>
          </p:nvPr>
        </p:nvGraphicFramePr>
        <p:xfrm>
          <a:off x="4645025" y="3619605"/>
          <a:ext cx="4381500" cy="235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5084"/>
            <a:ext cx="8686800" cy="845036"/>
          </a:xfrm>
        </p:spPr>
        <p:txBody>
          <a:bodyPr>
            <a:normAutofit/>
          </a:bodyPr>
          <a:lstStyle/>
          <a:p>
            <a:r>
              <a:rPr lang="en-US" dirty="0" smtClean="0"/>
              <a:t>Feedback Results - Impact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595" y="796204"/>
            <a:ext cx="4648200" cy="639762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Assessment Results – Day-Night Band</a:t>
            </a:r>
            <a:endParaRPr lang="en-US" sz="2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148" y="1444680"/>
            <a:ext cx="4204252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Included with </a:t>
            </a:r>
            <a:r>
              <a:rPr lang="en-US" dirty="0" err="1" smtClean="0"/>
              <a:t>NtMicro</a:t>
            </a:r>
            <a:r>
              <a:rPr lang="en-US" dirty="0" smtClean="0"/>
              <a:t> submissions</a:t>
            </a:r>
            <a:endParaRPr lang="en-US" dirty="0"/>
          </a:p>
          <a:p>
            <a:r>
              <a:rPr lang="en-US" dirty="0"/>
              <a:t>Impact on Aviation (general): </a:t>
            </a:r>
            <a:r>
              <a:rPr lang="en-US" b="1" dirty="0" smtClean="0"/>
              <a:t>64% </a:t>
            </a:r>
            <a:r>
              <a:rPr lang="en-US" b="1" dirty="0"/>
              <a:t>said </a:t>
            </a:r>
            <a:r>
              <a:rPr lang="en-US" b="1" i="1" dirty="0"/>
              <a:t>some</a:t>
            </a:r>
            <a:r>
              <a:rPr lang="en-US" b="1" dirty="0"/>
              <a:t> to </a:t>
            </a:r>
            <a:r>
              <a:rPr lang="en-US" b="1" i="1" dirty="0"/>
              <a:t>very large</a:t>
            </a:r>
          </a:p>
          <a:p>
            <a:r>
              <a:rPr lang="en-US" dirty="0" smtClean="0"/>
              <a:t>Had multiple uses, but usually was not the preferred product for aviation.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602463"/>
              </p:ext>
            </p:extLst>
          </p:nvPr>
        </p:nvGraphicFramePr>
        <p:xfrm>
          <a:off x="4477697" y="960120"/>
          <a:ext cx="459105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564742"/>
              </p:ext>
            </p:extLst>
          </p:nvPr>
        </p:nvGraphicFramePr>
        <p:xfrm>
          <a:off x="4487610" y="3484440"/>
          <a:ext cx="4562475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746442"/>
          </a:xfrm>
        </p:spPr>
        <p:txBody>
          <a:bodyPr>
            <a:noAutofit/>
          </a:bodyPr>
          <a:lstStyle/>
          <a:p>
            <a:r>
              <a:rPr lang="en-US" dirty="0" smtClean="0"/>
              <a:t>User Comments </a:t>
            </a:r>
            <a:r>
              <a:rPr lang="en-US" dirty="0" smtClean="0"/>
              <a:t>–a </a:t>
            </a:r>
            <a:r>
              <a:rPr lang="en-US" dirty="0" smtClean="0"/>
              <a:t>few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1048578"/>
            <a:ext cx="80695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Dec </a:t>
            </a:r>
            <a:r>
              <a:rPr lang="en-US" sz="2000" dirty="0" smtClean="0"/>
              <a:t>12 (AFC): “As </a:t>
            </a:r>
            <a:r>
              <a:rPr lang="en-US" sz="2000" dirty="0"/>
              <a:t>a new user I find it difficult to interpret all of the subtle variations in color in the RGB </a:t>
            </a:r>
            <a:r>
              <a:rPr lang="en-US" sz="2000" dirty="0" smtClean="0"/>
              <a:t>Nighttime </a:t>
            </a:r>
            <a:r>
              <a:rPr lang="en-US" sz="2000" dirty="0"/>
              <a:t>Microphysics Imagery. I do believe with regular practice and experience with the product that this will become a little easier</a:t>
            </a:r>
            <a:r>
              <a:rPr lang="en-US" sz="2000" dirty="0" smtClean="0"/>
              <a:t>.” (Advocated for a probability product due to individual color interpretation differences)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Dec 17 (AFC): “Standard IR was very useful due to surface temps being near -</a:t>
            </a:r>
            <a:r>
              <a:rPr lang="en-US" sz="2000" dirty="0" smtClean="0"/>
              <a:t>20F, </a:t>
            </a:r>
            <a:r>
              <a:rPr lang="en-US" sz="2000" dirty="0"/>
              <a:t>hence using it complementary to the SPoRT imagery</a:t>
            </a:r>
            <a:r>
              <a:rPr lang="en-US" sz="2000" dirty="0" smtClean="0"/>
              <a:t>.”</a:t>
            </a:r>
          </a:p>
          <a:p>
            <a:pPr marL="914400" indent="0">
              <a:buNone/>
            </a:pPr>
            <a:r>
              <a:rPr lang="en-US" sz="1800" i="1" dirty="0" smtClean="0"/>
              <a:t>These very </a:t>
            </a:r>
            <a:r>
              <a:rPr lang="en-US" sz="1800" i="1" dirty="0"/>
              <a:t>cold </a:t>
            </a:r>
            <a:r>
              <a:rPr lang="en-US" sz="1800" i="1" dirty="0" smtClean="0"/>
              <a:t>temperatures </a:t>
            </a:r>
            <a:r>
              <a:rPr lang="en-US" sz="1800" i="1" dirty="0"/>
              <a:t>and increased summer daylight limit </a:t>
            </a:r>
            <a:r>
              <a:rPr lang="en-US" sz="1800" i="1" dirty="0" err="1"/>
              <a:t>NtMicro</a:t>
            </a:r>
            <a:r>
              <a:rPr lang="en-US" sz="1800" i="1" dirty="0"/>
              <a:t> </a:t>
            </a:r>
            <a:r>
              <a:rPr lang="en-US" sz="1800" i="1" dirty="0" smtClean="0"/>
              <a:t>RGB. SPoRT is </a:t>
            </a:r>
            <a:r>
              <a:rPr lang="en-US" sz="1800" i="1" dirty="0"/>
              <a:t>looking to testbed </a:t>
            </a:r>
            <a:r>
              <a:rPr lang="en-US" sz="1800" i="1" dirty="0" smtClean="0"/>
              <a:t>the EUMETSAT-developed 24-hr </a:t>
            </a:r>
            <a:r>
              <a:rPr lang="en-US" sz="1800" i="1" dirty="0"/>
              <a:t>Microphysics </a:t>
            </a:r>
            <a:r>
              <a:rPr lang="en-US" sz="1800" i="1" dirty="0" smtClean="0"/>
              <a:t>RGB</a:t>
            </a:r>
            <a:endParaRPr lang="en-US" sz="1800" i="1" dirty="0"/>
          </a:p>
          <a:p>
            <a:pPr marL="91440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77" y="152718"/>
            <a:ext cx="8665503" cy="761682"/>
          </a:xfrm>
        </p:spPr>
        <p:txBody>
          <a:bodyPr>
            <a:noAutofit/>
          </a:bodyPr>
          <a:lstStyle/>
          <a:p>
            <a:r>
              <a:rPr lang="en-US" dirty="0" smtClean="0"/>
              <a:t>Recommendations from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57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Users need more training examples and experience with </a:t>
            </a:r>
            <a:r>
              <a:rPr lang="en-US" dirty="0" smtClean="0"/>
              <a:t>Nighttime Microphysics and Day-Night Band RGB imagery</a:t>
            </a:r>
          </a:p>
          <a:p>
            <a:r>
              <a:rPr lang="en-US" dirty="0" err="1" smtClean="0"/>
              <a:t>NtMicro</a:t>
            </a:r>
            <a:r>
              <a:rPr lang="en-US" dirty="0" smtClean="0"/>
              <a:t> does provide value and other satellites could be used if data </a:t>
            </a:r>
            <a:r>
              <a:rPr lang="en-US" dirty="0" smtClean="0"/>
              <a:t>were </a:t>
            </a:r>
            <a:r>
              <a:rPr lang="en-US" dirty="0" smtClean="0"/>
              <a:t>made available </a:t>
            </a:r>
          </a:p>
          <a:p>
            <a:pPr lvl="1"/>
            <a:r>
              <a:rPr lang="en-US" dirty="0" smtClean="0"/>
              <a:t>NOAA 18 &amp; 19 POES, </a:t>
            </a:r>
            <a:r>
              <a:rPr lang="en-US" dirty="0" err="1" smtClean="0"/>
              <a:t>MetOp</a:t>
            </a:r>
            <a:r>
              <a:rPr lang="en-US" dirty="0" smtClean="0"/>
              <a:t> A &amp; B (via AVHRR instrument)</a:t>
            </a:r>
            <a:endParaRPr lang="en-US" dirty="0"/>
          </a:p>
          <a:p>
            <a:r>
              <a:rPr lang="en-US" dirty="0" smtClean="0"/>
              <a:t>Applications/Feedback </a:t>
            </a:r>
            <a:r>
              <a:rPr lang="en-US" dirty="0"/>
              <a:t>limited by product </a:t>
            </a:r>
            <a:r>
              <a:rPr lang="en-US" dirty="0" smtClean="0"/>
              <a:t>frequency (more of an issue for DNB product)</a:t>
            </a:r>
            <a:endParaRPr lang="en-US" dirty="0"/>
          </a:p>
          <a:p>
            <a:r>
              <a:rPr lang="en-US" dirty="0"/>
              <a:t>Derived </a:t>
            </a:r>
            <a:r>
              <a:rPr lang="en-US" dirty="0" smtClean="0"/>
              <a:t>DNB products </a:t>
            </a:r>
            <a:r>
              <a:rPr lang="en-US" dirty="0"/>
              <a:t>for unique situations </a:t>
            </a:r>
            <a:r>
              <a:rPr lang="en-US" dirty="0" smtClean="0"/>
              <a:t>(e.g. disasters, smoke, etc.) </a:t>
            </a:r>
            <a:r>
              <a:rPr lang="en-US" dirty="0"/>
              <a:t>likely to increase operational use.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370"/>
            <a:ext cx="8998226" cy="768971"/>
          </a:xfrm>
        </p:spPr>
        <p:txBody>
          <a:bodyPr>
            <a:noAutofit/>
          </a:bodyPr>
          <a:lstStyle/>
          <a:p>
            <a:r>
              <a:rPr lang="en-US" dirty="0" smtClean="0"/>
              <a:t>RGB Imagery – new product for testing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748" y="1048578"/>
            <a:ext cx="4040188" cy="639762"/>
          </a:xfrm>
        </p:spPr>
        <p:txBody>
          <a:bodyPr/>
          <a:lstStyle/>
          <a:p>
            <a:r>
              <a:rPr lang="en-US" dirty="0"/>
              <a:t>24-hr Microphysics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9484" y="1201805"/>
            <a:ext cx="4041775" cy="486535"/>
          </a:xfrm>
        </p:spPr>
        <p:txBody>
          <a:bodyPr/>
          <a:lstStyle/>
          <a:p>
            <a:r>
              <a:rPr lang="en-US" dirty="0" smtClean="0"/>
              <a:t>VIIRS swath over AK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4" y="1965804"/>
            <a:ext cx="4041775" cy="3286338"/>
          </a:xfrm>
        </p:spPr>
      </p:pic>
      <p:sp>
        <p:nvSpPr>
          <p:cNvPr id="10" name="TextBox 9"/>
          <p:cNvSpPr txBox="1"/>
          <p:nvPr/>
        </p:nvSpPr>
        <p:spPr>
          <a:xfrm>
            <a:off x="4648200" y="5715000"/>
            <a:ext cx="403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1" indent="-177800"/>
            <a:endParaRPr lang="en-US" sz="16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6200" y="1688340"/>
            <a:ext cx="4421188" cy="3951288"/>
          </a:xfrm>
        </p:spPr>
        <p:txBody>
          <a:bodyPr>
            <a:normAutofit fontScale="92500" lnSpcReduction="10000"/>
          </a:bodyPr>
          <a:lstStyle/>
          <a:p>
            <a:pPr marL="285750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Georgia" pitchFamily="18" charset="0"/>
              </a:rPr>
              <a:t>12.0µm-10.8µm </a:t>
            </a:r>
          </a:p>
          <a:p>
            <a:pPr marL="285750" lvl="1" indent="0">
              <a:buNone/>
            </a:pPr>
            <a:r>
              <a:rPr lang="en-US" sz="1800" dirty="0">
                <a:solidFill>
                  <a:srgbClr val="00B050"/>
                </a:solidFill>
                <a:latin typeface="Georgia" pitchFamily="18" charset="0"/>
              </a:rPr>
              <a:t>10.8µm-8.7µm</a:t>
            </a:r>
          </a:p>
          <a:p>
            <a:pPr marL="285750"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Georgia" pitchFamily="18" charset="0"/>
              </a:rPr>
              <a:t>10.8µm </a:t>
            </a:r>
            <a:endParaRPr lang="en-US" sz="1800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sz="2200" dirty="0" smtClean="0"/>
              <a:t>The green component uses 8.7 instead of 3.7µ channel</a:t>
            </a:r>
          </a:p>
          <a:p>
            <a:pPr lvl="1"/>
            <a:r>
              <a:rPr lang="en-US" sz="1900" dirty="0" smtClean="0"/>
              <a:t>Range of green component difference is half of </a:t>
            </a:r>
            <a:r>
              <a:rPr lang="en-US" sz="1900" dirty="0" err="1" smtClean="0"/>
              <a:t>NtMicro</a:t>
            </a:r>
            <a:r>
              <a:rPr lang="en-US" sz="1900" dirty="0" smtClean="0"/>
              <a:t> RGB so less distinction between low cloud features</a:t>
            </a:r>
          </a:p>
          <a:p>
            <a:pPr lvl="1"/>
            <a:r>
              <a:rPr lang="en-US" sz="1900" dirty="0" smtClean="0"/>
              <a:t>Less noisy in cold scenes</a:t>
            </a:r>
          </a:p>
          <a:p>
            <a:pPr lvl="1"/>
            <a:r>
              <a:rPr lang="en-US" sz="1900" dirty="0" smtClean="0"/>
              <a:t>Able to use in day compared to </a:t>
            </a:r>
            <a:r>
              <a:rPr lang="en-US" sz="1900" dirty="0" err="1" smtClean="0"/>
              <a:t>NtMicro</a:t>
            </a:r>
            <a:endParaRPr lang="en-US" sz="1900" dirty="0" smtClean="0"/>
          </a:p>
          <a:p>
            <a:pPr lvl="1"/>
            <a:r>
              <a:rPr lang="en-US" sz="1900" dirty="0" smtClean="0"/>
              <a:t>Can see features progressing in loops for the N. half of Alaska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5" y="175590"/>
            <a:ext cx="8994912" cy="714970"/>
          </a:xfrm>
        </p:spPr>
        <p:txBody>
          <a:bodyPr>
            <a:noAutofit/>
          </a:bodyPr>
          <a:lstStyle/>
          <a:p>
            <a:r>
              <a:rPr lang="en-US" dirty="0" smtClean="0"/>
              <a:t>RGB Imagery – new product for testing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60" y="914400"/>
            <a:ext cx="4040188" cy="639762"/>
          </a:xfrm>
        </p:spPr>
        <p:txBody>
          <a:bodyPr/>
          <a:lstStyle/>
          <a:p>
            <a:r>
              <a:rPr lang="en-US" dirty="0" smtClean="0"/>
              <a:t>Nighttime Microphysics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r="14330" b="11446"/>
          <a:stretch/>
        </p:blipFill>
        <p:spPr>
          <a:xfrm>
            <a:off x="381000" y="1524000"/>
            <a:ext cx="4114800" cy="425170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/>
          <a:lstStyle/>
          <a:p>
            <a:r>
              <a:rPr lang="en-US" dirty="0" smtClean="0"/>
              <a:t>24-hr Microphysics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r="15124" b="11863"/>
          <a:stretch/>
        </p:blipFill>
        <p:spPr>
          <a:xfrm>
            <a:off x="4724400" y="1526512"/>
            <a:ext cx="4114800" cy="4249198"/>
          </a:xfrm>
        </p:spPr>
      </p:pic>
      <p:cxnSp>
        <p:nvCxnSpPr>
          <p:cNvPr id="6" name="Straight Connector 5"/>
          <p:cNvCxnSpPr/>
          <p:nvPr/>
        </p:nvCxnSpPr>
        <p:spPr>
          <a:xfrm>
            <a:off x="1295400" y="2209800"/>
            <a:ext cx="2819400" cy="18288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5500" y="20251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Daytime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4798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Nighttime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819400"/>
            <a:ext cx="12954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8800" y="2819400"/>
            <a:ext cx="12954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6600" y="2514599"/>
            <a:ext cx="1951383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Less variation of cloud features in 24hr Micro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  <a:endCxn id="13" idx="6"/>
          </p:cNvCxnSpPr>
          <p:nvPr/>
        </p:nvCxnSpPr>
        <p:spPr>
          <a:xfrm flipH="1">
            <a:off x="2590800" y="2976264"/>
            <a:ext cx="685800" cy="33843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  <a:endCxn id="14" idx="2"/>
          </p:cNvCxnSpPr>
          <p:nvPr/>
        </p:nvCxnSpPr>
        <p:spPr>
          <a:xfrm>
            <a:off x="5227983" y="2976264"/>
            <a:ext cx="410817" cy="33843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14729</TotalTime>
  <Words>1149</Words>
  <Application>Microsoft Office PowerPoint</Application>
  <PresentationFormat>On-screen Show (4:3)</PresentationFormat>
  <Paragraphs>171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Office Theme</vt:lpstr>
      <vt:lpstr>OCONUS Activities</vt:lpstr>
      <vt:lpstr>SPoRT OCONUS Background</vt:lpstr>
      <vt:lpstr>AK Transition and Assessment</vt:lpstr>
      <vt:lpstr>Feedback Results - Impact</vt:lpstr>
      <vt:lpstr>Feedback Results - Impact</vt:lpstr>
      <vt:lpstr>User Comments –a few examples</vt:lpstr>
      <vt:lpstr>Recommendations from Assessment</vt:lpstr>
      <vt:lpstr>RGB Imagery – new product for testing </vt:lpstr>
      <vt:lpstr>RGB Imagery – new product for testing </vt:lpstr>
      <vt:lpstr>SPoRT PG Suite for AK</vt:lpstr>
      <vt:lpstr>Collaborations with UAF/GINA</vt:lpstr>
      <vt:lpstr>Pacific Region</vt:lpstr>
      <vt:lpstr>Initial Visit</vt:lpstr>
      <vt:lpstr>Continued Collaborations</vt:lpstr>
      <vt:lpstr>SPoRT OCONUS – Future PG Activities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Smith, Matthew R. (MSFC-ZP11)[UAH]</cp:lastModifiedBy>
  <cp:revision>606</cp:revision>
  <dcterms:created xsi:type="dcterms:W3CDTF">2009-10-14T04:03:29Z</dcterms:created>
  <dcterms:modified xsi:type="dcterms:W3CDTF">2014-08-26T17:40:41Z</dcterms:modified>
</cp:coreProperties>
</file>