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1" r:id="rId2"/>
    <p:sldId id="265" r:id="rId3"/>
    <p:sldId id="311" r:id="rId4"/>
    <p:sldId id="316" r:id="rId5"/>
    <p:sldId id="317" r:id="rId6"/>
    <p:sldId id="283" r:id="rId7"/>
    <p:sldId id="312" r:id="rId8"/>
    <p:sldId id="313" r:id="rId9"/>
    <p:sldId id="315" r:id="rId10"/>
    <p:sldId id="282" r:id="rId11"/>
    <p:sldId id="314" r:id="rId12"/>
    <p:sldId id="297" r:id="rId13"/>
    <p:sldId id="318" r:id="rId14"/>
    <p:sldId id="319" r:id="rId15"/>
    <p:sldId id="324" r:id="rId16"/>
    <p:sldId id="325" r:id="rId17"/>
    <p:sldId id="326" r:id="rId18"/>
    <p:sldId id="292" r:id="rId19"/>
    <p:sldId id="294" r:id="rId20"/>
    <p:sldId id="296" r:id="rId21"/>
    <p:sldId id="306" r:id="rId22"/>
    <p:sldId id="298" r:id="rId23"/>
    <p:sldId id="323" r:id="rId24"/>
    <p:sldId id="299" r:id="rId25"/>
    <p:sldId id="303" r:id="rId26"/>
    <p:sldId id="305" r:id="rId27"/>
    <p:sldId id="32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003399"/>
    <a:srgbClr val="F9F9F9"/>
    <a:srgbClr val="FBFBFB"/>
    <a:srgbClr val="FAFAFA"/>
    <a:srgbClr val="FCFCFC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3829" autoAdjust="0"/>
  </p:normalViewPr>
  <p:slideViewPr>
    <p:cSldViewPr snapToGrid="0">
      <p:cViewPr varScale="1">
        <p:scale>
          <a:sx n="82" d="100"/>
          <a:sy n="8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2D5C4-BDB2-4545-9DC5-F0102EFD60A1}" type="datetimeFigureOut">
              <a:rPr lang="en-US" smtClean="0"/>
              <a:t>8/25/2014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E622D-619B-4B87-9E07-A905444E1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53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SPoRT-LIS</a:t>
            </a:r>
            <a:r>
              <a:rPr lang="en-US" baseline="0" dirty="0" smtClean="0"/>
              <a:t> runs use operational (Stage IV), recent operational (NLDAS-2) or soon-to-be operational (MRMS) products to drive the land surface model integrations.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622D-619B-4B87-9E07-A905444E1C2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SPoRT-LIS</a:t>
            </a:r>
            <a:r>
              <a:rPr lang="en-US" baseline="0" dirty="0" smtClean="0"/>
              <a:t> runs use operational (Stage IV), recent operational (NLDAS-2) or soon-to-be operational (MRMS) products to drive the land surface model integrations.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622D-619B-4B87-9E07-A905444E1C2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2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SPoRT-LIS</a:t>
            </a:r>
            <a:r>
              <a:rPr lang="en-US" baseline="0" dirty="0" smtClean="0"/>
              <a:t> runs use operational (Stage IV), recent operational (NLDAS-2) or soon-to-be operational (MRMS) products to drive the land surface model integrations.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622D-619B-4B87-9E07-A905444E1C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2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SPoRT-LIS</a:t>
            </a:r>
            <a:r>
              <a:rPr lang="en-US" baseline="0" dirty="0" smtClean="0"/>
              <a:t> runs use operational (Stage IV), recent operational (NLDAS-2) or soon-to-be operational (MRMS) products to drive the land surface model integrations.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E622D-619B-4B87-9E07-A905444E1C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5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422"/>
              </a:spcBef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67E53-F364-404A-8F65-30F664494D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422"/>
              </a:spcBef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67E53-F364-404A-8F65-30F664494D3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422"/>
              </a:spcBef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67E53-F364-404A-8F65-30F664494D3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AE721-E6FF-4258-A1F3-6287E2C5ADEA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682CB-8025-4FD1-8D55-9B30DFEB78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8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7128E-6A68-4C2B-89ED-D4FFF03F1524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F6EB9-C80D-43F4-B003-4045C139A0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5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AE43D-53AD-4B68-8026-6B9F0AC8637C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6D74E-A5AC-4936-BFF3-CFD9751C4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9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22DCC-21B8-4EEA-8942-75DA38DBA4C3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FBB58-39FA-464B-96E3-E35FD6AC4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45D43-F24A-4D46-826B-18C693D5822A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B79E-5407-4F16-BD69-0D39332844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28DCD-F51D-4558-97AC-752219F41B53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630DF-F9B4-4BD2-92C0-5583E931E3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B52E1-8E30-413E-8304-DCF5F4742E6D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082A1-5790-4F29-AABC-07432F0355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0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C501A8-E59D-4EF0-9F8E-25EC6B2D11F0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653A-A0E9-418E-9169-9A02522126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EB83AA-077D-4BE6-A73F-572688D56511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3A8E-5C69-498E-8EBD-DCFB0F8998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78AE6C-68FD-4659-B16B-AD87A02F2901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D5138-64A4-403B-A111-D86EEC4616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59031-7E24-43C9-B482-34824FF741C7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C5B79-8A9E-41B0-8598-F7B45E8E51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7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373B-1D7C-4542-876E-DD490A466162}" type="datetimeFigureOut">
              <a:rPr lang="en-US" smtClean="0"/>
              <a:pPr>
                <a:defRPr/>
              </a:pPr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C626B9-AB1F-476A-BB91-1FADFDA5B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0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7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7.gif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4.gif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22.gif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21.gif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20.gif"/><Relationship Id="rId28" Type="http://schemas.openxmlformats.org/officeDocument/2006/relationships/image" Target="../media/image2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24.gif"/><Relationship Id="rId3" Type="http://schemas.openxmlformats.org/officeDocument/2006/relationships/tags" Target="../tags/tag26.xml"/><Relationship Id="rId21" Type="http://schemas.openxmlformats.org/officeDocument/2006/relationships/slideLayout" Target="../slideLayouts/slideLayout5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22.gif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21.gif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image" Target="../media/image20.gif"/><Relationship Id="rId28" Type="http://schemas.openxmlformats.org/officeDocument/2006/relationships/image" Target="../media/image25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10.png"/><Relationship Id="rId7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53586" y="244881"/>
            <a:ext cx="9059592" cy="1203776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SPoRT-Land Information System and Green Vegetation Fraction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69946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763798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15462" y="1746605"/>
            <a:ext cx="8890242" cy="3017520"/>
            <a:chOff x="115462" y="1746605"/>
            <a:chExt cx="8890242" cy="3017520"/>
          </a:xfrm>
        </p:grpSpPr>
        <p:grpSp>
          <p:nvGrpSpPr>
            <p:cNvPr id="8" name="Group 7"/>
            <p:cNvGrpSpPr/>
            <p:nvPr/>
          </p:nvGrpSpPr>
          <p:grpSpPr>
            <a:xfrm>
              <a:off x="115462" y="1746605"/>
              <a:ext cx="3881185" cy="3017520"/>
              <a:chOff x="115462" y="1746605"/>
              <a:chExt cx="3881185" cy="301752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62" y="1746605"/>
                <a:ext cx="3881185" cy="3017520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1883586" y="3472666"/>
                <a:ext cx="428107" cy="308224"/>
              </a:xfrm>
              <a:prstGeom prst="ellipse">
                <a:avLst/>
              </a:prstGeom>
              <a:noFill/>
              <a:ln w="317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11739" y="1746605"/>
              <a:ext cx="3693965" cy="3017520"/>
              <a:chOff x="5311739" y="1746605"/>
              <a:chExt cx="3693965" cy="301752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4" t="3672" r="1671" b="2444"/>
              <a:stretch/>
            </p:blipFill>
            <p:spPr>
              <a:xfrm>
                <a:off x="5311739" y="1746605"/>
                <a:ext cx="3693965" cy="3017520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5837409" y="3399036"/>
                <a:ext cx="428107" cy="308224"/>
              </a:xfrm>
              <a:prstGeom prst="ellipse">
                <a:avLst/>
              </a:prstGeom>
              <a:noFill/>
              <a:ln w="317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051138" y="3440172"/>
              <a:ext cx="1202726" cy="132343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SPoRT-LIS</a:t>
              </a:r>
              <a:br>
                <a:rPr lang="en-US" sz="1600" b="1" dirty="0" smtClean="0">
                  <a:latin typeface="+mn-lt"/>
                </a:rPr>
              </a:br>
              <a:r>
                <a:rPr lang="en-US" sz="1600" b="1" dirty="0" smtClean="0">
                  <a:latin typeface="+mn-lt"/>
                </a:rPr>
                <a:t> soil moisture and developing </a:t>
              </a:r>
              <a:br>
                <a:rPr lang="en-US" sz="1600" b="1" dirty="0" smtClean="0">
                  <a:latin typeface="+mn-lt"/>
                </a:rPr>
              </a:br>
              <a:r>
                <a:rPr lang="en-US" sz="1600" b="1" dirty="0" smtClean="0">
                  <a:latin typeface="+mn-lt"/>
                </a:rPr>
                <a:t>MDT drought</a:t>
              </a:r>
              <a:endParaRPr lang="en-US" sz="1600" b="1" dirty="0">
                <a:latin typeface="+mn-lt"/>
              </a:endParaRPr>
            </a:p>
          </p:txBody>
        </p:sp>
        <p:cxnSp>
          <p:nvCxnSpPr>
            <p:cNvPr id="11" name="Straight Connector 10"/>
            <p:cNvCxnSpPr>
              <a:endCxn id="6" idx="6"/>
            </p:cNvCxnSpPr>
            <p:nvPr/>
          </p:nvCxnSpPr>
          <p:spPr>
            <a:xfrm flipH="1" flipV="1">
              <a:off x="2311693" y="3626778"/>
              <a:ext cx="1880163" cy="4524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7" idx="3"/>
            </p:cNvCxnSpPr>
            <p:nvPr/>
          </p:nvCxnSpPr>
          <p:spPr>
            <a:xfrm flipV="1">
              <a:off x="5126804" y="3662122"/>
              <a:ext cx="773300" cy="49891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40826"/>
            <a:ext cx="8229600" cy="831447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MODIS GVF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66991"/>
            <a:ext cx="8689808" cy="2808658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Once-daily ~1-km NDVI composites, similar to SST methodology</a:t>
            </a:r>
          </a:p>
          <a:p>
            <a:pPr marL="173038" indent="-173038" eaLnBrk="1" hangingPunct="1">
              <a:spcBef>
                <a:spcPts val="0"/>
              </a:spcBef>
            </a:pPr>
            <a:r>
              <a:rPr lang="en-US" sz="2400" dirty="0" smtClean="0"/>
              <a:t>Conversion to GVF for use in LIS-Noah LSM and WRF/EMS 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Case et al. </a:t>
            </a:r>
            <a:r>
              <a:rPr lang="en-US" sz="2400" i="1" dirty="0" smtClean="0"/>
              <a:t>IEEE TGRS</a:t>
            </a:r>
            <a:r>
              <a:rPr lang="en-US" sz="2400" dirty="0" smtClean="0"/>
              <a:t> publication: March 2014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Higher MODIS GVF over western U.S. in Summer 2010 led to drier soil moisture in LIS-Noah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Improved MCS forecast in WRF model for Midwest severe weather case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98594" y="3297063"/>
            <a:ext cx="7189347" cy="2881599"/>
            <a:chOff x="398594" y="3297063"/>
            <a:chExt cx="7189347" cy="2881599"/>
          </a:xfrm>
        </p:grpSpPr>
        <p:grpSp>
          <p:nvGrpSpPr>
            <p:cNvPr id="12" name="Group 11"/>
            <p:cNvGrpSpPr/>
            <p:nvPr/>
          </p:nvGrpSpPr>
          <p:grpSpPr>
            <a:xfrm>
              <a:off x="2264338" y="3297063"/>
              <a:ext cx="5323603" cy="2881599"/>
              <a:chOff x="2299063" y="3935892"/>
              <a:chExt cx="5323603" cy="28815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613" t="21886" r="-12401" b="5538"/>
              <a:stretch/>
            </p:blipFill>
            <p:spPr>
              <a:xfrm>
                <a:off x="2299063" y="4353339"/>
                <a:ext cx="5323603" cy="2464152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755" t="6767" r="17543" b="80460"/>
              <a:stretch/>
            </p:blipFill>
            <p:spPr>
              <a:xfrm>
                <a:off x="3374313" y="3935892"/>
                <a:ext cx="3000643" cy="457200"/>
              </a:xfrm>
              <a:prstGeom prst="rect">
                <a:avLst/>
              </a:prstGeom>
            </p:spPr>
          </p:pic>
        </p:grpSp>
        <p:sp>
          <p:nvSpPr>
            <p:cNvPr id="7" name="Oval 6"/>
            <p:cNvSpPr/>
            <p:nvPr/>
          </p:nvSpPr>
          <p:spPr>
            <a:xfrm>
              <a:off x="4653023" y="3842795"/>
              <a:ext cx="1041721" cy="8912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8594" y="3935392"/>
              <a:ext cx="2151808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Well below average</a:t>
              </a:r>
            </a:p>
            <a:p>
              <a:pPr algn="ctr"/>
              <a:r>
                <a:rPr lang="en-US" b="1" dirty="0" smtClean="0">
                  <a:latin typeface="+mn-lt"/>
                </a:rPr>
                <a:t>temperatures during</a:t>
              </a:r>
            </a:p>
            <a:p>
              <a:pPr algn="ctr"/>
              <a:r>
                <a:rPr lang="en-US" b="1" dirty="0" smtClean="0">
                  <a:latin typeface="+mn-lt"/>
                </a:rPr>
                <a:t>Spring 2014</a:t>
              </a:r>
              <a:endParaRPr lang="en-US" b="1" dirty="0">
                <a:latin typeface="+mn-lt"/>
              </a:endParaRPr>
            </a:p>
          </p:txBody>
        </p:sp>
        <p:cxnSp>
          <p:nvCxnSpPr>
            <p:cNvPr id="14" name="Straight Arrow Connector 13"/>
            <p:cNvCxnSpPr>
              <a:stCxn id="8" idx="3"/>
              <a:endCxn id="7" idx="2"/>
            </p:cNvCxnSpPr>
            <p:nvPr/>
          </p:nvCxnSpPr>
          <p:spPr>
            <a:xfrm flipV="1">
              <a:off x="2550402" y="4288421"/>
              <a:ext cx="2102621" cy="108636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53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5219" y="3129679"/>
            <a:ext cx="9064629" cy="2944820"/>
            <a:chOff x="45219" y="3187554"/>
            <a:chExt cx="9064629" cy="2944820"/>
          </a:xfrm>
        </p:grpSpPr>
        <p:grpSp>
          <p:nvGrpSpPr>
            <p:cNvPr id="6" name="Group 5"/>
            <p:cNvGrpSpPr/>
            <p:nvPr/>
          </p:nvGrpSpPr>
          <p:grpSpPr>
            <a:xfrm>
              <a:off x="45219" y="3187554"/>
              <a:ext cx="9064629" cy="2944820"/>
              <a:chOff x="45219" y="4048165"/>
              <a:chExt cx="9064629" cy="2746188"/>
            </a:xfrm>
          </p:grpSpPr>
          <p:pic>
            <p:nvPicPr>
              <p:cNvPr id="3" name="Picture 2"/>
              <p:cNvPicPr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18"/>
              <a:stretch/>
            </p:blipFill>
            <p:spPr>
              <a:xfrm>
                <a:off x="45219" y="4051153"/>
                <a:ext cx="3094218" cy="274320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8"/>
              <a:stretch/>
            </p:blipFill>
            <p:spPr>
              <a:xfrm>
                <a:off x="3135084" y="4048165"/>
                <a:ext cx="3087186" cy="2743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" r="2050"/>
              <a:stretch/>
            </p:blipFill>
            <p:spPr>
              <a:xfrm>
                <a:off x="6087292" y="4048165"/>
                <a:ext cx="3022556" cy="2743200"/>
              </a:xfrm>
              <a:prstGeom prst="rect">
                <a:avLst/>
              </a:prstGeom>
            </p:spPr>
          </p:pic>
        </p:grpSp>
        <p:sp>
          <p:nvSpPr>
            <p:cNvPr id="21" name="Oval 20"/>
            <p:cNvSpPr/>
            <p:nvPr/>
          </p:nvSpPr>
          <p:spPr>
            <a:xfrm>
              <a:off x="7377618" y="3758740"/>
              <a:ext cx="1041721" cy="891251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79922" y="5101415"/>
              <a:ext cx="1390445" cy="50270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lIns="45720" tIns="45720" rIns="45720" bIns="45720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spc="-80" dirty="0" smtClean="0">
                  <a:latin typeface="+mn-lt"/>
                </a:rPr>
                <a:t>Well below </a:t>
              </a:r>
              <a:r>
                <a:rPr lang="en-US" sz="1600" b="1" spc="-80" dirty="0" err="1" smtClean="0">
                  <a:latin typeface="+mn-lt"/>
                </a:rPr>
                <a:t>climo</a:t>
              </a:r>
              <a:endParaRPr lang="en-US" sz="1600" b="1" spc="-80" dirty="0" smtClean="0">
                <a:latin typeface="+mn-lt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600" b="1" spc="-80" dirty="0" smtClean="0">
                  <a:latin typeface="+mn-lt"/>
                </a:rPr>
                <a:t>MODIS GVF</a:t>
              </a:r>
              <a:endParaRPr lang="en-US" sz="1600" b="1" spc="-80" dirty="0">
                <a:latin typeface="+mn-lt"/>
              </a:endParaRPr>
            </a:p>
          </p:txBody>
        </p:sp>
        <p:cxnSp>
          <p:nvCxnSpPr>
            <p:cNvPr id="25" name="Straight Arrow Connector 24"/>
            <p:cNvCxnSpPr>
              <a:stCxn id="23" idx="0"/>
              <a:endCxn id="21" idx="3"/>
            </p:cNvCxnSpPr>
            <p:nvPr/>
          </p:nvCxnSpPr>
          <p:spPr>
            <a:xfrm flipV="1">
              <a:off x="6075145" y="4519470"/>
              <a:ext cx="1455030" cy="581945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66991"/>
            <a:ext cx="8689808" cy="2808658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Once-daily ~1-km NDVI composites, similar to SST methodology</a:t>
            </a:r>
          </a:p>
          <a:p>
            <a:pPr marL="173038" indent="-173038" eaLnBrk="1" hangingPunct="1">
              <a:spcBef>
                <a:spcPts val="0"/>
              </a:spcBef>
            </a:pPr>
            <a:r>
              <a:rPr lang="en-US" sz="2400" dirty="0" smtClean="0"/>
              <a:t>Conversion to GVF for use in LIS-Noah LSM and WRF/EMS 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Case et al. </a:t>
            </a:r>
            <a:r>
              <a:rPr lang="en-US" sz="2400" i="1" dirty="0" smtClean="0"/>
              <a:t>IEEE TGRS</a:t>
            </a:r>
            <a:r>
              <a:rPr lang="en-US" sz="2400" dirty="0" smtClean="0"/>
              <a:t> publication: March 2014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Higher MODIS GVF over western U.S. in Summer 2010 led to drier soil moisture in LIS-Noah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Improved MCS forecast in WRF model for Midwest severe weather case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5</a:t>
            </a:r>
            <a:endParaRPr lang="en-US" dirty="0">
              <a:latin typeface="+mn-lt"/>
            </a:endParaRPr>
          </a:p>
        </p:txBody>
      </p:sp>
      <p:sp>
        <p:nvSpPr>
          <p:cNvPr id="29" name="Title 15"/>
          <p:cNvSpPr>
            <a:spLocks noGrp="1"/>
          </p:cNvSpPr>
          <p:nvPr>
            <p:ph type="title"/>
          </p:nvPr>
        </p:nvSpPr>
        <p:spPr>
          <a:xfrm>
            <a:off x="457200" y="140826"/>
            <a:ext cx="8229600" cy="831447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MODIS GVF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6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82827"/>
            <a:ext cx="8229600" cy="119080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6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in Testbed Mode: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Monitoring at NWS HUN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221844" y="1535180"/>
            <a:ext cx="3154623" cy="4145146"/>
            <a:chOff x="-221844" y="1535180"/>
            <a:chExt cx="3154623" cy="4145146"/>
          </a:xfrm>
        </p:grpSpPr>
        <p:grpSp>
          <p:nvGrpSpPr>
            <p:cNvPr id="63" name="Group 62"/>
            <p:cNvGrpSpPr/>
            <p:nvPr/>
          </p:nvGrpSpPr>
          <p:grpSpPr>
            <a:xfrm>
              <a:off x="-221844" y="1535180"/>
              <a:ext cx="3154623" cy="4145146"/>
              <a:chOff x="169414" y="1484976"/>
              <a:chExt cx="3811592" cy="5168380"/>
            </a:xfrm>
          </p:grpSpPr>
          <p:sp>
            <p:nvSpPr>
              <p:cNvPr id="64" name="Text Placeholder 2"/>
              <p:cNvSpPr txBox="1">
                <a:spLocks/>
              </p:cNvSpPr>
              <p:nvPr/>
            </p:nvSpPr>
            <p:spPr>
              <a:xfrm>
                <a:off x="169414" y="1484976"/>
                <a:ext cx="3811592" cy="61312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i="1" dirty="0" smtClean="0"/>
                  <a:t>U.S. Drought Monitor </a:t>
                </a:r>
              </a:p>
              <a:p>
                <a:pPr algn="ctr"/>
                <a:r>
                  <a:rPr lang="en-US" sz="1600" i="1" dirty="0" smtClean="0"/>
                  <a:t>depiction for Alabama – 5/1/2012</a:t>
                </a:r>
                <a:endParaRPr lang="en-US" sz="1600" i="1" dirty="0"/>
              </a:p>
            </p:txBody>
          </p:sp>
          <p:pic>
            <p:nvPicPr>
              <p:cNvPr id="65" name="Content Placeholder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1" t="3413" r="23003"/>
              <a:stretch/>
            </p:blipFill>
            <p:spPr>
              <a:xfrm>
                <a:off x="609600" y="2062714"/>
                <a:ext cx="2878151" cy="4448653"/>
              </a:xfrm>
              <a:prstGeom prst="rect">
                <a:avLst/>
              </a:prstGeom>
            </p:spPr>
          </p:pic>
          <p:pic>
            <p:nvPicPr>
              <p:cNvPr id="66" name="Picture 65" descr="US Drought Monitor, October 11, 2011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" t="66047" r="71462" b="14774"/>
              <a:stretch/>
            </p:blipFill>
            <p:spPr bwMode="auto">
              <a:xfrm>
                <a:off x="1761857" y="5628387"/>
                <a:ext cx="1885996" cy="1024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2515394" y="2667000"/>
                <a:ext cx="68500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888078" y="2343447"/>
                <a:ext cx="900940" cy="65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j-lt"/>
                  </a:rPr>
                  <a:t>DeKalb</a:t>
                </a:r>
                <a:br>
                  <a:rPr lang="en-US" sz="1400" dirty="0" smtClean="0">
                    <a:latin typeface="+mj-lt"/>
                  </a:rPr>
                </a:br>
                <a:r>
                  <a:rPr lang="en-US" sz="1400" dirty="0" smtClean="0">
                    <a:latin typeface="+mj-lt"/>
                  </a:rPr>
                  <a:t> County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516284" y="2374722"/>
              <a:ext cx="238222" cy="2228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15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28" y="2256937"/>
            <a:ext cx="3457185" cy="33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953607" y="1535247"/>
            <a:ext cx="3026804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+mn-lt"/>
              </a:rPr>
              <a:t>LIS total column soil moisture depicted locally degraded soil conditions over DeKalb county (below)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221844" y="1535180"/>
            <a:ext cx="3154623" cy="4145146"/>
            <a:chOff x="-221844" y="1535180"/>
            <a:chExt cx="3154623" cy="4145146"/>
          </a:xfrm>
        </p:grpSpPr>
        <p:grpSp>
          <p:nvGrpSpPr>
            <p:cNvPr id="63" name="Group 62"/>
            <p:cNvGrpSpPr/>
            <p:nvPr/>
          </p:nvGrpSpPr>
          <p:grpSpPr>
            <a:xfrm>
              <a:off x="-221844" y="1535180"/>
              <a:ext cx="3154623" cy="4145146"/>
              <a:chOff x="169414" y="1484976"/>
              <a:chExt cx="3811592" cy="5168380"/>
            </a:xfrm>
          </p:grpSpPr>
          <p:sp>
            <p:nvSpPr>
              <p:cNvPr id="64" name="Text Placeholder 2"/>
              <p:cNvSpPr txBox="1">
                <a:spLocks/>
              </p:cNvSpPr>
              <p:nvPr/>
            </p:nvSpPr>
            <p:spPr>
              <a:xfrm>
                <a:off x="169414" y="1484976"/>
                <a:ext cx="3811592" cy="61312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i="1" dirty="0" smtClean="0"/>
                  <a:t>U.S. Drought Monitor </a:t>
                </a:r>
              </a:p>
              <a:p>
                <a:pPr algn="ctr"/>
                <a:r>
                  <a:rPr lang="en-US" sz="1600" i="1" dirty="0" smtClean="0"/>
                  <a:t>depiction for Alabama – 5/1/2012</a:t>
                </a:r>
                <a:endParaRPr lang="en-US" sz="1600" i="1" dirty="0"/>
              </a:p>
            </p:txBody>
          </p:sp>
          <p:pic>
            <p:nvPicPr>
              <p:cNvPr id="65" name="Content Placeholder 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1" t="3413" r="23003"/>
              <a:stretch/>
            </p:blipFill>
            <p:spPr>
              <a:xfrm>
                <a:off x="609600" y="2062714"/>
                <a:ext cx="2878151" cy="4448653"/>
              </a:xfrm>
              <a:prstGeom prst="rect">
                <a:avLst/>
              </a:prstGeom>
            </p:spPr>
          </p:pic>
          <p:pic>
            <p:nvPicPr>
              <p:cNvPr id="66" name="Picture 65" descr="US Drought Monitor, October 11, 2011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" t="66047" r="71462" b="14774"/>
              <a:stretch/>
            </p:blipFill>
            <p:spPr bwMode="auto">
              <a:xfrm>
                <a:off x="1761857" y="5628387"/>
                <a:ext cx="1885996" cy="1024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2515394" y="2667000"/>
                <a:ext cx="68500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888078" y="2343447"/>
                <a:ext cx="900940" cy="65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j-lt"/>
                  </a:rPr>
                  <a:t>DeKalb</a:t>
                </a:r>
                <a:br>
                  <a:rPr lang="en-US" sz="1400" dirty="0" smtClean="0">
                    <a:latin typeface="+mj-lt"/>
                  </a:rPr>
                </a:br>
                <a:r>
                  <a:rPr lang="en-US" sz="1400" dirty="0" smtClean="0">
                    <a:latin typeface="+mj-lt"/>
                  </a:rPr>
                  <a:t> County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516284" y="2374722"/>
              <a:ext cx="238222" cy="2228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06997" y="1998538"/>
            <a:ext cx="1088020" cy="105717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5"/>
          <p:cNvSpPr>
            <a:spLocks noGrp="1"/>
          </p:cNvSpPr>
          <p:nvPr>
            <p:ph type="title"/>
          </p:nvPr>
        </p:nvSpPr>
        <p:spPr>
          <a:xfrm>
            <a:off x="457200" y="82827"/>
            <a:ext cx="8229600" cy="119080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6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in Testbed Mode: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Monitoring at NWS HUN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6</a:t>
            </a:r>
            <a:endParaRPr lang="en-US" dirty="0">
              <a:latin typeface="+mn-lt"/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208115" y="1577940"/>
            <a:ext cx="3945821" cy="4120651"/>
            <a:chOff x="4889759" y="1955268"/>
            <a:chExt cx="4362782" cy="4556101"/>
          </a:xfrm>
        </p:grpSpPr>
        <p:pic>
          <p:nvPicPr>
            <p:cNvPr id="30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9759" y="2489326"/>
              <a:ext cx="4041775" cy="367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US Drought Monitor, October 11, 201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" t="66047" r="71462" b="14774"/>
            <a:stretch/>
          </p:blipFill>
          <p:spPr bwMode="auto">
            <a:xfrm>
              <a:off x="6775900" y="5486400"/>
              <a:ext cx="1885995" cy="1024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5811051" y="1955268"/>
              <a:ext cx="3441490" cy="2480140"/>
              <a:chOff x="5811051" y="1955268"/>
              <a:chExt cx="3441490" cy="248014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811051" y="1955268"/>
                <a:ext cx="3346650" cy="52322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latin typeface="+mn-lt"/>
                  </a:rPr>
                  <a:t>U. S. Drought Monitor </a:t>
                </a:r>
                <a:br>
                  <a:rPr lang="en-US" sz="1400" b="1" i="1" dirty="0" smtClean="0">
                    <a:latin typeface="+mn-lt"/>
                  </a:rPr>
                </a:br>
                <a:r>
                  <a:rPr lang="en-US" sz="1400" b="1" i="1" dirty="0" smtClean="0">
                    <a:latin typeface="+mn-lt"/>
                  </a:rPr>
                  <a:t>depiction for Alabama – 5/8/2012</a:t>
                </a:r>
              </a:p>
            </p:txBody>
          </p:sp>
          <p:grpSp>
            <p:nvGrpSpPr>
              <p:cNvPr id="34" name="Group 33"/>
              <p:cNvGrpSpPr/>
              <p:nvPr/>
            </p:nvGrpSpPr>
            <p:grpSpPr>
              <a:xfrm>
                <a:off x="7171085" y="2861846"/>
                <a:ext cx="2081456" cy="1573562"/>
                <a:chOff x="7171085" y="2861846"/>
                <a:chExt cx="2081456" cy="1573562"/>
              </a:xfrm>
            </p:grpSpPr>
            <p:cxnSp>
              <p:nvCxnSpPr>
                <p:cNvPr id="35" name="Straight Arrow Connector 34"/>
                <p:cNvCxnSpPr/>
                <p:nvPr/>
              </p:nvCxnSpPr>
              <p:spPr>
                <a:xfrm flipH="1">
                  <a:off x="7171085" y="3068468"/>
                  <a:ext cx="49286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7854279" y="3108235"/>
                  <a:ext cx="1398262" cy="1327173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Ins="0" rtlCol="0">
                  <a:spAutoFit/>
                </a:bodyPr>
                <a:lstStyle/>
                <a:p>
                  <a:r>
                    <a:rPr lang="en-US" sz="1200" dirty="0" smtClean="0"/>
                    <a:t>Notice the expansion of D1 into southern DeKalb County and adjacent areas.</a:t>
                  </a:r>
                  <a:endParaRPr lang="en-US" sz="12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623533" y="2861846"/>
                  <a:ext cx="12588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DeKalb County</a:t>
                  </a:r>
                </a:p>
              </p:txBody>
            </p:sp>
          </p:grp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28" y="2256937"/>
            <a:ext cx="3457185" cy="338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953607" y="1535247"/>
            <a:ext cx="3026804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+mn-lt"/>
              </a:rPr>
              <a:t>LIS total column soil moisture depicted locally degraded soil conditions over DeKalb county (below)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221844" y="1535180"/>
            <a:ext cx="3154623" cy="4145146"/>
            <a:chOff x="-221844" y="1535180"/>
            <a:chExt cx="3154623" cy="4145146"/>
          </a:xfrm>
        </p:grpSpPr>
        <p:grpSp>
          <p:nvGrpSpPr>
            <p:cNvPr id="63" name="Group 62"/>
            <p:cNvGrpSpPr/>
            <p:nvPr/>
          </p:nvGrpSpPr>
          <p:grpSpPr>
            <a:xfrm>
              <a:off x="-221844" y="1535180"/>
              <a:ext cx="3154623" cy="4145146"/>
              <a:chOff x="169414" y="1484976"/>
              <a:chExt cx="3811592" cy="5168380"/>
            </a:xfrm>
          </p:grpSpPr>
          <p:sp>
            <p:nvSpPr>
              <p:cNvPr id="64" name="Text Placeholder 2"/>
              <p:cNvSpPr txBox="1">
                <a:spLocks/>
              </p:cNvSpPr>
              <p:nvPr/>
            </p:nvSpPr>
            <p:spPr>
              <a:xfrm>
                <a:off x="169414" y="1484976"/>
                <a:ext cx="3811592" cy="61312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85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i="1" dirty="0" smtClean="0"/>
                  <a:t>U.S. Drought Monitor </a:t>
                </a:r>
              </a:p>
              <a:p>
                <a:pPr algn="ctr"/>
                <a:r>
                  <a:rPr lang="en-US" sz="1600" i="1" dirty="0" smtClean="0"/>
                  <a:t>depiction for Alabama – 5/1/2012</a:t>
                </a:r>
                <a:endParaRPr lang="en-US" sz="1600" i="1" dirty="0"/>
              </a:p>
            </p:txBody>
          </p:sp>
          <p:pic>
            <p:nvPicPr>
              <p:cNvPr id="65" name="Content Placeholder 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61" t="3413" r="23003"/>
              <a:stretch/>
            </p:blipFill>
            <p:spPr>
              <a:xfrm>
                <a:off x="609600" y="2062714"/>
                <a:ext cx="2878151" cy="4448653"/>
              </a:xfrm>
              <a:prstGeom prst="rect">
                <a:avLst/>
              </a:prstGeom>
            </p:spPr>
          </p:pic>
          <p:pic>
            <p:nvPicPr>
              <p:cNvPr id="66" name="Picture 65" descr="US Drought Monitor, October 11, 201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3" t="66047" r="71462" b="14774"/>
              <a:stretch/>
            </p:blipFill>
            <p:spPr bwMode="auto">
              <a:xfrm>
                <a:off x="1761857" y="5628387"/>
                <a:ext cx="1885996" cy="1024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2515394" y="2667000"/>
                <a:ext cx="68500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2888078" y="2343447"/>
                <a:ext cx="900940" cy="65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+mj-lt"/>
                  </a:rPr>
                  <a:t>DeKalb</a:t>
                </a:r>
                <a:br>
                  <a:rPr lang="en-US" sz="1400" dirty="0" smtClean="0">
                    <a:latin typeface="+mj-lt"/>
                  </a:rPr>
                </a:br>
                <a:r>
                  <a:rPr lang="en-US" sz="1400" dirty="0" smtClean="0">
                    <a:latin typeface="+mj-lt"/>
                  </a:rPr>
                  <a:t> County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1516284" y="2374722"/>
              <a:ext cx="238222" cy="22284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006997" y="1998538"/>
            <a:ext cx="1088020" cy="105717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5"/>
          <p:cNvSpPr>
            <a:spLocks noGrp="1"/>
          </p:cNvSpPr>
          <p:nvPr>
            <p:ph type="title"/>
          </p:nvPr>
        </p:nvSpPr>
        <p:spPr>
          <a:xfrm>
            <a:off x="457200" y="82827"/>
            <a:ext cx="8229600" cy="119080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6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in Testbed Mode: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 Monitoring at NWS HUN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9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1" y="1219200"/>
            <a:ext cx="2819399" cy="449871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Moderate antecedent soil moisture</a:t>
            </a:r>
            <a:endParaRPr lang="en-US" sz="1400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17220" y="22860"/>
            <a:ext cx="7901913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LIS for Monitoring </a:t>
            </a:r>
            <a:r>
              <a:rPr lang="en-US" sz="4000" dirty="0"/>
              <a:t>Flood Potential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6488" r="14469" b="55000"/>
          <a:stretch/>
        </p:blipFill>
        <p:spPr>
          <a:xfrm>
            <a:off x="3523021" y="3862341"/>
            <a:ext cx="2268179" cy="1471659"/>
          </a:xfrm>
          <a:prstGeom prst="rect">
            <a:avLst/>
          </a:prstGeom>
        </p:spPr>
      </p:pic>
      <p:pic>
        <p:nvPicPr>
          <p:cNvPr id="20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6028" r="14121" b="54959"/>
          <a:stretch/>
        </p:blipFill>
        <p:spPr bwMode="auto">
          <a:xfrm>
            <a:off x="3523021" y="1652541"/>
            <a:ext cx="2268179" cy="14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weather.msfc.nasa.gov/sport/dynamic/lisbhm/swet_20110307_09z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6369" r="19572" b="55137"/>
          <a:stretch/>
        </p:blipFill>
        <p:spPr bwMode="auto">
          <a:xfrm>
            <a:off x="438753" y="1652542"/>
            <a:ext cx="2268179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1652541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lus 47"/>
          <p:cNvSpPr/>
          <p:nvPr/>
        </p:nvSpPr>
        <p:spPr>
          <a:xfrm>
            <a:off x="2743200" y="2133579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334109"/>
            <a:ext cx="2590800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Moderate-heavy precipitation</a:t>
            </a:r>
            <a:endParaRPr lang="en-US" sz="14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618" r="24595" b="55348"/>
          <a:stretch/>
        </p:blipFill>
        <p:spPr bwMode="auto">
          <a:xfrm>
            <a:off x="415275" y="3862341"/>
            <a:ext cx="2327925" cy="1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712" y="3543184"/>
            <a:ext cx="2662687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Low antecedent soil moisture</a:t>
            </a:r>
            <a:endParaRPr lang="en-US" sz="1400" dirty="0"/>
          </a:p>
        </p:txBody>
      </p:sp>
      <p:pic>
        <p:nvPicPr>
          <p:cNvPr id="57" name="Content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3862342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Plus 55"/>
          <p:cNvSpPr/>
          <p:nvPr/>
        </p:nvSpPr>
        <p:spPr>
          <a:xfrm>
            <a:off x="2743200" y="4300508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7597" y="3551238"/>
            <a:ext cx="2569803" cy="334962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Heavy precipitation</a:t>
            </a:r>
            <a:endParaRPr lang="en-US" sz="1400" dirty="0"/>
          </a:p>
        </p:txBody>
      </p:sp>
      <p:pic>
        <p:nvPicPr>
          <p:cNvPr id="77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35448" y="3862343"/>
            <a:ext cx="279827" cy="14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58926" y="1652543"/>
            <a:ext cx="279827" cy="14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135448" y="8382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March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5448" y="32766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September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7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6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1" y="1219200"/>
            <a:ext cx="2819399" cy="449871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Moderate antecedent soil moisture</a:t>
            </a:r>
            <a:endParaRPr lang="en-US" sz="1400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17220" y="22860"/>
            <a:ext cx="7901913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LIS for Monitoring </a:t>
            </a:r>
            <a:r>
              <a:rPr lang="en-US" sz="4000" dirty="0"/>
              <a:t>Flood Potential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6488" r="14469" b="55000"/>
          <a:stretch/>
        </p:blipFill>
        <p:spPr>
          <a:xfrm>
            <a:off x="3523021" y="3862341"/>
            <a:ext cx="2268179" cy="1471659"/>
          </a:xfrm>
          <a:prstGeom prst="rect">
            <a:avLst/>
          </a:prstGeom>
        </p:spPr>
      </p:pic>
      <p:pic>
        <p:nvPicPr>
          <p:cNvPr id="20" name="Content Placeholder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6028" r="14121" b="54959"/>
          <a:stretch/>
        </p:blipFill>
        <p:spPr bwMode="auto">
          <a:xfrm>
            <a:off x="3523021" y="1652541"/>
            <a:ext cx="2268179" cy="14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weather.msfc.nasa.gov/sport/dynamic/lisbhm/swet_20110307_09z.gif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6369" r="19572" b="55137"/>
          <a:stretch/>
        </p:blipFill>
        <p:spPr bwMode="auto">
          <a:xfrm>
            <a:off x="438753" y="1652542"/>
            <a:ext cx="2268179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1652541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413196" y="1652541"/>
            <a:ext cx="2578404" cy="1471657"/>
            <a:chOff x="4131645" y="2553699"/>
            <a:chExt cx="4858772" cy="2688451"/>
          </a:xfrm>
        </p:grpSpPr>
        <p:grpSp>
          <p:nvGrpSpPr>
            <p:cNvPr id="27" name="Group 26"/>
            <p:cNvGrpSpPr/>
            <p:nvPr/>
          </p:nvGrpSpPr>
          <p:grpSpPr>
            <a:xfrm>
              <a:off x="4131645" y="2553699"/>
              <a:ext cx="4858772" cy="2688451"/>
              <a:chOff x="4283968" y="2769079"/>
              <a:chExt cx="4644516" cy="2520280"/>
            </a:xfrm>
          </p:grpSpPr>
          <p:pic>
            <p:nvPicPr>
              <p:cNvPr id="28" name="Picture 2" descr="http://weather.msfc.nasa.gov/sport/dynamic/lisbhm/swet_20110309_09z.gif"/>
              <p:cNvPicPr>
                <a:picLocks noChangeArrowheads="1"/>
              </p:cNvPicPr>
              <p:nvPr>
                <p:custDataLst>
                  <p:tags r:id="rId19"/>
                </p:custDataLst>
              </p:nvPr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4" t="11632" r="26806" b="64847"/>
              <a:stretch/>
            </p:blipFill>
            <p:spPr bwMode="auto">
              <a:xfrm>
                <a:off x="4283968" y="2769079"/>
                <a:ext cx="4644516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weather.msfc.nasa.gov/sport/dynamic/lisbhm/swet_20110309_09z.gif"/>
              <p:cNvPicPr>
                <a:picLocks noChangeArrowheads="1"/>
              </p:cNvPicPr>
              <p:nvPr>
                <p:custDataLst>
                  <p:tags r:id="rId20"/>
                </p:custDataLst>
              </p:nvPr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1" t="34316" r="89598" b="19318"/>
              <a:stretch/>
            </p:blipFill>
            <p:spPr bwMode="auto">
              <a:xfrm>
                <a:off x="4283968" y="2769079"/>
                <a:ext cx="504056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5940152" y="3465004"/>
              <a:ext cx="1800200" cy="1512168"/>
              <a:chOff x="5940152" y="3465004"/>
              <a:chExt cx="1800200" cy="15121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5-Point Star 30"/>
              <p:cNvSpPr/>
              <p:nvPr>
                <p:custDataLst>
                  <p:tags r:id="rId5"/>
                </p:custDataLst>
              </p:nvPr>
            </p:nvSpPr>
            <p:spPr>
              <a:xfrm>
                <a:off x="6732240" y="350100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5-Point Star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7056276" y="346500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5-Point Star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7020272" y="393305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5-Point Star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6984268" y="375303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5-Point Star 34"/>
              <p:cNvSpPr/>
              <p:nvPr>
                <p:custDataLst>
                  <p:tags r:id="rId9"/>
                </p:custDataLst>
              </p:nvPr>
            </p:nvSpPr>
            <p:spPr>
              <a:xfrm>
                <a:off x="5940152" y="4149080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5-Point Star 3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20172" y="4149080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5-Point Star 3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696236" y="458112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5-Point Star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44208" y="4617132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5-Point Star 3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84268" y="436510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5-Point Star 39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16216" y="490516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5-Point Star 4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20" y="458112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5-Point Star 4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884640" y="350100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5-Point Star 4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444208" y="400506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5-Point Star 43"/>
              <p:cNvSpPr/>
              <p:nvPr>
                <p:custDataLst>
                  <p:tags r:id="rId18"/>
                </p:custDataLst>
              </p:nvPr>
            </p:nvSpPr>
            <p:spPr>
              <a:xfrm>
                <a:off x="7668344" y="447311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>
              <p:custDataLst>
                <p:tags r:id="rId2"/>
              </p:custDataLst>
            </p:nvPr>
          </p:nvSpPr>
          <p:spPr>
            <a:xfrm>
              <a:off x="4888593" y="3132743"/>
              <a:ext cx="3373811" cy="1131723"/>
            </a:xfrm>
            <a:custGeom>
              <a:avLst/>
              <a:gdLst>
                <a:gd name="connsiteX0" fmla="*/ 3373811 w 3373811"/>
                <a:gd name="connsiteY0" fmla="*/ 20502 h 1131723"/>
                <a:gd name="connsiteX1" fmla="*/ 3328706 w 3373811"/>
                <a:gd name="connsiteY1" fmla="*/ 36904 h 1131723"/>
                <a:gd name="connsiteX2" fmla="*/ 3316404 w 3373811"/>
                <a:gd name="connsiteY2" fmla="*/ 41004 h 1131723"/>
                <a:gd name="connsiteX3" fmla="*/ 3295902 w 3373811"/>
                <a:gd name="connsiteY3" fmla="*/ 57406 h 1131723"/>
                <a:gd name="connsiteX4" fmla="*/ 3258998 w 3373811"/>
                <a:gd name="connsiteY4" fmla="*/ 82009 h 1131723"/>
                <a:gd name="connsiteX5" fmla="*/ 3246697 w 3373811"/>
                <a:gd name="connsiteY5" fmla="*/ 86109 h 1131723"/>
                <a:gd name="connsiteX6" fmla="*/ 3209793 w 3373811"/>
                <a:gd name="connsiteY6" fmla="*/ 110712 h 1131723"/>
                <a:gd name="connsiteX7" fmla="*/ 3197491 w 3373811"/>
                <a:gd name="connsiteY7" fmla="*/ 123013 h 1131723"/>
                <a:gd name="connsiteX8" fmla="*/ 3189290 w 3373811"/>
                <a:gd name="connsiteY8" fmla="*/ 135314 h 1131723"/>
                <a:gd name="connsiteX9" fmla="*/ 3176989 w 3373811"/>
                <a:gd name="connsiteY9" fmla="*/ 139415 h 1131723"/>
                <a:gd name="connsiteX10" fmla="*/ 3156487 w 3373811"/>
                <a:gd name="connsiteY10" fmla="*/ 155817 h 1131723"/>
                <a:gd name="connsiteX11" fmla="*/ 3144185 w 3373811"/>
                <a:gd name="connsiteY11" fmla="*/ 180419 h 1131723"/>
                <a:gd name="connsiteX12" fmla="*/ 3115482 w 3373811"/>
                <a:gd name="connsiteY12" fmla="*/ 217323 h 1131723"/>
                <a:gd name="connsiteX13" fmla="*/ 3090880 w 3373811"/>
                <a:gd name="connsiteY13" fmla="*/ 266529 h 1131723"/>
                <a:gd name="connsiteX14" fmla="*/ 3082679 w 3373811"/>
                <a:gd name="connsiteY14" fmla="*/ 278830 h 1131723"/>
                <a:gd name="connsiteX15" fmla="*/ 3070377 w 3373811"/>
                <a:gd name="connsiteY15" fmla="*/ 287031 h 1131723"/>
                <a:gd name="connsiteX16" fmla="*/ 3066277 w 3373811"/>
                <a:gd name="connsiteY16" fmla="*/ 299332 h 1131723"/>
                <a:gd name="connsiteX17" fmla="*/ 3037574 w 3373811"/>
                <a:gd name="connsiteY17" fmla="*/ 336236 h 1131723"/>
                <a:gd name="connsiteX18" fmla="*/ 3025272 w 3373811"/>
                <a:gd name="connsiteY18" fmla="*/ 360839 h 1131723"/>
                <a:gd name="connsiteX19" fmla="*/ 3012971 w 3373811"/>
                <a:gd name="connsiteY19" fmla="*/ 369040 h 1131723"/>
                <a:gd name="connsiteX20" fmla="*/ 2996569 w 3373811"/>
                <a:gd name="connsiteY20" fmla="*/ 393643 h 1131723"/>
                <a:gd name="connsiteX21" fmla="*/ 2988368 w 3373811"/>
                <a:gd name="connsiteY21" fmla="*/ 405944 h 1131723"/>
                <a:gd name="connsiteX22" fmla="*/ 2967866 w 3373811"/>
                <a:gd name="connsiteY22" fmla="*/ 442848 h 1131723"/>
                <a:gd name="connsiteX23" fmla="*/ 2955565 w 3373811"/>
                <a:gd name="connsiteY23" fmla="*/ 451049 h 1131723"/>
                <a:gd name="connsiteX24" fmla="*/ 2926862 w 3373811"/>
                <a:gd name="connsiteY24" fmla="*/ 483853 h 1131723"/>
                <a:gd name="connsiteX25" fmla="*/ 2910460 w 3373811"/>
                <a:gd name="connsiteY25" fmla="*/ 508455 h 1131723"/>
                <a:gd name="connsiteX26" fmla="*/ 2902259 w 3373811"/>
                <a:gd name="connsiteY26" fmla="*/ 520757 h 1131723"/>
                <a:gd name="connsiteX27" fmla="*/ 2881757 w 3373811"/>
                <a:gd name="connsiteY27" fmla="*/ 557661 h 1131723"/>
                <a:gd name="connsiteX28" fmla="*/ 2873556 w 3373811"/>
                <a:gd name="connsiteY28" fmla="*/ 569962 h 1131723"/>
                <a:gd name="connsiteX29" fmla="*/ 2861255 w 3373811"/>
                <a:gd name="connsiteY29" fmla="*/ 582263 h 1131723"/>
                <a:gd name="connsiteX30" fmla="*/ 2853054 w 3373811"/>
                <a:gd name="connsiteY30" fmla="*/ 594565 h 1131723"/>
                <a:gd name="connsiteX31" fmla="*/ 2828451 w 3373811"/>
                <a:gd name="connsiteY31" fmla="*/ 615067 h 1131723"/>
                <a:gd name="connsiteX32" fmla="*/ 2795647 w 3373811"/>
                <a:gd name="connsiteY32" fmla="*/ 651971 h 1131723"/>
                <a:gd name="connsiteX33" fmla="*/ 2758743 w 3373811"/>
                <a:gd name="connsiteY33" fmla="*/ 684774 h 1131723"/>
                <a:gd name="connsiteX34" fmla="*/ 2746442 w 3373811"/>
                <a:gd name="connsiteY34" fmla="*/ 697076 h 1131723"/>
                <a:gd name="connsiteX35" fmla="*/ 2734141 w 3373811"/>
                <a:gd name="connsiteY35" fmla="*/ 709377 h 1131723"/>
                <a:gd name="connsiteX36" fmla="*/ 2721839 w 3373811"/>
                <a:gd name="connsiteY36" fmla="*/ 733980 h 1131723"/>
                <a:gd name="connsiteX37" fmla="*/ 2709538 w 3373811"/>
                <a:gd name="connsiteY37" fmla="*/ 742181 h 1131723"/>
                <a:gd name="connsiteX38" fmla="*/ 2693136 w 3373811"/>
                <a:gd name="connsiteY38" fmla="*/ 766783 h 1131723"/>
                <a:gd name="connsiteX39" fmla="*/ 2689036 w 3373811"/>
                <a:gd name="connsiteY39" fmla="*/ 779085 h 1131723"/>
                <a:gd name="connsiteX40" fmla="*/ 2676734 w 3373811"/>
                <a:gd name="connsiteY40" fmla="*/ 787286 h 1131723"/>
                <a:gd name="connsiteX41" fmla="*/ 2660333 w 3373811"/>
                <a:gd name="connsiteY41" fmla="*/ 811888 h 1131723"/>
                <a:gd name="connsiteX42" fmla="*/ 2652132 w 3373811"/>
                <a:gd name="connsiteY42" fmla="*/ 824190 h 1131723"/>
                <a:gd name="connsiteX43" fmla="*/ 2639830 w 3373811"/>
                <a:gd name="connsiteY43" fmla="*/ 840592 h 1131723"/>
                <a:gd name="connsiteX44" fmla="*/ 2627529 w 3373811"/>
                <a:gd name="connsiteY44" fmla="*/ 848792 h 1131723"/>
                <a:gd name="connsiteX45" fmla="*/ 2611127 w 3373811"/>
                <a:gd name="connsiteY45" fmla="*/ 873395 h 1131723"/>
                <a:gd name="connsiteX46" fmla="*/ 2586524 w 3373811"/>
                <a:gd name="connsiteY46" fmla="*/ 897998 h 1131723"/>
                <a:gd name="connsiteX47" fmla="*/ 2566022 w 3373811"/>
                <a:gd name="connsiteY47" fmla="*/ 934902 h 1131723"/>
                <a:gd name="connsiteX48" fmla="*/ 2557821 w 3373811"/>
                <a:gd name="connsiteY48" fmla="*/ 947203 h 1131723"/>
                <a:gd name="connsiteX49" fmla="*/ 2549620 w 3373811"/>
                <a:gd name="connsiteY49" fmla="*/ 959505 h 1131723"/>
                <a:gd name="connsiteX50" fmla="*/ 2545520 w 3373811"/>
                <a:gd name="connsiteY50" fmla="*/ 971806 h 1131723"/>
                <a:gd name="connsiteX51" fmla="*/ 2529118 w 3373811"/>
                <a:gd name="connsiteY51" fmla="*/ 996409 h 1131723"/>
                <a:gd name="connsiteX52" fmla="*/ 2512716 w 3373811"/>
                <a:gd name="connsiteY52" fmla="*/ 1021011 h 1131723"/>
                <a:gd name="connsiteX53" fmla="*/ 2500415 w 3373811"/>
                <a:gd name="connsiteY53" fmla="*/ 1033313 h 1131723"/>
                <a:gd name="connsiteX54" fmla="*/ 2492214 w 3373811"/>
                <a:gd name="connsiteY54" fmla="*/ 1045614 h 1131723"/>
                <a:gd name="connsiteX55" fmla="*/ 2479913 w 3373811"/>
                <a:gd name="connsiteY55" fmla="*/ 1057915 h 1131723"/>
                <a:gd name="connsiteX56" fmla="*/ 2471712 w 3373811"/>
                <a:gd name="connsiteY56" fmla="*/ 1070217 h 1131723"/>
                <a:gd name="connsiteX57" fmla="*/ 2447109 w 3373811"/>
                <a:gd name="connsiteY57" fmla="*/ 1090719 h 1131723"/>
                <a:gd name="connsiteX58" fmla="*/ 2438908 w 3373811"/>
                <a:gd name="connsiteY58" fmla="*/ 1103020 h 1131723"/>
                <a:gd name="connsiteX59" fmla="*/ 2414306 w 3373811"/>
                <a:gd name="connsiteY59" fmla="*/ 1111221 h 1131723"/>
                <a:gd name="connsiteX60" fmla="*/ 2377402 w 3373811"/>
                <a:gd name="connsiteY60" fmla="*/ 1131723 h 1131723"/>
                <a:gd name="connsiteX61" fmla="*/ 2324096 w 3373811"/>
                <a:gd name="connsiteY61" fmla="*/ 1127623 h 1131723"/>
                <a:gd name="connsiteX62" fmla="*/ 2299493 w 3373811"/>
                <a:gd name="connsiteY62" fmla="*/ 1119422 h 1131723"/>
                <a:gd name="connsiteX63" fmla="*/ 2287192 w 3373811"/>
                <a:gd name="connsiteY63" fmla="*/ 1115322 h 1131723"/>
                <a:gd name="connsiteX64" fmla="*/ 2274890 w 3373811"/>
                <a:gd name="connsiteY64" fmla="*/ 1107121 h 1131723"/>
                <a:gd name="connsiteX65" fmla="*/ 2262589 w 3373811"/>
                <a:gd name="connsiteY65" fmla="*/ 1103020 h 1131723"/>
                <a:gd name="connsiteX66" fmla="*/ 2254388 w 3373811"/>
                <a:gd name="connsiteY66" fmla="*/ 1090719 h 1131723"/>
                <a:gd name="connsiteX67" fmla="*/ 2242087 w 3373811"/>
                <a:gd name="connsiteY67" fmla="*/ 1078418 h 1131723"/>
                <a:gd name="connsiteX68" fmla="*/ 2217484 w 3373811"/>
                <a:gd name="connsiteY68" fmla="*/ 1062016 h 1131723"/>
                <a:gd name="connsiteX69" fmla="*/ 2201082 w 3373811"/>
                <a:gd name="connsiteY69" fmla="*/ 1045614 h 1131723"/>
                <a:gd name="connsiteX70" fmla="*/ 2196982 w 3373811"/>
                <a:gd name="connsiteY70" fmla="*/ 1033313 h 1131723"/>
                <a:gd name="connsiteX71" fmla="*/ 2184681 w 3373811"/>
                <a:gd name="connsiteY71" fmla="*/ 1029212 h 1131723"/>
                <a:gd name="connsiteX72" fmla="*/ 2147777 w 3373811"/>
                <a:gd name="connsiteY72" fmla="*/ 1004609 h 1131723"/>
                <a:gd name="connsiteX73" fmla="*/ 2135475 w 3373811"/>
                <a:gd name="connsiteY73" fmla="*/ 996409 h 1131723"/>
                <a:gd name="connsiteX74" fmla="*/ 2123174 w 3373811"/>
                <a:gd name="connsiteY74" fmla="*/ 992308 h 1131723"/>
                <a:gd name="connsiteX75" fmla="*/ 2098571 w 3373811"/>
                <a:gd name="connsiteY75" fmla="*/ 975906 h 1131723"/>
                <a:gd name="connsiteX76" fmla="*/ 2090370 w 3373811"/>
                <a:gd name="connsiteY76" fmla="*/ 963605 h 1131723"/>
                <a:gd name="connsiteX77" fmla="*/ 2082169 w 3373811"/>
                <a:gd name="connsiteY77" fmla="*/ 939002 h 1131723"/>
                <a:gd name="connsiteX78" fmla="*/ 2069868 w 3373811"/>
                <a:gd name="connsiteY78" fmla="*/ 934902 h 1131723"/>
                <a:gd name="connsiteX79" fmla="*/ 2061667 w 3373811"/>
                <a:gd name="connsiteY79" fmla="*/ 910299 h 1131723"/>
                <a:gd name="connsiteX80" fmla="*/ 2045265 w 3373811"/>
                <a:gd name="connsiteY80" fmla="*/ 885696 h 1131723"/>
                <a:gd name="connsiteX81" fmla="*/ 2028864 w 3373811"/>
                <a:gd name="connsiteY81" fmla="*/ 865194 h 1131723"/>
                <a:gd name="connsiteX82" fmla="*/ 2012462 w 3373811"/>
                <a:gd name="connsiteY82" fmla="*/ 848792 h 1131723"/>
                <a:gd name="connsiteX83" fmla="*/ 1959156 w 3373811"/>
                <a:gd name="connsiteY83" fmla="*/ 856993 h 1131723"/>
                <a:gd name="connsiteX84" fmla="*/ 1946855 w 3373811"/>
                <a:gd name="connsiteY84" fmla="*/ 865194 h 1131723"/>
                <a:gd name="connsiteX85" fmla="*/ 1922252 w 3373811"/>
                <a:gd name="connsiteY85" fmla="*/ 873395 h 1131723"/>
                <a:gd name="connsiteX86" fmla="*/ 1909950 w 3373811"/>
                <a:gd name="connsiteY86" fmla="*/ 861094 h 1131723"/>
                <a:gd name="connsiteX87" fmla="*/ 1897649 w 3373811"/>
                <a:gd name="connsiteY87" fmla="*/ 836491 h 1131723"/>
                <a:gd name="connsiteX88" fmla="*/ 1885348 w 3373811"/>
                <a:gd name="connsiteY88" fmla="*/ 832391 h 1131723"/>
                <a:gd name="connsiteX89" fmla="*/ 1803339 w 3373811"/>
                <a:gd name="connsiteY89" fmla="*/ 836491 h 1131723"/>
                <a:gd name="connsiteX90" fmla="*/ 1778736 w 3373811"/>
                <a:gd name="connsiteY90" fmla="*/ 844692 h 1131723"/>
                <a:gd name="connsiteX91" fmla="*/ 1766435 w 3373811"/>
                <a:gd name="connsiteY91" fmla="*/ 848792 h 1131723"/>
                <a:gd name="connsiteX92" fmla="*/ 1741832 w 3373811"/>
                <a:gd name="connsiteY92" fmla="*/ 852893 h 1131723"/>
                <a:gd name="connsiteX93" fmla="*/ 1659823 w 3373811"/>
                <a:gd name="connsiteY93" fmla="*/ 848792 h 1131723"/>
                <a:gd name="connsiteX94" fmla="*/ 1635220 w 3373811"/>
                <a:gd name="connsiteY94" fmla="*/ 840592 h 1131723"/>
                <a:gd name="connsiteX95" fmla="*/ 1614718 w 3373811"/>
                <a:gd name="connsiteY95" fmla="*/ 820089 h 1131723"/>
                <a:gd name="connsiteX96" fmla="*/ 1606517 w 3373811"/>
                <a:gd name="connsiteY96" fmla="*/ 807788 h 1131723"/>
                <a:gd name="connsiteX97" fmla="*/ 1581915 w 3373811"/>
                <a:gd name="connsiteY97" fmla="*/ 799587 h 1131723"/>
                <a:gd name="connsiteX98" fmla="*/ 1545011 w 3373811"/>
                <a:gd name="connsiteY98" fmla="*/ 770884 h 1131723"/>
                <a:gd name="connsiteX99" fmla="*/ 1532709 w 3373811"/>
                <a:gd name="connsiteY99" fmla="*/ 766783 h 1131723"/>
                <a:gd name="connsiteX100" fmla="*/ 1508107 w 3373811"/>
                <a:gd name="connsiteY100" fmla="*/ 750382 h 1131723"/>
                <a:gd name="connsiteX101" fmla="*/ 1495805 w 3373811"/>
                <a:gd name="connsiteY101" fmla="*/ 742181 h 1131723"/>
                <a:gd name="connsiteX102" fmla="*/ 1487604 w 3373811"/>
                <a:gd name="connsiteY102" fmla="*/ 729879 h 1131723"/>
                <a:gd name="connsiteX103" fmla="*/ 1475303 w 3373811"/>
                <a:gd name="connsiteY103" fmla="*/ 721679 h 1131723"/>
                <a:gd name="connsiteX104" fmla="*/ 1458901 w 3373811"/>
                <a:gd name="connsiteY104" fmla="*/ 705277 h 1131723"/>
                <a:gd name="connsiteX105" fmla="*/ 1450700 w 3373811"/>
                <a:gd name="connsiteY105" fmla="*/ 692975 h 1131723"/>
                <a:gd name="connsiteX106" fmla="*/ 1426098 w 3373811"/>
                <a:gd name="connsiteY106" fmla="*/ 672473 h 1131723"/>
                <a:gd name="connsiteX107" fmla="*/ 1417897 w 3373811"/>
                <a:gd name="connsiteY107" fmla="*/ 660172 h 1131723"/>
                <a:gd name="connsiteX108" fmla="*/ 1405595 w 3373811"/>
                <a:gd name="connsiteY108" fmla="*/ 656071 h 1131723"/>
                <a:gd name="connsiteX109" fmla="*/ 1380993 w 3373811"/>
                <a:gd name="connsiteY109" fmla="*/ 639670 h 1131723"/>
                <a:gd name="connsiteX110" fmla="*/ 1319486 w 3373811"/>
                <a:gd name="connsiteY110" fmla="*/ 598665 h 1131723"/>
                <a:gd name="connsiteX111" fmla="*/ 1298984 w 3373811"/>
                <a:gd name="connsiteY111" fmla="*/ 574062 h 1131723"/>
                <a:gd name="connsiteX112" fmla="*/ 1286682 w 3373811"/>
                <a:gd name="connsiteY112" fmla="*/ 569962 h 1131723"/>
                <a:gd name="connsiteX113" fmla="*/ 1262080 w 3373811"/>
                <a:gd name="connsiteY113" fmla="*/ 557661 h 1131723"/>
                <a:gd name="connsiteX114" fmla="*/ 1237477 w 3373811"/>
                <a:gd name="connsiteY114" fmla="*/ 541259 h 1131723"/>
                <a:gd name="connsiteX115" fmla="*/ 1212874 w 3373811"/>
                <a:gd name="connsiteY115" fmla="*/ 528957 h 1131723"/>
                <a:gd name="connsiteX116" fmla="*/ 1130865 w 3373811"/>
                <a:gd name="connsiteY116" fmla="*/ 524857 h 1131723"/>
                <a:gd name="connsiteX117" fmla="*/ 1110363 w 3373811"/>
                <a:gd name="connsiteY117" fmla="*/ 508455 h 1131723"/>
                <a:gd name="connsiteX118" fmla="*/ 1098062 w 3373811"/>
                <a:gd name="connsiteY118" fmla="*/ 504355 h 1131723"/>
                <a:gd name="connsiteX119" fmla="*/ 1073459 w 3373811"/>
                <a:gd name="connsiteY119" fmla="*/ 479752 h 1131723"/>
                <a:gd name="connsiteX120" fmla="*/ 1061158 w 3373811"/>
                <a:gd name="connsiteY120" fmla="*/ 471551 h 1131723"/>
                <a:gd name="connsiteX121" fmla="*/ 1048856 w 3373811"/>
                <a:gd name="connsiteY121" fmla="*/ 459250 h 1131723"/>
                <a:gd name="connsiteX122" fmla="*/ 1011952 w 3373811"/>
                <a:gd name="connsiteY122" fmla="*/ 438748 h 1131723"/>
                <a:gd name="connsiteX123" fmla="*/ 921742 w 3373811"/>
                <a:gd name="connsiteY123" fmla="*/ 442848 h 1131723"/>
                <a:gd name="connsiteX124" fmla="*/ 856135 w 3373811"/>
                <a:gd name="connsiteY124" fmla="*/ 430547 h 1131723"/>
                <a:gd name="connsiteX125" fmla="*/ 823332 w 3373811"/>
                <a:gd name="connsiteY125" fmla="*/ 426446 h 1131723"/>
                <a:gd name="connsiteX126" fmla="*/ 745423 w 3373811"/>
                <a:gd name="connsiteY126" fmla="*/ 434647 h 1131723"/>
                <a:gd name="connsiteX127" fmla="*/ 720820 w 3373811"/>
                <a:gd name="connsiteY127" fmla="*/ 442848 h 1131723"/>
                <a:gd name="connsiteX128" fmla="*/ 708519 w 3373811"/>
                <a:gd name="connsiteY128" fmla="*/ 446948 h 1131723"/>
                <a:gd name="connsiteX129" fmla="*/ 683916 w 3373811"/>
                <a:gd name="connsiteY129" fmla="*/ 463350 h 1131723"/>
                <a:gd name="connsiteX130" fmla="*/ 655213 w 3373811"/>
                <a:gd name="connsiteY130" fmla="*/ 479752 h 1131723"/>
                <a:gd name="connsiteX131" fmla="*/ 626510 w 3373811"/>
                <a:gd name="connsiteY131" fmla="*/ 487953 h 1131723"/>
                <a:gd name="connsiteX132" fmla="*/ 597807 w 3373811"/>
                <a:gd name="connsiteY132" fmla="*/ 500254 h 1131723"/>
                <a:gd name="connsiteX133" fmla="*/ 585506 w 3373811"/>
                <a:gd name="connsiteY133" fmla="*/ 504355 h 1131723"/>
                <a:gd name="connsiteX134" fmla="*/ 573204 w 3373811"/>
                <a:gd name="connsiteY134" fmla="*/ 512556 h 1131723"/>
                <a:gd name="connsiteX135" fmla="*/ 548602 w 3373811"/>
                <a:gd name="connsiteY135" fmla="*/ 520757 h 1131723"/>
                <a:gd name="connsiteX136" fmla="*/ 519898 w 3373811"/>
                <a:gd name="connsiteY136" fmla="*/ 537158 h 1131723"/>
                <a:gd name="connsiteX137" fmla="*/ 482994 w 3373811"/>
                <a:gd name="connsiteY137" fmla="*/ 553560 h 1131723"/>
                <a:gd name="connsiteX138" fmla="*/ 470693 w 3373811"/>
                <a:gd name="connsiteY138" fmla="*/ 557661 h 1131723"/>
                <a:gd name="connsiteX139" fmla="*/ 413287 w 3373811"/>
                <a:gd name="connsiteY139" fmla="*/ 549460 h 1131723"/>
                <a:gd name="connsiteX140" fmla="*/ 396885 w 3373811"/>
                <a:gd name="connsiteY140" fmla="*/ 528957 h 1131723"/>
                <a:gd name="connsiteX141" fmla="*/ 380483 w 3373811"/>
                <a:gd name="connsiteY141" fmla="*/ 504355 h 1131723"/>
                <a:gd name="connsiteX142" fmla="*/ 368182 w 3373811"/>
                <a:gd name="connsiteY142" fmla="*/ 479752 h 1131723"/>
                <a:gd name="connsiteX143" fmla="*/ 364081 w 3373811"/>
                <a:gd name="connsiteY143" fmla="*/ 467451 h 1131723"/>
                <a:gd name="connsiteX144" fmla="*/ 355881 w 3373811"/>
                <a:gd name="connsiteY144" fmla="*/ 455149 h 1131723"/>
                <a:gd name="connsiteX145" fmla="*/ 351780 w 3373811"/>
                <a:gd name="connsiteY145" fmla="*/ 442848 h 1131723"/>
                <a:gd name="connsiteX146" fmla="*/ 339479 w 3373811"/>
                <a:gd name="connsiteY146" fmla="*/ 430547 h 1131723"/>
                <a:gd name="connsiteX147" fmla="*/ 327177 w 3373811"/>
                <a:gd name="connsiteY147" fmla="*/ 405944 h 1131723"/>
                <a:gd name="connsiteX148" fmla="*/ 323077 w 3373811"/>
                <a:gd name="connsiteY148" fmla="*/ 393643 h 1131723"/>
                <a:gd name="connsiteX149" fmla="*/ 306675 w 3373811"/>
                <a:gd name="connsiteY149" fmla="*/ 369040 h 1131723"/>
                <a:gd name="connsiteX150" fmla="*/ 290273 w 3373811"/>
                <a:gd name="connsiteY150" fmla="*/ 344437 h 1131723"/>
                <a:gd name="connsiteX151" fmla="*/ 265671 w 3373811"/>
                <a:gd name="connsiteY151" fmla="*/ 307533 h 1131723"/>
                <a:gd name="connsiteX152" fmla="*/ 253369 w 3373811"/>
                <a:gd name="connsiteY152" fmla="*/ 299332 h 1131723"/>
                <a:gd name="connsiteX153" fmla="*/ 228767 w 3373811"/>
                <a:gd name="connsiteY153" fmla="*/ 291131 h 1131723"/>
                <a:gd name="connsiteX154" fmla="*/ 183662 w 3373811"/>
                <a:gd name="connsiteY154" fmla="*/ 282931 h 1131723"/>
                <a:gd name="connsiteX155" fmla="*/ 105753 w 3373811"/>
                <a:gd name="connsiteY155" fmla="*/ 278830 h 1131723"/>
                <a:gd name="connsiteX156" fmla="*/ 93452 w 3373811"/>
                <a:gd name="connsiteY156" fmla="*/ 274730 h 1131723"/>
                <a:gd name="connsiteX157" fmla="*/ 56548 w 3373811"/>
                <a:gd name="connsiteY157" fmla="*/ 241926 h 1131723"/>
                <a:gd name="connsiteX158" fmla="*/ 44246 w 3373811"/>
                <a:gd name="connsiteY158" fmla="*/ 229625 h 1131723"/>
                <a:gd name="connsiteX159" fmla="*/ 27845 w 3373811"/>
                <a:gd name="connsiteY159" fmla="*/ 205022 h 1131723"/>
                <a:gd name="connsiteX160" fmla="*/ 7342 w 3373811"/>
                <a:gd name="connsiteY160" fmla="*/ 180419 h 1131723"/>
                <a:gd name="connsiteX161" fmla="*/ 7342 w 3373811"/>
                <a:gd name="connsiteY161" fmla="*/ 86109 h 1131723"/>
                <a:gd name="connsiteX162" fmla="*/ 11443 w 3373811"/>
                <a:gd name="connsiteY162" fmla="*/ 73808 h 1131723"/>
                <a:gd name="connsiteX163" fmla="*/ 11443 w 3373811"/>
                <a:gd name="connsiteY163" fmla="*/ 0 h 113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3373811" h="1131723">
                  <a:moveTo>
                    <a:pt x="3373811" y="20502"/>
                  </a:moveTo>
                  <a:cubicBezTo>
                    <a:pt x="3345291" y="31910"/>
                    <a:pt x="3360280" y="26380"/>
                    <a:pt x="3328706" y="36904"/>
                  </a:cubicBezTo>
                  <a:lnTo>
                    <a:pt x="3316404" y="41004"/>
                  </a:lnTo>
                  <a:cubicBezTo>
                    <a:pt x="3301251" y="63732"/>
                    <a:pt x="3316872" y="45755"/>
                    <a:pt x="3295902" y="57406"/>
                  </a:cubicBezTo>
                  <a:cubicBezTo>
                    <a:pt x="3295895" y="57410"/>
                    <a:pt x="3265152" y="77906"/>
                    <a:pt x="3258998" y="82009"/>
                  </a:cubicBezTo>
                  <a:cubicBezTo>
                    <a:pt x="3255402" y="84407"/>
                    <a:pt x="3250797" y="84742"/>
                    <a:pt x="3246697" y="86109"/>
                  </a:cubicBezTo>
                  <a:lnTo>
                    <a:pt x="3209793" y="110712"/>
                  </a:lnTo>
                  <a:cubicBezTo>
                    <a:pt x="3204968" y="113929"/>
                    <a:pt x="3201204" y="118558"/>
                    <a:pt x="3197491" y="123013"/>
                  </a:cubicBezTo>
                  <a:cubicBezTo>
                    <a:pt x="3194336" y="126799"/>
                    <a:pt x="3193138" y="132235"/>
                    <a:pt x="3189290" y="135314"/>
                  </a:cubicBezTo>
                  <a:cubicBezTo>
                    <a:pt x="3185915" y="138014"/>
                    <a:pt x="3181089" y="138048"/>
                    <a:pt x="3176989" y="139415"/>
                  </a:cubicBezTo>
                  <a:cubicBezTo>
                    <a:pt x="3153486" y="174668"/>
                    <a:pt x="3184781" y="133181"/>
                    <a:pt x="3156487" y="155817"/>
                  </a:cubicBezTo>
                  <a:cubicBezTo>
                    <a:pt x="3145566" y="164554"/>
                    <a:pt x="3150127" y="169723"/>
                    <a:pt x="3144185" y="180419"/>
                  </a:cubicBezTo>
                  <a:cubicBezTo>
                    <a:pt x="3131921" y="202494"/>
                    <a:pt x="3130427" y="202379"/>
                    <a:pt x="3115482" y="217323"/>
                  </a:cubicBezTo>
                  <a:cubicBezTo>
                    <a:pt x="3104165" y="251275"/>
                    <a:pt x="3112075" y="234735"/>
                    <a:pt x="3090880" y="266529"/>
                  </a:cubicBezTo>
                  <a:cubicBezTo>
                    <a:pt x="3088146" y="270629"/>
                    <a:pt x="3086779" y="276096"/>
                    <a:pt x="3082679" y="278830"/>
                  </a:cubicBezTo>
                  <a:lnTo>
                    <a:pt x="3070377" y="287031"/>
                  </a:lnTo>
                  <a:cubicBezTo>
                    <a:pt x="3069010" y="291131"/>
                    <a:pt x="3068376" y="295554"/>
                    <a:pt x="3066277" y="299332"/>
                  </a:cubicBezTo>
                  <a:cubicBezTo>
                    <a:pt x="3054016" y="321403"/>
                    <a:pt x="3052516" y="321294"/>
                    <a:pt x="3037574" y="336236"/>
                  </a:cubicBezTo>
                  <a:cubicBezTo>
                    <a:pt x="3034239" y="346241"/>
                    <a:pt x="3033221" y="352890"/>
                    <a:pt x="3025272" y="360839"/>
                  </a:cubicBezTo>
                  <a:cubicBezTo>
                    <a:pt x="3021787" y="364324"/>
                    <a:pt x="3017071" y="366306"/>
                    <a:pt x="3012971" y="369040"/>
                  </a:cubicBezTo>
                  <a:lnTo>
                    <a:pt x="2996569" y="393643"/>
                  </a:lnTo>
                  <a:lnTo>
                    <a:pt x="2988368" y="405944"/>
                  </a:lnTo>
                  <a:cubicBezTo>
                    <a:pt x="2981151" y="427596"/>
                    <a:pt x="2986665" y="414649"/>
                    <a:pt x="2967866" y="442848"/>
                  </a:cubicBezTo>
                  <a:cubicBezTo>
                    <a:pt x="2965132" y="446948"/>
                    <a:pt x="2959665" y="448315"/>
                    <a:pt x="2955565" y="451049"/>
                  </a:cubicBezTo>
                  <a:cubicBezTo>
                    <a:pt x="2936429" y="479752"/>
                    <a:pt x="2947364" y="470185"/>
                    <a:pt x="2926862" y="483853"/>
                  </a:cubicBezTo>
                  <a:lnTo>
                    <a:pt x="2910460" y="508455"/>
                  </a:lnTo>
                  <a:lnTo>
                    <a:pt x="2902259" y="520757"/>
                  </a:lnTo>
                  <a:cubicBezTo>
                    <a:pt x="2895042" y="542408"/>
                    <a:pt x="2900556" y="529463"/>
                    <a:pt x="2881757" y="557661"/>
                  </a:cubicBezTo>
                  <a:cubicBezTo>
                    <a:pt x="2879023" y="561761"/>
                    <a:pt x="2877041" y="566477"/>
                    <a:pt x="2873556" y="569962"/>
                  </a:cubicBezTo>
                  <a:cubicBezTo>
                    <a:pt x="2869456" y="574062"/>
                    <a:pt x="2864967" y="577808"/>
                    <a:pt x="2861255" y="582263"/>
                  </a:cubicBezTo>
                  <a:cubicBezTo>
                    <a:pt x="2858100" y="586049"/>
                    <a:pt x="2856539" y="591080"/>
                    <a:pt x="2853054" y="594565"/>
                  </a:cubicBezTo>
                  <a:cubicBezTo>
                    <a:pt x="2820793" y="626826"/>
                    <a:pt x="2862043" y="574757"/>
                    <a:pt x="2828451" y="615067"/>
                  </a:cubicBezTo>
                  <a:cubicBezTo>
                    <a:pt x="2813044" y="633555"/>
                    <a:pt x="2825552" y="632033"/>
                    <a:pt x="2795647" y="651971"/>
                  </a:cubicBezTo>
                  <a:cubicBezTo>
                    <a:pt x="2773698" y="666604"/>
                    <a:pt x="2786827" y="656690"/>
                    <a:pt x="2758743" y="684774"/>
                  </a:cubicBezTo>
                  <a:lnTo>
                    <a:pt x="2746442" y="697076"/>
                  </a:lnTo>
                  <a:lnTo>
                    <a:pt x="2734141" y="709377"/>
                  </a:lnTo>
                  <a:cubicBezTo>
                    <a:pt x="2730806" y="719382"/>
                    <a:pt x="2729788" y="726031"/>
                    <a:pt x="2721839" y="733980"/>
                  </a:cubicBezTo>
                  <a:cubicBezTo>
                    <a:pt x="2718354" y="737465"/>
                    <a:pt x="2713638" y="739447"/>
                    <a:pt x="2709538" y="742181"/>
                  </a:cubicBezTo>
                  <a:cubicBezTo>
                    <a:pt x="2704071" y="750382"/>
                    <a:pt x="2696252" y="757433"/>
                    <a:pt x="2693136" y="766783"/>
                  </a:cubicBezTo>
                  <a:cubicBezTo>
                    <a:pt x="2691769" y="770884"/>
                    <a:pt x="2691736" y="775710"/>
                    <a:pt x="2689036" y="779085"/>
                  </a:cubicBezTo>
                  <a:cubicBezTo>
                    <a:pt x="2685957" y="782933"/>
                    <a:pt x="2680835" y="784552"/>
                    <a:pt x="2676734" y="787286"/>
                  </a:cubicBezTo>
                  <a:lnTo>
                    <a:pt x="2660333" y="811888"/>
                  </a:lnTo>
                  <a:cubicBezTo>
                    <a:pt x="2657599" y="815989"/>
                    <a:pt x="2655089" y="820247"/>
                    <a:pt x="2652132" y="824190"/>
                  </a:cubicBezTo>
                  <a:cubicBezTo>
                    <a:pt x="2648031" y="829657"/>
                    <a:pt x="2644663" y="835760"/>
                    <a:pt x="2639830" y="840592"/>
                  </a:cubicBezTo>
                  <a:cubicBezTo>
                    <a:pt x="2636345" y="844076"/>
                    <a:pt x="2631629" y="846059"/>
                    <a:pt x="2627529" y="848792"/>
                  </a:cubicBezTo>
                  <a:lnTo>
                    <a:pt x="2611127" y="873395"/>
                  </a:lnTo>
                  <a:cubicBezTo>
                    <a:pt x="2604694" y="883045"/>
                    <a:pt x="2586524" y="897998"/>
                    <a:pt x="2586524" y="897998"/>
                  </a:cubicBezTo>
                  <a:cubicBezTo>
                    <a:pt x="2579307" y="919649"/>
                    <a:pt x="2584821" y="906704"/>
                    <a:pt x="2566022" y="934902"/>
                  </a:cubicBezTo>
                  <a:lnTo>
                    <a:pt x="2557821" y="947203"/>
                  </a:lnTo>
                  <a:lnTo>
                    <a:pt x="2549620" y="959505"/>
                  </a:lnTo>
                  <a:cubicBezTo>
                    <a:pt x="2548253" y="963605"/>
                    <a:pt x="2547619" y="968028"/>
                    <a:pt x="2545520" y="971806"/>
                  </a:cubicBezTo>
                  <a:cubicBezTo>
                    <a:pt x="2540733" y="980422"/>
                    <a:pt x="2534585" y="988208"/>
                    <a:pt x="2529118" y="996409"/>
                  </a:cubicBezTo>
                  <a:lnTo>
                    <a:pt x="2512716" y="1021011"/>
                  </a:lnTo>
                  <a:cubicBezTo>
                    <a:pt x="2509499" y="1025836"/>
                    <a:pt x="2504127" y="1028858"/>
                    <a:pt x="2500415" y="1033313"/>
                  </a:cubicBezTo>
                  <a:cubicBezTo>
                    <a:pt x="2497260" y="1037099"/>
                    <a:pt x="2495369" y="1041828"/>
                    <a:pt x="2492214" y="1045614"/>
                  </a:cubicBezTo>
                  <a:cubicBezTo>
                    <a:pt x="2488502" y="1050069"/>
                    <a:pt x="2483625" y="1053460"/>
                    <a:pt x="2479913" y="1057915"/>
                  </a:cubicBezTo>
                  <a:cubicBezTo>
                    <a:pt x="2476758" y="1061701"/>
                    <a:pt x="2474867" y="1066431"/>
                    <a:pt x="2471712" y="1070217"/>
                  </a:cubicBezTo>
                  <a:cubicBezTo>
                    <a:pt x="2461846" y="1082056"/>
                    <a:pt x="2459205" y="1082656"/>
                    <a:pt x="2447109" y="1090719"/>
                  </a:cubicBezTo>
                  <a:cubicBezTo>
                    <a:pt x="2444375" y="1094819"/>
                    <a:pt x="2443087" y="1100408"/>
                    <a:pt x="2438908" y="1103020"/>
                  </a:cubicBezTo>
                  <a:cubicBezTo>
                    <a:pt x="2431578" y="1107601"/>
                    <a:pt x="2414306" y="1111221"/>
                    <a:pt x="2414306" y="1111221"/>
                  </a:cubicBezTo>
                  <a:cubicBezTo>
                    <a:pt x="2386107" y="1130020"/>
                    <a:pt x="2399054" y="1124506"/>
                    <a:pt x="2377402" y="1131723"/>
                  </a:cubicBezTo>
                  <a:cubicBezTo>
                    <a:pt x="2359633" y="1130356"/>
                    <a:pt x="2341699" y="1130402"/>
                    <a:pt x="2324096" y="1127623"/>
                  </a:cubicBezTo>
                  <a:cubicBezTo>
                    <a:pt x="2315557" y="1126275"/>
                    <a:pt x="2307694" y="1122156"/>
                    <a:pt x="2299493" y="1119422"/>
                  </a:cubicBezTo>
                  <a:lnTo>
                    <a:pt x="2287192" y="1115322"/>
                  </a:lnTo>
                  <a:cubicBezTo>
                    <a:pt x="2283091" y="1112588"/>
                    <a:pt x="2279298" y="1109325"/>
                    <a:pt x="2274890" y="1107121"/>
                  </a:cubicBezTo>
                  <a:cubicBezTo>
                    <a:pt x="2271024" y="1105188"/>
                    <a:pt x="2265964" y="1105720"/>
                    <a:pt x="2262589" y="1103020"/>
                  </a:cubicBezTo>
                  <a:cubicBezTo>
                    <a:pt x="2258741" y="1099941"/>
                    <a:pt x="2257543" y="1094505"/>
                    <a:pt x="2254388" y="1090719"/>
                  </a:cubicBezTo>
                  <a:cubicBezTo>
                    <a:pt x="2250676" y="1086264"/>
                    <a:pt x="2246664" y="1081978"/>
                    <a:pt x="2242087" y="1078418"/>
                  </a:cubicBezTo>
                  <a:cubicBezTo>
                    <a:pt x="2234307" y="1072367"/>
                    <a:pt x="2217484" y="1062016"/>
                    <a:pt x="2217484" y="1062016"/>
                  </a:cubicBezTo>
                  <a:cubicBezTo>
                    <a:pt x="2206551" y="1029213"/>
                    <a:pt x="2222951" y="1067481"/>
                    <a:pt x="2201082" y="1045614"/>
                  </a:cubicBezTo>
                  <a:cubicBezTo>
                    <a:pt x="2198026" y="1042558"/>
                    <a:pt x="2200038" y="1036369"/>
                    <a:pt x="2196982" y="1033313"/>
                  </a:cubicBezTo>
                  <a:cubicBezTo>
                    <a:pt x="2193926" y="1030257"/>
                    <a:pt x="2188459" y="1031311"/>
                    <a:pt x="2184681" y="1029212"/>
                  </a:cubicBezTo>
                  <a:cubicBezTo>
                    <a:pt x="2184666" y="1029204"/>
                    <a:pt x="2153935" y="1008714"/>
                    <a:pt x="2147777" y="1004609"/>
                  </a:cubicBezTo>
                  <a:cubicBezTo>
                    <a:pt x="2143676" y="1001875"/>
                    <a:pt x="2140150" y="997968"/>
                    <a:pt x="2135475" y="996409"/>
                  </a:cubicBezTo>
                  <a:cubicBezTo>
                    <a:pt x="2131375" y="995042"/>
                    <a:pt x="2126952" y="994407"/>
                    <a:pt x="2123174" y="992308"/>
                  </a:cubicBezTo>
                  <a:cubicBezTo>
                    <a:pt x="2114558" y="987521"/>
                    <a:pt x="2098571" y="975906"/>
                    <a:pt x="2098571" y="975906"/>
                  </a:cubicBezTo>
                  <a:cubicBezTo>
                    <a:pt x="2095837" y="971806"/>
                    <a:pt x="2092371" y="968108"/>
                    <a:pt x="2090370" y="963605"/>
                  </a:cubicBezTo>
                  <a:cubicBezTo>
                    <a:pt x="2086859" y="955705"/>
                    <a:pt x="2090370" y="941735"/>
                    <a:pt x="2082169" y="939002"/>
                  </a:cubicBezTo>
                  <a:lnTo>
                    <a:pt x="2069868" y="934902"/>
                  </a:lnTo>
                  <a:cubicBezTo>
                    <a:pt x="2067134" y="926701"/>
                    <a:pt x="2066462" y="917492"/>
                    <a:pt x="2061667" y="910299"/>
                  </a:cubicBezTo>
                  <a:lnTo>
                    <a:pt x="2045265" y="885696"/>
                  </a:lnTo>
                  <a:cubicBezTo>
                    <a:pt x="2034960" y="854780"/>
                    <a:pt x="2050059" y="891687"/>
                    <a:pt x="2028864" y="865194"/>
                  </a:cubicBezTo>
                  <a:cubicBezTo>
                    <a:pt x="2012959" y="845313"/>
                    <a:pt x="2039300" y="857740"/>
                    <a:pt x="2012462" y="848792"/>
                  </a:cubicBezTo>
                  <a:cubicBezTo>
                    <a:pt x="2000710" y="849967"/>
                    <a:pt x="1973931" y="849605"/>
                    <a:pt x="1959156" y="856993"/>
                  </a:cubicBezTo>
                  <a:cubicBezTo>
                    <a:pt x="1954748" y="859197"/>
                    <a:pt x="1951358" y="863193"/>
                    <a:pt x="1946855" y="865194"/>
                  </a:cubicBezTo>
                  <a:cubicBezTo>
                    <a:pt x="1938955" y="868705"/>
                    <a:pt x="1922252" y="873395"/>
                    <a:pt x="1922252" y="873395"/>
                  </a:cubicBezTo>
                  <a:cubicBezTo>
                    <a:pt x="1918151" y="869295"/>
                    <a:pt x="1913167" y="865919"/>
                    <a:pt x="1909950" y="861094"/>
                  </a:cubicBezTo>
                  <a:cubicBezTo>
                    <a:pt x="1901459" y="848358"/>
                    <a:pt x="1911477" y="847553"/>
                    <a:pt x="1897649" y="836491"/>
                  </a:cubicBezTo>
                  <a:cubicBezTo>
                    <a:pt x="1894274" y="833791"/>
                    <a:pt x="1889448" y="833758"/>
                    <a:pt x="1885348" y="832391"/>
                  </a:cubicBezTo>
                  <a:cubicBezTo>
                    <a:pt x="1858012" y="833758"/>
                    <a:pt x="1830529" y="833354"/>
                    <a:pt x="1803339" y="836491"/>
                  </a:cubicBezTo>
                  <a:cubicBezTo>
                    <a:pt x="1794751" y="837482"/>
                    <a:pt x="1786937" y="841958"/>
                    <a:pt x="1778736" y="844692"/>
                  </a:cubicBezTo>
                  <a:lnTo>
                    <a:pt x="1766435" y="848792"/>
                  </a:lnTo>
                  <a:cubicBezTo>
                    <a:pt x="1758547" y="851421"/>
                    <a:pt x="1750033" y="851526"/>
                    <a:pt x="1741832" y="852893"/>
                  </a:cubicBezTo>
                  <a:cubicBezTo>
                    <a:pt x="1714496" y="851526"/>
                    <a:pt x="1687013" y="851929"/>
                    <a:pt x="1659823" y="848792"/>
                  </a:cubicBezTo>
                  <a:cubicBezTo>
                    <a:pt x="1651235" y="847801"/>
                    <a:pt x="1635220" y="840592"/>
                    <a:pt x="1635220" y="840592"/>
                  </a:cubicBezTo>
                  <a:cubicBezTo>
                    <a:pt x="1613359" y="807795"/>
                    <a:pt x="1642048" y="847418"/>
                    <a:pt x="1614718" y="820089"/>
                  </a:cubicBezTo>
                  <a:cubicBezTo>
                    <a:pt x="1611233" y="816604"/>
                    <a:pt x="1610696" y="810400"/>
                    <a:pt x="1606517" y="807788"/>
                  </a:cubicBezTo>
                  <a:cubicBezTo>
                    <a:pt x="1599187" y="803207"/>
                    <a:pt x="1581915" y="799587"/>
                    <a:pt x="1581915" y="799587"/>
                  </a:cubicBezTo>
                  <a:cubicBezTo>
                    <a:pt x="1562643" y="780317"/>
                    <a:pt x="1574438" y="790503"/>
                    <a:pt x="1545011" y="770884"/>
                  </a:cubicBezTo>
                  <a:cubicBezTo>
                    <a:pt x="1541414" y="768486"/>
                    <a:pt x="1536488" y="768882"/>
                    <a:pt x="1532709" y="766783"/>
                  </a:cubicBezTo>
                  <a:cubicBezTo>
                    <a:pt x="1524093" y="761997"/>
                    <a:pt x="1516308" y="755849"/>
                    <a:pt x="1508107" y="750382"/>
                  </a:cubicBezTo>
                  <a:lnTo>
                    <a:pt x="1495805" y="742181"/>
                  </a:lnTo>
                  <a:cubicBezTo>
                    <a:pt x="1493071" y="738080"/>
                    <a:pt x="1491089" y="733364"/>
                    <a:pt x="1487604" y="729879"/>
                  </a:cubicBezTo>
                  <a:cubicBezTo>
                    <a:pt x="1484119" y="726394"/>
                    <a:pt x="1478381" y="725527"/>
                    <a:pt x="1475303" y="721679"/>
                  </a:cubicBezTo>
                  <a:cubicBezTo>
                    <a:pt x="1459398" y="701798"/>
                    <a:pt x="1485742" y="714222"/>
                    <a:pt x="1458901" y="705277"/>
                  </a:cubicBezTo>
                  <a:cubicBezTo>
                    <a:pt x="1456167" y="701176"/>
                    <a:pt x="1453855" y="696761"/>
                    <a:pt x="1450700" y="692975"/>
                  </a:cubicBezTo>
                  <a:cubicBezTo>
                    <a:pt x="1440835" y="681136"/>
                    <a:pt x="1438192" y="680536"/>
                    <a:pt x="1426098" y="672473"/>
                  </a:cubicBezTo>
                  <a:cubicBezTo>
                    <a:pt x="1423364" y="668373"/>
                    <a:pt x="1421745" y="663250"/>
                    <a:pt x="1417897" y="660172"/>
                  </a:cubicBezTo>
                  <a:cubicBezTo>
                    <a:pt x="1414522" y="657472"/>
                    <a:pt x="1409374" y="658170"/>
                    <a:pt x="1405595" y="656071"/>
                  </a:cubicBezTo>
                  <a:cubicBezTo>
                    <a:pt x="1396979" y="651285"/>
                    <a:pt x="1389194" y="645137"/>
                    <a:pt x="1380993" y="639670"/>
                  </a:cubicBezTo>
                  <a:lnTo>
                    <a:pt x="1319486" y="598665"/>
                  </a:lnTo>
                  <a:cubicBezTo>
                    <a:pt x="1272614" y="567416"/>
                    <a:pt x="1336821" y="604331"/>
                    <a:pt x="1298984" y="574062"/>
                  </a:cubicBezTo>
                  <a:cubicBezTo>
                    <a:pt x="1295609" y="571362"/>
                    <a:pt x="1290783" y="571329"/>
                    <a:pt x="1286682" y="569962"/>
                  </a:cubicBezTo>
                  <a:cubicBezTo>
                    <a:pt x="1232080" y="533559"/>
                    <a:pt x="1313002" y="585951"/>
                    <a:pt x="1262080" y="557661"/>
                  </a:cubicBezTo>
                  <a:cubicBezTo>
                    <a:pt x="1253464" y="552874"/>
                    <a:pt x="1245678" y="546726"/>
                    <a:pt x="1237477" y="541259"/>
                  </a:cubicBezTo>
                  <a:cubicBezTo>
                    <a:pt x="1229806" y="536145"/>
                    <a:pt x="1222636" y="529806"/>
                    <a:pt x="1212874" y="528957"/>
                  </a:cubicBezTo>
                  <a:cubicBezTo>
                    <a:pt x="1185606" y="526586"/>
                    <a:pt x="1158201" y="526224"/>
                    <a:pt x="1130865" y="524857"/>
                  </a:cubicBezTo>
                  <a:cubicBezTo>
                    <a:pt x="1099947" y="514552"/>
                    <a:pt x="1136858" y="529652"/>
                    <a:pt x="1110363" y="508455"/>
                  </a:cubicBezTo>
                  <a:cubicBezTo>
                    <a:pt x="1106988" y="505755"/>
                    <a:pt x="1102162" y="505722"/>
                    <a:pt x="1098062" y="504355"/>
                  </a:cubicBezTo>
                  <a:cubicBezTo>
                    <a:pt x="1089861" y="496154"/>
                    <a:pt x="1083109" y="486186"/>
                    <a:pt x="1073459" y="479752"/>
                  </a:cubicBezTo>
                  <a:cubicBezTo>
                    <a:pt x="1069359" y="477018"/>
                    <a:pt x="1064944" y="474706"/>
                    <a:pt x="1061158" y="471551"/>
                  </a:cubicBezTo>
                  <a:cubicBezTo>
                    <a:pt x="1056703" y="467839"/>
                    <a:pt x="1053433" y="462810"/>
                    <a:pt x="1048856" y="459250"/>
                  </a:cubicBezTo>
                  <a:cubicBezTo>
                    <a:pt x="1027704" y="442799"/>
                    <a:pt x="1030514" y="444934"/>
                    <a:pt x="1011952" y="438748"/>
                  </a:cubicBezTo>
                  <a:cubicBezTo>
                    <a:pt x="981882" y="440115"/>
                    <a:pt x="951843" y="442848"/>
                    <a:pt x="921742" y="442848"/>
                  </a:cubicBezTo>
                  <a:cubicBezTo>
                    <a:pt x="899746" y="442848"/>
                    <a:pt x="877135" y="435797"/>
                    <a:pt x="856135" y="430547"/>
                  </a:cubicBezTo>
                  <a:cubicBezTo>
                    <a:pt x="845445" y="427874"/>
                    <a:pt x="834266" y="427813"/>
                    <a:pt x="823332" y="426446"/>
                  </a:cubicBezTo>
                  <a:cubicBezTo>
                    <a:pt x="805281" y="427835"/>
                    <a:pt x="767290" y="429180"/>
                    <a:pt x="745423" y="434647"/>
                  </a:cubicBezTo>
                  <a:cubicBezTo>
                    <a:pt x="737036" y="436744"/>
                    <a:pt x="729021" y="440114"/>
                    <a:pt x="720820" y="442848"/>
                  </a:cubicBezTo>
                  <a:lnTo>
                    <a:pt x="708519" y="446948"/>
                  </a:lnTo>
                  <a:lnTo>
                    <a:pt x="683916" y="463350"/>
                  </a:lnTo>
                  <a:cubicBezTo>
                    <a:pt x="671559" y="471588"/>
                    <a:pt x="669783" y="473507"/>
                    <a:pt x="655213" y="479752"/>
                  </a:cubicBezTo>
                  <a:cubicBezTo>
                    <a:pt x="645375" y="483969"/>
                    <a:pt x="636923" y="484978"/>
                    <a:pt x="626510" y="487953"/>
                  </a:cubicBezTo>
                  <a:cubicBezTo>
                    <a:pt x="607281" y="493446"/>
                    <a:pt x="619671" y="490883"/>
                    <a:pt x="597807" y="500254"/>
                  </a:cubicBezTo>
                  <a:cubicBezTo>
                    <a:pt x="593834" y="501957"/>
                    <a:pt x="589372" y="502422"/>
                    <a:pt x="585506" y="504355"/>
                  </a:cubicBezTo>
                  <a:cubicBezTo>
                    <a:pt x="581098" y="506559"/>
                    <a:pt x="577708" y="510554"/>
                    <a:pt x="573204" y="512556"/>
                  </a:cubicBezTo>
                  <a:cubicBezTo>
                    <a:pt x="565305" y="516067"/>
                    <a:pt x="548602" y="520757"/>
                    <a:pt x="548602" y="520757"/>
                  </a:cubicBezTo>
                  <a:cubicBezTo>
                    <a:pt x="515309" y="554047"/>
                    <a:pt x="558452" y="515127"/>
                    <a:pt x="519898" y="537158"/>
                  </a:cubicBezTo>
                  <a:cubicBezTo>
                    <a:pt x="482467" y="558547"/>
                    <a:pt x="540917" y="543907"/>
                    <a:pt x="482994" y="553560"/>
                  </a:cubicBezTo>
                  <a:cubicBezTo>
                    <a:pt x="478894" y="554927"/>
                    <a:pt x="475015" y="557661"/>
                    <a:pt x="470693" y="557661"/>
                  </a:cubicBezTo>
                  <a:cubicBezTo>
                    <a:pt x="442731" y="557661"/>
                    <a:pt x="435364" y="554979"/>
                    <a:pt x="413287" y="549460"/>
                  </a:cubicBezTo>
                  <a:cubicBezTo>
                    <a:pt x="390555" y="534306"/>
                    <a:pt x="408536" y="549930"/>
                    <a:pt x="396885" y="528957"/>
                  </a:cubicBezTo>
                  <a:cubicBezTo>
                    <a:pt x="392098" y="520341"/>
                    <a:pt x="380483" y="504355"/>
                    <a:pt x="380483" y="504355"/>
                  </a:cubicBezTo>
                  <a:cubicBezTo>
                    <a:pt x="370181" y="473443"/>
                    <a:pt x="384076" y="511537"/>
                    <a:pt x="368182" y="479752"/>
                  </a:cubicBezTo>
                  <a:cubicBezTo>
                    <a:pt x="366249" y="475886"/>
                    <a:pt x="366014" y="471317"/>
                    <a:pt x="364081" y="467451"/>
                  </a:cubicBezTo>
                  <a:cubicBezTo>
                    <a:pt x="361877" y="463043"/>
                    <a:pt x="358085" y="459557"/>
                    <a:pt x="355881" y="455149"/>
                  </a:cubicBezTo>
                  <a:cubicBezTo>
                    <a:pt x="353948" y="451283"/>
                    <a:pt x="354178" y="446444"/>
                    <a:pt x="351780" y="442848"/>
                  </a:cubicBezTo>
                  <a:cubicBezTo>
                    <a:pt x="348563" y="438023"/>
                    <a:pt x="343579" y="434647"/>
                    <a:pt x="339479" y="430547"/>
                  </a:cubicBezTo>
                  <a:cubicBezTo>
                    <a:pt x="329170" y="399621"/>
                    <a:pt x="343077" y="437744"/>
                    <a:pt x="327177" y="405944"/>
                  </a:cubicBezTo>
                  <a:cubicBezTo>
                    <a:pt x="325244" y="402078"/>
                    <a:pt x="325176" y="397421"/>
                    <a:pt x="323077" y="393643"/>
                  </a:cubicBezTo>
                  <a:cubicBezTo>
                    <a:pt x="318290" y="385027"/>
                    <a:pt x="306675" y="369040"/>
                    <a:pt x="306675" y="369040"/>
                  </a:cubicBezTo>
                  <a:cubicBezTo>
                    <a:pt x="298834" y="345514"/>
                    <a:pt x="308191" y="367474"/>
                    <a:pt x="290273" y="344437"/>
                  </a:cubicBezTo>
                  <a:cubicBezTo>
                    <a:pt x="290270" y="344434"/>
                    <a:pt x="269772" y="313685"/>
                    <a:pt x="265671" y="307533"/>
                  </a:cubicBezTo>
                  <a:cubicBezTo>
                    <a:pt x="262937" y="303432"/>
                    <a:pt x="257873" y="301334"/>
                    <a:pt x="253369" y="299332"/>
                  </a:cubicBezTo>
                  <a:cubicBezTo>
                    <a:pt x="245470" y="295821"/>
                    <a:pt x="236968" y="293865"/>
                    <a:pt x="228767" y="291131"/>
                  </a:cubicBezTo>
                  <a:cubicBezTo>
                    <a:pt x="208872" y="284500"/>
                    <a:pt x="213459" y="285138"/>
                    <a:pt x="183662" y="282931"/>
                  </a:cubicBezTo>
                  <a:cubicBezTo>
                    <a:pt x="157727" y="281010"/>
                    <a:pt x="131723" y="280197"/>
                    <a:pt x="105753" y="278830"/>
                  </a:cubicBezTo>
                  <a:cubicBezTo>
                    <a:pt x="101653" y="277463"/>
                    <a:pt x="97318" y="276663"/>
                    <a:pt x="93452" y="274730"/>
                  </a:cubicBezTo>
                  <a:cubicBezTo>
                    <a:pt x="78816" y="267412"/>
                    <a:pt x="67419" y="252797"/>
                    <a:pt x="56548" y="241926"/>
                  </a:cubicBezTo>
                  <a:lnTo>
                    <a:pt x="44246" y="229625"/>
                  </a:lnTo>
                  <a:cubicBezTo>
                    <a:pt x="37276" y="222656"/>
                    <a:pt x="34815" y="211991"/>
                    <a:pt x="27845" y="205022"/>
                  </a:cubicBezTo>
                  <a:cubicBezTo>
                    <a:pt x="12058" y="189236"/>
                    <a:pt x="18760" y="197546"/>
                    <a:pt x="7342" y="180419"/>
                  </a:cubicBezTo>
                  <a:cubicBezTo>
                    <a:pt x="-5013" y="143351"/>
                    <a:pt x="496" y="164842"/>
                    <a:pt x="7342" y="86109"/>
                  </a:cubicBezTo>
                  <a:cubicBezTo>
                    <a:pt x="7716" y="81803"/>
                    <a:pt x="11237" y="78125"/>
                    <a:pt x="11443" y="73808"/>
                  </a:cubicBezTo>
                  <a:cubicBezTo>
                    <a:pt x="12613" y="49233"/>
                    <a:pt x="11443" y="24603"/>
                    <a:pt x="11443" y="0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>
              <p:custDataLst>
                <p:tags r:id="rId3"/>
              </p:custDataLst>
            </p:nvPr>
          </p:nvSpPr>
          <p:spPr>
            <a:xfrm>
              <a:off x="5916915" y="3588438"/>
              <a:ext cx="78276" cy="473211"/>
            </a:xfrm>
            <a:custGeom>
              <a:avLst/>
              <a:gdLst>
                <a:gd name="connsiteX0" fmla="*/ 0 w 78276"/>
                <a:gd name="connsiteY0" fmla="*/ 0 h 473211"/>
                <a:gd name="connsiteX1" fmla="*/ 10674 w 78276"/>
                <a:gd name="connsiteY1" fmla="*/ 78276 h 473211"/>
                <a:gd name="connsiteX2" fmla="*/ 21348 w 78276"/>
                <a:gd name="connsiteY2" fmla="*/ 99624 h 473211"/>
                <a:gd name="connsiteX3" fmla="*/ 49812 w 78276"/>
                <a:gd name="connsiteY3" fmla="*/ 131645 h 473211"/>
                <a:gd name="connsiteX4" fmla="*/ 56928 w 78276"/>
                <a:gd name="connsiteY4" fmla="*/ 152993 h 473211"/>
                <a:gd name="connsiteX5" fmla="*/ 64044 w 78276"/>
                <a:gd name="connsiteY5" fmla="*/ 163667 h 473211"/>
                <a:gd name="connsiteX6" fmla="*/ 78276 w 78276"/>
                <a:gd name="connsiteY6" fmla="*/ 224153 h 473211"/>
                <a:gd name="connsiteX7" fmla="*/ 74718 w 78276"/>
                <a:gd name="connsiteY7" fmla="*/ 355798 h 473211"/>
                <a:gd name="connsiteX8" fmla="*/ 71160 w 78276"/>
                <a:gd name="connsiteY8" fmla="*/ 370030 h 473211"/>
                <a:gd name="connsiteX9" fmla="*/ 64044 w 78276"/>
                <a:gd name="connsiteY9" fmla="*/ 409168 h 473211"/>
                <a:gd name="connsiteX10" fmla="*/ 60486 w 78276"/>
                <a:gd name="connsiteY10" fmla="*/ 419842 h 473211"/>
                <a:gd name="connsiteX11" fmla="*/ 46254 w 78276"/>
                <a:gd name="connsiteY11" fmla="*/ 441189 h 473211"/>
                <a:gd name="connsiteX12" fmla="*/ 42696 w 78276"/>
                <a:gd name="connsiteY12" fmla="*/ 451863 h 473211"/>
                <a:gd name="connsiteX13" fmla="*/ 28464 w 78276"/>
                <a:gd name="connsiteY13" fmla="*/ 473211 h 4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76" h="473211">
                  <a:moveTo>
                    <a:pt x="0" y="0"/>
                  </a:moveTo>
                  <a:cubicBezTo>
                    <a:pt x="4155" y="37395"/>
                    <a:pt x="2704" y="50379"/>
                    <a:pt x="10674" y="78276"/>
                  </a:cubicBezTo>
                  <a:cubicBezTo>
                    <a:pt x="13277" y="87386"/>
                    <a:pt x="14782" y="92238"/>
                    <a:pt x="21348" y="99624"/>
                  </a:cubicBezTo>
                  <a:cubicBezTo>
                    <a:pt x="53846" y="136185"/>
                    <a:pt x="33660" y="107420"/>
                    <a:pt x="49812" y="131645"/>
                  </a:cubicBezTo>
                  <a:cubicBezTo>
                    <a:pt x="52184" y="138761"/>
                    <a:pt x="52767" y="146752"/>
                    <a:pt x="56928" y="152993"/>
                  </a:cubicBezTo>
                  <a:cubicBezTo>
                    <a:pt x="59300" y="156551"/>
                    <a:pt x="62307" y="159759"/>
                    <a:pt x="64044" y="163667"/>
                  </a:cubicBezTo>
                  <a:cubicBezTo>
                    <a:pt x="72520" y="182738"/>
                    <a:pt x="74889" y="203830"/>
                    <a:pt x="78276" y="224153"/>
                  </a:cubicBezTo>
                  <a:cubicBezTo>
                    <a:pt x="77090" y="268035"/>
                    <a:pt x="76857" y="311952"/>
                    <a:pt x="74718" y="355798"/>
                  </a:cubicBezTo>
                  <a:cubicBezTo>
                    <a:pt x="74480" y="360682"/>
                    <a:pt x="72035" y="365219"/>
                    <a:pt x="71160" y="370030"/>
                  </a:cubicBezTo>
                  <a:cubicBezTo>
                    <a:pt x="66121" y="397745"/>
                    <a:pt x="70096" y="387985"/>
                    <a:pt x="64044" y="409168"/>
                  </a:cubicBezTo>
                  <a:cubicBezTo>
                    <a:pt x="63014" y="412774"/>
                    <a:pt x="62307" y="416564"/>
                    <a:pt x="60486" y="419842"/>
                  </a:cubicBezTo>
                  <a:cubicBezTo>
                    <a:pt x="56333" y="427318"/>
                    <a:pt x="46254" y="441189"/>
                    <a:pt x="46254" y="441189"/>
                  </a:cubicBezTo>
                  <a:cubicBezTo>
                    <a:pt x="45068" y="444747"/>
                    <a:pt x="44517" y="448585"/>
                    <a:pt x="42696" y="451863"/>
                  </a:cubicBezTo>
                  <a:cubicBezTo>
                    <a:pt x="38543" y="459339"/>
                    <a:pt x="28464" y="473211"/>
                    <a:pt x="28464" y="473211"/>
                  </a:cubicBezTo>
                </a:path>
              </a:pathLst>
            </a:cu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>
              <p:custDataLst>
                <p:tags r:id="rId4"/>
              </p:custDataLst>
            </p:nvPr>
          </p:nvSpPr>
          <p:spPr>
            <a:xfrm>
              <a:off x="7037658" y="3639810"/>
              <a:ext cx="85411" cy="501675"/>
            </a:xfrm>
            <a:custGeom>
              <a:avLst/>
              <a:gdLst>
                <a:gd name="connsiteX0" fmla="*/ 85411 w 85411"/>
                <a:gd name="connsiteY0" fmla="*/ 0 h 501675"/>
                <a:gd name="connsiteX1" fmla="*/ 67621 w 85411"/>
                <a:gd name="connsiteY1" fmla="*/ 21348 h 501675"/>
                <a:gd name="connsiteX2" fmla="*/ 56947 w 85411"/>
                <a:gd name="connsiteY2" fmla="*/ 42696 h 501675"/>
                <a:gd name="connsiteX3" fmla="*/ 46274 w 85411"/>
                <a:gd name="connsiteY3" fmla="*/ 53370 h 501675"/>
                <a:gd name="connsiteX4" fmla="*/ 42716 w 85411"/>
                <a:gd name="connsiteY4" fmla="*/ 64044 h 501675"/>
                <a:gd name="connsiteX5" fmla="*/ 35600 w 85411"/>
                <a:gd name="connsiteY5" fmla="*/ 74718 h 501675"/>
                <a:gd name="connsiteX6" fmla="*/ 39158 w 85411"/>
                <a:gd name="connsiteY6" fmla="*/ 113855 h 501675"/>
                <a:gd name="connsiteX7" fmla="*/ 46274 w 85411"/>
                <a:gd name="connsiteY7" fmla="*/ 135203 h 501675"/>
                <a:gd name="connsiteX8" fmla="*/ 49831 w 85411"/>
                <a:gd name="connsiteY8" fmla="*/ 156551 h 501675"/>
                <a:gd name="connsiteX9" fmla="*/ 53389 w 85411"/>
                <a:gd name="connsiteY9" fmla="*/ 167225 h 501675"/>
                <a:gd name="connsiteX10" fmla="*/ 56947 w 85411"/>
                <a:gd name="connsiteY10" fmla="*/ 181457 h 501675"/>
                <a:gd name="connsiteX11" fmla="*/ 53389 w 85411"/>
                <a:gd name="connsiteY11" fmla="*/ 227711 h 501675"/>
                <a:gd name="connsiteX12" fmla="*/ 49831 w 85411"/>
                <a:gd name="connsiteY12" fmla="*/ 238385 h 501675"/>
                <a:gd name="connsiteX13" fmla="*/ 53389 w 85411"/>
                <a:gd name="connsiteY13" fmla="*/ 284638 h 501675"/>
                <a:gd name="connsiteX14" fmla="*/ 56947 w 85411"/>
                <a:gd name="connsiteY14" fmla="*/ 295312 h 501675"/>
                <a:gd name="connsiteX15" fmla="*/ 64063 w 85411"/>
                <a:gd name="connsiteY15" fmla="*/ 320218 h 501675"/>
                <a:gd name="connsiteX16" fmla="*/ 60505 w 85411"/>
                <a:gd name="connsiteY16" fmla="*/ 366472 h 501675"/>
                <a:gd name="connsiteX17" fmla="*/ 56947 w 85411"/>
                <a:gd name="connsiteY17" fmla="*/ 380704 h 501675"/>
                <a:gd name="connsiteX18" fmla="*/ 46274 w 85411"/>
                <a:gd name="connsiteY18" fmla="*/ 412725 h 501675"/>
                <a:gd name="connsiteX19" fmla="*/ 42716 w 85411"/>
                <a:gd name="connsiteY19" fmla="*/ 423399 h 501675"/>
                <a:gd name="connsiteX20" fmla="*/ 39158 w 85411"/>
                <a:gd name="connsiteY20" fmla="*/ 437631 h 501675"/>
                <a:gd name="connsiteX21" fmla="*/ 35600 w 85411"/>
                <a:gd name="connsiteY21" fmla="*/ 458979 h 501675"/>
                <a:gd name="connsiteX22" fmla="*/ 24926 w 85411"/>
                <a:gd name="connsiteY22" fmla="*/ 469653 h 501675"/>
                <a:gd name="connsiteX23" fmla="*/ 10694 w 85411"/>
                <a:gd name="connsiteY23" fmla="*/ 491001 h 501675"/>
                <a:gd name="connsiteX24" fmla="*/ 20 w 85411"/>
                <a:gd name="connsiteY24" fmla="*/ 501675 h 5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411" h="501675">
                  <a:moveTo>
                    <a:pt x="85411" y="0"/>
                  </a:moveTo>
                  <a:cubicBezTo>
                    <a:pt x="69080" y="40828"/>
                    <a:pt x="88947" y="4287"/>
                    <a:pt x="67621" y="21348"/>
                  </a:cubicBezTo>
                  <a:cubicBezTo>
                    <a:pt x="55625" y="30944"/>
                    <a:pt x="64312" y="31647"/>
                    <a:pt x="56947" y="42696"/>
                  </a:cubicBezTo>
                  <a:cubicBezTo>
                    <a:pt x="54156" y="46883"/>
                    <a:pt x="49832" y="49812"/>
                    <a:pt x="46274" y="53370"/>
                  </a:cubicBezTo>
                  <a:cubicBezTo>
                    <a:pt x="45088" y="56928"/>
                    <a:pt x="44393" y="60689"/>
                    <a:pt x="42716" y="64044"/>
                  </a:cubicBezTo>
                  <a:cubicBezTo>
                    <a:pt x="40804" y="67869"/>
                    <a:pt x="35905" y="70453"/>
                    <a:pt x="35600" y="74718"/>
                  </a:cubicBezTo>
                  <a:cubicBezTo>
                    <a:pt x="34667" y="87784"/>
                    <a:pt x="36881" y="100955"/>
                    <a:pt x="39158" y="113855"/>
                  </a:cubicBezTo>
                  <a:cubicBezTo>
                    <a:pt x="40462" y="121242"/>
                    <a:pt x="46274" y="135203"/>
                    <a:pt x="46274" y="135203"/>
                  </a:cubicBezTo>
                  <a:cubicBezTo>
                    <a:pt x="47460" y="142319"/>
                    <a:pt x="48266" y="149509"/>
                    <a:pt x="49831" y="156551"/>
                  </a:cubicBezTo>
                  <a:cubicBezTo>
                    <a:pt x="50644" y="160212"/>
                    <a:pt x="52359" y="163619"/>
                    <a:pt x="53389" y="167225"/>
                  </a:cubicBezTo>
                  <a:cubicBezTo>
                    <a:pt x="54732" y="171927"/>
                    <a:pt x="55761" y="176713"/>
                    <a:pt x="56947" y="181457"/>
                  </a:cubicBezTo>
                  <a:cubicBezTo>
                    <a:pt x="55761" y="196875"/>
                    <a:pt x="55307" y="212367"/>
                    <a:pt x="53389" y="227711"/>
                  </a:cubicBezTo>
                  <a:cubicBezTo>
                    <a:pt x="52924" y="231432"/>
                    <a:pt x="49831" y="234635"/>
                    <a:pt x="49831" y="238385"/>
                  </a:cubicBezTo>
                  <a:cubicBezTo>
                    <a:pt x="49831" y="253848"/>
                    <a:pt x="51471" y="269294"/>
                    <a:pt x="53389" y="284638"/>
                  </a:cubicBezTo>
                  <a:cubicBezTo>
                    <a:pt x="53854" y="288359"/>
                    <a:pt x="55917" y="291706"/>
                    <a:pt x="56947" y="295312"/>
                  </a:cubicBezTo>
                  <a:cubicBezTo>
                    <a:pt x="65882" y="326585"/>
                    <a:pt x="55532" y="294625"/>
                    <a:pt x="64063" y="320218"/>
                  </a:cubicBezTo>
                  <a:cubicBezTo>
                    <a:pt x="62877" y="335636"/>
                    <a:pt x="62312" y="351114"/>
                    <a:pt x="60505" y="366472"/>
                  </a:cubicBezTo>
                  <a:cubicBezTo>
                    <a:pt x="59934" y="371329"/>
                    <a:pt x="58352" y="376020"/>
                    <a:pt x="56947" y="380704"/>
                  </a:cubicBezTo>
                  <a:cubicBezTo>
                    <a:pt x="53714" y="391480"/>
                    <a:pt x="49831" y="402051"/>
                    <a:pt x="46274" y="412725"/>
                  </a:cubicBezTo>
                  <a:cubicBezTo>
                    <a:pt x="45088" y="416283"/>
                    <a:pt x="43626" y="419761"/>
                    <a:pt x="42716" y="423399"/>
                  </a:cubicBezTo>
                  <a:cubicBezTo>
                    <a:pt x="41530" y="428143"/>
                    <a:pt x="40117" y="432836"/>
                    <a:pt x="39158" y="437631"/>
                  </a:cubicBezTo>
                  <a:cubicBezTo>
                    <a:pt x="37743" y="444705"/>
                    <a:pt x="38530" y="452387"/>
                    <a:pt x="35600" y="458979"/>
                  </a:cubicBezTo>
                  <a:cubicBezTo>
                    <a:pt x="33556" y="463577"/>
                    <a:pt x="28015" y="465681"/>
                    <a:pt x="24926" y="469653"/>
                  </a:cubicBezTo>
                  <a:cubicBezTo>
                    <a:pt x="19675" y="476404"/>
                    <a:pt x="15438" y="483885"/>
                    <a:pt x="10694" y="491001"/>
                  </a:cubicBezTo>
                  <a:cubicBezTo>
                    <a:pt x="-967" y="508492"/>
                    <a:pt x="20" y="491146"/>
                    <a:pt x="20" y="501675"/>
                  </a:cubicBezTo>
                </a:path>
              </a:pathLst>
            </a:cu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845115" y="2249428"/>
            <a:ext cx="533400" cy="357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lus 47"/>
          <p:cNvSpPr/>
          <p:nvPr/>
        </p:nvSpPr>
        <p:spPr>
          <a:xfrm>
            <a:off x="2743200" y="2133579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334109"/>
            <a:ext cx="2590800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Moderate-heavy precipitation</a:t>
            </a:r>
            <a:endParaRPr lang="en-US" sz="1400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166859"/>
            <a:ext cx="2514599" cy="509541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Moderate river flooding and numerous flooding reports</a:t>
            </a:r>
            <a:endParaRPr lang="en-US" sz="14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618" r="24595" b="55348"/>
          <a:stretch/>
        </p:blipFill>
        <p:spPr bwMode="auto">
          <a:xfrm>
            <a:off x="415275" y="3862341"/>
            <a:ext cx="2327925" cy="1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712" y="3543184"/>
            <a:ext cx="2662687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Low antecedent soil moisture</a:t>
            </a:r>
            <a:endParaRPr lang="en-US" sz="1400" dirty="0"/>
          </a:p>
        </p:txBody>
      </p:sp>
      <p:pic>
        <p:nvPicPr>
          <p:cNvPr id="57" name="Content Placeholder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3862342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Plus 55"/>
          <p:cNvSpPr/>
          <p:nvPr/>
        </p:nvSpPr>
        <p:spPr>
          <a:xfrm>
            <a:off x="2743200" y="4300508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5867400" y="4416357"/>
            <a:ext cx="533400" cy="357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1400" r="26794" b="62095"/>
          <a:stretch/>
        </p:blipFill>
        <p:spPr bwMode="auto">
          <a:xfrm>
            <a:off x="6693023" y="3862342"/>
            <a:ext cx="2298577" cy="14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7640403" y="4415607"/>
            <a:ext cx="878731" cy="470530"/>
            <a:chOff x="6573696" y="3623767"/>
            <a:chExt cx="1577898" cy="823799"/>
          </a:xfrm>
        </p:grpSpPr>
        <p:sp>
          <p:nvSpPr>
            <p:cNvPr id="66" name="Freeform 65"/>
            <p:cNvSpPr/>
            <p:nvPr/>
          </p:nvSpPr>
          <p:spPr>
            <a:xfrm>
              <a:off x="7609888" y="3757274"/>
              <a:ext cx="541706" cy="619712"/>
            </a:xfrm>
            <a:custGeom>
              <a:avLst/>
              <a:gdLst>
                <a:gd name="connsiteX0" fmla="*/ 541706 w 541706"/>
                <a:gd name="connsiteY0" fmla="*/ 0 h 619712"/>
                <a:gd name="connsiteX1" fmla="*/ 533039 w 541706"/>
                <a:gd name="connsiteY1" fmla="*/ 21668 h 619712"/>
                <a:gd name="connsiteX2" fmla="*/ 520038 w 541706"/>
                <a:gd name="connsiteY2" fmla="*/ 30335 h 619712"/>
                <a:gd name="connsiteX3" fmla="*/ 515704 w 541706"/>
                <a:gd name="connsiteY3" fmla="*/ 43336 h 619712"/>
                <a:gd name="connsiteX4" fmla="*/ 494036 w 541706"/>
                <a:gd name="connsiteY4" fmla="*/ 60671 h 619712"/>
                <a:gd name="connsiteX5" fmla="*/ 485369 w 541706"/>
                <a:gd name="connsiteY5" fmla="*/ 73672 h 619712"/>
                <a:gd name="connsiteX6" fmla="*/ 472368 w 541706"/>
                <a:gd name="connsiteY6" fmla="*/ 86673 h 619712"/>
                <a:gd name="connsiteX7" fmla="*/ 455033 w 541706"/>
                <a:gd name="connsiteY7" fmla="*/ 108341 h 619712"/>
                <a:gd name="connsiteX8" fmla="*/ 446366 w 541706"/>
                <a:gd name="connsiteY8" fmla="*/ 121342 h 619712"/>
                <a:gd name="connsiteX9" fmla="*/ 433365 w 541706"/>
                <a:gd name="connsiteY9" fmla="*/ 147344 h 619712"/>
                <a:gd name="connsiteX10" fmla="*/ 420364 w 541706"/>
                <a:gd name="connsiteY10" fmla="*/ 156011 h 619712"/>
                <a:gd name="connsiteX11" fmla="*/ 403030 w 541706"/>
                <a:gd name="connsiteY11" fmla="*/ 182013 h 619712"/>
                <a:gd name="connsiteX12" fmla="*/ 398696 w 541706"/>
                <a:gd name="connsiteY12" fmla="*/ 195014 h 619712"/>
                <a:gd name="connsiteX13" fmla="*/ 372694 w 541706"/>
                <a:gd name="connsiteY13" fmla="*/ 221016 h 619712"/>
                <a:gd name="connsiteX14" fmla="*/ 368360 w 541706"/>
                <a:gd name="connsiteY14" fmla="*/ 234017 h 619712"/>
                <a:gd name="connsiteX15" fmla="*/ 355359 w 541706"/>
                <a:gd name="connsiteY15" fmla="*/ 242684 h 619712"/>
                <a:gd name="connsiteX16" fmla="*/ 346692 w 541706"/>
                <a:gd name="connsiteY16" fmla="*/ 251352 h 619712"/>
                <a:gd name="connsiteX17" fmla="*/ 316357 w 541706"/>
                <a:gd name="connsiteY17" fmla="*/ 281687 h 619712"/>
                <a:gd name="connsiteX18" fmla="*/ 299022 w 541706"/>
                <a:gd name="connsiteY18" fmla="*/ 299022 h 619712"/>
                <a:gd name="connsiteX19" fmla="*/ 273020 w 541706"/>
                <a:gd name="connsiteY19" fmla="*/ 325024 h 619712"/>
                <a:gd name="connsiteX20" fmla="*/ 260019 w 541706"/>
                <a:gd name="connsiteY20" fmla="*/ 333691 h 619712"/>
                <a:gd name="connsiteX21" fmla="*/ 242685 w 541706"/>
                <a:gd name="connsiteY21" fmla="*/ 359693 h 619712"/>
                <a:gd name="connsiteX22" fmla="*/ 238351 w 541706"/>
                <a:gd name="connsiteY22" fmla="*/ 372694 h 619712"/>
                <a:gd name="connsiteX23" fmla="*/ 221016 w 541706"/>
                <a:gd name="connsiteY23" fmla="*/ 394362 h 619712"/>
                <a:gd name="connsiteX24" fmla="*/ 208015 w 541706"/>
                <a:gd name="connsiteY24" fmla="*/ 416030 h 619712"/>
                <a:gd name="connsiteX25" fmla="*/ 190681 w 541706"/>
                <a:gd name="connsiteY25" fmla="*/ 437699 h 619712"/>
                <a:gd name="connsiteX26" fmla="*/ 177680 w 541706"/>
                <a:gd name="connsiteY26" fmla="*/ 446366 h 619712"/>
                <a:gd name="connsiteX27" fmla="*/ 169012 w 541706"/>
                <a:gd name="connsiteY27" fmla="*/ 455033 h 619712"/>
                <a:gd name="connsiteX28" fmla="*/ 160345 w 541706"/>
                <a:gd name="connsiteY28" fmla="*/ 468034 h 619712"/>
                <a:gd name="connsiteX29" fmla="*/ 147344 w 541706"/>
                <a:gd name="connsiteY29" fmla="*/ 472368 h 619712"/>
                <a:gd name="connsiteX30" fmla="*/ 130010 w 541706"/>
                <a:gd name="connsiteY30" fmla="*/ 498370 h 619712"/>
                <a:gd name="connsiteX31" fmla="*/ 108341 w 541706"/>
                <a:gd name="connsiteY31" fmla="*/ 515704 h 619712"/>
                <a:gd name="connsiteX32" fmla="*/ 99674 w 541706"/>
                <a:gd name="connsiteY32" fmla="*/ 528705 h 619712"/>
                <a:gd name="connsiteX33" fmla="*/ 86673 w 541706"/>
                <a:gd name="connsiteY33" fmla="*/ 537372 h 619712"/>
                <a:gd name="connsiteX34" fmla="*/ 65005 w 541706"/>
                <a:gd name="connsiteY34" fmla="*/ 554707 h 619712"/>
                <a:gd name="connsiteX35" fmla="*/ 39003 w 541706"/>
                <a:gd name="connsiteY35" fmla="*/ 585043 h 619712"/>
                <a:gd name="connsiteX36" fmla="*/ 21668 w 541706"/>
                <a:gd name="connsiteY36" fmla="*/ 606711 h 619712"/>
                <a:gd name="connsiteX37" fmla="*/ 8667 w 541706"/>
                <a:gd name="connsiteY37" fmla="*/ 611044 h 619712"/>
                <a:gd name="connsiteX38" fmla="*/ 0 w 541706"/>
                <a:gd name="connsiteY38" fmla="*/ 619712 h 6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41706" h="619712">
                  <a:moveTo>
                    <a:pt x="541706" y="0"/>
                  </a:moveTo>
                  <a:cubicBezTo>
                    <a:pt x="538817" y="7223"/>
                    <a:pt x="537560" y="15338"/>
                    <a:pt x="533039" y="21668"/>
                  </a:cubicBezTo>
                  <a:cubicBezTo>
                    <a:pt x="530012" y="25906"/>
                    <a:pt x="523292" y="26268"/>
                    <a:pt x="520038" y="30335"/>
                  </a:cubicBezTo>
                  <a:cubicBezTo>
                    <a:pt x="517184" y="33902"/>
                    <a:pt x="518054" y="39419"/>
                    <a:pt x="515704" y="43336"/>
                  </a:cubicBezTo>
                  <a:cubicBezTo>
                    <a:pt x="511586" y="50200"/>
                    <a:pt x="499944" y="56733"/>
                    <a:pt x="494036" y="60671"/>
                  </a:cubicBezTo>
                  <a:cubicBezTo>
                    <a:pt x="491147" y="65005"/>
                    <a:pt x="488703" y="69671"/>
                    <a:pt x="485369" y="73672"/>
                  </a:cubicBezTo>
                  <a:cubicBezTo>
                    <a:pt x="481446" y="78380"/>
                    <a:pt x="475768" y="81574"/>
                    <a:pt x="472368" y="86673"/>
                  </a:cubicBezTo>
                  <a:cubicBezTo>
                    <a:pt x="455622" y="111791"/>
                    <a:pt x="484108" y="88958"/>
                    <a:pt x="455033" y="108341"/>
                  </a:cubicBezTo>
                  <a:cubicBezTo>
                    <a:pt x="452144" y="112675"/>
                    <a:pt x="448695" y="116684"/>
                    <a:pt x="446366" y="121342"/>
                  </a:cubicBezTo>
                  <a:cubicBezTo>
                    <a:pt x="439318" y="135439"/>
                    <a:pt x="445783" y="134926"/>
                    <a:pt x="433365" y="147344"/>
                  </a:cubicBezTo>
                  <a:cubicBezTo>
                    <a:pt x="429682" y="151027"/>
                    <a:pt x="424698" y="153122"/>
                    <a:pt x="420364" y="156011"/>
                  </a:cubicBezTo>
                  <a:cubicBezTo>
                    <a:pt x="410410" y="195823"/>
                    <a:pt x="424795" y="154806"/>
                    <a:pt x="403030" y="182013"/>
                  </a:cubicBezTo>
                  <a:cubicBezTo>
                    <a:pt x="400176" y="185580"/>
                    <a:pt x="401501" y="191408"/>
                    <a:pt x="398696" y="195014"/>
                  </a:cubicBezTo>
                  <a:cubicBezTo>
                    <a:pt x="391171" y="204689"/>
                    <a:pt x="372694" y="221016"/>
                    <a:pt x="372694" y="221016"/>
                  </a:cubicBezTo>
                  <a:cubicBezTo>
                    <a:pt x="371249" y="225350"/>
                    <a:pt x="371214" y="230450"/>
                    <a:pt x="368360" y="234017"/>
                  </a:cubicBezTo>
                  <a:cubicBezTo>
                    <a:pt x="365106" y="238084"/>
                    <a:pt x="359426" y="239430"/>
                    <a:pt x="355359" y="242684"/>
                  </a:cubicBezTo>
                  <a:cubicBezTo>
                    <a:pt x="352168" y="245236"/>
                    <a:pt x="349581" y="248463"/>
                    <a:pt x="346692" y="251352"/>
                  </a:cubicBezTo>
                  <a:cubicBezTo>
                    <a:pt x="339064" y="274235"/>
                    <a:pt x="346159" y="261819"/>
                    <a:pt x="316357" y="281687"/>
                  </a:cubicBezTo>
                  <a:cubicBezTo>
                    <a:pt x="309558" y="286220"/>
                    <a:pt x="304800" y="293244"/>
                    <a:pt x="299022" y="299022"/>
                  </a:cubicBezTo>
                  <a:lnTo>
                    <a:pt x="273020" y="325024"/>
                  </a:lnTo>
                  <a:cubicBezTo>
                    <a:pt x="269337" y="328707"/>
                    <a:pt x="264353" y="330802"/>
                    <a:pt x="260019" y="333691"/>
                  </a:cubicBezTo>
                  <a:lnTo>
                    <a:pt x="242685" y="359693"/>
                  </a:lnTo>
                  <a:cubicBezTo>
                    <a:pt x="240151" y="363494"/>
                    <a:pt x="240394" y="368608"/>
                    <a:pt x="238351" y="372694"/>
                  </a:cubicBezTo>
                  <a:cubicBezTo>
                    <a:pt x="232883" y="383630"/>
                    <a:pt x="229080" y="386299"/>
                    <a:pt x="221016" y="394362"/>
                  </a:cubicBezTo>
                  <a:cubicBezTo>
                    <a:pt x="213491" y="416941"/>
                    <a:pt x="221613" y="399033"/>
                    <a:pt x="208015" y="416030"/>
                  </a:cubicBezTo>
                  <a:cubicBezTo>
                    <a:pt x="198005" y="428542"/>
                    <a:pt x="202306" y="428398"/>
                    <a:pt x="190681" y="437699"/>
                  </a:cubicBezTo>
                  <a:cubicBezTo>
                    <a:pt x="186614" y="440953"/>
                    <a:pt x="181747" y="443113"/>
                    <a:pt x="177680" y="446366"/>
                  </a:cubicBezTo>
                  <a:cubicBezTo>
                    <a:pt x="174489" y="448918"/>
                    <a:pt x="171564" y="451842"/>
                    <a:pt x="169012" y="455033"/>
                  </a:cubicBezTo>
                  <a:cubicBezTo>
                    <a:pt x="165758" y="459100"/>
                    <a:pt x="164412" y="464780"/>
                    <a:pt x="160345" y="468034"/>
                  </a:cubicBezTo>
                  <a:cubicBezTo>
                    <a:pt x="156778" y="470888"/>
                    <a:pt x="151678" y="470923"/>
                    <a:pt x="147344" y="472368"/>
                  </a:cubicBezTo>
                  <a:cubicBezTo>
                    <a:pt x="141566" y="481035"/>
                    <a:pt x="138677" y="492592"/>
                    <a:pt x="130010" y="498370"/>
                  </a:cubicBezTo>
                  <a:cubicBezTo>
                    <a:pt x="120359" y="504804"/>
                    <a:pt x="115397" y="506884"/>
                    <a:pt x="108341" y="515704"/>
                  </a:cubicBezTo>
                  <a:cubicBezTo>
                    <a:pt x="105087" y="519771"/>
                    <a:pt x="103357" y="525022"/>
                    <a:pt x="99674" y="528705"/>
                  </a:cubicBezTo>
                  <a:cubicBezTo>
                    <a:pt x="95991" y="532388"/>
                    <a:pt x="90740" y="534118"/>
                    <a:pt x="86673" y="537372"/>
                  </a:cubicBezTo>
                  <a:cubicBezTo>
                    <a:pt x="55798" y="562073"/>
                    <a:pt x="105020" y="528031"/>
                    <a:pt x="65005" y="554707"/>
                  </a:cubicBezTo>
                  <a:cubicBezTo>
                    <a:pt x="51805" y="574507"/>
                    <a:pt x="60021" y="564025"/>
                    <a:pt x="39003" y="585043"/>
                  </a:cubicBezTo>
                  <a:cubicBezTo>
                    <a:pt x="30143" y="593903"/>
                    <a:pt x="32392" y="600277"/>
                    <a:pt x="21668" y="606711"/>
                  </a:cubicBezTo>
                  <a:cubicBezTo>
                    <a:pt x="17751" y="609061"/>
                    <a:pt x="13001" y="609600"/>
                    <a:pt x="8667" y="611044"/>
                  </a:cubicBezTo>
                  <a:lnTo>
                    <a:pt x="0" y="619712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573696" y="3623767"/>
              <a:ext cx="1472536" cy="823799"/>
              <a:chOff x="6578695" y="3613313"/>
              <a:chExt cx="1472536" cy="823799"/>
            </a:xfrm>
            <a:solidFill>
              <a:schemeClr val="tx1"/>
            </a:solidFill>
          </p:grpSpPr>
          <p:grpSp>
            <p:nvGrpSpPr>
              <p:cNvPr id="68" name="Group 67"/>
              <p:cNvGrpSpPr/>
              <p:nvPr/>
            </p:nvGrpSpPr>
            <p:grpSpPr>
              <a:xfrm>
                <a:off x="6578695" y="3613313"/>
                <a:ext cx="1472536" cy="823799"/>
                <a:chOff x="6048164" y="3685321"/>
                <a:chExt cx="1472536" cy="823799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5-Point Star 69"/>
                <p:cNvSpPr/>
                <p:nvPr/>
              </p:nvSpPr>
              <p:spPr>
                <a:xfrm>
                  <a:off x="6813777" y="4412990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5-Point Star 70"/>
                <p:cNvSpPr/>
                <p:nvPr/>
              </p:nvSpPr>
              <p:spPr>
                <a:xfrm>
                  <a:off x="7164288" y="3685321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5-Point Star 71"/>
                <p:cNvSpPr/>
                <p:nvPr/>
              </p:nvSpPr>
              <p:spPr>
                <a:xfrm>
                  <a:off x="6048164" y="4437112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5-Point Star 72"/>
                <p:cNvSpPr/>
                <p:nvPr/>
              </p:nvSpPr>
              <p:spPr>
                <a:xfrm>
                  <a:off x="7415345" y="4017847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5-Point Star 73"/>
                <p:cNvSpPr/>
                <p:nvPr/>
              </p:nvSpPr>
              <p:spPr>
                <a:xfrm>
                  <a:off x="7448692" y="4189617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9" name="5-Point Star 68"/>
              <p:cNvSpPr/>
              <p:nvPr/>
            </p:nvSpPr>
            <p:spPr>
              <a:xfrm>
                <a:off x="7730823" y="4257092"/>
                <a:ext cx="72008" cy="72008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7597" y="3551238"/>
            <a:ext cx="2569803" cy="334962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Heavy precipitation</a:t>
            </a:r>
            <a:endParaRPr lang="en-US" sz="1400" dirty="0"/>
          </a:p>
        </p:txBody>
      </p:sp>
      <p:pic>
        <p:nvPicPr>
          <p:cNvPr id="76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6425682" y="3862343"/>
            <a:ext cx="279827" cy="14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35448" y="3862343"/>
            <a:ext cx="279827" cy="14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58926" y="1652543"/>
            <a:ext cx="279827" cy="14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634" y="3505200"/>
            <a:ext cx="2514599" cy="372948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Isolated minor flooding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135448" y="8382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March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5448" y="32766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September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7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2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1" y="1219200"/>
            <a:ext cx="2819399" cy="449871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Moderate antecedent soil moisture</a:t>
            </a:r>
            <a:endParaRPr lang="en-US" sz="1400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17220" y="22860"/>
            <a:ext cx="7901913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LIS for Monitoring </a:t>
            </a:r>
            <a:r>
              <a:rPr lang="en-US" sz="4000" dirty="0"/>
              <a:t>Flood Potential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6488" r="14469" b="55000"/>
          <a:stretch/>
        </p:blipFill>
        <p:spPr>
          <a:xfrm>
            <a:off x="3523021" y="3862341"/>
            <a:ext cx="2268179" cy="1471659"/>
          </a:xfrm>
          <a:prstGeom prst="rect">
            <a:avLst/>
          </a:prstGeom>
        </p:spPr>
      </p:pic>
      <p:pic>
        <p:nvPicPr>
          <p:cNvPr id="20" name="Content Placeholder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6028" r="14121" b="54959"/>
          <a:stretch/>
        </p:blipFill>
        <p:spPr bwMode="auto">
          <a:xfrm>
            <a:off x="3523021" y="1652541"/>
            <a:ext cx="2268179" cy="147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://weather.msfc.nasa.gov/sport/dynamic/lisbhm/swet_20110307_09z.gif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6369" r="19572" b="55137"/>
          <a:stretch/>
        </p:blipFill>
        <p:spPr bwMode="auto">
          <a:xfrm>
            <a:off x="438753" y="1652542"/>
            <a:ext cx="2268179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ontent Placeholder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1652541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413196" y="1652541"/>
            <a:ext cx="2578404" cy="1471657"/>
            <a:chOff x="4131645" y="2553699"/>
            <a:chExt cx="4858772" cy="2688451"/>
          </a:xfrm>
        </p:grpSpPr>
        <p:grpSp>
          <p:nvGrpSpPr>
            <p:cNvPr id="27" name="Group 26"/>
            <p:cNvGrpSpPr/>
            <p:nvPr/>
          </p:nvGrpSpPr>
          <p:grpSpPr>
            <a:xfrm>
              <a:off x="4131645" y="2553699"/>
              <a:ext cx="4858772" cy="2688451"/>
              <a:chOff x="4283968" y="2769079"/>
              <a:chExt cx="4644516" cy="2520280"/>
            </a:xfrm>
          </p:grpSpPr>
          <p:pic>
            <p:nvPicPr>
              <p:cNvPr id="28" name="Picture 2" descr="http://weather.msfc.nasa.gov/sport/dynamic/lisbhm/swet_20110309_09z.gif"/>
              <p:cNvPicPr>
                <a:picLocks noChangeArrowheads="1"/>
              </p:cNvPicPr>
              <p:nvPr>
                <p:custDataLst>
                  <p:tags r:id="rId19"/>
                </p:custDataLst>
              </p:nvPr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4" t="11632" r="26806" b="64847"/>
              <a:stretch/>
            </p:blipFill>
            <p:spPr bwMode="auto">
              <a:xfrm>
                <a:off x="4283968" y="2769079"/>
                <a:ext cx="4644516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http://weather.msfc.nasa.gov/sport/dynamic/lisbhm/swet_20110309_09z.gif"/>
              <p:cNvPicPr>
                <a:picLocks noChangeArrowheads="1"/>
              </p:cNvPicPr>
              <p:nvPr>
                <p:custDataLst>
                  <p:tags r:id="rId20"/>
                </p:custDataLst>
              </p:nvPr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1" t="34316" r="89598" b="19318"/>
              <a:stretch/>
            </p:blipFill>
            <p:spPr bwMode="auto">
              <a:xfrm>
                <a:off x="4283968" y="2769079"/>
                <a:ext cx="504056" cy="2520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5940152" y="3465004"/>
              <a:ext cx="1800200" cy="1512168"/>
              <a:chOff x="5940152" y="3465004"/>
              <a:chExt cx="1800200" cy="151216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5-Point Star 30"/>
              <p:cNvSpPr/>
              <p:nvPr>
                <p:custDataLst>
                  <p:tags r:id="rId5"/>
                </p:custDataLst>
              </p:nvPr>
            </p:nvSpPr>
            <p:spPr>
              <a:xfrm>
                <a:off x="6732240" y="350100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5-Point Star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7056276" y="346500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5-Point Star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7020272" y="393305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5-Point Star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6984268" y="375303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5-Point Star 34"/>
              <p:cNvSpPr/>
              <p:nvPr>
                <p:custDataLst>
                  <p:tags r:id="rId9"/>
                </p:custDataLst>
              </p:nvPr>
            </p:nvSpPr>
            <p:spPr>
              <a:xfrm>
                <a:off x="5940152" y="4149080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5-Point Star 35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20172" y="4149080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5-Point Star 36"/>
              <p:cNvSpPr/>
              <p:nvPr>
                <p:custDataLst>
                  <p:tags r:id="rId11"/>
                </p:custDataLst>
              </p:nvPr>
            </p:nvSpPr>
            <p:spPr>
              <a:xfrm>
                <a:off x="6696236" y="458112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5-Point Star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6444208" y="4617132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5-Point Star 3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84268" y="436510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5-Point Star 39"/>
              <p:cNvSpPr/>
              <p:nvPr>
                <p:custDataLst>
                  <p:tags r:id="rId14"/>
                </p:custDataLst>
              </p:nvPr>
            </p:nvSpPr>
            <p:spPr>
              <a:xfrm>
                <a:off x="6516216" y="490516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5-Point Star 4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552220" y="458112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5-Point Star 4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884640" y="3501008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5-Point Star 4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444208" y="4005064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5-Point Star 43"/>
              <p:cNvSpPr/>
              <p:nvPr>
                <p:custDataLst>
                  <p:tags r:id="rId18"/>
                </p:custDataLst>
              </p:nvPr>
            </p:nvSpPr>
            <p:spPr>
              <a:xfrm>
                <a:off x="7668344" y="4473116"/>
                <a:ext cx="72008" cy="72008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>
              <p:custDataLst>
                <p:tags r:id="rId2"/>
              </p:custDataLst>
            </p:nvPr>
          </p:nvSpPr>
          <p:spPr>
            <a:xfrm>
              <a:off x="4888593" y="3132743"/>
              <a:ext cx="3373811" cy="1131723"/>
            </a:xfrm>
            <a:custGeom>
              <a:avLst/>
              <a:gdLst>
                <a:gd name="connsiteX0" fmla="*/ 3373811 w 3373811"/>
                <a:gd name="connsiteY0" fmla="*/ 20502 h 1131723"/>
                <a:gd name="connsiteX1" fmla="*/ 3328706 w 3373811"/>
                <a:gd name="connsiteY1" fmla="*/ 36904 h 1131723"/>
                <a:gd name="connsiteX2" fmla="*/ 3316404 w 3373811"/>
                <a:gd name="connsiteY2" fmla="*/ 41004 h 1131723"/>
                <a:gd name="connsiteX3" fmla="*/ 3295902 w 3373811"/>
                <a:gd name="connsiteY3" fmla="*/ 57406 h 1131723"/>
                <a:gd name="connsiteX4" fmla="*/ 3258998 w 3373811"/>
                <a:gd name="connsiteY4" fmla="*/ 82009 h 1131723"/>
                <a:gd name="connsiteX5" fmla="*/ 3246697 w 3373811"/>
                <a:gd name="connsiteY5" fmla="*/ 86109 h 1131723"/>
                <a:gd name="connsiteX6" fmla="*/ 3209793 w 3373811"/>
                <a:gd name="connsiteY6" fmla="*/ 110712 h 1131723"/>
                <a:gd name="connsiteX7" fmla="*/ 3197491 w 3373811"/>
                <a:gd name="connsiteY7" fmla="*/ 123013 h 1131723"/>
                <a:gd name="connsiteX8" fmla="*/ 3189290 w 3373811"/>
                <a:gd name="connsiteY8" fmla="*/ 135314 h 1131723"/>
                <a:gd name="connsiteX9" fmla="*/ 3176989 w 3373811"/>
                <a:gd name="connsiteY9" fmla="*/ 139415 h 1131723"/>
                <a:gd name="connsiteX10" fmla="*/ 3156487 w 3373811"/>
                <a:gd name="connsiteY10" fmla="*/ 155817 h 1131723"/>
                <a:gd name="connsiteX11" fmla="*/ 3144185 w 3373811"/>
                <a:gd name="connsiteY11" fmla="*/ 180419 h 1131723"/>
                <a:gd name="connsiteX12" fmla="*/ 3115482 w 3373811"/>
                <a:gd name="connsiteY12" fmla="*/ 217323 h 1131723"/>
                <a:gd name="connsiteX13" fmla="*/ 3090880 w 3373811"/>
                <a:gd name="connsiteY13" fmla="*/ 266529 h 1131723"/>
                <a:gd name="connsiteX14" fmla="*/ 3082679 w 3373811"/>
                <a:gd name="connsiteY14" fmla="*/ 278830 h 1131723"/>
                <a:gd name="connsiteX15" fmla="*/ 3070377 w 3373811"/>
                <a:gd name="connsiteY15" fmla="*/ 287031 h 1131723"/>
                <a:gd name="connsiteX16" fmla="*/ 3066277 w 3373811"/>
                <a:gd name="connsiteY16" fmla="*/ 299332 h 1131723"/>
                <a:gd name="connsiteX17" fmla="*/ 3037574 w 3373811"/>
                <a:gd name="connsiteY17" fmla="*/ 336236 h 1131723"/>
                <a:gd name="connsiteX18" fmla="*/ 3025272 w 3373811"/>
                <a:gd name="connsiteY18" fmla="*/ 360839 h 1131723"/>
                <a:gd name="connsiteX19" fmla="*/ 3012971 w 3373811"/>
                <a:gd name="connsiteY19" fmla="*/ 369040 h 1131723"/>
                <a:gd name="connsiteX20" fmla="*/ 2996569 w 3373811"/>
                <a:gd name="connsiteY20" fmla="*/ 393643 h 1131723"/>
                <a:gd name="connsiteX21" fmla="*/ 2988368 w 3373811"/>
                <a:gd name="connsiteY21" fmla="*/ 405944 h 1131723"/>
                <a:gd name="connsiteX22" fmla="*/ 2967866 w 3373811"/>
                <a:gd name="connsiteY22" fmla="*/ 442848 h 1131723"/>
                <a:gd name="connsiteX23" fmla="*/ 2955565 w 3373811"/>
                <a:gd name="connsiteY23" fmla="*/ 451049 h 1131723"/>
                <a:gd name="connsiteX24" fmla="*/ 2926862 w 3373811"/>
                <a:gd name="connsiteY24" fmla="*/ 483853 h 1131723"/>
                <a:gd name="connsiteX25" fmla="*/ 2910460 w 3373811"/>
                <a:gd name="connsiteY25" fmla="*/ 508455 h 1131723"/>
                <a:gd name="connsiteX26" fmla="*/ 2902259 w 3373811"/>
                <a:gd name="connsiteY26" fmla="*/ 520757 h 1131723"/>
                <a:gd name="connsiteX27" fmla="*/ 2881757 w 3373811"/>
                <a:gd name="connsiteY27" fmla="*/ 557661 h 1131723"/>
                <a:gd name="connsiteX28" fmla="*/ 2873556 w 3373811"/>
                <a:gd name="connsiteY28" fmla="*/ 569962 h 1131723"/>
                <a:gd name="connsiteX29" fmla="*/ 2861255 w 3373811"/>
                <a:gd name="connsiteY29" fmla="*/ 582263 h 1131723"/>
                <a:gd name="connsiteX30" fmla="*/ 2853054 w 3373811"/>
                <a:gd name="connsiteY30" fmla="*/ 594565 h 1131723"/>
                <a:gd name="connsiteX31" fmla="*/ 2828451 w 3373811"/>
                <a:gd name="connsiteY31" fmla="*/ 615067 h 1131723"/>
                <a:gd name="connsiteX32" fmla="*/ 2795647 w 3373811"/>
                <a:gd name="connsiteY32" fmla="*/ 651971 h 1131723"/>
                <a:gd name="connsiteX33" fmla="*/ 2758743 w 3373811"/>
                <a:gd name="connsiteY33" fmla="*/ 684774 h 1131723"/>
                <a:gd name="connsiteX34" fmla="*/ 2746442 w 3373811"/>
                <a:gd name="connsiteY34" fmla="*/ 697076 h 1131723"/>
                <a:gd name="connsiteX35" fmla="*/ 2734141 w 3373811"/>
                <a:gd name="connsiteY35" fmla="*/ 709377 h 1131723"/>
                <a:gd name="connsiteX36" fmla="*/ 2721839 w 3373811"/>
                <a:gd name="connsiteY36" fmla="*/ 733980 h 1131723"/>
                <a:gd name="connsiteX37" fmla="*/ 2709538 w 3373811"/>
                <a:gd name="connsiteY37" fmla="*/ 742181 h 1131723"/>
                <a:gd name="connsiteX38" fmla="*/ 2693136 w 3373811"/>
                <a:gd name="connsiteY38" fmla="*/ 766783 h 1131723"/>
                <a:gd name="connsiteX39" fmla="*/ 2689036 w 3373811"/>
                <a:gd name="connsiteY39" fmla="*/ 779085 h 1131723"/>
                <a:gd name="connsiteX40" fmla="*/ 2676734 w 3373811"/>
                <a:gd name="connsiteY40" fmla="*/ 787286 h 1131723"/>
                <a:gd name="connsiteX41" fmla="*/ 2660333 w 3373811"/>
                <a:gd name="connsiteY41" fmla="*/ 811888 h 1131723"/>
                <a:gd name="connsiteX42" fmla="*/ 2652132 w 3373811"/>
                <a:gd name="connsiteY42" fmla="*/ 824190 h 1131723"/>
                <a:gd name="connsiteX43" fmla="*/ 2639830 w 3373811"/>
                <a:gd name="connsiteY43" fmla="*/ 840592 h 1131723"/>
                <a:gd name="connsiteX44" fmla="*/ 2627529 w 3373811"/>
                <a:gd name="connsiteY44" fmla="*/ 848792 h 1131723"/>
                <a:gd name="connsiteX45" fmla="*/ 2611127 w 3373811"/>
                <a:gd name="connsiteY45" fmla="*/ 873395 h 1131723"/>
                <a:gd name="connsiteX46" fmla="*/ 2586524 w 3373811"/>
                <a:gd name="connsiteY46" fmla="*/ 897998 h 1131723"/>
                <a:gd name="connsiteX47" fmla="*/ 2566022 w 3373811"/>
                <a:gd name="connsiteY47" fmla="*/ 934902 h 1131723"/>
                <a:gd name="connsiteX48" fmla="*/ 2557821 w 3373811"/>
                <a:gd name="connsiteY48" fmla="*/ 947203 h 1131723"/>
                <a:gd name="connsiteX49" fmla="*/ 2549620 w 3373811"/>
                <a:gd name="connsiteY49" fmla="*/ 959505 h 1131723"/>
                <a:gd name="connsiteX50" fmla="*/ 2545520 w 3373811"/>
                <a:gd name="connsiteY50" fmla="*/ 971806 h 1131723"/>
                <a:gd name="connsiteX51" fmla="*/ 2529118 w 3373811"/>
                <a:gd name="connsiteY51" fmla="*/ 996409 h 1131723"/>
                <a:gd name="connsiteX52" fmla="*/ 2512716 w 3373811"/>
                <a:gd name="connsiteY52" fmla="*/ 1021011 h 1131723"/>
                <a:gd name="connsiteX53" fmla="*/ 2500415 w 3373811"/>
                <a:gd name="connsiteY53" fmla="*/ 1033313 h 1131723"/>
                <a:gd name="connsiteX54" fmla="*/ 2492214 w 3373811"/>
                <a:gd name="connsiteY54" fmla="*/ 1045614 h 1131723"/>
                <a:gd name="connsiteX55" fmla="*/ 2479913 w 3373811"/>
                <a:gd name="connsiteY55" fmla="*/ 1057915 h 1131723"/>
                <a:gd name="connsiteX56" fmla="*/ 2471712 w 3373811"/>
                <a:gd name="connsiteY56" fmla="*/ 1070217 h 1131723"/>
                <a:gd name="connsiteX57" fmla="*/ 2447109 w 3373811"/>
                <a:gd name="connsiteY57" fmla="*/ 1090719 h 1131723"/>
                <a:gd name="connsiteX58" fmla="*/ 2438908 w 3373811"/>
                <a:gd name="connsiteY58" fmla="*/ 1103020 h 1131723"/>
                <a:gd name="connsiteX59" fmla="*/ 2414306 w 3373811"/>
                <a:gd name="connsiteY59" fmla="*/ 1111221 h 1131723"/>
                <a:gd name="connsiteX60" fmla="*/ 2377402 w 3373811"/>
                <a:gd name="connsiteY60" fmla="*/ 1131723 h 1131723"/>
                <a:gd name="connsiteX61" fmla="*/ 2324096 w 3373811"/>
                <a:gd name="connsiteY61" fmla="*/ 1127623 h 1131723"/>
                <a:gd name="connsiteX62" fmla="*/ 2299493 w 3373811"/>
                <a:gd name="connsiteY62" fmla="*/ 1119422 h 1131723"/>
                <a:gd name="connsiteX63" fmla="*/ 2287192 w 3373811"/>
                <a:gd name="connsiteY63" fmla="*/ 1115322 h 1131723"/>
                <a:gd name="connsiteX64" fmla="*/ 2274890 w 3373811"/>
                <a:gd name="connsiteY64" fmla="*/ 1107121 h 1131723"/>
                <a:gd name="connsiteX65" fmla="*/ 2262589 w 3373811"/>
                <a:gd name="connsiteY65" fmla="*/ 1103020 h 1131723"/>
                <a:gd name="connsiteX66" fmla="*/ 2254388 w 3373811"/>
                <a:gd name="connsiteY66" fmla="*/ 1090719 h 1131723"/>
                <a:gd name="connsiteX67" fmla="*/ 2242087 w 3373811"/>
                <a:gd name="connsiteY67" fmla="*/ 1078418 h 1131723"/>
                <a:gd name="connsiteX68" fmla="*/ 2217484 w 3373811"/>
                <a:gd name="connsiteY68" fmla="*/ 1062016 h 1131723"/>
                <a:gd name="connsiteX69" fmla="*/ 2201082 w 3373811"/>
                <a:gd name="connsiteY69" fmla="*/ 1045614 h 1131723"/>
                <a:gd name="connsiteX70" fmla="*/ 2196982 w 3373811"/>
                <a:gd name="connsiteY70" fmla="*/ 1033313 h 1131723"/>
                <a:gd name="connsiteX71" fmla="*/ 2184681 w 3373811"/>
                <a:gd name="connsiteY71" fmla="*/ 1029212 h 1131723"/>
                <a:gd name="connsiteX72" fmla="*/ 2147777 w 3373811"/>
                <a:gd name="connsiteY72" fmla="*/ 1004609 h 1131723"/>
                <a:gd name="connsiteX73" fmla="*/ 2135475 w 3373811"/>
                <a:gd name="connsiteY73" fmla="*/ 996409 h 1131723"/>
                <a:gd name="connsiteX74" fmla="*/ 2123174 w 3373811"/>
                <a:gd name="connsiteY74" fmla="*/ 992308 h 1131723"/>
                <a:gd name="connsiteX75" fmla="*/ 2098571 w 3373811"/>
                <a:gd name="connsiteY75" fmla="*/ 975906 h 1131723"/>
                <a:gd name="connsiteX76" fmla="*/ 2090370 w 3373811"/>
                <a:gd name="connsiteY76" fmla="*/ 963605 h 1131723"/>
                <a:gd name="connsiteX77" fmla="*/ 2082169 w 3373811"/>
                <a:gd name="connsiteY77" fmla="*/ 939002 h 1131723"/>
                <a:gd name="connsiteX78" fmla="*/ 2069868 w 3373811"/>
                <a:gd name="connsiteY78" fmla="*/ 934902 h 1131723"/>
                <a:gd name="connsiteX79" fmla="*/ 2061667 w 3373811"/>
                <a:gd name="connsiteY79" fmla="*/ 910299 h 1131723"/>
                <a:gd name="connsiteX80" fmla="*/ 2045265 w 3373811"/>
                <a:gd name="connsiteY80" fmla="*/ 885696 h 1131723"/>
                <a:gd name="connsiteX81" fmla="*/ 2028864 w 3373811"/>
                <a:gd name="connsiteY81" fmla="*/ 865194 h 1131723"/>
                <a:gd name="connsiteX82" fmla="*/ 2012462 w 3373811"/>
                <a:gd name="connsiteY82" fmla="*/ 848792 h 1131723"/>
                <a:gd name="connsiteX83" fmla="*/ 1959156 w 3373811"/>
                <a:gd name="connsiteY83" fmla="*/ 856993 h 1131723"/>
                <a:gd name="connsiteX84" fmla="*/ 1946855 w 3373811"/>
                <a:gd name="connsiteY84" fmla="*/ 865194 h 1131723"/>
                <a:gd name="connsiteX85" fmla="*/ 1922252 w 3373811"/>
                <a:gd name="connsiteY85" fmla="*/ 873395 h 1131723"/>
                <a:gd name="connsiteX86" fmla="*/ 1909950 w 3373811"/>
                <a:gd name="connsiteY86" fmla="*/ 861094 h 1131723"/>
                <a:gd name="connsiteX87" fmla="*/ 1897649 w 3373811"/>
                <a:gd name="connsiteY87" fmla="*/ 836491 h 1131723"/>
                <a:gd name="connsiteX88" fmla="*/ 1885348 w 3373811"/>
                <a:gd name="connsiteY88" fmla="*/ 832391 h 1131723"/>
                <a:gd name="connsiteX89" fmla="*/ 1803339 w 3373811"/>
                <a:gd name="connsiteY89" fmla="*/ 836491 h 1131723"/>
                <a:gd name="connsiteX90" fmla="*/ 1778736 w 3373811"/>
                <a:gd name="connsiteY90" fmla="*/ 844692 h 1131723"/>
                <a:gd name="connsiteX91" fmla="*/ 1766435 w 3373811"/>
                <a:gd name="connsiteY91" fmla="*/ 848792 h 1131723"/>
                <a:gd name="connsiteX92" fmla="*/ 1741832 w 3373811"/>
                <a:gd name="connsiteY92" fmla="*/ 852893 h 1131723"/>
                <a:gd name="connsiteX93" fmla="*/ 1659823 w 3373811"/>
                <a:gd name="connsiteY93" fmla="*/ 848792 h 1131723"/>
                <a:gd name="connsiteX94" fmla="*/ 1635220 w 3373811"/>
                <a:gd name="connsiteY94" fmla="*/ 840592 h 1131723"/>
                <a:gd name="connsiteX95" fmla="*/ 1614718 w 3373811"/>
                <a:gd name="connsiteY95" fmla="*/ 820089 h 1131723"/>
                <a:gd name="connsiteX96" fmla="*/ 1606517 w 3373811"/>
                <a:gd name="connsiteY96" fmla="*/ 807788 h 1131723"/>
                <a:gd name="connsiteX97" fmla="*/ 1581915 w 3373811"/>
                <a:gd name="connsiteY97" fmla="*/ 799587 h 1131723"/>
                <a:gd name="connsiteX98" fmla="*/ 1545011 w 3373811"/>
                <a:gd name="connsiteY98" fmla="*/ 770884 h 1131723"/>
                <a:gd name="connsiteX99" fmla="*/ 1532709 w 3373811"/>
                <a:gd name="connsiteY99" fmla="*/ 766783 h 1131723"/>
                <a:gd name="connsiteX100" fmla="*/ 1508107 w 3373811"/>
                <a:gd name="connsiteY100" fmla="*/ 750382 h 1131723"/>
                <a:gd name="connsiteX101" fmla="*/ 1495805 w 3373811"/>
                <a:gd name="connsiteY101" fmla="*/ 742181 h 1131723"/>
                <a:gd name="connsiteX102" fmla="*/ 1487604 w 3373811"/>
                <a:gd name="connsiteY102" fmla="*/ 729879 h 1131723"/>
                <a:gd name="connsiteX103" fmla="*/ 1475303 w 3373811"/>
                <a:gd name="connsiteY103" fmla="*/ 721679 h 1131723"/>
                <a:gd name="connsiteX104" fmla="*/ 1458901 w 3373811"/>
                <a:gd name="connsiteY104" fmla="*/ 705277 h 1131723"/>
                <a:gd name="connsiteX105" fmla="*/ 1450700 w 3373811"/>
                <a:gd name="connsiteY105" fmla="*/ 692975 h 1131723"/>
                <a:gd name="connsiteX106" fmla="*/ 1426098 w 3373811"/>
                <a:gd name="connsiteY106" fmla="*/ 672473 h 1131723"/>
                <a:gd name="connsiteX107" fmla="*/ 1417897 w 3373811"/>
                <a:gd name="connsiteY107" fmla="*/ 660172 h 1131723"/>
                <a:gd name="connsiteX108" fmla="*/ 1405595 w 3373811"/>
                <a:gd name="connsiteY108" fmla="*/ 656071 h 1131723"/>
                <a:gd name="connsiteX109" fmla="*/ 1380993 w 3373811"/>
                <a:gd name="connsiteY109" fmla="*/ 639670 h 1131723"/>
                <a:gd name="connsiteX110" fmla="*/ 1319486 w 3373811"/>
                <a:gd name="connsiteY110" fmla="*/ 598665 h 1131723"/>
                <a:gd name="connsiteX111" fmla="*/ 1298984 w 3373811"/>
                <a:gd name="connsiteY111" fmla="*/ 574062 h 1131723"/>
                <a:gd name="connsiteX112" fmla="*/ 1286682 w 3373811"/>
                <a:gd name="connsiteY112" fmla="*/ 569962 h 1131723"/>
                <a:gd name="connsiteX113" fmla="*/ 1262080 w 3373811"/>
                <a:gd name="connsiteY113" fmla="*/ 557661 h 1131723"/>
                <a:gd name="connsiteX114" fmla="*/ 1237477 w 3373811"/>
                <a:gd name="connsiteY114" fmla="*/ 541259 h 1131723"/>
                <a:gd name="connsiteX115" fmla="*/ 1212874 w 3373811"/>
                <a:gd name="connsiteY115" fmla="*/ 528957 h 1131723"/>
                <a:gd name="connsiteX116" fmla="*/ 1130865 w 3373811"/>
                <a:gd name="connsiteY116" fmla="*/ 524857 h 1131723"/>
                <a:gd name="connsiteX117" fmla="*/ 1110363 w 3373811"/>
                <a:gd name="connsiteY117" fmla="*/ 508455 h 1131723"/>
                <a:gd name="connsiteX118" fmla="*/ 1098062 w 3373811"/>
                <a:gd name="connsiteY118" fmla="*/ 504355 h 1131723"/>
                <a:gd name="connsiteX119" fmla="*/ 1073459 w 3373811"/>
                <a:gd name="connsiteY119" fmla="*/ 479752 h 1131723"/>
                <a:gd name="connsiteX120" fmla="*/ 1061158 w 3373811"/>
                <a:gd name="connsiteY120" fmla="*/ 471551 h 1131723"/>
                <a:gd name="connsiteX121" fmla="*/ 1048856 w 3373811"/>
                <a:gd name="connsiteY121" fmla="*/ 459250 h 1131723"/>
                <a:gd name="connsiteX122" fmla="*/ 1011952 w 3373811"/>
                <a:gd name="connsiteY122" fmla="*/ 438748 h 1131723"/>
                <a:gd name="connsiteX123" fmla="*/ 921742 w 3373811"/>
                <a:gd name="connsiteY123" fmla="*/ 442848 h 1131723"/>
                <a:gd name="connsiteX124" fmla="*/ 856135 w 3373811"/>
                <a:gd name="connsiteY124" fmla="*/ 430547 h 1131723"/>
                <a:gd name="connsiteX125" fmla="*/ 823332 w 3373811"/>
                <a:gd name="connsiteY125" fmla="*/ 426446 h 1131723"/>
                <a:gd name="connsiteX126" fmla="*/ 745423 w 3373811"/>
                <a:gd name="connsiteY126" fmla="*/ 434647 h 1131723"/>
                <a:gd name="connsiteX127" fmla="*/ 720820 w 3373811"/>
                <a:gd name="connsiteY127" fmla="*/ 442848 h 1131723"/>
                <a:gd name="connsiteX128" fmla="*/ 708519 w 3373811"/>
                <a:gd name="connsiteY128" fmla="*/ 446948 h 1131723"/>
                <a:gd name="connsiteX129" fmla="*/ 683916 w 3373811"/>
                <a:gd name="connsiteY129" fmla="*/ 463350 h 1131723"/>
                <a:gd name="connsiteX130" fmla="*/ 655213 w 3373811"/>
                <a:gd name="connsiteY130" fmla="*/ 479752 h 1131723"/>
                <a:gd name="connsiteX131" fmla="*/ 626510 w 3373811"/>
                <a:gd name="connsiteY131" fmla="*/ 487953 h 1131723"/>
                <a:gd name="connsiteX132" fmla="*/ 597807 w 3373811"/>
                <a:gd name="connsiteY132" fmla="*/ 500254 h 1131723"/>
                <a:gd name="connsiteX133" fmla="*/ 585506 w 3373811"/>
                <a:gd name="connsiteY133" fmla="*/ 504355 h 1131723"/>
                <a:gd name="connsiteX134" fmla="*/ 573204 w 3373811"/>
                <a:gd name="connsiteY134" fmla="*/ 512556 h 1131723"/>
                <a:gd name="connsiteX135" fmla="*/ 548602 w 3373811"/>
                <a:gd name="connsiteY135" fmla="*/ 520757 h 1131723"/>
                <a:gd name="connsiteX136" fmla="*/ 519898 w 3373811"/>
                <a:gd name="connsiteY136" fmla="*/ 537158 h 1131723"/>
                <a:gd name="connsiteX137" fmla="*/ 482994 w 3373811"/>
                <a:gd name="connsiteY137" fmla="*/ 553560 h 1131723"/>
                <a:gd name="connsiteX138" fmla="*/ 470693 w 3373811"/>
                <a:gd name="connsiteY138" fmla="*/ 557661 h 1131723"/>
                <a:gd name="connsiteX139" fmla="*/ 413287 w 3373811"/>
                <a:gd name="connsiteY139" fmla="*/ 549460 h 1131723"/>
                <a:gd name="connsiteX140" fmla="*/ 396885 w 3373811"/>
                <a:gd name="connsiteY140" fmla="*/ 528957 h 1131723"/>
                <a:gd name="connsiteX141" fmla="*/ 380483 w 3373811"/>
                <a:gd name="connsiteY141" fmla="*/ 504355 h 1131723"/>
                <a:gd name="connsiteX142" fmla="*/ 368182 w 3373811"/>
                <a:gd name="connsiteY142" fmla="*/ 479752 h 1131723"/>
                <a:gd name="connsiteX143" fmla="*/ 364081 w 3373811"/>
                <a:gd name="connsiteY143" fmla="*/ 467451 h 1131723"/>
                <a:gd name="connsiteX144" fmla="*/ 355881 w 3373811"/>
                <a:gd name="connsiteY144" fmla="*/ 455149 h 1131723"/>
                <a:gd name="connsiteX145" fmla="*/ 351780 w 3373811"/>
                <a:gd name="connsiteY145" fmla="*/ 442848 h 1131723"/>
                <a:gd name="connsiteX146" fmla="*/ 339479 w 3373811"/>
                <a:gd name="connsiteY146" fmla="*/ 430547 h 1131723"/>
                <a:gd name="connsiteX147" fmla="*/ 327177 w 3373811"/>
                <a:gd name="connsiteY147" fmla="*/ 405944 h 1131723"/>
                <a:gd name="connsiteX148" fmla="*/ 323077 w 3373811"/>
                <a:gd name="connsiteY148" fmla="*/ 393643 h 1131723"/>
                <a:gd name="connsiteX149" fmla="*/ 306675 w 3373811"/>
                <a:gd name="connsiteY149" fmla="*/ 369040 h 1131723"/>
                <a:gd name="connsiteX150" fmla="*/ 290273 w 3373811"/>
                <a:gd name="connsiteY150" fmla="*/ 344437 h 1131723"/>
                <a:gd name="connsiteX151" fmla="*/ 265671 w 3373811"/>
                <a:gd name="connsiteY151" fmla="*/ 307533 h 1131723"/>
                <a:gd name="connsiteX152" fmla="*/ 253369 w 3373811"/>
                <a:gd name="connsiteY152" fmla="*/ 299332 h 1131723"/>
                <a:gd name="connsiteX153" fmla="*/ 228767 w 3373811"/>
                <a:gd name="connsiteY153" fmla="*/ 291131 h 1131723"/>
                <a:gd name="connsiteX154" fmla="*/ 183662 w 3373811"/>
                <a:gd name="connsiteY154" fmla="*/ 282931 h 1131723"/>
                <a:gd name="connsiteX155" fmla="*/ 105753 w 3373811"/>
                <a:gd name="connsiteY155" fmla="*/ 278830 h 1131723"/>
                <a:gd name="connsiteX156" fmla="*/ 93452 w 3373811"/>
                <a:gd name="connsiteY156" fmla="*/ 274730 h 1131723"/>
                <a:gd name="connsiteX157" fmla="*/ 56548 w 3373811"/>
                <a:gd name="connsiteY157" fmla="*/ 241926 h 1131723"/>
                <a:gd name="connsiteX158" fmla="*/ 44246 w 3373811"/>
                <a:gd name="connsiteY158" fmla="*/ 229625 h 1131723"/>
                <a:gd name="connsiteX159" fmla="*/ 27845 w 3373811"/>
                <a:gd name="connsiteY159" fmla="*/ 205022 h 1131723"/>
                <a:gd name="connsiteX160" fmla="*/ 7342 w 3373811"/>
                <a:gd name="connsiteY160" fmla="*/ 180419 h 1131723"/>
                <a:gd name="connsiteX161" fmla="*/ 7342 w 3373811"/>
                <a:gd name="connsiteY161" fmla="*/ 86109 h 1131723"/>
                <a:gd name="connsiteX162" fmla="*/ 11443 w 3373811"/>
                <a:gd name="connsiteY162" fmla="*/ 73808 h 1131723"/>
                <a:gd name="connsiteX163" fmla="*/ 11443 w 3373811"/>
                <a:gd name="connsiteY163" fmla="*/ 0 h 113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3373811" h="1131723">
                  <a:moveTo>
                    <a:pt x="3373811" y="20502"/>
                  </a:moveTo>
                  <a:cubicBezTo>
                    <a:pt x="3345291" y="31910"/>
                    <a:pt x="3360280" y="26380"/>
                    <a:pt x="3328706" y="36904"/>
                  </a:cubicBezTo>
                  <a:lnTo>
                    <a:pt x="3316404" y="41004"/>
                  </a:lnTo>
                  <a:cubicBezTo>
                    <a:pt x="3301251" y="63732"/>
                    <a:pt x="3316872" y="45755"/>
                    <a:pt x="3295902" y="57406"/>
                  </a:cubicBezTo>
                  <a:cubicBezTo>
                    <a:pt x="3295895" y="57410"/>
                    <a:pt x="3265152" y="77906"/>
                    <a:pt x="3258998" y="82009"/>
                  </a:cubicBezTo>
                  <a:cubicBezTo>
                    <a:pt x="3255402" y="84407"/>
                    <a:pt x="3250797" y="84742"/>
                    <a:pt x="3246697" y="86109"/>
                  </a:cubicBezTo>
                  <a:lnTo>
                    <a:pt x="3209793" y="110712"/>
                  </a:lnTo>
                  <a:cubicBezTo>
                    <a:pt x="3204968" y="113929"/>
                    <a:pt x="3201204" y="118558"/>
                    <a:pt x="3197491" y="123013"/>
                  </a:cubicBezTo>
                  <a:cubicBezTo>
                    <a:pt x="3194336" y="126799"/>
                    <a:pt x="3193138" y="132235"/>
                    <a:pt x="3189290" y="135314"/>
                  </a:cubicBezTo>
                  <a:cubicBezTo>
                    <a:pt x="3185915" y="138014"/>
                    <a:pt x="3181089" y="138048"/>
                    <a:pt x="3176989" y="139415"/>
                  </a:cubicBezTo>
                  <a:cubicBezTo>
                    <a:pt x="3153486" y="174668"/>
                    <a:pt x="3184781" y="133181"/>
                    <a:pt x="3156487" y="155817"/>
                  </a:cubicBezTo>
                  <a:cubicBezTo>
                    <a:pt x="3145566" y="164554"/>
                    <a:pt x="3150127" y="169723"/>
                    <a:pt x="3144185" y="180419"/>
                  </a:cubicBezTo>
                  <a:cubicBezTo>
                    <a:pt x="3131921" y="202494"/>
                    <a:pt x="3130427" y="202379"/>
                    <a:pt x="3115482" y="217323"/>
                  </a:cubicBezTo>
                  <a:cubicBezTo>
                    <a:pt x="3104165" y="251275"/>
                    <a:pt x="3112075" y="234735"/>
                    <a:pt x="3090880" y="266529"/>
                  </a:cubicBezTo>
                  <a:cubicBezTo>
                    <a:pt x="3088146" y="270629"/>
                    <a:pt x="3086779" y="276096"/>
                    <a:pt x="3082679" y="278830"/>
                  </a:cubicBezTo>
                  <a:lnTo>
                    <a:pt x="3070377" y="287031"/>
                  </a:lnTo>
                  <a:cubicBezTo>
                    <a:pt x="3069010" y="291131"/>
                    <a:pt x="3068376" y="295554"/>
                    <a:pt x="3066277" y="299332"/>
                  </a:cubicBezTo>
                  <a:cubicBezTo>
                    <a:pt x="3054016" y="321403"/>
                    <a:pt x="3052516" y="321294"/>
                    <a:pt x="3037574" y="336236"/>
                  </a:cubicBezTo>
                  <a:cubicBezTo>
                    <a:pt x="3034239" y="346241"/>
                    <a:pt x="3033221" y="352890"/>
                    <a:pt x="3025272" y="360839"/>
                  </a:cubicBezTo>
                  <a:cubicBezTo>
                    <a:pt x="3021787" y="364324"/>
                    <a:pt x="3017071" y="366306"/>
                    <a:pt x="3012971" y="369040"/>
                  </a:cubicBezTo>
                  <a:lnTo>
                    <a:pt x="2996569" y="393643"/>
                  </a:lnTo>
                  <a:lnTo>
                    <a:pt x="2988368" y="405944"/>
                  </a:lnTo>
                  <a:cubicBezTo>
                    <a:pt x="2981151" y="427596"/>
                    <a:pt x="2986665" y="414649"/>
                    <a:pt x="2967866" y="442848"/>
                  </a:cubicBezTo>
                  <a:cubicBezTo>
                    <a:pt x="2965132" y="446948"/>
                    <a:pt x="2959665" y="448315"/>
                    <a:pt x="2955565" y="451049"/>
                  </a:cubicBezTo>
                  <a:cubicBezTo>
                    <a:pt x="2936429" y="479752"/>
                    <a:pt x="2947364" y="470185"/>
                    <a:pt x="2926862" y="483853"/>
                  </a:cubicBezTo>
                  <a:lnTo>
                    <a:pt x="2910460" y="508455"/>
                  </a:lnTo>
                  <a:lnTo>
                    <a:pt x="2902259" y="520757"/>
                  </a:lnTo>
                  <a:cubicBezTo>
                    <a:pt x="2895042" y="542408"/>
                    <a:pt x="2900556" y="529463"/>
                    <a:pt x="2881757" y="557661"/>
                  </a:cubicBezTo>
                  <a:cubicBezTo>
                    <a:pt x="2879023" y="561761"/>
                    <a:pt x="2877041" y="566477"/>
                    <a:pt x="2873556" y="569962"/>
                  </a:cubicBezTo>
                  <a:cubicBezTo>
                    <a:pt x="2869456" y="574062"/>
                    <a:pt x="2864967" y="577808"/>
                    <a:pt x="2861255" y="582263"/>
                  </a:cubicBezTo>
                  <a:cubicBezTo>
                    <a:pt x="2858100" y="586049"/>
                    <a:pt x="2856539" y="591080"/>
                    <a:pt x="2853054" y="594565"/>
                  </a:cubicBezTo>
                  <a:cubicBezTo>
                    <a:pt x="2820793" y="626826"/>
                    <a:pt x="2862043" y="574757"/>
                    <a:pt x="2828451" y="615067"/>
                  </a:cubicBezTo>
                  <a:cubicBezTo>
                    <a:pt x="2813044" y="633555"/>
                    <a:pt x="2825552" y="632033"/>
                    <a:pt x="2795647" y="651971"/>
                  </a:cubicBezTo>
                  <a:cubicBezTo>
                    <a:pt x="2773698" y="666604"/>
                    <a:pt x="2786827" y="656690"/>
                    <a:pt x="2758743" y="684774"/>
                  </a:cubicBezTo>
                  <a:lnTo>
                    <a:pt x="2746442" y="697076"/>
                  </a:lnTo>
                  <a:lnTo>
                    <a:pt x="2734141" y="709377"/>
                  </a:lnTo>
                  <a:cubicBezTo>
                    <a:pt x="2730806" y="719382"/>
                    <a:pt x="2729788" y="726031"/>
                    <a:pt x="2721839" y="733980"/>
                  </a:cubicBezTo>
                  <a:cubicBezTo>
                    <a:pt x="2718354" y="737465"/>
                    <a:pt x="2713638" y="739447"/>
                    <a:pt x="2709538" y="742181"/>
                  </a:cubicBezTo>
                  <a:cubicBezTo>
                    <a:pt x="2704071" y="750382"/>
                    <a:pt x="2696252" y="757433"/>
                    <a:pt x="2693136" y="766783"/>
                  </a:cubicBezTo>
                  <a:cubicBezTo>
                    <a:pt x="2691769" y="770884"/>
                    <a:pt x="2691736" y="775710"/>
                    <a:pt x="2689036" y="779085"/>
                  </a:cubicBezTo>
                  <a:cubicBezTo>
                    <a:pt x="2685957" y="782933"/>
                    <a:pt x="2680835" y="784552"/>
                    <a:pt x="2676734" y="787286"/>
                  </a:cubicBezTo>
                  <a:lnTo>
                    <a:pt x="2660333" y="811888"/>
                  </a:lnTo>
                  <a:cubicBezTo>
                    <a:pt x="2657599" y="815989"/>
                    <a:pt x="2655089" y="820247"/>
                    <a:pt x="2652132" y="824190"/>
                  </a:cubicBezTo>
                  <a:cubicBezTo>
                    <a:pt x="2648031" y="829657"/>
                    <a:pt x="2644663" y="835760"/>
                    <a:pt x="2639830" y="840592"/>
                  </a:cubicBezTo>
                  <a:cubicBezTo>
                    <a:pt x="2636345" y="844076"/>
                    <a:pt x="2631629" y="846059"/>
                    <a:pt x="2627529" y="848792"/>
                  </a:cubicBezTo>
                  <a:lnTo>
                    <a:pt x="2611127" y="873395"/>
                  </a:lnTo>
                  <a:cubicBezTo>
                    <a:pt x="2604694" y="883045"/>
                    <a:pt x="2586524" y="897998"/>
                    <a:pt x="2586524" y="897998"/>
                  </a:cubicBezTo>
                  <a:cubicBezTo>
                    <a:pt x="2579307" y="919649"/>
                    <a:pt x="2584821" y="906704"/>
                    <a:pt x="2566022" y="934902"/>
                  </a:cubicBezTo>
                  <a:lnTo>
                    <a:pt x="2557821" y="947203"/>
                  </a:lnTo>
                  <a:lnTo>
                    <a:pt x="2549620" y="959505"/>
                  </a:lnTo>
                  <a:cubicBezTo>
                    <a:pt x="2548253" y="963605"/>
                    <a:pt x="2547619" y="968028"/>
                    <a:pt x="2545520" y="971806"/>
                  </a:cubicBezTo>
                  <a:cubicBezTo>
                    <a:pt x="2540733" y="980422"/>
                    <a:pt x="2534585" y="988208"/>
                    <a:pt x="2529118" y="996409"/>
                  </a:cubicBezTo>
                  <a:lnTo>
                    <a:pt x="2512716" y="1021011"/>
                  </a:lnTo>
                  <a:cubicBezTo>
                    <a:pt x="2509499" y="1025836"/>
                    <a:pt x="2504127" y="1028858"/>
                    <a:pt x="2500415" y="1033313"/>
                  </a:cubicBezTo>
                  <a:cubicBezTo>
                    <a:pt x="2497260" y="1037099"/>
                    <a:pt x="2495369" y="1041828"/>
                    <a:pt x="2492214" y="1045614"/>
                  </a:cubicBezTo>
                  <a:cubicBezTo>
                    <a:pt x="2488502" y="1050069"/>
                    <a:pt x="2483625" y="1053460"/>
                    <a:pt x="2479913" y="1057915"/>
                  </a:cubicBezTo>
                  <a:cubicBezTo>
                    <a:pt x="2476758" y="1061701"/>
                    <a:pt x="2474867" y="1066431"/>
                    <a:pt x="2471712" y="1070217"/>
                  </a:cubicBezTo>
                  <a:cubicBezTo>
                    <a:pt x="2461846" y="1082056"/>
                    <a:pt x="2459205" y="1082656"/>
                    <a:pt x="2447109" y="1090719"/>
                  </a:cubicBezTo>
                  <a:cubicBezTo>
                    <a:pt x="2444375" y="1094819"/>
                    <a:pt x="2443087" y="1100408"/>
                    <a:pt x="2438908" y="1103020"/>
                  </a:cubicBezTo>
                  <a:cubicBezTo>
                    <a:pt x="2431578" y="1107601"/>
                    <a:pt x="2414306" y="1111221"/>
                    <a:pt x="2414306" y="1111221"/>
                  </a:cubicBezTo>
                  <a:cubicBezTo>
                    <a:pt x="2386107" y="1130020"/>
                    <a:pt x="2399054" y="1124506"/>
                    <a:pt x="2377402" y="1131723"/>
                  </a:cubicBezTo>
                  <a:cubicBezTo>
                    <a:pt x="2359633" y="1130356"/>
                    <a:pt x="2341699" y="1130402"/>
                    <a:pt x="2324096" y="1127623"/>
                  </a:cubicBezTo>
                  <a:cubicBezTo>
                    <a:pt x="2315557" y="1126275"/>
                    <a:pt x="2307694" y="1122156"/>
                    <a:pt x="2299493" y="1119422"/>
                  </a:cubicBezTo>
                  <a:lnTo>
                    <a:pt x="2287192" y="1115322"/>
                  </a:lnTo>
                  <a:cubicBezTo>
                    <a:pt x="2283091" y="1112588"/>
                    <a:pt x="2279298" y="1109325"/>
                    <a:pt x="2274890" y="1107121"/>
                  </a:cubicBezTo>
                  <a:cubicBezTo>
                    <a:pt x="2271024" y="1105188"/>
                    <a:pt x="2265964" y="1105720"/>
                    <a:pt x="2262589" y="1103020"/>
                  </a:cubicBezTo>
                  <a:cubicBezTo>
                    <a:pt x="2258741" y="1099941"/>
                    <a:pt x="2257543" y="1094505"/>
                    <a:pt x="2254388" y="1090719"/>
                  </a:cubicBezTo>
                  <a:cubicBezTo>
                    <a:pt x="2250676" y="1086264"/>
                    <a:pt x="2246664" y="1081978"/>
                    <a:pt x="2242087" y="1078418"/>
                  </a:cubicBezTo>
                  <a:cubicBezTo>
                    <a:pt x="2234307" y="1072367"/>
                    <a:pt x="2217484" y="1062016"/>
                    <a:pt x="2217484" y="1062016"/>
                  </a:cubicBezTo>
                  <a:cubicBezTo>
                    <a:pt x="2206551" y="1029213"/>
                    <a:pt x="2222951" y="1067481"/>
                    <a:pt x="2201082" y="1045614"/>
                  </a:cubicBezTo>
                  <a:cubicBezTo>
                    <a:pt x="2198026" y="1042558"/>
                    <a:pt x="2200038" y="1036369"/>
                    <a:pt x="2196982" y="1033313"/>
                  </a:cubicBezTo>
                  <a:cubicBezTo>
                    <a:pt x="2193926" y="1030257"/>
                    <a:pt x="2188459" y="1031311"/>
                    <a:pt x="2184681" y="1029212"/>
                  </a:cubicBezTo>
                  <a:cubicBezTo>
                    <a:pt x="2184666" y="1029204"/>
                    <a:pt x="2153935" y="1008714"/>
                    <a:pt x="2147777" y="1004609"/>
                  </a:cubicBezTo>
                  <a:cubicBezTo>
                    <a:pt x="2143676" y="1001875"/>
                    <a:pt x="2140150" y="997968"/>
                    <a:pt x="2135475" y="996409"/>
                  </a:cubicBezTo>
                  <a:cubicBezTo>
                    <a:pt x="2131375" y="995042"/>
                    <a:pt x="2126952" y="994407"/>
                    <a:pt x="2123174" y="992308"/>
                  </a:cubicBezTo>
                  <a:cubicBezTo>
                    <a:pt x="2114558" y="987521"/>
                    <a:pt x="2098571" y="975906"/>
                    <a:pt x="2098571" y="975906"/>
                  </a:cubicBezTo>
                  <a:cubicBezTo>
                    <a:pt x="2095837" y="971806"/>
                    <a:pt x="2092371" y="968108"/>
                    <a:pt x="2090370" y="963605"/>
                  </a:cubicBezTo>
                  <a:cubicBezTo>
                    <a:pt x="2086859" y="955705"/>
                    <a:pt x="2090370" y="941735"/>
                    <a:pt x="2082169" y="939002"/>
                  </a:cubicBezTo>
                  <a:lnTo>
                    <a:pt x="2069868" y="934902"/>
                  </a:lnTo>
                  <a:cubicBezTo>
                    <a:pt x="2067134" y="926701"/>
                    <a:pt x="2066462" y="917492"/>
                    <a:pt x="2061667" y="910299"/>
                  </a:cubicBezTo>
                  <a:lnTo>
                    <a:pt x="2045265" y="885696"/>
                  </a:lnTo>
                  <a:cubicBezTo>
                    <a:pt x="2034960" y="854780"/>
                    <a:pt x="2050059" y="891687"/>
                    <a:pt x="2028864" y="865194"/>
                  </a:cubicBezTo>
                  <a:cubicBezTo>
                    <a:pt x="2012959" y="845313"/>
                    <a:pt x="2039300" y="857740"/>
                    <a:pt x="2012462" y="848792"/>
                  </a:cubicBezTo>
                  <a:cubicBezTo>
                    <a:pt x="2000710" y="849967"/>
                    <a:pt x="1973931" y="849605"/>
                    <a:pt x="1959156" y="856993"/>
                  </a:cubicBezTo>
                  <a:cubicBezTo>
                    <a:pt x="1954748" y="859197"/>
                    <a:pt x="1951358" y="863193"/>
                    <a:pt x="1946855" y="865194"/>
                  </a:cubicBezTo>
                  <a:cubicBezTo>
                    <a:pt x="1938955" y="868705"/>
                    <a:pt x="1922252" y="873395"/>
                    <a:pt x="1922252" y="873395"/>
                  </a:cubicBezTo>
                  <a:cubicBezTo>
                    <a:pt x="1918151" y="869295"/>
                    <a:pt x="1913167" y="865919"/>
                    <a:pt x="1909950" y="861094"/>
                  </a:cubicBezTo>
                  <a:cubicBezTo>
                    <a:pt x="1901459" y="848358"/>
                    <a:pt x="1911477" y="847553"/>
                    <a:pt x="1897649" y="836491"/>
                  </a:cubicBezTo>
                  <a:cubicBezTo>
                    <a:pt x="1894274" y="833791"/>
                    <a:pt x="1889448" y="833758"/>
                    <a:pt x="1885348" y="832391"/>
                  </a:cubicBezTo>
                  <a:cubicBezTo>
                    <a:pt x="1858012" y="833758"/>
                    <a:pt x="1830529" y="833354"/>
                    <a:pt x="1803339" y="836491"/>
                  </a:cubicBezTo>
                  <a:cubicBezTo>
                    <a:pt x="1794751" y="837482"/>
                    <a:pt x="1786937" y="841958"/>
                    <a:pt x="1778736" y="844692"/>
                  </a:cubicBezTo>
                  <a:lnTo>
                    <a:pt x="1766435" y="848792"/>
                  </a:lnTo>
                  <a:cubicBezTo>
                    <a:pt x="1758547" y="851421"/>
                    <a:pt x="1750033" y="851526"/>
                    <a:pt x="1741832" y="852893"/>
                  </a:cubicBezTo>
                  <a:cubicBezTo>
                    <a:pt x="1714496" y="851526"/>
                    <a:pt x="1687013" y="851929"/>
                    <a:pt x="1659823" y="848792"/>
                  </a:cubicBezTo>
                  <a:cubicBezTo>
                    <a:pt x="1651235" y="847801"/>
                    <a:pt x="1635220" y="840592"/>
                    <a:pt x="1635220" y="840592"/>
                  </a:cubicBezTo>
                  <a:cubicBezTo>
                    <a:pt x="1613359" y="807795"/>
                    <a:pt x="1642048" y="847418"/>
                    <a:pt x="1614718" y="820089"/>
                  </a:cubicBezTo>
                  <a:cubicBezTo>
                    <a:pt x="1611233" y="816604"/>
                    <a:pt x="1610696" y="810400"/>
                    <a:pt x="1606517" y="807788"/>
                  </a:cubicBezTo>
                  <a:cubicBezTo>
                    <a:pt x="1599187" y="803207"/>
                    <a:pt x="1581915" y="799587"/>
                    <a:pt x="1581915" y="799587"/>
                  </a:cubicBezTo>
                  <a:cubicBezTo>
                    <a:pt x="1562643" y="780317"/>
                    <a:pt x="1574438" y="790503"/>
                    <a:pt x="1545011" y="770884"/>
                  </a:cubicBezTo>
                  <a:cubicBezTo>
                    <a:pt x="1541414" y="768486"/>
                    <a:pt x="1536488" y="768882"/>
                    <a:pt x="1532709" y="766783"/>
                  </a:cubicBezTo>
                  <a:cubicBezTo>
                    <a:pt x="1524093" y="761997"/>
                    <a:pt x="1516308" y="755849"/>
                    <a:pt x="1508107" y="750382"/>
                  </a:cubicBezTo>
                  <a:lnTo>
                    <a:pt x="1495805" y="742181"/>
                  </a:lnTo>
                  <a:cubicBezTo>
                    <a:pt x="1493071" y="738080"/>
                    <a:pt x="1491089" y="733364"/>
                    <a:pt x="1487604" y="729879"/>
                  </a:cubicBezTo>
                  <a:cubicBezTo>
                    <a:pt x="1484119" y="726394"/>
                    <a:pt x="1478381" y="725527"/>
                    <a:pt x="1475303" y="721679"/>
                  </a:cubicBezTo>
                  <a:cubicBezTo>
                    <a:pt x="1459398" y="701798"/>
                    <a:pt x="1485742" y="714222"/>
                    <a:pt x="1458901" y="705277"/>
                  </a:cubicBezTo>
                  <a:cubicBezTo>
                    <a:pt x="1456167" y="701176"/>
                    <a:pt x="1453855" y="696761"/>
                    <a:pt x="1450700" y="692975"/>
                  </a:cubicBezTo>
                  <a:cubicBezTo>
                    <a:pt x="1440835" y="681136"/>
                    <a:pt x="1438192" y="680536"/>
                    <a:pt x="1426098" y="672473"/>
                  </a:cubicBezTo>
                  <a:cubicBezTo>
                    <a:pt x="1423364" y="668373"/>
                    <a:pt x="1421745" y="663250"/>
                    <a:pt x="1417897" y="660172"/>
                  </a:cubicBezTo>
                  <a:cubicBezTo>
                    <a:pt x="1414522" y="657472"/>
                    <a:pt x="1409374" y="658170"/>
                    <a:pt x="1405595" y="656071"/>
                  </a:cubicBezTo>
                  <a:cubicBezTo>
                    <a:pt x="1396979" y="651285"/>
                    <a:pt x="1389194" y="645137"/>
                    <a:pt x="1380993" y="639670"/>
                  </a:cubicBezTo>
                  <a:lnTo>
                    <a:pt x="1319486" y="598665"/>
                  </a:lnTo>
                  <a:cubicBezTo>
                    <a:pt x="1272614" y="567416"/>
                    <a:pt x="1336821" y="604331"/>
                    <a:pt x="1298984" y="574062"/>
                  </a:cubicBezTo>
                  <a:cubicBezTo>
                    <a:pt x="1295609" y="571362"/>
                    <a:pt x="1290783" y="571329"/>
                    <a:pt x="1286682" y="569962"/>
                  </a:cubicBezTo>
                  <a:cubicBezTo>
                    <a:pt x="1232080" y="533559"/>
                    <a:pt x="1313002" y="585951"/>
                    <a:pt x="1262080" y="557661"/>
                  </a:cubicBezTo>
                  <a:cubicBezTo>
                    <a:pt x="1253464" y="552874"/>
                    <a:pt x="1245678" y="546726"/>
                    <a:pt x="1237477" y="541259"/>
                  </a:cubicBezTo>
                  <a:cubicBezTo>
                    <a:pt x="1229806" y="536145"/>
                    <a:pt x="1222636" y="529806"/>
                    <a:pt x="1212874" y="528957"/>
                  </a:cubicBezTo>
                  <a:cubicBezTo>
                    <a:pt x="1185606" y="526586"/>
                    <a:pt x="1158201" y="526224"/>
                    <a:pt x="1130865" y="524857"/>
                  </a:cubicBezTo>
                  <a:cubicBezTo>
                    <a:pt x="1099947" y="514552"/>
                    <a:pt x="1136858" y="529652"/>
                    <a:pt x="1110363" y="508455"/>
                  </a:cubicBezTo>
                  <a:cubicBezTo>
                    <a:pt x="1106988" y="505755"/>
                    <a:pt x="1102162" y="505722"/>
                    <a:pt x="1098062" y="504355"/>
                  </a:cubicBezTo>
                  <a:cubicBezTo>
                    <a:pt x="1089861" y="496154"/>
                    <a:pt x="1083109" y="486186"/>
                    <a:pt x="1073459" y="479752"/>
                  </a:cubicBezTo>
                  <a:cubicBezTo>
                    <a:pt x="1069359" y="477018"/>
                    <a:pt x="1064944" y="474706"/>
                    <a:pt x="1061158" y="471551"/>
                  </a:cubicBezTo>
                  <a:cubicBezTo>
                    <a:pt x="1056703" y="467839"/>
                    <a:pt x="1053433" y="462810"/>
                    <a:pt x="1048856" y="459250"/>
                  </a:cubicBezTo>
                  <a:cubicBezTo>
                    <a:pt x="1027704" y="442799"/>
                    <a:pt x="1030514" y="444934"/>
                    <a:pt x="1011952" y="438748"/>
                  </a:cubicBezTo>
                  <a:cubicBezTo>
                    <a:pt x="981882" y="440115"/>
                    <a:pt x="951843" y="442848"/>
                    <a:pt x="921742" y="442848"/>
                  </a:cubicBezTo>
                  <a:cubicBezTo>
                    <a:pt x="899746" y="442848"/>
                    <a:pt x="877135" y="435797"/>
                    <a:pt x="856135" y="430547"/>
                  </a:cubicBezTo>
                  <a:cubicBezTo>
                    <a:pt x="845445" y="427874"/>
                    <a:pt x="834266" y="427813"/>
                    <a:pt x="823332" y="426446"/>
                  </a:cubicBezTo>
                  <a:cubicBezTo>
                    <a:pt x="805281" y="427835"/>
                    <a:pt x="767290" y="429180"/>
                    <a:pt x="745423" y="434647"/>
                  </a:cubicBezTo>
                  <a:cubicBezTo>
                    <a:pt x="737036" y="436744"/>
                    <a:pt x="729021" y="440114"/>
                    <a:pt x="720820" y="442848"/>
                  </a:cubicBezTo>
                  <a:lnTo>
                    <a:pt x="708519" y="446948"/>
                  </a:lnTo>
                  <a:lnTo>
                    <a:pt x="683916" y="463350"/>
                  </a:lnTo>
                  <a:cubicBezTo>
                    <a:pt x="671559" y="471588"/>
                    <a:pt x="669783" y="473507"/>
                    <a:pt x="655213" y="479752"/>
                  </a:cubicBezTo>
                  <a:cubicBezTo>
                    <a:pt x="645375" y="483969"/>
                    <a:pt x="636923" y="484978"/>
                    <a:pt x="626510" y="487953"/>
                  </a:cubicBezTo>
                  <a:cubicBezTo>
                    <a:pt x="607281" y="493446"/>
                    <a:pt x="619671" y="490883"/>
                    <a:pt x="597807" y="500254"/>
                  </a:cubicBezTo>
                  <a:cubicBezTo>
                    <a:pt x="593834" y="501957"/>
                    <a:pt x="589372" y="502422"/>
                    <a:pt x="585506" y="504355"/>
                  </a:cubicBezTo>
                  <a:cubicBezTo>
                    <a:pt x="581098" y="506559"/>
                    <a:pt x="577708" y="510554"/>
                    <a:pt x="573204" y="512556"/>
                  </a:cubicBezTo>
                  <a:cubicBezTo>
                    <a:pt x="565305" y="516067"/>
                    <a:pt x="548602" y="520757"/>
                    <a:pt x="548602" y="520757"/>
                  </a:cubicBezTo>
                  <a:cubicBezTo>
                    <a:pt x="515309" y="554047"/>
                    <a:pt x="558452" y="515127"/>
                    <a:pt x="519898" y="537158"/>
                  </a:cubicBezTo>
                  <a:cubicBezTo>
                    <a:pt x="482467" y="558547"/>
                    <a:pt x="540917" y="543907"/>
                    <a:pt x="482994" y="553560"/>
                  </a:cubicBezTo>
                  <a:cubicBezTo>
                    <a:pt x="478894" y="554927"/>
                    <a:pt x="475015" y="557661"/>
                    <a:pt x="470693" y="557661"/>
                  </a:cubicBezTo>
                  <a:cubicBezTo>
                    <a:pt x="442731" y="557661"/>
                    <a:pt x="435364" y="554979"/>
                    <a:pt x="413287" y="549460"/>
                  </a:cubicBezTo>
                  <a:cubicBezTo>
                    <a:pt x="390555" y="534306"/>
                    <a:pt x="408536" y="549930"/>
                    <a:pt x="396885" y="528957"/>
                  </a:cubicBezTo>
                  <a:cubicBezTo>
                    <a:pt x="392098" y="520341"/>
                    <a:pt x="380483" y="504355"/>
                    <a:pt x="380483" y="504355"/>
                  </a:cubicBezTo>
                  <a:cubicBezTo>
                    <a:pt x="370181" y="473443"/>
                    <a:pt x="384076" y="511537"/>
                    <a:pt x="368182" y="479752"/>
                  </a:cubicBezTo>
                  <a:cubicBezTo>
                    <a:pt x="366249" y="475886"/>
                    <a:pt x="366014" y="471317"/>
                    <a:pt x="364081" y="467451"/>
                  </a:cubicBezTo>
                  <a:cubicBezTo>
                    <a:pt x="361877" y="463043"/>
                    <a:pt x="358085" y="459557"/>
                    <a:pt x="355881" y="455149"/>
                  </a:cubicBezTo>
                  <a:cubicBezTo>
                    <a:pt x="353948" y="451283"/>
                    <a:pt x="354178" y="446444"/>
                    <a:pt x="351780" y="442848"/>
                  </a:cubicBezTo>
                  <a:cubicBezTo>
                    <a:pt x="348563" y="438023"/>
                    <a:pt x="343579" y="434647"/>
                    <a:pt x="339479" y="430547"/>
                  </a:cubicBezTo>
                  <a:cubicBezTo>
                    <a:pt x="329170" y="399621"/>
                    <a:pt x="343077" y="437744"/>
                    <a:pt x="327177" y="405944"/>
                  </a:cubicBezTo>
                  <a:cubicBezTo>
                    <a:pt x="325244" y="402078"/>
                    <a:pt x="325176" y="397421"/>
                    <a:pt x="323077" y="393643"/>
                  </a:cubicBezTo>
                  <a:cubicBezTo>
                    <a:pt x="318290" y="385027"/>
                    <a:pt x="306675" y="369040"/>
                    <a:pt x="306675" y="369040"/>
                  </a:cubicBezTo>
                  <a:cubicBezTo>
                    <a:pt x="298834" y="345514"/>
                    <a:pt x="308191" y="367474"/>
                    <a:pt x="290273" y="344437"/>
                  </a:cubicBezTo>
                  <a:cubicBezTo>
                    <a:pt x="290270" y="344434"/>
                    <a:pt x="269772" y="313685"/>
                    <a:pt x="265671" y="307533"/>
                  </a:cubicBezTo>
                  <a:cubicBezTo>
                    <a:pt x="262937" y="303432"/>
                    <a:pt x="257873" y="301334"/>
                    <a:pt x="253369" y="299332"/>
                  </a:cubicBezTo>
                  <a:cubicBezTo>
                    <a:pt x="245470" y="295821"/>
                    <a:pt x="236968" y="293865"/>
                    <a:pt x="228767" y="291131"/>
                  </a:cubicBezTo>
                  <a:cubicBezTo>
                    <a:pt x="208872" y="284500"/>
                    <a:pt x="213459" y="285138"/>
                    <a:pt x="183662" y="282931"/>
                  </a:cubicBezTo>
                  <a:cubicBezTo>
                    <a:pt x="157727" y="281010"/>
                    <a:pt x="131723" y="280197"/>
                    <a:pt x="105753" y="278830"/>
                  </a:cubicBezTo>
                  <a:cubicBezTo>
                    <a:pt x="101653" y="277463"/>
                    <a:pt x="97318" y="276663"/>
                    <a:pt x="93452" y="274730"/>
                  </a:cubicBezTo>
                  <a:cubicBezTo>
                    <a:pt x="78816" y="267412"/>
                    <a:pt x="67419" y="252797"/>
                    <a:pt x="56548" y="241926"/>
                  </a:cubicBezTo>
                  <a:lnTo>
                    <a:pt x="44246" y="229625"/>
                  </a:lnTo>
                  <a:cubicBezTo>
                    <a:pt x="37276" y="222656"/>
                    <a:pt x="34815" y="211991"/>
                    <a:pt x="27845" y="205022"/>
                  </a:cubicBezTo>
                  <a:cubicBezTo>
                    <a:pt x="12058" y="189236"/>
                    <a:pt x="18760" y="197546"/>
                    <a:pt x="7342" y="180419"/>
                  </a:cubicBezTo>
                  <a:cubicBezTo>
                    <a:pt x="-5013" y="143351"/>
                    <a:pt x="496" y="164842"/>
                    <a:pt x="7342" y="86109"/>
                  </a:cubicBezTo>
                  <a:cubicBezTo>
                    <a:pt x="7716" y="81803"/>
                    <a:pt x="11237" y="78125"/>
                    <a:pt x="11443" y="73808"/>
                  </a:cubicBezTo>
                  <a:cubicBezTo>
                    <a:pt x="12613" y="49233"/>
                    <a:pt x="11443" y="24603"/>
                    <a:pt x="11443" y="0"/>
                  </a:cubicBezTo>
                </a:path>
              </a:pathLst>
            </a:custGeom>
            <a:noFill/>
            <a:ln w="508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>
              <p:custDataLst>
                <p:tags r:id="rId3"/>
              </p:custDataLst>
            </p:nvPr>
          </p:nvSpPr>
          <p:spPr>
            <a:xfrm>
              <a:off x="5916915" y="3588438"/>
              <a:ext cx="78276" cy="473211"/>
            </a:xfrm>
            <a:custGeom>
              <a:avLst/>
              <a:gdLst>
                <a:gd name="connsiteX0" fmla="*/ 0 w 78276"/>
                <a:gd name="connsiteY0" fmla="*/ 0 h 473211"/>
                <a:gd name="connsiteX1" fmla="*/ 10674 w 78276"/>
                <a:gd name="connsiteY1" fmla="*/ 78276 h 473211"/>
                <a:gd name="connsiteX2" fmla="*/ 21348 w 78276"/>
                <a:gd name="connsiteY2" fmla="*/ 99624 h 473211"/>
                <a:gd name="connsiteX3" fmla="*/ 49812 w 78276"/>
                <a:gd name="connsiteY3" fmla="*/ 131645 h 473211"/>
                <a:gd name="connsiteX4" fmla="*/ 56928 w 78276"/>
                <a:gd name="connsiteY4" fmla="*/ 152993 h 473211"/>
                <a:gd name="connsiteX5" fmla="*/ 64044 w 78276"/>
                <a:gd name="connsiteY5" fmla="*/ 163667 h 473211"/>
                <a:gd name="connsiteX6" fmla="*/ 78276 w 78276"/>
                <a:gd name="connsiteY6" fmla="*/ 224153 h 473211"/>
                <a:gd name="connsiteX7" fmla="*/ 74718 w 78276"/>
                <a:gd name="connsiteY7" fmla="*/ 355798 h 473211"/>
                <a:gd name="connsiteX8" fmla="*/ 71160 w 78276"/>
                <a:gd name="connsiteY8" fmla="*/ 370030 h 473211"/>
                <a:gd name="connsiteX9" fmla="*/ 64044 w 78276"/>
                <a:gd name="connsiteY9" fmla="*/ 409168 h 473211"/>
                <a:gd name="connsiteX10" fmla="*/ 60486 w 78276"/>
                <a:gd name="connsiteY10" fmla="*/ 419842 h 473211"/>
                <a:gd name="connsiteX11" fmla="*/ 46254 w 78276"/>
                <a:gd name="connsiteY11" fmla="*/ 441189 h 473211"/>
                <a:gd name="connsiteX12" fmla="*/ 42696 w 78276"/>
                <a:gd name="connsiteY12" fmla="*/ 451863 h 473211"/>
                <a:gd name="connsiteX13" fmla="*/ 28464 w 78276"/>
                <a:gd name="connsiteY13" fmla="*/ 473211 h 4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276" h="473211">
                  <a:moveTo>
                    <a:pt x="0" y="0"/>
                  </a:moveTo>
                  <a:cubicBezTo>
                    <a:pt x="4155" y="37395"/>
                    <a:pt x="2704" y="50379"/>
                    <a:pt x="10674" y="78276"/>
                  </a:cubicBezTo>
                  <a:cubicBezTo>
                    <a:pt x="13277" y="87386"/>
                    <a:pt x="14782" y="92238"/>
                    <a:pt x="21348" y="99624"/>
                  </a:cubicBezTo>
                  <a:cubicBezTo>
                    <a:pt x="53846" y="136185"/>
                    <a:pt x="33660" y="107420"/>
                    <a:pt x="49812" y="131645"/>
                  </a:cubicBezTo>
                  <a:cubicBezTo>
                    <a:pt x="52184" y="138761"/>
                    <a:pt x="52767" y="146752"/>
                    <a:pt x="56928" y="152993"/>
                  </a:cubicBezTo>
                  <a:cubicBezTo>
                    <a:pt x="59300" y="156551"/>
                    <a:pt x="62307" y="159759"/>
                    <a:pt x="64044" y="163667"/>
                  </a:cubicBezTo>
                  <a:cubicBezTo>
                    <a:pt x="72520" y="182738"/>
                    <a:pt x="74889" y="203830"/>
                    <a:pt x="78276" y="224153"/>
                  </a:cubicBezTo>
                  <a:cubicBezTo>
                    <a:pt x="77090" y="268035"/>
                    <a:pt x="76857" y="311952"/>
                    <a:pt x="74718" y="355798"/>
                  </a:cubicBezTo>
                  <a:cubicBezTo>
                    <a:pt x="74480" y="360682"/>
                    <a:pt x="72035" y="365219"/>
                    <a:pt x="71160" y="370030"/>
                  </a:cubicBezTo>
                  <a:cubicBezTo>
                    <a:pt x="66121" y="397745"/>
                    <a:pt x="70096" y="387985"/>
                    <a:pt x="64044" y="409168"/>
                  </a:cubicBezTo>
                  <a:cubicBezTo>
                    <a:pt x="63014" y="412774"/>
                    <a:pt x="62307" y="416564"/>
                    <a:pt x="60486" y="419842"/>
                  </a:cubicBezTo>
                  <a:cubicBezTo>
                    <a:pt x="56333" y="427318"/>
                    <a:pt x="46254" y="441189"/>
                    <a:pt x="46254" y="441189"/>
                  </a:cubicBezTo>
                  <a:cubicBezTo>
                    <a:pt x="45068" y="444747"/>
                    <a:pt x="44517" y="448585"/>
                    <a:pt x="42696" y="451863"/>
                  </a:cubicBezTo>
                  <a:cubicBezTo>
                    <a:pt x="38543" y="459339"/>
                    <a:pt x="28464" y="473211"/>
                    <a:pt x="28464" y="473211"/>
                  </a:cubicBezTo>
                </a:path>
              </a:pathLst>
            </a:cu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>
              <p:custDataLst>
                <p:tags r:id="rId4"/>
              </p:custDataLst>
            </p:nvPr>
          </p:nvSpPr>
          <p:spPr>
            <a:xfrm>
              <a:off x="7037658" y="3639810"/>
              <a:ext cx="85411" cy="501675"/>
            </a:xfrm>
            <a:custGeom>
              <a:avLst/>
              <a:gdLst>
                <a:gd name="connsiteX0" fmla="*/ 85411 w 85411"/>
                <a:gd name="connsiteY0" fmla="*/ 0 h 501675"/>
                <a:gd name="connsiteX1" fmla="*/ 67621 w 85411"/>
                <a:gd name="connsiteY1" fmla="*/ 21348 h 501675"/>
                <a:gd name="connsiteX2" fmla="*/ 56947 w 85411"/>
                <a:gd name="connsiteY2" fmla="*/ 42696 h 501675"/>
                <a:gd name="connsiteX3" fmla="*/ 46274 w 85411"/>
                <a:gd name="connsiteY3" fmla="*/ 53370 h 501675"/>
                <a:gd name="connsiteX4" fmla="*/ 42716 w 85411"/>
                <a:gd name="connsiteY4" fmla="*/ 64044 h 501675"/>
                <a:gd name="connsiteX5" fmla="*/ 35600 w 85411"/>
                <a:gd name="connsiteY5" fmla="*/ 74718 h 501675"/>
                <a:gd name="connsiteX6" fmla="*/ 39158 w 85411"/>
                <a:gd name="connsiteY6" fmla="*/ 113855 h 501675"/>
                <a:gd name="connsiteX7" fmla="*/ 46274 w 85411"/>
                <a:gd name="connsiteY7" fmla="*/ 135203 h 501675"/>
                <a:gd name="connsiteX8" fmla="*/ 49831 w 85411"/>
                <a:gd name="connsiteY8" fmla="*/ 156551 h 501675"/>
                <a:gd name="connsiteX9" fmla="*/ 53389 w 85411"/>
                <a:gd name="connsiteY9" fmla="*/ 167225 h 501675"/>
                <a:gd name="connsiteX10" fmla="*/ 56947 w 85411"/>
                <a:gd name="connsiteY10" fmla="*/ 181457 h 501675"/>
                <a:gd name="connsiteX11" fmla="*/ 53389 w 85411"/>
                <a:gd name="connsiteY11" fmla="*/ 227711 h 501675"/>
                <a:gd name="connsiteX12" fmla="*/ 49831 w 85411"/>
                <a:gd name="connsiteY12" fmla="*/ 238385 h 501675"/>
                <a:gd name="connsiteX13" fmla="*/ 53389 w 85411"/>
                <a:gd name="connsiteY13" fmla="*/ 284638 h 501675"/>
                <a:gd name="connsiteX14" fmla="*/ 56947 w 85411"/>
                <a:gd name="connsiteY14" fmla="*/ 295312 h 501675"/>
                <a:gd name="connsiteX15" fmla="*/ 64063 w 85411"/>
                <a:gd name="connsiteY15" fmla="*/ 320218 h 501675"/>
                <a:gd name="connsiteX16" fmla="*/ 60505 w 85411"/>
                <a:gd name="connsiteY16" fmla="*/ 366472 h 501675"/>
                <a:gd name="connsiteX17" fmla="*/ 56947 w 85411"/>
                <a:gd name="connsiteY17" fmla="*/ 380704 h 501675"/>
                <a:gd name="connsiteX18" fmla="*/ 46274 w 85411"/>
                <a:gd name="connsiteY18" fmla="*/ 412725 h 501675"/>
                <a:gd name="connsiteX19" fmla="*/ 42716 w 85411"/>
                <a:gd name="connsiteY19" fmla="*/ 423399 h 501675"/>
                <a:gd name="connsiteX20" fmla="*/ 39158 w 85411"/>
                <a:gd name="connsiteY20" fmla="*/ 437631 h 501675"/>
                <a:gd name="connsiteX21" fmla="*/ 35600 w 85411"/>
                <a:gd name="connsiteY21" fmla="*/ 458979 h 501675"/>
                <a:gd name="connsiteX22" fmla="*/ 24926 w 85411"/>
                <a:gd name="connsiteY22" fmla="*/ 469653 h 501675"/>
                <a:gd name="connsiteX23" fmla="*/ 10694 w 85411"/>
                <a:gd name="connsiteY23" fmla="*/ 491001 h 501675"/>
                <a:gd name="connsiteX24" fmla="*/ 20 w 85411"/>
                <a:gd name="connsiteY24" fmla="*/ 501675 h 50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411" h="501675">
                  <a:moveTo>
                    <a:pt x="85411" y="0"/>
                  </a:moveTo>
                  <a:cubicBezTo>
                    <a:pt x="69080" y="40828"/>
                    <a:pt x="88947" y="4287"/>
                    <a:pt x="67621" y="21348"/>
                  </a:cubicBezTo>
                  <a:cubicBezTo>
                    <a:pt x="55625" y="30944"/>
                    <a:pt x="64312" y="31647"/>
                    <a:pt x="56947" y="42696"/>
                  </a:cubicBezTo>
                  <a:cubicBezTo>
                    <a:pt x="54156" y="46883"/>
                    <a:pt x="49832" y="49812"/>
                    <a:pt x="46274" y="53370"/>
                  </a:cubicBezTo>
                  <a:cubicBezTo>
                    <a:pt x="45088" y="56928"/>
                    <a:pt x="44393" y="60689"/>
                    <a:pt x="42716" y="64044"/>
                  </a:cubicBezTo>
                  <a:cubicBezTo>
                    <a:pt x="40804" y="67869"/>
                    <a:pt x="35905" y="70453"/>
                    <a:pt x="35600" y="74718"/>
                  </a:cubicBezTo>
                  <a:cubicBezTo>
                    <a:pt x="34667" y="87784"/>
                    <a:pt x="36881" y="100955"/>
                    <a:pt x="39158" y="113855"/>
                  </a:cubicBezTo>
                  <a:cubicBezTo>
                    <a:pt x="40462" y="121242"/>
                    <a:pt x="46274" y="135203"/>
                    <a:pt x="46274" y="135203"/>
                  </a:cubicBezTo>
                  <a:cubicBezTo>
                    <a:pt x="47460" y="142319"/>
                    <a:pt x="48266" y="149509"/>
                    <a:pt x="49831" y="156551"/>
                  </a:cubicBezTo>
                  <a:cubicBezTo>
                    <a:pt x="50644" y="160212"/>
                    <a:pt x="52359" y="163619"/>
                    <a:pt x="53389" y="167225"/>
                  </a:cubicBezTo>
                  <a:cubicBezTo>
                    <a:pt x="54732" y="171927"/>
                    <a:pt x="55761" y="176713"/>
                    <a:pt x="56947" y="181457"/>
                  </a:cubicBezTo>
                  <a:cubicBezTo>
                    <a:pt x="55761" y="196875"/>
                    <a:pt x="55307" y="212367"/>
                    <a:pt x="53389" y="227711"/>
                  </a:cubicBezTo>
                  <a:cubicBezTo>
                    <a:pt x="52924" y="231432"/>
                    <a:pt x="49831" y="234635"/>
                    <a:pt x="49831" y="238385"/>
                  </a:cubicBezTo>
                  <a:cubicBezTo>
                    <a:pt x="49831" y="253848"/>
                    <a:pt x="51471" y="269294"/>
                    <a:pt x="53389" y="284638"/>
                  </a:cubicBezTo>
                  <a:cubicBezTo>
                    <a:pt x="53854" y="288359"/>
                    <a:pt x="55917" y="291706"/>
                    <a:pt x="56947" y="295312"/>
                  </a:cubicBezTo>
                  <a:cubicBezTo>
                    <a:pt x="65882" y="326585"/>
                    <a:pt x="55532" y="294625"/>
                    <a:pt x="64063" y="320218"/>
                  </a:cubicBezTo>
                  <a:cubicBezTo>
                    <a:pt x="62877" y="335636"/>
                    <a:pt x="62312" y="351114"/>
                    <a:pt x="60505" y="366472"/>
                  </a:cubicBezTo>
                  <a:cubicBezTo>
                    <a:pt x="59934" y="371329"/>
                    <a:pt x="58352" y="376020"/>
                    <a:pt x="56947" y="380704"/>
                  </a:cubicBezTo>
                  <a:cubicBezTo>
                    <a:pt x="53714" y="391480"/>
                    <a:pt x="49831" y="402051"/>
                    <a:pt x="46274" y="412725"/>
                  </a:cubicBezTo>
                  <a:cubicBezTo>
                    <a:pt x="45088" y="416283"/>
                    <a:pt x="43626" y="419761"/>
                    <a:pt x="42716" y="423399"/>
                  </a:cubicBezTo>
                  <a:cubicBezTo>
                    <a:pt x="41530" y="428143"/>
                    <a:pt x="40117" y="432836"/>
                    <a:pt x="39158" y="437631"/>
                  </a:cubicBezTo>
                  <a:cubicBezTo>
                    <a:pt x="37743" y="444705"/>
                    <a:pt x="38530" y="452387"/>
                    <a:pt x="35600" y="458979"/>
                  </a:cubicBezTo>
                  <a:cubicBezTo>
                    <a:pt x="33556" y="463577"/>
                    <a:pt x="28015" y="465681"/>
                    <a:pt x="24926" y="469653"/>
                  </a:cubicBezTo>
                  <a:cubicBezTo>
                    <a:pt x="19675" y="476404"/>
                    <a:pt x="15438" y="483885"/>
                    <a:pt x="10694" y="491001"/>
                  </a:cubicBezTo>
                  <a:cubicBezTo>
                    <a:pt x="-967" y="508492"/>
                    <a:pt x="20" y="491146"/>
                    <a:pt x="20" y="501675"/>
                  </a:cubicBezTo>
                </a:path>
              </a:pathLst>
            </a:custGeom>
            <a:noFill/>
            <a:ln w="317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845115" y="2249428"/>
            <a:ext cx="533400" cy="357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lus 47"/>
          <p:cNvSpPr/>
          <p:nvPr/>
        </p:nvSpPr>
        <p:spPr>
          <a:xfrm>
            <a:off x="2743200" y="2133579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334109"/>
            <a:ext cx="2590800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Moderate-heavy precipitation</a:t>
            </a:r>
            <a:endParaRPr lang="en-US" sz="1400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7000" y="1166859"/>
            <a:ext cx="2514599" cy="509541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Moderate river flooding and numerous flooding reports</a:t>
            </a:r>
            <a:endParaRPr lang="en-US" sz="1400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6618" r="24595" b="55348"/>
          <a:stretch/>
        </p:blipFill>
        <p:spPr bwMode="auto">
          <a:xfrm>
            <a:off x="415275" y="3862341"/>
            <a:ext cx="2327925" cy="14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712" y="3543184"/>
            <a:ext cx="2662687" cy="334962"/>
          </a:xfrm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>Low antecedent soil moisture</a:t>
            </a:r>
            <a:endParaRPr lang="en-US" sz="1400" dirty="0"/>
          </a:p>
        </p:txBody>
      </p:sp>
      <p:pic>
        <p:nvPicPr>
          <p:cNvPr id="57" name="Content Placeholder 6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r="87254" b="17435"/>
          <a:stretch/>
        </p:blipFill>
        <p:spPr bwMode="auto">
          <a:xfrm>
            <a:off x="3200400" y="3862342"/>
            <a:ext cx="322621" cy="14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Plus 55"/>
          <p:cNvSpPr/>
          <p:nvPr/>
        </p:nvSpPr>
        <p:spPr>
          <a:xfrm>
            <a:off x="2743200" y="4300508"/>
            <a:ext cx="554398" cy="589358"/>
          </a:xfrm>
          <a:prstGeom prst="math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5867400" y="4416357"/>
            <a:ext cx="533400" cy="35766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1400" r="26794" b="62095"/>
          <a:stretch/>
        </p:blipFill>
        <p:spPr bwMode="auto">
          <a:xfrm>
            <a:off x="6693023" y="3862342"/>
            <a:ext cx="2298577" cy="14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7640403" y="4415607"/>
            <a:ext cx="878731" cy="470530"/>
            <a:chOff x="6573696" y="3623767"/>
            <a:chExt cx="1577898" cy="823799"/>
          </a:xfrm>
        </p:grpSpPr>
        <p:sp>
          <p:nvSpPr>
            <p:cNvPr id="66" name="Freeform 65"/>
            <p:cNvSpPr/>
            <p:nvPr/>
          </p:nvSpPr>
          <p:spPr>
            <a:xfrm>
              <a:off x="7609888" y="3757274"/>
              <a:ext cx="541706" cy="619712"/>
            </a:xfrm>
            <a:custGeom>
              <a:avLst/>
              <a:gdLst>
                <a:gd name="connsiteX0" fmla="*/ 541706 w 541706"/>
                <a:gd name="connsiteY0" fmla="*/ 0 h 619712"/>
                <a:gd name="connsiteX1" fmla="*/ 533039 w 541706"/>
                <a:gd name="connsiteY1" fmla="*/ 21668 h 619712"/>
                <a:gd name="connsiteX2" fmla="*/ 520038 w 541706"/>
                <a:gd name="connsiteY2" fmla="*/ 30335 h 619712"/>
                <a:gd name="connsiteX3" fmla="*/ 515704 w 541706"/>
                <a:gd name="connsiteY3" fmla="*/ 43336 h 619712"/>
                <a:gd name="connsiteX4" fmla="*/ 494036 w 541706"/>
                <a:gd name="connsiteY4" fmla="*/ 60671 h 619712"/>
                <a:gd name="connsiteX5" fmla="*/ 485369 w 541706"/>
                <a:gd name="connsiteY5" fmla="*/ 73672 h 619712"/>
                <a:gd name="connsiteX6" fmla="*/ 472368 w 541706"/>
                <a:gd name="connsiteY6" fmla="*/ 86673 h 619712"/>
                <a:gd name="connsiteX7" fmla="*/ 455033 w 541706"/>
                <a:gd name="connsiteY7" fmla="*/ 108341 h 619712"/>
                <a:gd name="connsiteX8" fmla="*/ 446366 w 541706"/>
                <a:gd name="connsiteY8" fmla="*/ 121342 h 619712"/>
                <a:gd name="connsiteX9" fmla="*/ 433365 w 541706"/>
                <a:gd name="connsiteY9" fmla="*/ 147344 h 619712"/>
                <a:gd name="connsiteX10" fmla="*/ 420364 w 541706"/>
                <a:gd name="connsiteY10" fmla="*/ 156011 h 619712"/>
                <a:gd name="connsiteX11" fmla="*/ 403030 w 541706"/>
                <a:gd name="connsiteY11" fmla="*/ 182013 h 619712"/>
                <a:gd name="connsiteX12" fmla="*/ 398696 w 541706"/>
                <a:gd name="connsiteY12" fmla="*/ 195014 h 619712"/>
                <a:gd name="connsiteX13" fmla="*/ 372694 w 541706"/>
                <a:gd name="connsiteY13" fmla="*/ 221016 h 619712"/>
                <a:gd name="connsiteX14" fmla="*/ 368360 w 541706"/>
                <a:gd name="connsiteY14" fmla="*/ 234017 h 619712"/>
                <a:gd name="connsiteX15" fmla="*/ 355359 w 541706"/>
                <a:gd name="connsiteY15" fmla="*/ 242684 h 619712"/>
                <a:gd name="connsiteX16" fmla="*/ 346692 w 541706"/>
                <a:gd name="connsiteY16" fmla="*/ 251352 h 619712"/>
                <a:gd name="connsiteX17" fmla="*/ 316357 w 541706"/>
                <a:gd name="connsiteY17" fmla="*/ 281687 h 619712"/>
                <a:gd name="connsiteX18" fmla="*/ 299022 w 541706"/>
                <a:gd name="connsiteY18" fmla="*/ 299022 h 619712"/>
                <a:gd name="connsiteX19" fmla="*/ 273020 w 541706"/>
                <a:gd name="connsiteY19" fmla="*/ 325024 h 619712"/>
                <a:gd name="connsiteX20" fmla="*/ 260019 w 541706"/>
                <a:gd name="connsiteY20" fmla="*/ 333691 h 619712"/>
                <a:gd name="connsiteX21" fmla="*/ 242685 w 541706"/>
                <a:gd name="connsiteY21" fmla="*/ 359693 h 619712"/>
                <a:gd name="connsiteX22" fmla="*/ 238351 w 541706"/>
                <a:gd name="connsiteY22" fmla="*/ 372694 h 619712"/>
                <a:gd name="connsiteX23" fmla="*/ 221016 w 541706"/>
                <a:gd name="connsiteY23" fmla="*/ 394362 h 619712"/>
                <a:gd name="connsiteX24" fmla="*/ 208015 w 541706"/>
                <a:gd name="connsiteY24" fmla="*/ 416030 h 619712"/>
                <a:gd name="connsiteX25" fmla="*/ 190681 w 541706"/>
                <a:gd name="connsiteY25" fmla="*/ 437699 h 619712"/>
                <a:gd name="connsiteX26" fmla="*/ 177680 w 541706"/>
                <a:gd name="connsiteY26" fmla="*/ 446366 h 619712"/>
                <a:gd name="connsiteX27" fmla="*/ 169012 w 541706"/>
                <a:gd name="connsiteY27" fmla="*/ 455033 h 619712"/>
                <a:gd name="connsiteX28" fmla="*/ 160345 w 541706"/>
                <a:gd name="connsiteY28" fmla="*/ 468034 h 619712"/>
                <a:gd name="connsiteX29" fmla="*/ 147344 w 541706"/>
                <a:gd name="connsiteY29" fmla="*/ 472368 h 619712"/>
                <a:gd name="connsiteX30" fmla="*/ 130010 w 541706"/>
                <a:gd name="connsiteY30" fmla="*/ 498370 h 619712"/>
                <a:gd name="connsiteX31" fmla="*/ 108341 w 541706"/>
                <a:gd name="connsiteY31" fmla="*/ 515704 h 619712"/>
                <a:gd name="connsiteX32" fmla="*/ 99674 w 541706"/>
                <a:gd name="connsiteY32" fmla="*/ 528705 h 619712"/>
                <a:gd name="connsiteX33" fmla="*/ 86673 w 541706"/>
                <a:gd name="connsiteY33" fmla="*/ 537372 h 619712"/>
                <a:gd name="connsiteX34" fmla="*/ 65005 w 541706"/>
                <a:gd name="connsiteY34" fmla="*/ 554707 h 619712"/>
                <a:gd name="connsiteX35" fmla="*/ 39003 w 541706"/>
                <a:gd name="connsiteY35" fmla="*/ 585043 h 619712"/>
                <a:gd name="connsiteX36" fmla="*/ 21668 w 541706"/>
                <a:gd name="connsiteY36" fmla="*/ 606711 h 619712"/>
                <a:gd name="connsiteX37" fmla="*/ 8667 w 541706"/>
                <a:gd name="connsiteY37" fmla="*/ 611044 h 619712"/>
                <a:gd name="connsiteX38" fmla="*/ 0 w 541706"/>
                <a:gd name="connsiteY38" fmla="*/ 619712 h 6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41706" h="619712">
                  <a:moveTo>
                    <a:pt x="541706" y="0"/>
                  </a:moveTo>
                  <a:cubicBezTo>
                    <a:pt x="538817" y="7223"/>
                    <a:pt x="537560" y="15338"/>
                    <a:pt x="533039" y="21668"/>
                  </a:cubicBezTo>
                  <a:cubicBezTo>
                    <a:pt x="530012" y="25906"/>
                    <a:pt x="523292" y="26268"/>
                    <a:pt x="520038" y="30335"/>
                  </a:cubicBezTo>
                  <a:cubicBezTo>
                    <a:pt x="517184" y="33902"/>
                    <a:pt x="518054" y="39419"/>
                    <a:pt x="515704" y="43336"/>
                  </a:cubicBezTo>
                  <a:cubicBezTo>
                    <a:pt x="511586" y="50200"/>
                    <a:pt x="499944" y="56733"/>
                    <a:pt x="494036" y="60671"/>
                  </a:cubicBezTo>
                  <a:cubicBezTo>
                    <a:pt x="491147" y="65005"/>
                    <a:pt x="488703" y="69671"/>
                    <a:pt x="485369" y="73672"/>
                  </a:cubicBezTo>
                  <a:cubicBezTo>
                    <a:pt x="481446" y="78380"/>
                    <a:pt x="475768" y="81574"/>
                    <a:pt x="472368" y="86673"/>
                  </a:cubicBezTo>
                  <a:cubicBezTo>
                    <a:pt x="455622" y="111791"/>
                    <a:pt x="484108" y="88958"/>
                    <a:pt x="455033" y="108341"/>
                  </a:cubicBezTo>
                  <a:cubicBezTo>
                    <a:pt x="452144" y="112675"/>
                    <a:pt x="448695" y="116684"/>
                    <a:pt x="446366" y="121342"/>
                  </a:cubicBezTo>
                  <a:cubicBezTo>
                    <a:pt x="439318" y="135439"/>
                    <a:pt x="445783" y="134926"/>
                    <a:pt x="433365" y="147344"/>
                  </a:cubicBezTo>
                  <a:cubicBezTo>
                    <a:pt x="429682" y="151027"/>
                    <a:pt x="424698" y="153122"/>
                    <a:pt x="420364" y="156011"/>
                  </a:cubicBezTo>
                  <a:cubicBezTo>
                    <a:pt x="410410" y="195823"/>
                    <a:pt x="424795" y="154806"/>
                    <a:pt x="403030" y="182013"/>
                  </a:cubicBezTo>
                  <a:cubicBezTo>
                    <a:pt x="400176" y="185580"/>
                    <a:pt x="401501" y="191408"/>
                    <a:pt x="398696" y="195014"/>
                  </a:cubicBezTo>
                  <a:cubicBezTo>
                    <a:pt x="391171" y="204689"/>
                    <a:pt x="372694" y="221016"/>
                    <a:pt x="372694" y="221016"/>
                  </a:cubicBezTo>
                  <a:cubicBezTo>
                    <a:pt x="371249" y="225350"/>
                    <a:pt x="371214" y="230450"/>
                    <a:pt x="368360" y="234017"/>
                  </a:cubicBezTo>
                  <a:cubicBezTo>
                    <a:pt x="365106" y="238084"/>
                    <a:pt x="359426" y="239430"/>
                    <a:pt x="355359" y="242684"/>
                  </a:cubicBezTo>
                  <a:cubicBezTo>
                    <a:pt x="352168" y="245236"/>
                    <a:pt x="349581" y="248463"/>
                    <a:pt x="346692" y="251352"/>
                  </a:cubicBezTo>
                  <a:cubicBezTo>
                    <a:pt x="339064" y="274235"/>
                    <a:pt x="346159" y="261819"/>
                    <a:pt x="316357" y="281687"/>
                  </a:cubicBezTo>
                  <a:cubicBezTo>
                    <a:pt x="309558" y="286220"/>
                    <a:pt x="304800" y="293244"/>
                    <a:pt x="299022" y="299022"/>
                  </a:cubicBezTo>
                  <a:lnTo>
                    <a:pt x="273020" y="325024"/>
                  </a:lnTo>
                  <a:cubicBezTo>
                    <a:pt x="269337" y="328707"/>
                    <a:pt x="264353" y="330802"/>
                    <a:pt x="260019" y="333691"/>
                  </a:cubicBezTo>
                  <a:lnTo>
                    <a:pt x="242685" y="359693"/>
                  </a:lnTo>
                  <a:cubicBezTo>
                    <a:pt x="240151" y="363494"/>
                    <a:pt x="240394" y="368608"/>
                    <a:pt x="238351" y="372694"/>
                  </a:cubicBezTo>
                  <a:cubicBezTo>
                    <a:pt x="232883" y="383630"/>
                    <a:pt x="229080" y="386299"/>
                    <a:pt x="221016" y="394362"/>
                  </a:cubicBezTo>
                  <a:cubicBezTo>
                    <a:pt x="213491" y="416941"/>
                    <a:pt x="221613" y="399033"/>
                    <a:pt x="208015" y="416030"/>
                  </a:cubicBezTo>
                  <a:cubicBezTo>
                    <a:pt x="198005" y="428542"/>
                    <a:pt x="202306" y="428398"/>
                    <a:pt x="190681" y="437699"/>
                  </a:cubicBezTo>
                  <a:cubicBezTo>
                    <a:pt x="186614" y="440953"/>
                    <a:pt x="181747" y="443113"/>
                    <a:pt x="177680" y="446366"/>
                  </a:cubicBezTo>
                  <a:cubicBezTo>
                    <a:pt x="174489" y="448918"/>
                    <a:pt x="171564" y="451842"/>
                    <a:pt x="169012" y="455033"/>
                  </a:cubicBezTo>
                  <a:cubicBezTo>
                    <a:pt x="165758" y="459100"/>
                    <a:pt x="164412" y="464780"/>
                    <a:pt x="160345" y="468034"/>
                  </a:cubicBezTo>
                  <a:cubicBezTo>
                    <a:pt x="156778" y="470888"/>
                    <a:pt x="151678" y="470923"/>
                    <a:pt x="147344" y="472368"/>
                  </a:cubicBezTo>
                  <a:cubicBezTo>
                    <a:pt x="141566" y="481035"/>
                    <a:pt x="138677" y="492592"/>
                    <a:pt x="130010" y="498370"/>
                  </a:cubicBezTo>
                  <a:cubicBezTo>
                    <a:pt x="120359" y="504804"/>
                    <a:pt x="115397" y="506884"/>
                    <a:pt x="108341" y="515704"/>
                  </a:cubicBezTo>
                  <a:cubicBezTo>
                    <a:pt x="105087" y="519771"/>
                    <a:pt x="103357" y="525022"/>
                    <a:pt x="99674" y="528705"/>
                  </a:cubicBezTo>
                  <a:cubicBezTo>
                    <a:pt x="95991" y="532388"/>
                    <a:pt x="90740" y="534118"/>
                    <a:pt x="86673" y="537372"/>
                  </a:cubicBezTo>
                  <a:cubicBezTo>
                    <a:pt x="55798" y="562073"/>
                    <a:pt x="105020" y="528031"/>
                    <a:pt x="65005" y="554707"/>
                  </a:cubicBezTo>
                  <a:cubicBezTo>
                    <a:pt x="51805" y="574507"/>
                    <a:pt x="60021" y="564025"/>
                    <a:pt x="39003" y="585043"/>
                  </a:cubicBezTo>
                  <a:cubicBezTo>
                    <a:pt x="30143" y="593903"/>
                    <a:pt x="32392" y="600277"/>
                    <a:pt x="21668" y="606711"/>
                  </a:cubicBezTo>
                  <a:cubicBezTo>
                    <a:pt x="17751" y="609061"/>
                    <a:pt x="13001" y="609600"/>
                    <a:pt x="8667" y="611044"/>
                  </a:cubicBezTo>
                  <a:lnTo>
                    <a:pt x="0" y="619712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573696" y="3623767"/>
              <a:ext cx="1472536" cy="823799"/>
              <a:chOff x="6578695" y="3613313"/>
              <a:chExt cx="1472536" cy="823799"/>
            </a:xfrm>
            <a:solidFill>
              <a:schemeClr val="tx1"/>
            </a:solidFill>
          </p:grpSpPr>
          <p:grpSp>
            <p:nvGrpSpPr>
              <p:cNvPr id="68" name="Group 67"/>
              <p:cNvGrpSpPr/>
              <p:nvPr/>
            </p:nvGrpSpPr>
            <p:grpSpPr>
              <a:xfrm>
                <a:off x="6578695" y="3613313"/>
                <a:ext cx="1472536" cy="823799"/>
                <a:chOff x="6048164" y="3685321"/>
                <a:chExt cx="1472536" cy="823799"/>
              </a:xfr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0" name="5-Point Star 69"/>
                <p:cNvSpPr/>
                <p:nvPr/>
              </p:nvSpPr>
              <p:spPr>
                <a:xfrm>
                  <a:off x="6813777" y="4412990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5-Point Star 70"/>
                <p:cNvSpPr/>
                <p:nvPr/>
              </p:nvSpPr>
              <p:spPr>
                <a:xfrm>
                  <a:off x="7164288" y="3685321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5-Point Star 71"/>
                <p:cNvSpPr/>
                <p:nvPr/>
              </p:nvSpPr>
              <p:spPr>
                <a:xfrm>
                  <a:off x="6048164" y="4437112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5-Point Star 72"/>
                <p:cNvSpPr/>
                <p:nvPr/>
              </p:nvSpPr>
              <p:spPr>
                <a:xfrm>
                  <a:off x="7415345" y="4017847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5-Point Star 73"/>
                <p:cNvSpPr/>
                <p:nvPr/>
              </p:nvSpPr>
              <p:spPr>
                <a:xfrm>
                  <a:off x="7448692" y="4189617"/>
                  <a:ext cx="72008" cy="72008"/>
                </a:xfrm>
                <a:prstGeom prst="star5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9" name="5-Point Star 68"/>
              <p:cNvSpPr/>
              <p:nvPr/>
            </p:nvSpPr>
            <p:spPr>
              <a:xfrm>
                <a:off x="7730823" y="4257092"/>
                <a:ext cx="72008" cy="72008"/>
              </a:xfrm>
              <a:prstGeom prst="star5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7597" y="3551238"/>
            <a:ext cx="2569803" cy="334962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Heavy precipitation</a:t>
            </a:r>
            <a:endParaRPr lang="en-US" sz="1400" dirty="0"/>
          </a:p>
        </p:txBody>
      </p:sp>
      <p:pic>
        <p:nvPicPr>
          <p:cNvPr id="76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6425682" y="3862343"/>
            <a:ext cx="279827" cy="14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35448" y="3862343"/>
            <a:ext cx="279827" cy="14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weather.msfc.nasa.gov/sport/dynamic/lisbhm/swet_20110309_09z.gif"/>
          <p:cNvPicPr>
            <a:picLocks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4316" r="89598" b="19318"/>
          <a:stretch/>
        </p:blipFill>
        <p:spPr bwMode="auto">
          <a:xfrm>
            <a:off x="158926" y="1652543"/>
            <a:ext cx="279827" cy="14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634" y="3505200"/>
            <a:ext cx="2514599" cy="372948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/>
              <a:t>Isolated minor flooding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231664" y="5385955"/>
            <a:ext cx="880248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Contrasting antecedent soil moisture likely played a strong role in the different outcomes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Local, subjective analysis of several events suggests typical moderate-heavy synoptic rainfall events over deep-layer relative soil moisture values exceeding 55-60% will lead to more substantial moderate or heavier flooding events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35448" y="8382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March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35448" y="3276600"/>
            <a:ext cx="8856152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September Event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7</a:t>
            </a: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2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LIS Assessment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46005" y="1127234"/>
            <a:ext cx="8689808" cy="4982364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Objective: </a:t>
            </a:r>
            <a:r>
              <a:rPr lang="en-US" sz="2400" i="1" dirty="0" smtClean="0"/>
              <a:t>Based on testbed success, evaluate SPoRT-LIS real-time soil moisture in decision support for drought monitoring and areal flood potential at additional NWS WFOs</a:t>
            </a:r>
          </a:p>
          <a:p>
            <a:pPr marL="173038" indent="-173038" eaLnBrk="1" hangingPunct="1">
              <a:spcBef>
                <a:spcPts val="1200"/>
              </a:spcBef>
            </a:pPr>
            <a:r>
              <a:rPr lang="en-US" sz="2400" dirty="0" smtClean="0"/>
              <a:t>Assessment details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Time period: August </a:t>
            </a:r>
            <a:r>
              <a:rPr lang="en-US" sz="2000" dirty="0" smtClean="0">
                <a:sym typeface="Symbol"/>
              </a:rPr>
              <a:t> </a:t>
            </a:r>
            <a:r>
              <a:rPr lang="en-US" sz="2000" dirty="0" smtClean="0"/>
              <a:t>October 2014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WFOs: Houston, Huntsville, Raleigh</a:t>
            </a:r>
            <a:endParaRPr lang="en-US" sz="2400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Training for assessment: LIS Primer and </a:t>
            </a:r>
            <a:br>
              <a:rPr lang="en-US" sz="2000" dirty="0" smtClean="0"/>
            </a:br>
            <a:r>
              <a:rPr lang="en-US" sz="2000" dirty="0" smtClean="0"/>
              <a:t>Applications modules; Quick Guide (right)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AWIPS II config instructions provided </a:t>
            </a:r>
          </a:p>
          <a:p>
            <a:pPr marL="173038" indent="-173038">
              <a:spcBef>
                <a:spcPts val="1200"/>
              </a:spcBef>
            </a:pPr>
            <a:r>
              <a:rPr lang="en-US" sz="2400" dirty="0" smtClean="0"/>
              <a:t>User feedback as of 23 Aug: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8 surveys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2 blog posts</a:t>
            </a:r>
            <a:br>
              <a:rPr lang="en-US" sz="2000" dirty="0" smtClean="0"/>
            </a:b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+mn-lt"/>
              </a:rPr>
              <a:t>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t="15037" r="29089" b="12906"/>
          <a:stretch/>
        </p:blipFill>
        <p:spPr bwMode="auto">
          <a:xfrm>
            <a:off x="5226223" y="1909949"/>
            <a:ext cx="3886123" cy="42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0357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/ Future LIS Activities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49724" y="1229465"/>
            <a:ext cx="8960124" cy="4880133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Upgrade to LIS version 7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Catches up SPoRT with NASA Goddard LIS development team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Routine verification with Land surface Verification Toolkit (LVT)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Soil moisture climatology for anomaly products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Put current soil moisture in proper context (e.g., NLDAS-2 products)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Incorporate global NESDIS/VIIRS GVF and GPM IMERG precip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Code already written to ingest VIIRS GVF into LIS and WRF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Extend to international applications</a:t>
            </a:r>
          </a:p>
          <a:p>
            <a:pPr marL="973138" lvl="2" indent="-173038">
              <a:spcBef>
                <a:spcPts val="0"/>
              </a:spcBef>
            </a:pPr>
            <a:r>
              <a:rPr lang="en-US" sz="1800" dirty="0" smtClean="0"/>
              <a:t>OCONUS SPoRT partnerships and SPoRT/SERVIR collaboration</a:t>
            </a:r>
          </a:p>
          <a:p>
            <a:pPr marL="973138" lvl="2" indent="-173038">
              <a:spcBef>
                <a:spcPts val="0"/>
              </a:spcBef>
            </a:pPr>
            <a:r>
              <a:rPr lang="en-US" sz="1800" dirty="0" smtClean="0"/>
              <a:t>Facilitated by these global S-NPP and GPM datasets</a:t>
            </a:r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Transition soil moisture data assimilation into SPoRT-LIS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SMOS and SMAP retrievals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Clay Blankenship, next presentation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Collaborate with National Water Center/NOAA River Forecast Centers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9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9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Relevance/Outline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63287" y="1154679"/>
            <a:ext cx="8784770" cy="4954919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u="sng" dirty="0" smtClean="0"/>
              <a:t>Relevance of Land Information System (LIS) activities</a:t>
            </a:r>
            <a:r>
              <a:rPr lang="en-US" sz="2400" dirty="0" smtClean="0"/>
              <a:t>: </a:t>
            </a:r>
            <a:r>
              <a:rPr lang="en-US" sz="2400" i="1" dirty="0" smtClean="0"/>
              <a:t>Improved soil moisture estimates address numerous forecast challenges</a:t>
            </a:r>
            <a:endParaRPr lang="en-US" sz="24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NWP of sensible weather elements leading to sea breezes, convection, etc.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Situational awareness for assessing drought and areal flood potential</a:t>
            </a:r>
          </a:p>
          <a:p>
            <a:pPr marL="173038" indent="-173038" eaLnBrk="1" hangingPunct="1">
              <a:lnSpc>
                <a:spcPts val="2400"/>
              </a:lnSpc>
              <a:spcBef>
                <a:spcPts val="0"/>
              </a:spcBef>
            </a:pPr>
            <a:endParaRPr lang="en-US" sz="2400" dirty="0" smtClean="0"/>
          </a:p>
          <a:p>
            <a:pPr marL="173038" indent="-173038" eaLnBrk="1" hangingPunct="1">
              <a:spcBef>
                <a:spcPts val="0"/>
              </a:spcBef>
            </a:pPr>
            <a:r>
              <a:rPr lang="en-US" sz="2400" dirty="0" smtClean="0"/>
              <a:t>Brief background on LIS</a:t>
            </a:r>
          </a:p>
          <a:p>
            <a:pPr marL="173038" indent="-173038" eaLnBrk="1" hangingPunct="1">
              <a:spcBef>
                <a:spcPts val="1200"/>
              </a:spcBef>
            </a:pPr>
            <a:r>
              <a:rPr lang="en-US" sz="2400" dirty="0" smtClean="0"/>
              <a:t>“Operational” </a:t>
            </a:r>
            <a:r>
              <a:rPr lang="en-US" sz="2400" dirty="0" err="1" smtClean="0"/>
              <a:t>SPoRT</a:t>
            </a:r>
            <a:r>
              <a:rPr lang="en-US" sz="2400" dirty="0" smtClean="0"/>
              <a:t>-LIS and MODIS</a:t>
            </a:r>
            <a:br>
              <a:rPr lang="en-US" sz="2400" dirty="0" smtClean="0"/>
            </a:br>
            <a:r>
              <a:rPr lang="en-US" sz="2400" dirty="0" smtClean="0"/>
              <a:t> Green Vegetation Fraction (GVF)</a:t>
            </a:r>
            <a:endParaRPr lang="en-US" sz="2000" dirty="0" smtClean="0"/>
          </a:p>
          <a:p>
            <a:pPr marL="173038" indent="-173038" eaLnBrk="1" hangingPunct="1">
              <a:spcBef>
                <a:spcPts val="1200"/>
              </a:spcBef>
            </a:pPr>
            <a:r>
              <a:rPr lang="en-US" sz="2400" dirty="0" smtClean="0"/>
              <a:t>LIS for situational awareness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Drought and areal flooding in testbed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LIS assessment</a:t>
            </a:r>
          </a:p>
          <a:p>
            <a:pPr marL="173038" indent="-173038" eaLnBrk="1" hangingPunct="1">
              <a:spcBef>
                <a:spcPts val="1200"/>
              </a:spcBef>
            </a:pPr>
            <a:r>
              <a:rPr lang="en-US" sz="2400" dirty="0" smtClean="0"/>
              <a:t>Ongoing and future activities</a:t>
            </a:r>
          </a:p>
          <a:p>
            <a:pPr marL="173038" indent="-173038">
              <a:spcBef>
                <a:spcPts val="600"/>
              </a:spcBef>
            </a:pP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67A1F2-1B5B-411F-A9D3-6B380F0B8142}" type="slidenum">
              <a:rPr lang="en-US" smtClean="0">
                <a:latin typeface="+mn-lt"/>
              </a:rPr>
              <a:pPr algn="r"/>
              <a:t>2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014" y="3867351"/>
            <a:ext cx="187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Figure captions should be italicized 14-point Calibri in a color that stands out from figure/slide background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85776" y="2772854"/>
            <a:ext cx="3971042" cy="3105308"/>
            <a:chOff x="4077290" y="1950248"/>
            <a:chExt cx="4821563" cy="377040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7290" y="1950248"/>
              <a:ext cx="4821563" cy="37490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555026" y="5122739"/>
              <a:ext cx="2742274" cy="597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i="1" dirty="0" smtClean="0">
                  <a:solidFill>
                    <a:schemeClr val="bg1"/>
                  </a:solidFill>
                  <a:latin typeface="+mn-lt"/>
                </a:rPr>
                <a:t>SPoRT-LIS total column soil moisture displayed in AWIPS II</a:t>
              </a:r>
              <a:endParaRPr lang="en-US" sz="1300" i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84408" y="1493838"/>
            <a:ext cx="9059592" cy="993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Comments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ctrTitle"/>
          </p:nvPr>
        </p:nvSpPr>
        <p:spPr>
          <a:xfrm>
            <a:off x="84408" y="1493838"/>
            <a:ext cx="9059592" cy="9937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Science Advisory Committee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26 – 28 August, 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Space Science and Technology Center, Huntsville, AL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25" name="Group 2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6" name="Picture 2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27" name="Picture 2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0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02705"/>
            <a:ext cx="8229600" cy="1070112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Strategy</a:t>
            </a: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533951" y="1575281"/>
            <a:ext cx="8534400" cy="11668"/>
          </a:xfrm>
          <a:prstGeom prst="straightConnector1">
            <a:avLst/>
          </a:prstGeom>
          <a:ln w="63500">
            <a:solidFill>
              <a:schemeClr val="tx1"/>
            </a:solidFill>
            <a:headEnd type="oval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451" y="173930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 June 2010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2351" y="1769166"/>
            <a:ext cx="129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 = current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705" y="1207678"/>
            <a:ext cx="2625014" cy="691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i="1" dirty="0" smtClean="0">
                <a:solidFill>
                  <a:srgbClr val="FF0000"/>
                </a:solidFill>
                <a:latin typeface="+mj-lt"/>
              </a:rPr>
              <a:t>SEUS: NLDAS-2 + Stage IV</a:t>
            </a:r>
            <a:br>
              <a:rPr lang="en-US" i="1" dirty="0" smtClean="0">
                <a:solidFill>
                  <a:srgbClr val="FF0000"/>
                </a:solidFill>
                <a:latin typeface="+mj-lt"/>
              </a:rPr>
            </a:br>
            <a:r>
              <a:rPr lang="en-US" i="1" dirty="0" smtClean="0">
                <a:solidFill>
                  <a:srgbClr val="FF0000"/>
                </a:solidFill>
                <a:latin typeface="+mj-lt"/>
              </a:rPr>
              <a:t>CONUS: NLDAS-2 + MRMS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10551" y="1305009"/>
            <a:ext cx="22860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62951" y="1317709"/>
            <a:ext cx="22860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551" y="1317709"/>
            <a:ext cx="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9151" y="1796439"/>
            <a:ext cx="119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 </a:t>
            </a:r>
            <a:r>
              <a:rPr lang="en-US" sz="2000" dirty="0" smtClean="0">
                <a:latin typeface="+mj-lt"/>
                <a:sym typeface="Symbol"/>
              </a:rPr>
              <a:t></a:t>
            </a:r>
            <a:r>
              <a:rPr lang="en-US" sz="2000" dirty="0" smtClean="0">
                <a:latin typeface="+mj-lt"/>
              </a:rPr>
              <a:t> 4 days</a:t>
            </a:r>
            <a:endParaRPr lang="en-US" sz="20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15751" y="1317709"/>
            <a:ext cx="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6"/>
          <p:cNvSpPr>
            <a:spLocks noGrp="1"/>
          </p:cNvSpPr>
          <p:nvPr>
            <p:ph idx="1"/>
          </p:nvPr>
        </p:nvSpPr>
        <p:spPr>
          <a:xfrm>
            <a:off x="678727" y="2443610"/>
            <a:ext cx="7797927" cy="3325820"/>
          </a:xfrm>
        </p:spPr>
        <p:txBody>
          <a:bodyPr>
            <a:normAutofit/>
          </a:bodyPr>
          <a:lstStyle/>
          <a:p>
            <a:pPr marL="173038" indent="-173038">
              <a:lnSpc>
                <a:spcPts val="2800"/>
              </a:lnSpc>
              <a:spcBef>
                <a:spcPts val="600"/>
              </a:spcBef>
            </a:pPr>
            <a:r>
              <a:rPr lang="en-US" sz="2400" u="sng" dirty="0" smtClean="0"/>
              <a:t>Goal</a:t>
            </a:r>
            <a:r>
              <a:rPr lang="en-US" sz="2400" dirty="0" smtClean="0"/>
              <a:t>: </a:t>
            </a:r>
            <a:r>
              <a:rPr lang="en-US" sz="2400" i="1" dirty="0" smtClean="0"/>
              <a:t>Produce unique, high-resolution Noah LSM output for real-time modeling and situational awareness applications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Constraint</a:t>
            </a:r>
            <a:r>
              <a:rPr lang="en-US" sz="2000" dirty="0"/>
              <a:t>: Latency limitations of “optimal” </a:t>
            </a:r>
            <a:r>
              <a:rPr lang="en-US" sz="2000" dirty="0" smtClean="0"/>
              <a:t>analyses</a:t>
            </a:r>
            <a:br>
              <a:rPr lang="en-US" sz="2000" dirty="0" smtClean="0"/>
            </a:br>
            <a:r>
              <a:rPr lang="en-US" sz="2000" dirty="0" smtClean="0"/>
              <a:t>(NLDAS-2; 4-day latency)</a:t>
            </a:r>
            <a:endParaRPr lang="en-US" sz="2000" dirty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Need variety of atmospheric input to produce real-time output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02705"/>
            <a:ext cx="8229600" cy="1070112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Strategy</a:t>
            </a: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cxnSp>
        <p:nvCxnSpPr>
          <p:cNvPr id="14" name="Straight Arrow Connector 13"/>
          <p:cNvCxnSpPr/>
          <p:nvPr/>
        </p:nvCxnSpPr>
        <p:spPr>
          <a:xfrm>
            <a:off x="533951" y="1575281"/>
            <a:ext cx="8534400" cy="11668"/>
          </a:xfrm>
          <a:prstGeom prst="straightConnector1">
            <a:avLst/>
          </a:prstGeom>
          <a:ln w="63500">
            <a:solidFill>
              <a:schemeClr val="tx1"/>
            </a:solidFill>
            <a:headEnd type="oval" w="lg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451" y="173930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1 June 2010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2351" y="1769166"/>
            <a:ext cx="1295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 = current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705" y="1207678"/>
            <a:ext cx="2625014" cy="691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i="1" dirty="0" smtClean="0">
                <a:solidFill>
                  <a:srgbClr val="FF0000"/>
                </a:solidFill>
                <a:latin typeface="+mj-lt"/>
              </a:rPr>
              <a:t>SEUS: NLDAS-2 + Stage IV</a:t>
            </a:r>
            <a:br>
              <a:rPr lang="en-US" i="1" dirty="0" smtClean="0">
                <a:solidFill>
                  <a:srgbClr val="FF0000"/>
                </a:solidFill>
                <a:latin typeface="+mj-lt"/>
              </a:rPr>
            </a:br>
            <a:r>
              <a:rPr lang="en-US" i="1" dirty="0" smtClean="0">
                <a:solidFill>
                  <a:srgbClr val="FF0000"/>
                </a:solidFill>
                <a:latin typeface="+mj-lt"/>
              </a:rPr>
              <a:t>CONUS: NLDAS-2 + MRMS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810551" y="1305009"/>
            <a:ext cx="22860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62951" y="1317709"/>
            <a:ext cx="228600" cy="548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551" y="1317709"/>
            <a:ext cx="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9151" y="1796439"/>
            <a:ext cx="119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t </a:t>
            </a:r>
            <a:r>
              <a:rPr lang="en-US" sz="2000" dirty="0" smtClean="0">
                <a:latin typeface="+mj-lt"/>
                <a:sym typeface="Symbol"/>
              </a:rPr>
              <a:t></a:t>
            </a:r>
            <a:r>
              <a:rPr lang="en-US" sz="2000" dirty="0" smtClean="0">
                <a:latin typeface="+mj-lt"/>
              </a:rPr>
              <a:t> 4 days</a:t>
            </a:r>
            <a:endParaRPr lang="en-US" sz="2000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15751" y="1317709"/>
            <a:ext cx="0" cy="5486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06307" y="1250541"/>
            <a:ext cx="124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GFS forcing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1384" y="1208575"/>
            <a:ext cx="2333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i="1" dirty="0" smtClean="0">
                <a:solidFill>
                  <a:srgbClr val="FF0000"/>
                </a:solidFill>
                <a:latin typeface="+mj-lt"/>
              </a:rPr>
              <a:t>SEUS: GDAS + Stage IV</a:t>
            </a:r>
            <a:br>
              <a:rPr lang="en-US" i="1" dirty="0" smtClean="0">
                <a:solidFill>
                  <a:srgbClr val="FF0000"/>
                </a:solidFill>
                <a:latin typeface="+mj-lt"/>
              </a:rPr>
            </a:br>
            <a:r>
              <a:rPr lang="en-US" i="1" dirty="0" smtClean="0">
                <a:solidFill>
                  <a:srgbClr val="FF0000"/>
                </a:solidFill>
                <a:latin typeface="+mj-lt"/>
              </a:rPr>
              <a:t>CONUS: GDAS + MRMS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Content Placeholder 16"/>
          <p:cNvSpPr>
            <a:spLocks noGrp="1"/>
          </p:cNvSpPr>
          <p:nvPr>
            <p:ph idx="1"/>
          </p:nvPr>
        </p:nvSpPr>
        <p:spPr>
          <a:xfrm>
            <a:off x="678727" y="2443610"/>
            <a:ext cx="7797927" cy="3325820"/>
          </a:xfrm>
        </p:spPr>
        <p:txBody>
          <a:bodyPr>
            <a:normAutofit/>
          </a:bodyPr>
          <a:lstStyle/>
          <a:p>
            <a:pPr marL="173038" indent="-173038">
              <a:lnSpc>
                <a:spcPts val="2800"/>
              </a:lnSpc>
              <a:spcBef>
                <a:spcPts val="600"/>
              </a:spcBef>
            </a:pPr>
            <a:r>
              <a:rPr lang="en-US" sz="2400" u="sng" dirty="0" smtClean="0"/>
              <a:t>Goal</a:t>
            </a:r>
            <a:r>
              <a:rPr lang="en-US" sz="2400" dirty="0" smtClean="0"/>
              <a:t>: </a:t>
            </a:r>
            <a:r>
              <a:rPr lang="en-US" sz="2400" i="1" dirty="0" smtClean="0"/>
              <a:t>Produce unique, high-resolution Noah LSM output for real-time modeling and situational awareness applications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Constraint</a:t>
            </a:r>
            <a:r>
              <a:rPr lang="en-US" sz="2000" dirty="0"/>
              <a:t>: Latency limitations of “optimal” </a:t>
            </a:r>
            <a:r>
              <a:rPr lang="en-US" sz="2000" dirty="0" smtClean="0"/>
              <a:t>analyses</a:t>
            </a:r>
            <a:br>
              <a:rPr lang="en-US" sz="2000" dirty="0" smtClean="0"/>
            </a:br>
            <a:r>
              <a:rPr lang="en-US" sz="2000" dirty="0" smtClean="0"/>
              <a:t>(NLDAS-2; 4-day latency)</a:t>
            </a:r>
            <a:endParaRPr lang="en-US" sz="2000" dirty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Need variety of atmospheric input to produce real-time output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Strategy for </a:t>
            </a:r>
            <a:r>
              <a:rPr lang="en-US" sz="2400" dirty="0" err="1" smtClean="0"/>
              <a:t>SPoRT</a:t>
            </a:r>
            <a:r>
              <a:rPr lang="en-US" sz="2400" dirty="0" smtClean="0"/>
              <a:t>-LIS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Run long-term LIS with optimal atmospheric analysis input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Re-start with alternative analyses/short-term forecasts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Continually cycle as new analyses become available in real time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Incorporate real-time MODIS GVF in place of climatology GVF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12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5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0357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 with LIS7 / LVT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354724" y="1196807"/>
            <a:ext cx="8689808" cy="4667279"/>
          </a:xfrm>
        </p:spPr>
        <p:txBody>
          <a:bodyPr>
            <a:normAutofit lnSpcReduction="10000"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Texas A&amp;M’s North American Soil Moisture Database (NASMD)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Collection of various regional/state soil moisture in situ observations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Supported by LVT / LIS7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Other variables for verification in LVT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Flux tower networks (e.g., AmeriFlux, ARM-SGP)</a:t>
            </a:r>
          </a:p>
          <a:p>
            <a:pPr marL="573088" lvl="1" indent="-173038">
              <a:spcBef>
                <a:spcPts val="600"/>
              </a:spcBef>
            </a:pPr>
            <a:r>
              <a:rPr lang="en-US" sz="2000" dirty="0" smtClean="0"/>
              <a:t>Snow networks (e.g., SNOTEL)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Variety of accuracy, spatial and </a:t>
            </a:r>
            <a:br>
              <a:rPr lang="en-US" sz="2400" dirty="0" smtClean="0"/>
            </a:br>
            <a:r>
              <a:rPr lang="en-US" sz="2400" dirty="0" smtClean="0"/>
              <a:t>ensemble-based diagnostics</a:t>
            </a:r>
          </a:p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SPoRT is spinning up on LIS7 to</a:t>
            </a:r>
            <a:br>
              <a:rPr lang="en-US" sz="2400" dirty="0" smtClean="0"/>
            </a:br>
            <a:r>
              <a:rPr lang="en-US" sz="2400" dirty="0" smtClean="0"/>
              <a:t>enable use of LVT for evaluating</a:t>
            </a:r>
            <a:br>
              <a:rPr lang="en-US" sz="2400" dirty="0" smtClean="0"/>
            </a:br>
            <a:r>
              <a:rPr lang="en-US" sz="2400" dirty="0" smtClean="0"/>
              <a:t>LSM configurations and data </a:t>
            </a:r>
            <a:br>
              <a:rPr lang="en-US" sz="2400" dirty="0" smtClean="0"/>
            </a:br>
            <a:r>
              <a:rPr lang="en-US" sz="2400" dirty="0" smtClean="0"/>
              <a:t>assimilation results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13</a:t>
            </a:r>
            <a:endParaRPr lang="en-US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01818" y="3299792"/>
            <a:ext cx="4184335" cy="2839624"/>
            <a:chOff x="4641574" y="3269975"/>
            <a:chExt cx="4184335" cy="2839624"/>
          </a:xfrm>
        </p:grpSpPr>
        <p:pic>
          <p:nvPicPr>
            <p:cNvPr id="13" name="Picture 12" descr="sitemap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07"/>
            <a:stretch/>
          </p:blipFill>
          <p:spPr bwMode="auto">
            <a:xfrm>
              <a:off x="4641574" y="3269975"/>
              <a:ext cx="4184335" cy="283962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31926" y="3344097"/>
              <a:ext cx="2329227" cy="3385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latin typeface="+mj-lt"/>
                </a:rPr>
                <a:t>NASMD soil moisture obs</a:t>
              </a:r>
              <a:endParaRPr lang="en-US" sz="1600" b="1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7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NOAA/NESDIS 4-km Global VIIRS GVF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04799" y="914401"/>
            <a:ext cx="870388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Future daily real-time Green Vegetation Fraction (GVF) product</a:t>
            </a:r>
          </a:p>
          <a:p>
            <a:pPr marL="458788" lvl="1">
              <a:spcBef>
                <a:spcPts val="0"/>
              </a:spcBef>
            </a:pPr>
            <a:r>
              <a:rPr lang="en-US" sz="2000" dirty="0" smtClean="0"/>
              <a:t>Global coverage at 4-km resolution (10000 x 5000); netcdf4</a:t>
            </a:r>
          </a:p>
          <a:p>
            <a:pPr marL="458788" lvl="1">
              <a:spcBef>
                <a:spcPts val="0"/>
              </a:spcBef>
            </a:pPr>
            <a:r>
              <a:rPr lang="en-US" sz="2000" dirty="0" smtClean="0"/>
              <a:t>Updated daily with previous week of VIIRS swath data</a:t>
            </a:r>
          </a:p>
          <a:p>
            <a:pPr marL="627063" lvl="2" indent="-165100" defTabSz="628650">
              <a:spcBef>
                <a:spcPts val="0"/>
              </a:spcBef>
            </a:pPr>
            <a:r>
              <a:rPr lang="en-US" sz="1800" dirty="0" smtClean="0"/>
              <a:t>Surface reflectance composites based on view-angle adjustments</a:t>
            </a:r>
          </a:p>
          <a:p>
            <a:pPr marL="627063" lvl="2" indent="-165100" defTabSz="628650">
              <a:spcBef>
                <a:spcPts val="0"/>
              </a:spcBef>
            </a:pPr>
            <a:r>
              <a:rPr lang="en-US" sz="1800" dirty="0" smtClean="0"/>
              <a:t>Max value from previous 7 days retained for each daily composite</a:t>
            </a:r>
          </a:p>
          <a:p>
            <a:pPr marL="627063" lvl="2" indent="-165100" defTabSz="628650">
              <a:spcBef>
                <a:spcPts val="0"/>
              </a:spcBef>
            </a:pPr>
            <a:r>
              <a:rPr lang="en-US" sz="1800" dirty="0" smtClean="0"/>
              <a:t>GVF computed from Enhanced Vegetation Index (EVI); 3 channels (NIR, red, blue)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305" y="3429000"/>
                <a:ext cx="3877152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𝐸𝑉𝐼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2.5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𝑁𝐼𝑅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𝑁𝐼𝑅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−7.5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𝑏𝑙𝑢𝑒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" y="3429000"/>
                <a:ext cx="3877152" cy="622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0905" y="2971800"/>
            <a:ext cx="3009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+mn-lt"/>
              </a:rPr>
              <a:t>NESDIS/VIIRS formulation</a:t>
            </a:r>
            <a:r>
              <a:rPr lang="en-US" sz="2000" b="1" dirty="0" smtClean="0">
                <a:latin typeface="+mn-lt"/>
              </a:rPr>
              <a:t>: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983992"/>
            <a:ext cx="4512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n-lt"/>
              </a:rPr>
              <a:t>SPoRT/MODIS current  formulation</a:t>
            </a:r>
            <a:r>
              <a:rPr lang="en-US" sz="2000" b="1" dirty="0" smtClean="0">
                <a:latin typeface="+mn-lt"/>
              </a:rPr>
              <a:t>:</a:t>
            </a:r>
            <a:endParaRPr lang="en-US"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2908" y="4343400"/>
                <a:ext cx="3753015" cy="1291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𝐺𝑉𝐹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𝐸𝑉𝐼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+mn-lt"/>
                  </a:rPr>
                  <a:t> ; where</a:t>
                </a:r>
              </a:p>
              <a:p>
                <a:pPr algn="ctr"/>
                <a:endParaRPr lang="en-US" dirty="0">
                  <a:latin typeface="+mn-lt"/>
                </a:endParaRPr>
              </a:p>
              <a:p>
                <a:pPr algn="ctr"/>
                <a:r>
                  <a:rPr lang="en-US" sz="1600" i="1" dirty="0" smtClean="0">
                    <a:latin typeface="+mn-lt"/>
                  </a:rPr>
                  <a:t>EVI</a:t>
                </a:r>
                <a:r>
                  <a:rPr lang="en-US" sz="1600" i="1" baseline="-25000" dirty="0" smtClean="0">
                    <a:latin typeface="+mn-lt"/>
                  </a:rPr>
                  <a:t>min</a:t>
                </a:r>
                <a:r>
                  <a:rPr lang="en-US" sz="1600" dirty="0" smtClean="0">
                    <a:latin typeface="+mn-lt"/>
                  </a:rPr>
                  <a:t> = 5</a:t>
                </a:r>
                <a:r>
                  <a:rPr lang="en-US" sz="1600" baseline="30000" dirty="0" smtClean="0">
                    <a:latin typeface="+mn-lt"/>
                  </a:rPr>
                  <a:t>th</a:t>
                </a:r>
                <a:r>
                  <a:rPr lang="en-US" sz="1600" dirty="0" smtClean="0">
                    <a:latin typeface="+mn-lt"/>
                  </a:rPr>
                  <a:t> percentile of global EVI values</a:t>
                </a:r>
              </a:p>
              <a:p>
                <a:pPr algn="ctr"/>
                <a:r>
                  <a:rPr lang="en-US" sz="1600" i="1" dirty="0" smtClean="0">
                    <a:latin typeface="+mn-lt"/>
                  </a:rPr>
                  <a:t>EVI</a:t>
                </a:r>
                <a:r>
                  <a:rPr lang="en-US" sz="1600" i="1" baseline="-25000" dirty="0" smtClean="0">
                    <a:latin typeface="+mn-lt"/>
                  </a:rPr>
                  <a:t>max</a:t>
                </a:r>
                <a:r>
                  <a:rPr lang="en-US" sz="1600" dirty="0" smtClean="0">
                    <a:latin typeface="+mn-lt"/>
                  </a:rPr>
                  <a:t> = 95</a:t>
                </a:r>
                <a:r>
                  <a:rPr lang="en-US" sz="1600" baseline="30000" dirty="0" smtClean="0">
                    <a:latin typeface="+mn-lt"/>
                  </a:rPr>
                  <a:t>th</a:t>
                </a:r>
                <a:r>
                  <a:rPr lang="en-US" sz="1600" dirty="0" smtClean="0">
                    <a:latin typeface="+mn-lt"/>
                  </a:rPr>
                  <a:t> percentile of global EVI values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08" y="4343400"/>
                <a:ext cx="3753015" cy="1291316"/>
              </a:xfrm>
              <a:prstGeom prst="rect">
                <a:avLst/>
              </a:prstGeom>
              <a:blipFill rotWithShape="1">
                <a:blip r:embed="rId3"/>
                <a:stretch>
                  <a:fillRect l="-487" r="-325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2905" y="3429000"/>
                <a:ext cx="2156873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𝑁𝐷𝑉𝐼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𝑁𝐼𝑅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𝑁𝐼𝑅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𝑟𝑒𝑑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905" y="3429000"/>
                <a:ext cx="2156873" cy="6228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1592" y="4236042"/>
                <a:ext cx="3515514" cy="1783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𝐺𝑉𝐹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𝑁𝐷𝑉𝐼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𝑁𝐷𝑉𝐼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𝑁𝐷𝑉𝐼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𝑁𝐷𝑉𝐼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latin typeface="+mn-lt"/>
                  </a:rPr>
                  <a:t> ; where</a:t>
                </a:r>
              </a:p>
              <a:p>
                <a:pPr algn="ctr"/>
                <a:endParaRPr lang="en-US" dirty="0">
                  <a:latin typeface="+mn-lt"/>
                </a:endParaRPr>
              </a:p>
              <a:p>
                <a:pPr algn="ctr"/>
                <a:r>
                  <a:rPr lang="en-US" sz="1600" i="1" dirty="0" smtClean="0">
                    <a:latin typeface="+mn-lt"/>
                  </a:rPr>
                  <a:t>NDVI</a:t>
                </a:r>
                <a:r>
                  <a:rPr lang="en-US" sz="1600" i="1" baseline="-25000" dirty="0" smtClean="0">
                    <a:latin typeface="+mn-lt"/>
                  </a:rPr>
                  <a:t>min</a:t>
                </a:r>
                <a:r>
                  <a:rPr lang="en-US" sz="1600" dirty="0" smtClean="0">
                    <a:latin typeface="+mn-lt"/>
                  </a:rPr>
                  <a:t> = 5</a:t>
                </a:r>
                <a:r>
                  <a:rPr lang="en-US" sz="1600" baseline="30000" dirty="0" smtClean="0">
                    <a:latin typeface="+mn-lt"/>
                  </a:rPr>
                  <a:t>th</a:t>
                </a:r>
                <a:r>
                  <a:rPr lang="en-US" sz="1600" dirty="0" smtClean="0">
                    <a:latin typeface="+mn-lt"/>
                  </a:rPr>
                  <a:t> percentile of NDVI values </a:t>
                </a:r>
                <a:br>
                  <a:rPr lang="en-US" sz="1600" dirty="0" smtClean="0">
                    <a:latin typeface="+mn-lt"/>
                  </a:rPr>
                </a:br>
                <a:r>
                  <a:rPr lang="en-US" sz="1600" dirty="0" smtClean="0">
                    <a:latin typeface="+mn-lt"/>
                  </a:rPr>
                  <a:t>for a given land-use type</a:t>
                </a:r>
              </a:p>
              <a:p>
                <a:pPr algn="ctr"/>
                <a:r>
                  <a:rPr lang="en-US" sz="1600" i="1" dirty="0" smtClean="0">
                    <a:latin typeface="+mn-lt"/>
                  </a:rPr>
                  <a:t>NDVI</a:t>
                </a:r>
                <a:r>
                  <a:rPr lang="en-US" sz="1600" i="1" baseline="-25000" dirty="0" smtClean="0">
                    <a:latin typeface="+mn-lt"/>
                  </a:rPr>
                  <a:t>max</a:t>
                </a:r>
                <a:r>
                  <a:rPr lang="en-US" sz="1600" dirty="0" smtClean="0">
                    <a:latin typeface="+mn-lt"/>
                  </a:rPr>
                  <a:t> = 90</a:t>
                </a:r>
                <a:r>
                  <a:rPr lang="en-US" sz="1600" baseline="30000" dirty="0" smtClean="0">
                    <a:latin typeface="+mn-lt"/>
                  </a:rPr>
                  <a:t>th</a:t>
                </a:r>
                <a:r>
                  <a:rPr lang="en-US" sz="1600" dirty="0" smtClean="0">
                    <a:latin typeface="+mn-lt"/>
                  </a:rPr>
                  <a:t> percentile of NDVI values</a:t>
                </a:r>
                <a:br>
                  <a:rPr lang="en-US" sz="1600" dirty="0" smtClean="0">
                    <a:latin typeface="+mn-lt"/>
                  </a:rPr>
                </a:br>
                <a:r>
                  <a:rPr lang="en-US" sz="1600" dirty="0" smtClean="0">
                    <a:latin typeface="+mn-lt"/>
                  </a:rPr>
                  <a:t>for a given land-use type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592" y="4236042"/>
                <a:ext cx="3515514" cy="1783758"/>
              </a:xfrm>
              <a:prstGeom prst="rect">
                <a:avLst/>
              </a:prstGeom>
              <a:blipFill rotWithShape="1">
                <a:blip r:embed="rId5"/>
                <a:stretch>
                  <a:fillRect l="-521" r="-521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5" name="Picture 14" descr="sport_redblue_lg_trans.gif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6" name="Picture 15" descr="NASA_Lg.PNG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14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9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762000"/>
            <a:ext cx="6583680" cy="5330952"/>
          </a:xfrm>
          <a:prstGeom prst="rect">
            <a:avLst/>
          </a:prstGeom>
        </p:spPr>
      </p:pic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GVF Test Run in WRF: 23 Aug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833" y="1027946"/>
            <a:ext cx="2625847" cy="2236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dirty="0" smtClean="0">
                <a:latin typeface="+mn-lt"/>
              </a:rPr>
              <a:t>Good correspondence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between GVF climo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(left columns) and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VIIRS GVF (right columns)</a:t>
            </a:r>
          </a:p>
          <a:p>
            <a:pPr marL="57150">
              <a:lnSpc>
                <a:spcPts val="1600"/>
              </a:lnSpc>
            </a:pPr>
            <a:endParaRPr lang="en-US" dirty="0">
              <a:latin typeface="+mn-lt"/>
            </a:endParaRPr>
          </a:p>
          <a:p>
            <a:pPr marL="57150"/>
            <a:r>
              <a:rPr lang="en-US" dirty="0" smtClean="0">
                <a:latin typeface="+mn-lt"/>
              </a:rPr>
              <a:t>VIIRS GVF provides much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more detail in complex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terrain of east Africa</a:t>
            </a:r>
          </a:p>
        </p:txBody>
      </p:sp>
      <p:sp>
        <p:nvSpPr>
          <p:cNvPr id="13" name="Oval 12"/>
          <p:cNvSpPr/>
          <p:nvPr/>
        </p:nvSpPr>
        <p:spPr>
          <a:xfrm>
            <a:off x="1981200" y="1600199"/>
            <a:ext cx="781050" cy="4667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486400" y="1638300"/>
            <a:ext cx="7620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7250" y="1085850"/>
            <a:ext cx="428625" cy="368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8175" y="1076325"/>
            <a:ext cx="409575" cy="368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2" name="Picture 11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9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" y="762000"/>
            <a:ext cx="6583680" cy="5330952"/>
          </a:xfrm>
          <a:prstGeom prst="rect">
            <a:avLst/>
          </a:prstGeom>
        </p:spPr>
      </p:pic>
      <p:sp>
        <p:nvSpPr>
          <p:cNvPr id="6147" name="Title 15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VIIRS GVF Test Run in WRF: 23 Aug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7833" y="1027946"/>
            <a:ext cx="2779928" cy="5068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dirty="0" smtClean="0">
                <a:latin typeface="+mn-lt"/>
              </a:rPr>
              <a:t>Good correspondence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between GVF climo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(left columns) and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VIIRS GVF (right columns)</a:t>
            </a:r>
          </a:p>
          <a:p>
            <a:pPr marL="57150">
              <a:lnSpc>
                <a:spcPts val="1600"/>
              </a:lnSpc>
            </a:pPr>
            <a:endParaRPr lang="en-US" dirty="0">
              <a:latin typeface="+mn-lt"/>
            </a:endParaRPr>
          </a:p>
          <a:p>
            <a:pPr marL="57150"/>
            <a:r>
              <a:rPr lang="en-US" dirty="0" smtClean="0">
                <a:latin typeface="+mn-lt"/>
              </a:rPr>
              <a:t>VIIRS GVF provides much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more detail in complex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terrain of east Africa</a:t>
            </a:r>
          </a:p>
          <a:p>
            <a:pPr marL="57150">
              <a:lnSpc>
                <a:spcPts val="1600"/>
              </a:lnSpc>
            </a:pPr>
            <a:endParaRPr lang="en-US" dirty="0">
              <a:latin typeface="+mn-lt"/>
            </a:endParaRPr>
          </a:p>
          <a:p>
            <a:pPr marL="57150"/>
            <a:r>
              <a:rPr lang="en-US" dirty="0" smtClean="0">
                <a:latin typeface="+mn-lt"/>
              </a:rPr>
              <a:t>Simulated sfc CAPE shows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sensitivity to different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input GVF (as expected)</a:t>
            </a:r>
          </a:p>
          <a:p>
            <a:pPr marL="57150">
              <a:lnSpc>
                <a:spcPts val="1600"/>
              </a:lnSpc>
            </a:pPr>
            <a:endParaRPr lang="en-US" dirty="0" smtClean="0">
              <a:latin typeface="+mn-lt"/>
            </a:endParaRPr>
          </a:p>
          <a:p>
            <a:pPr marL="57150"/>
            <a:r>
              <a:rPr lang="en-US" dirty="0" smtClean="0">
                <a:latin typeface="+mn-lt"/>
              </a:rPr>
              <a:t>Red = lower VIIRS GVF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than climo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 lower CAPE</a:t>
            </a:r>
          </a:p>
          <a:p>
            <a:pPr marL="57150">
              <a:lnSpc>
                <a:spcPts val="1600"/>
              </a:lnSpc>
            </a:pPr>
            <a:endParaRPr lang="en-US" dirty="0">
              <a:latin typeface="+mn-lt"/>
            </a:endParaRPr>
          </a:p>
          <a:p>
            <a:pPr marL="57150"/>
            <a:r>
              <a:rPr lang="en-US" dirty="0" smtClean="0">
                <a:latin typeface="+mn-lt"/>
              </a:rPr>
              <a:t>Blue </a:t>
            </a:r>
            <a:r>
              <a:rPr lang="en-US" dirty="0">
                <a:latin typeface="+mn-lt"/>
              </a:rPr>
              <a:t>= </a:t>
            </a:r>
            <a:r>
              <a:rPr lang="en-US" dirty="0" smtClean="0">
                <a:latin typeface="+mn-lt"/>
              </a:rPr>
              <a:t>higher </a:t>
            </a:r>
            <a:r>
              <a:rPr lang="en-US" dirty="0">
                <a:latin typeface="+mn-lt"/>
              </a:rPr>
              <a:t>VIIRS GVF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than climo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higher CAPE</a:t>
            </a:r>
            <a:endParaRPr lang="en-US" dirty="0">
              <a:latin typeface="+mn-lt"/>
            </a:endParaRPr>
          </a:p>
          <a:p>
            <a:pPr marL="57150"/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81200" y="1600199"/>
            <a:ext cx="781050" cy="4667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486400" y="1638300"/>
            <a:ext cx="762000" cy="4572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57250" y="1085850"/>
            <a:ext cx="428625" cy="368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48175" y="1076325"/>
            <a:ext cx="409575" cy="368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</p:grpSp>
        <p:pic>
          <p:nvPicPr>
            <p:cNvPr id="12" name="Picture 11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18" name="Picture 17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15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163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LIS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967567" y="1203261"/>
            <a:ext cx="4147700" cy="4670627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Ability to run multiple LSMs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Noah LSM used in SPoRT runs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4214" y="1320593"/>
            <a:ext cx="4828442" cy="4449121"/>
            <a:chOff x="2895600" y="977629"/>
            <a:chExt cx="6223000" cy="51183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" t="21218" r="7742" b="11836"/>
            <a:stretch/>
          </p:blipFill>
          <p:spPr bwMode="auto">
            <a:xfrm>
              <a:off x="2895600" y="977629"/>
              <a:ext cx="6223000" cy="5118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263900" y="3111500"/>
              <a:ext cx="3505200" cy="27559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D67A1F2-1B5B-411F-A9D3-6B380F0B8142}" type="slidenum">
              <a:rPr lang="en-US" smtClean="0">
                <a:latin typeface="+mn-lt"/>
              </a:rPr>
              <a:pPr algn="r"/>
              <a:t>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2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163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LIS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967567" y="1203261"/>
            <a:ext cx="4147700" cy="4670627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Ability to run multiple LSMs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Noah LSM used in </a:t>
            </a:r>
            <a:r>
              <a:rPr lang="en-US" sz="2000" dirty="0" err="1" smtClean="0"/>
              <a:t>SPoRT</a:t>
            </a:r>
            <a:r>
              <a:rPr lang="en-US" sz="2000" dirty="0" smtClean="0"/>
              <a:t> runs</a:t>
            </a:r>
          </a:p>
          <a:p>
            <a:pPr marL="0" indent="-174625">
              <a:spcBef>
                <a:spcPts val="1200"/>
              </a:spcBef>
            </a:pPr>
            <a:r>
              <a:rPr lang="en-US" sz="2400" dirty="0" smtClean="0"/>
              <a:t>Offline or coupled modes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dirty="0" smtClean="0"/>
              <a:t>Offline: apart from NWP model; driven by atmospheric analyses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dirty="0" smtClean="0"/>
              <a:t>Coupled: LIS run within NASA Unified-WRF (NU-WRF) system</a:t>
            </a:r>
            <a:endParaRPr lang="en-US" sz="18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4214" y="1320593"/>
            <a:ext cx="4828442" cy="4449121"/>
            <a:chOff x="2895600" y="977629"/>
            <a:chExt cx="6223000" cy="51183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" t="21218" r="7742" b="11836"/>
            <a:stretch/>
          </p:blipFill>
          <p:spPr bwMode="auto">
            <a:xfrm>
              <a:off x="2895600" y="977629"/>
              <a:ext cx="6223000" cy="5118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263900" y="3111500"/>
              <a:ext cx="3505200" cy="27559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6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163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Brief Background on LIS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4967567" y="1203261"/>
            <a:ext cx="4147700" cy="4670627"/>
          </a:xfrm>
        </p:spPr>
        <p:txBody>
          <a:bodyPr>
            <a:normAutofit/>
          </a:bodyPr>
          <a:lstStyle/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Ability to run multiple LSMs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Noah LSM used in </a:t>
            </a:r>
            <a:r>
              <a:rPr lang="en-US" sz="2000" dirty="0" err="1" smtClean="0"/>
              <a:t>SPoRT</a:t>
            </a:r>
            <a:r>
              <a:rPr lang="en-US" sz="2000" dirty="0" smtClean="0"/>
              <a:t> runs</a:t>
            </a:r>
          </a:p>
          <a:p>
            <a:pPr marL="0" indent="-174625">
              <a:spcBef>
                <a:spcPts val="1200"/>
              </a:spcBef>
            </a:pPr>
            <a:r>
              <a:rPr lang="en-US" sz="2400" dirty="0" smtClean="0"/>
              <a:t>Offline or coupled modes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dirty="0" smtClean="0"/>
              <a:t>Offline: apart from NWP model; driven by atmospheric analyses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dirty="0" smtClean="0"/>
              <a:t>Coupled: LIS run within NASA Unified-WRF (NU-WRF) system</a:t>
            </a:r>
            <a:endParaRPr lang="en-US" sz="1800" dirty="0" smtClean="0"/>
          </a:p>
          <a:p>
            <a:pPr marL="0" indent="-174625">
              <a:spcBef>
                <a:spcPts val="1200"/>
              </a:spcBef>
            </a:pPr>
            <a:r>
              <a:rPr lang="en-US" sz="2400" dirty="0" smtClean="0"/>
              <a:t>Optional capabilities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b="1" i="1" dirty="0" smtClean="0"/>
              <a:t>Land surface data assimilation*</a:t>
            </a:r>
          </a:p>
          <a:p>
            <a:pPr marL="400050" lvl="1" indent="-174625">
              <a:spcBef>
                <a:spcPts val="0"/>
              </a:spcBef>
            </a:pPr>
            <a:r>
              <a:rPr lang="en-US" sz="2000" b="1" i="1" dirty="0"/>
              <a:t>Land surface Verification </a:t>
            </a:r>
            <a:r>
              <a:rPr lang="en-US" sz="2000" b="1" i="1" dirty="0" smtClean="0"/>
              <a:t>Toolkit*</a:t>
            </a:r>
            <a:endParaRPr lang="en-US" sz="2000" b="1" i="1" dirty="0"/>
          </a:p>
          <a:p>
            <a:pPr marL="400050" lvl="1" indent="-174625">
              <a:spcBef>
                <a:spcPts val="0"/>
              </a:spcBef>
            </a:pPr>
            <a:r>
              <a:rPr lang="en-US" sz="2000" dirty="0" smtClean="0"/>
              <a:t>Optimization/uncertainty analysis</a:t>
            </a:r>
          </a:p>
          <a:p>
            <a:pPr marL="174625" indent="-174625">
              <a:lnSpc>
                <a:spcPts val="2400"/>
              </a:lnSpc>
              <a:spcBef>
                <a:spcPts val="1200"/>
              </a:spcBef>
            </a:pPr>
            <a:r>
              <a:rPr lang="en-US" sz="2400" dirty="0" smtClean="0"/>
              <a:t>Previous SPoRT publications have shown LIS utility in NWP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4214" y="1320593"/>
            <a:ext cx="4828442" cy="4449121"/>
            <a:chOff x="2895600" y="977629"/>
            <a:chExt cx="6223000" cy="511837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6" t="21218" r="7742" b="11836"/>
            <a:stretch/>
          </p:blipFill>
          <p:spPr bwMode="auto">
            <a:xfrm>
              <a:off x="2895600" y="977629"/>
              <a:ext cx="6223000" cy="5118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3263900" y="3111500"/>
              <a:ext cx="3505200" cy="27559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3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075" y="6077699"/>
            <a:ext cx="32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*Current/future </a:t>
            </a:r>
            <a:r>
              <a:rPr lang="en-US" b="1" dirty="0" err="1" smtClean="0">
                <a:latin typeface="+mn-lt"/>
              </a:rPr>
              <a:t>SPoRT</a:t>
            </a:r>
            <a:r>
              <a:rPr lang="en-US" b="1" dirty="0" smtClean="0">
                <a:latin typeface="+mn-lt"/>
              </a:rPr>
              <a:t> ventures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6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37004" y="1173619"/>
            <a:ext cx="5316733" cy="4982364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Running Noah LSM </a:t>
            </a:r>
            <a:r>
              <a:rPr lang="en-US" sz="2400" dirty="0"/>
              <a:t>at ~3-km resolution with </a:t>
            </a:r>
            <a:r>
              <a:rPr lang="en-US" sz="2400" b="1" i="1" dirty="0" smtClean="0"/>
              <a:t>real-time MODIS GVF</a:t>
            </a:r>
          </a:p>
          <a:p>
            <a:pPr marL="173038" indent="-173038" eaLnBrk="1" hangingPunct="1">
              <a:spcBef>
                <a:spcPts val="0"/>
              </a:spcBef>
            </a:pPr>
            <a:endParaRPr lang="en-US" sz="24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01148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Configurations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0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37004" y="1173619"/>
            <a:ext cx="5316733" cy="4982364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Running Noah LSM </a:t>
            </a:r>
            <a:r>
              <a:rPr lang="en-US" sz="2400" dirty="0"/>
              <a:t>at ~3-km resolution with </a:t>
            </a:r>
            <a:r>
              <a:rPr lang="en-US" sz="2400" b="1" i="1" dirty="0" smtClean="0"/>
              <a:t>real-time MODIS GVF</a:t>
            </a:r>
          </a:p>
          <a:p>
            <a:pPr marL="173038" indent="-173038" eaLnBrk="1" hangingPunct="1">
              <a:spcBef>
                <a:spcPts val="0"/>
              </a:spcBef>
            </a:pPr>
            <a:endParaRPr lang="en-US" sz="16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“Operational” Southeast U.S. domain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Driven by NLDAS-2/Stage IV </a:t>
            </a:r>
            <a:r>
              <a:rPr lang="en-US" sz="2000" dirty="0" err="1" smtClean="0"/>
              <a:t>precip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Data used for both local modeling in WRF/EMS and display in AWIPS II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Used in current </a:t>
            </a:r>
            <a:r>
              <a:rPr lang="en-US" sz="2000" dirty="0"/>
              <a:t>LIS assessment</a:t>
            </a:r>
          </a:p>
          <a:p>
            <a:pPr marL="573088" lvl="1" indent="-173038">
              <a:spcBef>
                <a:spcPts val="600"/>
              </a:spcBef>
            </a:pP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http://weather.msfc.nasa.gov/sport/dynamic/lis_SEUS/swet_20140821_00z_seus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 bwMode="auto">
          <a:xfrm>
            <a:off x="5413087" y="1012367"/>
            <a:ext cx="3543300" cy="27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01148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Configurations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2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ather.msfc.nasa.gov/sport/dynamic/lis_CONUS/swet_20140821_00z_con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r="3344"/>
          <a:stretch/>
        </p:blipFill>
        <p:spPr bwMode="auto">
          <a:xfrm>
            <a:off x="5022168" y="3701141"/>
            <a:ext cx="3980318" cy="25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itle 15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01148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Configurations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37004" y="1173619"/>
            <a:ext cx="5316733" cy="4982364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Running Noah LSM </a:t>
            </a:r>
            <a:r>
              <a:rPr lang="en-US" sz="2400" dirty="0"/>
              <a:t>at ~3-km resolution with </a:t>
            </a:r>
            <a:r>
              <a:rPr lang="en-US" sz="2400" b="1" i="1" dirty="0" smtClean="0"/>
              <a:t>real-time MODIS GVF</a:t>
            </a:r>
          </a:p>
          <a:p>
            <a:pPr marL="173038" indent="-173038" eaLnBrk="1" hangingPunct="1">
              <a:spcBef>
                <a:spcPts val="0"/>
              </a:spcBef>
            </a:pPr>
            <a:endParaRPr lang="en-US" sz="16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“Operational” Southeast U.S. domain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Driven by NLDAS-2/Stage IV </a:t>
            </a:r>
            <a:r>
              <a:rPr lang="en-US" sz="2000" dirty="0" err="1" smtClean="0"/>
              <a:t>precip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Data used for both local modeling in WRF/EMS and display in AWIPS II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Used in current </a:t>
            </a:r>
            <a:r>
              <a:rPr lang="en-US" sz="2000" dirty="0"/>
              <a:t>LIS assessment</a:t>
            </a:r>
          </a:p>
          <a:p>
            <a:pPr marL="173038" indent="-173038">
              <a:spcBef>
                <a:spcPts val="600"/>
              </a:spcBef>
            </a:pPr>
            <a:endParaRPr lang="en-US" sz="1600" dirty="0" smtClean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Experimental CONUS domain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Interest from SPoRT western partners 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Driven by NLDAS-2/</a:t>
            </a:r>
            <a:r>
              <a:rPr lang="en-US" sz="2000" b="1" dirty="0" smtClean="0"/>
              <a:t>MRMS*</a:t>
            </a:r>
            <a:r>
              <a:rPr lang="en-US" sz="2000" dirty="0" smtClean="0"/>
              <a:t> </a:t>
            </a:r>
            <a:r>
              <a:rPr lang="en-US" sz="2000" dirty="0" err="1" smtClean="0"/>
              <a:t>precip</a:t>
            </a:r>
            <a:endParaRPr lang="en-US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http://weather.msfc.nasa.gov/sport/dynamic/lis_SEUS/swet_20140821_00z_seus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"/>
          <a:stretch/>
        </p:blipFill>
        <p:spPr bwMode="auto">
          <a:xfrm>
            <a:off x="5413087" y="1012367"/>
            <a:ext cx="3543300" cy="273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0958" y="6085305"/>
            <a:ext cx="3331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*Multi-Radar Multi-Sensor 1-km QPE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2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ontent Placeholder 16"/>
          <p:cNvSpPr>
            <a:spLocks noGrp="1"/>
          </p:cNvSpPr>
          <p:nvPr>
            <p:ph idx="1"/>
          </p:nvPr>
        </p:nvSpPr>
        <p:spPr>
          <a:xfrm>
            <a:off x="137004" y="1173619"/>
            <a:ext cx="5316733" cy="4982364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2400" dirty="0" smtClean="0"/>
              <a:t>Running Noah LSM </a:t>
            </a:r>
            <a:r>
              <a:rPr lang="en-US" sz="2400" dirty="0"/>
              <a:t>at ~3-km resolution with </a:t>
            </a:r>
            <a:r>
              <a:rPr lang="en-US" sz="2400" b="1" i="1" dirty="0" smtClean="0"/>
              <a:t>real-time MODIS GVF</a:t>
            </a:r>
          </a:p>
          <a:p>
            <a:pPr marL="173038" indent="-173038" eaLnBrk="1" hangingPunct="1">
              <a:spcBef>
                <a:spcPts val="0"/>
              </a:spcBef>
            </a:pPr>
            <a:endParaRPr lang="en-US" sz="1600" dirty="0" smtClean="0"/>
          </a:p>
          <a:p>
            <a:pPr marL="173038" indent="-173038" eaLnBrk="1" hangingPunct="1">
              <a:spcBef>
                <a:spcPts val="600"/>
              </a:spcBef>
            </a:pPr>
            <a:r>
              <a:rPr lang="en-US" sz="2400" dirty="0" smtClean="0"/>
              <a:t>“Operational” Southeast U.S. domain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Driven by NLDAS-2/Stage IV </a:t>
            </a:r>
            <a:r>
              <a:rPr lang="en-US" sz="2000" dirty="0" err="1" smtClean="0"/>
              <a:t>precip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Data used for both local modeling in WRF/EMS and display in AWIPS II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Used in current </a:t>
            </a:r>
            <a:r>
              <a:rPr lang="en-US" sz="2000" dirty="0"/>
              <a:t>LIS assessment</a:t>
            </a:r>
          </a:p>
          <a:p>
            <a:pPr marL="173038" indent="-173038">
              <a:spcBef>
                <a:spcPts val="600"/>
              </a:spcBef>
            </a:pPr>
            <a:endParaRPr lang="en-US" sz="1600" dirty="0" smtClean="0"/>
          </a:p>
          <a:p>
            <a:pPr marL="173038" indent="-173038">
              <a:spcBef>
                <a:spcPts val="0"/>
              </a:spcBef>
            </a:pPr>
            <a:r>
              <a:rPr lang="en-US" sz="2400" dirty="0" smtClean="0"/>
              <a:t>Experimental CONUS domain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Interest from SPoRT western partners </a:t>
            </a:r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Driven by NLDAS-2/</a:t>
            </a:r>
            <a:r>
              <a:rPr lang="en-US" sz="2000" b="1" dirty="0" smtClean="0"/>
              <a:t>MRMS*</a:t>
            </a:r>
            <a:r>
              <a:rPr lang="en-US" sz="2000" dirty="0" smtClean="0"/>
              <a:t> </a:t>
            </a:r>
            <a:r>
              <a:rPr lang="en-US" sz="2000" dirty="0" err="1" smtClean="0"/>
              <a:t>precip</a:t>
            </a:r>
            <a:endParaRPr lang="en-US" sz="2000" dirty="0" smtClean="0"/>
          </a:p>
          <a:p>
            <a:pPr marL="573088" lvl="1" indent="-173038">
              <a:spcBef>
                <a:spcPts val="0"/>
              </a:spcBef>
            </a:pPr>
            <a:r>
              <a:rPr lang="en-US" sz="2000" dirty="0" smtClean="0"/>
              <a:t>MRMS quality concerns (e.g., radar </a:t>
            </a:r>
            <a:br>
              <a:rPr lang="en-US" sz="2000" dirty="0" smtClean="0"/>
            </a:br>
            <a:r>
              <a:rPr lang="en-US" sz="2000" dirty="0" smtClean="0"/>
              <a:t>beam blockage) preclude use in LSMs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4408" y="6109598"/>
            <a:ext cx="8971457" cy="713232"/>
            <a:chOff x="0" y="6144768"/>
            <a:chExt cx="8971457" cy="713232"/>
          </a:xfrm>
        </p:grpSpPr>
        <p:grpSp>
          <p:nvGrpSpPr>
            <p:cNvPr id="45" name="Group 44"/>
            <p:cNvGrpSpPr/>
            <p:nvPr/>
          </p:nvGrpSpPr>
          <p:grpSpPr>
            <a:xfrm>
              <a:off x="2286000" y="6451428"/>
              <a:ext cx="5120640" cy="179832"/>
              <a:chOff x="2286000" y="6451428"/>
              <a:chExt cx="5120640" cy="179832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2468880" y="645142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2374523" y="6542868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2286000" y="6631260"/>
                <a:ext cx="493776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46" name="Picture 45" descr="sport_redblue_lg_trans.gif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8776"/>
              <a:ext cx="2286000" cy="649224"/>
            </a:xfrm>
            <a:prstGeom prst="rect">
              <a:avLst/>
            </a:prstGeom>
          </p:spPr>
        </p:pic>
        <p:pic>
          <p:nvPicPr>
            <p:cNvPr id="47" name="Picture 46" descr="NASA_Lg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2132" y="6144768"/>
              <a:ext cx="859536" cy="71323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278" y="6189293"/>
              <a:ext cx="624179" cy="62417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607287" y="64567"/>
            <a:ext cx="437245" cy="3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4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0958" y="6085305"/>
            <a:ext cx="3331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*Multi-Radar Multi-Sensor 1-km QPE</a:t>
            </a:r>
            <a:endParaRPr lang="en-US" sz="16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20" y="2679523"/>
            <a:ext cx="4250225" cy="3155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84967" y="1169043"/>
            <a:ext cx="2852063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Artificial soil moisture</a:t>
            </a:r>
            <a:br>
              <a:rPr lang="en-US" dirty="0" smtClean="0"/>
            </a:br>
            <a:r>
              <a:rPr lang="en-US" dirty="0" smtClean="0"/>
              <a:t>patterns from long-term</a:t>
            </a:r>
          </a:p>
          <a:p>
            <a:pPr algn="ctr"/>
            <a:r>
              <a:rPr lang="en-US" dirty="0" smtClean="0"/>
              <a:t>LIS integration using</a:t>
            </a:r>
            <a:br>
              <a:rPr lang="en-US" dirty="0" smtClean="0"/>
            </a:br>
            <a:r>
              <a:rPr lang="en-US" dirty="0" smtClean="0"/>
              <a:t>1-km MRMS hourly </a:t>
            </a:r>
            <a:r>
              <a:rPr lang="en-US" dirty="0" err="1" smtClean="0"/>
              <a:t>precip</a:t>
            </a:r>
            <a:endParaRPr lang="en-US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6562849" y="2369372"/>
            <a:ext cx="648150" cy="731520"/>
          </a:xfrm>
          <a:prstGeom prst="line">
            <a:avLst/>
          </a:prstGeom>
          <a:ln w="254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</p:cNvCxnSpPr>
          <p:nvPr/>
        </p:nvCxnSpPr>
        <p:spPr>
          <a:xfrm>
            <a:off x="7210999" y="2369372"/>
            <a:ext cx="1396288" cy="838744"/>
          </a:xfrm>
          <a:prstGeom prst="line">
            <a:avLst/>
          </a:prstGeom>
          <a:ln w="25400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5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01148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SPoRT-LIS Real-time Configurations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AUDIO_RECORDED" val="1"/>
  <p:tag name="TIMELINE" val="4.80/6.90/17.30/22.80/27.90/30.30/40.80/44.60/60.20/65.40"/>
  <p:tag name="ELAPSEDTIME" val="98.482"/>
  <p:tag name="ARTICULATE_TITLE_TAG" val="Cases Comparison"/>
  <p:tag name="ARTICULATE_NAV_LEVEL" val="1"/>
  <p:tag name="ARTICULATE_SLIDE_PRESENTER_GUID" val="b0487628-dbb1-43d9-8250-a517368cfe0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0349db1e0143329f2c02d9081b86a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aec06a046840339db9ee3f089edd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fae76c953e42638d615a5e834d27f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846b97996b4dcaafb5540540cb6e9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d24eb2dff94f82b4c7dd330b93f2a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52256492c340f09e7be3defe588f4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ed4054e36e4639b82f696872a281d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418084545348ddb34365eb05ba872b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60afe662b049fda95beac0ca3f2ae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e9198ea01e4bfabc2e038adbb4b5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0999bfc3034e0eaeb9ade5bb0f9a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548201f8ce4367961a3f85b4f2203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68f71d02aa4626aff46dc195aea3c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AUDIO_RECORDED" val="1"/>
  <p:tag name="TIMELINE" val="4.80/6.90/17.30/22.80/27.90/30.30/40.80/44.60/60.20/65.40"/>
  <p:tag name="ELAPSEDTIME" val="98.482"/>
  <p:tag name="ARTICULATE_TITLE_TAG" val="Cases Comparison"/>
  <p:tag name="ARTICULATE_NAV_LEVEL" val="1"/>
  <p:tag name="ARTICULATE_SLIDE_PRESENTER_GUID" val="b0487628-dbb1-43d9-8250-a517368cfe0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d3b269eb9b44b182f229b67d3fea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6628aabeba4b5c893593bcf9b2542f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66a96fe55e4cf3be25d54cc3f4b35f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b021071f647188169f2966c8fb9a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95c6a911fe4e5a9abf4406e77c38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AUDIO_RECORDED" val="1"/>
  <p:tag name="TIMELINE" val="4.80/6.90/17.30/22.80/27.90/30.30/40.80/44.60/60.20/65.40"/>
  <p:tag name="ELAPSEDTIME" val="98.482"/>
  <p:tag name="ARTICULATE_TITLE_TAG" val="Cases Comparison"/>
  <p:tag name="ARTICULATE_NAV_LEVEL" val="1"/>
  <p:tag name="ARTICULATE_SLIDE_PRESENTER_GUID" val="b0487628-dbb1-43d9-8250-a517368cfe0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1c07a44a14ad0a28719e92a3bb0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0349db1e0143329f2c02d9081b86a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aec06a046840339db9ee3f089edd4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fae76c953e42638d615a5e834d27f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846b97996b4dcaafb5540540cb6e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d24eb2dff94f82b4c7dd330b93f2a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52256492c340f09e7be3defe588f4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ed4054e36e4639b82f696872a281d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418084545348ddb34365eb05ba872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60afe662b049fda95beac0ca3f2ae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d3b269eb9b44b182f229b67d3fea0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e9198ea01e4bfabc2e038adbb4b5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0999bfc3034e0eaeb9ade5bb0f9a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548201f8ce4367961a3f85b4f220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768f71d02aa4626aff46dc195aea3c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6628aabeba4b5c893593bcf9b2542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66a96fe55e4cf3be25d54cc3f4b35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b021071f647188169f2966c8fb9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95c6a911fe4e5a9abf4406e77c38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71c07a44a14ad0a28719e92a3bb0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7376</TotalTime>
  <Words>1498</Words>
  <Application>Microsoft Office PowerPoint</Application>
  <PresentationFormat>On-screen Show (4:3)</PresentationFormat>
  <Paragraphs>272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Real-time SPoRT-Land Information System and Green Vegetation Fraction</vt:lpstr>
      <vt:lpstr>Relevance/Outline</vt:lpstr>
      <vt:lpstr>Brief Background on LIS</vt:lpstr>
      <vt:lpstr>Brief Background on LIS</vt:lpstr>
      <vt:lpstr>Brief Background on LIS</vt:lpstr>
      <vt:lpstr>SPoRT-LIS Real-time Configurations</vt:lpstr>
      <vt:lpstr>SPoRT-LIS Real-time Configurations</vt:lpstr>
      <vt:lpstr>SPoRT-LIS Real-time Configurations</vt:lpstr>
      <vt:lpstr>SPoRT-LIS Real-time Configurations</vt:lpstr>
      <vt:lpstr>Brief Background on MODIS GVF</vt:lpstr>
      <vt:lpstr>Brief Background on MODIS GVF</vt:lpstr>
      <vt:lpstr>SPoRT-LIS in Testbed Mode:  Drought Monitoring at NWS HUN</vt:lpstr>
      <vt:lpstr>SPoRT-LIS in Testbed Mode:  Drought Monitoring at NWS HUN</vt:lpstr>
      <vt:lpstr>SPoRT-LIS in Testbed Mode:  Drought Monitoring at NWS HUN</vt:lpstr>
      <vt:lpstr>LIS for Monitoring Flood Potential</vt:lpstr>
      <vt:lpstr>LIS for Monitoring Flood Potential</vt:lpstr>
      <vt:lpstr>LIS for Monitoring Flood Potential</vt:lpstr>
      <vt:lpstr>Ongoing LIS Assessment</vt:lpstr>
      <vt:lpstr>Current / Future LIS Activities</vt:lpstr>
      <vt:lpstr>Questions and Comments</vt:lpstr>
      <vt:lpstr>Backup Slides</vt:lpstr>
      <vt:lpstr>SPoRT-LIS Real-time Strategy</vt:lpstr>
      <vt:lpstr>SPoRT-LIS Real-time Strategy</vt:lpstr>
      <vt:lpstr>Verification with LIS7 / LVT</vt:lpstr>
      <vt:lpstr>NOAA/NESDIS 4-km Global VIIRS GVF</vt:lpstr>
      <vt:lpstr>VIIRS GVF Test Run in WRF: 23 Aug 2013</vt:lpstr>
      <vt:lpstr>VIIRS GVF Test Run in WRF: 23 Aug 2013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Case, Jonathan (MSFC-ZP11)[ENSCO INC]</cp:lastModifiedBy>
  <cp:revision>725</cp:revision>
  <dcterms:created xsi:type="dcterms:W3CDTF">2009-10-14T04:03:29Z</dcterms:created>
  <dcterms:modified xsi:type="dcterms:W3CDTF">2014-08-25T19:30:31Z</dcterms:modified>
</cp:coreProperties>
</file>