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81" r:id="rId2"/>
    <p:sldId id="291" r:id="rId3"/>
    <p:sldId id="301" r:id="rId4"/>
    <p:sldId id="284" r:id="rId5"/>
    <p:sldId id="287" r:id="rId6"/>
    <p:sldId id="282" r:id="rId7"/>
    <p:sldId id="283" r:id="rId8"/>
    <p:sldId id="293" r:id="rId9"/>
    <p:sldId id="297" r:id="rId10"/>
    <p:sldId id="298" r:id="rId11"/>
    <p:sldId id="290" r:id="rId12"/>
    <p:sldId id="294" r:id="rId13"/>
    <p:sldId id="30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3399"/>
    <a:srgbClr val="0000FF"/>
    <a:srgbClr val="F9F9F9"/>
    <a:srgbClr val="FBFBFB"/>
    <a:srgbClr val="FAFAFA"/>
    <a:srgbClr val="FCFCFC"/>
    <a:srgbClr val="A50021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50" autoAdjust="0"/>
    <p:restoredTop sz="94660"/>
  </p:normalViewPr>
  <p:slideViewPr>
    <p:cSldViewPr snapToGrid="0">
      <p:cViewPr>
        <p:scale>
          <a:sx n="125" d="100"/>
          <a:sy n="125" d="100"/>
        </p:scale>
        <p:origin x="-496" y="136"/>
      </p:cViewPr>
      <p:guideLst>
        <p:guide orient="horz" pos="624"/>
        <p:guide pos="288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F225A-6750-9A4A-8BF1-4D3657966653}" type="datetimeFigureOut">
              <a:rPr lang="en-US" smtClean="0"/>
              <a:t>8/25/14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A382D-A4F9-6C49-AAAB-64F926C8D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512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01A6C-61F5-6140-98D7-BB40BD698761}" type="datetimeFigureOut">
              <a:rPr lang="en-US" smtClean="0"/>
              <a:t>8/25/14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202D4-E180-3246-8FCF-61BEB71CE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60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L. Case, W. L. Crosson, S. V. Kumar, W. M.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Lapenta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C. D. Peters-Lidard, “Impacts of high-resolution land surface initialization on regional sensible weather forecasts from the WRF model,”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 Hydrometeor.,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vol. 9, no. 6, pp. 1249-1266, December, 2008.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02D4-E180-3246-8FCF-61BEB71CE1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8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02D4-E180-3246-8FCF-61BEB71CE1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86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Advantages of the science team</a:t>
            </a:r>
            <a:r>
              <a:rPr lang="en-US" baseline="0" dirty="0" smtClean="0"/>
              <a:t> include: contact with science team and staying up on the learning curve; allowing us to share early results and keep up with other groups’ research; and increased recognition which may benefit proposals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02D4-E180-3246-8FCF-61BEB71CE1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63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“operational” = used by</a:t>
            </a:r>
            <a:r>
              <a:rPr lang="en-US" baseline="0" dirty="0" smtClean="0"/>
              <a:t> end-users for decision-making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02D4-E180-3246-8FCF-61BEB71CE1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1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202D4-E180-3246-8FCF-61BEB71CE1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4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6B2B3-EAE5-5D49-9E7E-4EA81C3E07B8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3430FE-9C42-3A4C-B752-7108329BA357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F6EB9-C80D-43F4-B003-4045C139A08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5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5F110-A9F3-E743-91AB-F466A4FC8243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6D74E-A5AC-4936-BFF3-CFD9751C4A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9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B03E0F-8087-E948-AB2D-759AC1E47647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80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0233CC-A36D-5543-A315-14BFD319CD23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4B79E-5407-4F16-BD69-0D39332844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A2A36D-1B62-EA45-B58E-3D1F4997555F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630DF-F9B4-4BD2-92C0-5583E931E3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8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5C1C13-D2EA-D845-8B67-2CA95CFB2C4C}" type="datetime1">
              <a:rPr lang="en-US" smtClean="0"/>
              <a:t>8/25/14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082A1-5790-4F29-AABC-07432F0355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0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876368-EBF2-9144-A86C-AC64E7DB6DE8}" type="datetime1">
              <a:rPr lang="en-US" smtClean="0"/>
              <a:t>8/25/14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7A653A-A0E9-418E-9169-9A02522126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E0D16-CBA3-584C-852D-0CB25B17AB27}" type="datetime1">
              <a:rPr lang="en-US" smtClean="0"/>
              <a:t>8/25/14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3A8E-5C69-498E-8EBD-DCFB0F899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B7E3C7-08EA-B948-951A-13C95B84B22C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5138-64A4-403B-A111-D86EEC4616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DA883B-9952-5843-B4DC-07A15CA21826}" type="datetime1">
              <a:rPr lang="en-US" smtClean="0"/>
              <a:t>8/25/14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C5B79-8A9E-41B0-8598-F7B45E8E51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7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FF0352-2B02-0145-A7F6-1E4095BA634E}" type="datetime1">
              <a:rPr lang="en-US" smtClean="0"/>
              <a:t>8/25/14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78320" y="1485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3C626B9-AB1F-476A-BB91-1FADFDA5BC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70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6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5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gi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le 1"/>
          <p:cNvSpPr>
            <a:spLocks noGrp="1"/>
          </p:cNvSpPr>
          <p:nvPr>
            <p:ph type="ctrTitle"/>
          </p:nvPr>
        </p:nvSpPr>
        <p:spPr>
          <a:xfrm>
            <a:off x="990600" y="1493838"/>
            <a:ext cx="7162800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 Data Assimilation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84582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/>
                </a:solidFill>
              </a:rPr>
              <a:t>Science Advisory Committee Meeting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26 – 28 August, 2014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486400"/>
            <a:ext cx="59023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National Space Science and Technology Center, Huntsville, AL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25" name="Group 2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6" name="Picture 2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27" name="Picture 2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83360" y="2457770"/>
            <a:ext cx="2160223" cy="21396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40" y="2369820"/>
            <a:ext cx="3712939" cy="23128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682CB-8025-4FD1-8D55-9B30DFEB780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676848" y="2914579"/>
            <a:ext cx="32910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From U. of Frankfurt-FAO (</a:t>
            </a:r>
            <a:r>
              <a:rPr lang="en-US" sz="1050" dirty="0" err="1" smtClean="0"/>
              <a:t>Ozdogan</a:t>
            </a:r>
            <a:r>
              <a:rPr lang="en-US" sz="1050" dirty="0" smtClean="0"/>
              <a:t> 2001)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3296400" y="4651506"/>
            <a:ext cx="220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+mn-lt"/>
              </a:rPr>
              <a:t>Blended analysis of model and observations better represent irrigated area and should result in improved weather and hydrologic modeling</a:t>
            </a:r>
            <a:endParaRPr lang="en-US" sz="1400" b="1" i="1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86401" y="3223601"/>
            <a:ext cx="158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+mn-lt"/>
              </a:rPr>
              <a:t>SMOS observes irrigated fields</a:t>
            </a:r>
            <a:endParaRPr lang="en-US" sz="1400" b="1" i="1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42128" y="1046847"/>
            <a:ext cx="2152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+mn-lt"/>
              </a:rPr>
              <a:t>Model soil moisture concentration forced only by precipitation and misses magnitude of irrigation-saturated MS Valley</a:t>
            </a:r>
            <a:endParaRPr lang="en-US" sz="1400" b="1" i="1" dirty="0"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2" y="931960"/>
            <a:ext cx="2932220" cy="1812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0" y="2729169"/>
            <a:ext cx="2908817" cy="18128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1" y="4535489"/>
            <a:ext cx="2910299" cy="18128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06" y="752930"/>
            <a:ext cx="2858394" cy="18134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47600" y="967514"/>
            <a:ext cx="2049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bg1"/>
                </a:solidFill>
                <a:latin typeface="+mj-lt"/>
              </a:rPr>
              <a:t>Modeled Soil Moisture</a:t>
            </a:r>
            <a:endParaRPr lang="en-US" sz="1400" b="1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8011" y="2738068"/>
            <a:ext cx="1658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latin typeface="+mj-lt"/>
              </a:rPr>
              <a:t>SMOS Observations</a:t>
            </a:r>
            <a:r>
              <a:rPr lang="en-US" sz="1400" b="1" i="1" dirty="0">
                <a:latin typeface="+mj-lt"/>
              </a:rPr>
              <a:t> </a:t>
            </a:r>
            <a:r>
              <a:rPr lang="en-US" sz="1400" b="1" i="1" dirty="0" smtClean="0">
                <a:latin typeface="+mj-lt"/>
              </a:rPr>
              <a:t>of Soil Moisture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13853" y="4510141"/>
            <a:ext cx="16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bg1"/>
                </a:solidFill>
                <a:latin typeface="+mj-lt"/>
              </a:rPr>
              <a:t>Integrated Soil Moisture Analysis</a:t>
            </a:r>
            <a:endParaRPr lang="en-US" sz="1400" b="1" i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2" name="Straight Arrow Connector 31"/>
          <p:cNvCxnSpPr>
            <a:stCxn id="24" idx="1"/>
            <a:endCxn id="33" idx="6"/>
          </p:cNvCxnSpPr>
          <p:nvPr/>
        </p:nvCxnSpPr>
        <p:spPr>
          <a:xfrm flipH="1">
            <a:off x="1206000" y="1739345"/>
            <a:ext cx="2236128" cy="3394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 bwMode="auto">
          <a:xfrm>
            <a:off x="770400" y="1506880"/>
            <a:ext cx="435600" cy="1143883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771600" y="3267440"/>
            <a:ext cx="435600" cy="1143883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221601" y="3444571"/>
            <a:ext cx="2464800" cy="2415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 bwMode="auto">
          <a:xfrm>
            <a:off x="772800" y="5084320"/>
            <a:ext cx="435600" cy="1143883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Straight Arrow Connector 36"/>
          <p:cNvCxnSpPr>
            <a:endCxn id="36" idx="6"/>
          </p:cNvCxnSpPr>
          <p:nvPr/>
        </p:nvCxnSpPr>
        <p:spPr>
          <a:xfrm flipH="1">
            <a:off x="1208400" y="5472045"/>
            <a:ext cx="2088000" cy="1842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48" y="1070413"/>
            <a:ext cx="3035808" cy="187452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088400" y="836711"/>
            <a:ext cx="20556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+mj-lt"/>
              </a:rPr>
              <a:t>Map of Irrigation Areas</a:t>
            </a:r>
            <a:endParaRPr lang="en-US" sz="1400" b="1" i="1" dirty="0">
              <a:latin typeface="+mj-lt"/>
            </a:endParaRPr>
          </a:p>
        </p:txBody>
      </p:sp>
      <p:sp>
        <p:nvSpPr>
          <p:cNvPr id="41" name="Content Placeholder 16"/>
          <p:cNvSpPr>
            <a:spLocks noGrp="1"/>
          </p:cNvSpPr>
          <p:nvPr>
            <p:ph idx="1"/>
          </p:nvPr>
        </p:nvSpPr>
        <p:spPr>
          <a:xfrm>
            <a:off x="5425440" y="3322320"/>
            <a:ext cx="3545840" cy="3078480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Test </a:t>
            </a:r>
            <a:r>
              <a:rPr lang="en-US" sz="2400" dirty="0" smtClean="0"/>
              <a:t>Impact on NWP using coupled LIS-WRF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Implications for regional climate modeling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Impacts of changing land-use, precipitation patterns</a:t>
            </a:r>
            <a:endParaRPr lang="en-US" sz="2000" dirty="0" smtClean="0"/>
          </a:p>
        </p:txBody>
      </p:sp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345440" y="0"/>
            <a:ext cx="8229600" cy="79248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Irrigation Case Study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50208" y="2387967"/>
            <a:ext cx="2152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latin typeface="+mn-lt"/>
              </a:rPr>
              <a:t>April 1, 2013</a:t>
            </a:r>
            <a:endParaRPr lang="en-US" sz="1400" b="1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426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 and future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Testing </a:t>
            </a:r>
            <a:r>
              <a:rPr lang="en-US" sz="2400" dirty="0" smtClean="0"/>
              <a:t>DA for higher resolutions (grid cells &lt;&lt; observation size</a:t>
            </a:r>
            <a:r>
              <a:rPr lang="en-US" sz="2400" dirty="0" smtClean="0"/>
              <a:t>)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Use in SPoRT high-resolution LIS runs.</a:t>
            </a:r>
            <a:endParaRPr lang="en-US" sz="2000" dirty="0" smtClean="0"/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Validate analyses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TAMU North American Soil Moisture Database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/>
              <a:t>Test Impact </a:t>
            </a:r>
            <a:r>
              <a:rPr lang="en-US" sz="2400" dirty="0" smtClean="0"/>
              <a:t>of assimilating SMOS retrievals on </a:t>
            </a:r>
            <a:r>
              <a:rPr lang="en-US" sz="2400" dirty="0"/>
              <a:t>NWP using coupled </a:t>
            </a:r>
            <a:r>
              <a:rPr lang="en-US" sz="2400" dirty="0" smtClean="0"/>
              <a:t>runs in NU-WRF</a:t>
            </a:r>
            <a:endParaRPr lang="en-US" sz="2400" dirty="0" smtClean="0"/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Impact on boundary layer for a quiescent day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Active convection </a:t>
            </a:r>
            <a:r>
              <a:rPr lang="en-US" sz="2000" dirty="0" smtClean="0"/>
              <a:t>case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Validation over a longer time period</a:t>
            </a:r>
            <a:endParaRPr lang="en-US" sz="2000" dirty="0" smtClean="0"/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Look at both sensitivity and forecast accuracy</a:t>
            </a:r>
            <a:endParaRPr lang="en-US" sz="2000" dirty="0" smtClean="0"/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Implement with SMAP retrievals</a:t>
            </a:r>
            <a:endParaRPr lang="en-US" sz="24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987517" y="5896094"/>
            <a:ext cx="3188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9784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Questions?</a:t>
            </a:r>
            <a:endParaRPr lang="en-US" sz="24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3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Perturbation Tests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566255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3" name="Picture 12" descr="bk.da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1007749"/>
            <a:ext cx="2326779" cy="1798998"/>
          </a:xfrm>
          <a:prstGeom prst="rect">
            <a:avLst/>
          </a:prstGeom>
        </p:spPr>
      </p:pic>
      <p:pic>
        <p:nvPicPr>
          <p:cNvPr id="14" name="Picture 13" descr="bk.da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4620865"/>
            <a:ext cx="2315264" cy="1790095"/>
          </a:xfrm>
          <a:prstGeom prst="rect">
            <a:avLst/>
          </a:prstGeom>
        </p:spPr>
      </p:pic>
      <p:pic>
        <p:nvPicPr>
          <p:cNvPr id="15" name="Picture 14" descr="bk.da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541"/>
            <a:ext cx="2301472" cy="1779432"/>
          </a:xfrm>
          <a:prstGeom prst="rect">
            <a:avLst/>
          </a:prstGeom>
        </p:spPr>
      </p:pic>
      <p:pic>
        <p:nvPicPr>
          <p:cNvPr id="16" name="Picture 15" descr="inc.da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1002348"/>
            <a:ext cx="2251075" cy="1740465"/>
          </a:xfrm>
          <a:prstGeom prst="rect">
            <a:avLst/>
          </a:prstGeom>
        </p:spPr>
      </p:pic>
      <p:pic>
        <p:nvPicPr>
          <p:cNvPr id="17" name="Picture 16" descr="innov.da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73" y="1002348"/>
            <a:ext cx="2251074" cy="1740465"/>
          </a:xfrm>
          <a:prstGeom prst="rect">
            <a:avLst/>
          </a:prstGeom>
        </p:spPr>
      </p:pic>
      <p:pic>
        <p:nvPicPr>
          <p:cNvPr id="18" name="Picture 17" descr="innov.da2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88" y="4620865"/>
            <a:ext cx="2239559" cy="1731562"/>
          </a:xfrm>
          <a:prstGeom prst="rect">
            <a:avLst/>
          </a:prstGeom>
        </p:spPr>
      </p:pic>
      <p:pic>
        <p:nvPicPr>
          <p:cNvPr id="19" name="Picture 18" descr="innov.da3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472" y="2829560"/>
            <a:ext cx="2251075" cy="1740465"/>
          </a:xfrm>
          <a:prstGeom prst="rect">
            <a:avLst/>
          </a:prstGeom>
        </p:spPr>
      </p:pic>
      <p:pic>
        <p:nvPicPr>
          <p:cNvPr id="20" name="Picture 19" descr="inc.da2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7" y="4620864"/>
            <a:ext cx="2308628" cy="1784963"/>
          </a:xfrm>
          <a:prstGeom prst="rect">
            <a:avLst/>
          </a:prstGeom>
        </p:spPr>
      </p:pic>
      <p:pic>
        <p:nvPicPr>
          <p:cNvPr id="21" name="Picture 20" descr="inc.da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47" y="2787011"/>
            <a:ext cx="2308628" cy="1784964"/>
          </a:xfrm>
          <a:prstGeom prst="rect">
            <a:avLst/>
          </a:prstGeom>
        </p:spPr>
      </p:pic>
      <p:pic>
        <p:nvPicPr>
          <p:cNvPr id="22" name="Picture 21" descr="an.da1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5" y="1007749"/>
            <a:ext cx="2282825" cy="1765013"/>
          </a:xfrm>
          <a:prstGeom prst="rect">
            <a:avLst/>
          </a:prstGeom>
        </p:spPr>
      </p:pic>
      <p:pic>
        <p:nvPicPr>
          <p:cNvPr id="23" name="Picture 22" descr="an.da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4" y="4620864"/>
            <a:ext cx="2273301" cy="1757650"/>
          </a:xfrm>
          <a:prstGeom prst="rect">
            <a:avLst/>
          </a:prstGeom>
        </p:spPr>
      </p:pic>
      <p:pic>
        <p:nvPicPr>
          <p:cNvPr id="24" name="Picture 23" descr="an.da3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75" y="2829559"/>
            <a:ext cx="2273300" cy="17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3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Soil Moisture Data Assimilation </a:t>
            </a: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1812" y="1442194"/>
            <a:ext cx="4890748" cy="46350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cs typeface="Book Antiqua"/>
              </a:rPr>
              <a:t>Forecast Challenge</a:t>
            </a:r>
            <a:endParaRPr lang="en-US" sz="2400" b="1" dirty="0">
              <a:cs typeface="Book Antiqua"/>
            </a:endParaRPr>
          </a:p>
          <a:p>
            <a:pPr lvl="1"/>
            <a:r>
              <a:rPr lang="en-US" sz="2000" dirty="0"/>
              <a:t>Available moisture affects humidity, sensible/latent heating, diurnal heating rate, and convection</a:t>
            </a:r>
          </a:p>
          <a:p>
            <a:pPr marL="0" indent="0">
              <a:buNone/>
            </a:pPr>
            <a:r>
              <a:rPr lang="en-US" sz="2400" b="1" dirty="0" smtClean="0">
                <a:cs typeface="Book Antiqua"/>
              </a:rPr>
              <a:t>Objective</a:t>
            </a:r>
            <a:endParaRPr lang="en-US" sz="2400" b="1" dirty="0">
              <a:cs typeface="Book Antiqua"/>
            </a:endParaRPr>
          </a:p>
          <a:p>
            <a:r>
              <a:rPr lang="en-US" sz="2400" dirty="0">
                <a:cs typeface="Book Antiqua"/>
              </a:rPr>
              <a:t>Improve soil moisture estimates for regional NWP applications and situational </a:t>
            </a:r>
            <a:r>
              <a:rPr lang="en-US" sz="2400" dirty="0" smtClean="0">
                <a:cs typeface="Book Antiqua"/>
              </a:rPr>
              <a:t>awareness</a:t>
            </a:r>
          </a:p>
          <a:p>
            <a:pPr lvl="1"/>
            <a:r>
              <a:rPr lang="en-US" sz="2000" dirty="0" smtClean="0">
                <a:cs typeface="Book Antiqua"/>
              </a:rPr>
              <a:t>Improve LIS soil moisture by assimilating satellite retrievals</a:t>
            </a:r>
          </a:p>
          <a:p>
            <a:pPr lvl="1"/>
            <a:r>
              <a:rPr lang="en-US" sz="2000" dirty="0" smtClean="0">
                <a:cs typeface="Book Antiqua"/>
              </a:rPr>
              <a:t>Use LIS output to initialize NWP</a:t>
            </a:r>
            <a:endParaRPr lang="en-US" sz="2000" dirty="0">
              <a:cs typeface="Book Antiqua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090161" y="1598766"/>
            <a:ext cx="4053840" cy="3918114"/>
            <a:chOff x="5293361" y="2489199"/>
            <a:chExt cx="3774659" cy="36604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361" y="2489199"/>
              <a:ext cx="3660468" cy="366046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45799" y="3876528"/>
              <a:ext cx="1569426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Sensible HF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11387" y="3825240"/>
              <a:ext cx="1656633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2m </a:t>
              </a:r>
              <a:r>
                <a:rPr lang="en-US" sz="1400" b="1" dirty="0" err="1" smtClean="0"/>
                <a:t>Dewpoint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527128" y="5679035"/>
              <a:ext cx="1656633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PBL Height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404698" y="5687655"/>
              <a:ext cx="1656633" cy="30777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CAPE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82688" y="5446127"/>
            <a:ext cx="34666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latin typeface="+mn-lt"/>
              </a:rPr>
              <a:t>Impact of using high-resolution LIS boundary conditions in WRF (rather than NAM fields). From Case et al. 2008</a:t>
            </a:r>
            <a:endParaRPr lang="en-US" sz="1400" i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1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Applications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1812" y="1442194"/>
            <a:ext cx="4890748" cy="4635069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/>
              <a:t>Drought </a:t>
            </a:r>
            <a:r>
              <a:rPr lang="en-US" sz="2000" dirty="0" smtClean="0"/>
              <a:t>Monitoring</a:t>
            </a:r>
          </a:p>
          <a:p>
            <a:pPr lvl="1"/>
            <a:r>
              <a:rPr lang="en-US" sz="2000" dirty="0" smtClean="0"/>
              <a:t>Flood Forecasting</a:t>
            </a:r>
          </a:p>
          <a:p>
            <a:pPr lvl="1"/>
            <a:r>
              <a:rPr lang="en-US" sz="2000" dirty="0" err="1" smtClean="0"/>
              <a:t>Streamflow</a:t>
            </a:r>
            <a:r>
              <a:rPr lang="en-US" sz="2000" dirty="0" smtClean="0"/>
              <a:t> prediction</a:t>
            </a:r>
          </a:p>
          <a:p>
            <a:pPr lvl="1"/>
            <a:r>
              <a:rPr lang="en-US" sz="2000" dirty="0" smtClean="0"/>
              <a:t>Public </a:t>
            </a:r>
            <a:r>
              <a:rPr lang="en-US" sz="2000" dirty="0" smtClean="0"/>
              <a:t>health</a:t>
            </a:r>
            <a:endParaRPr lang="en-US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176514"/>
            <a:ext cx="3271520" cy="2180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" y="3576320"/>
            <a:ext cx="3147060" cy="2098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3040" y="3518208"/>
            <a:ext cx="3098800" cy="231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32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SMOS and SMAP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L-band </a:t>
            </a:r>
            <a:r>
              <a:rPr lang="en-US" sz="2400" dirty="0" smtClean="0"/>
              <a:t>radiometers </a:t>
            </a:r>
            <a:r>
              <a:rPr lang="en-US" sz="2400" dirty="0" smtClean="0"/>
              <a:t>(and radars) can be used to estimate soil moisture in the top layer (~5 cm) of soil.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L-band (1.4 GHz) sees deeper in the soil, and performs better in dense vegetation than higher frequency instruments like AMSR-E (6-10 GHz).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Currently assimilating retrievals from European Space Agency’s Soil Moisture and Ocean Salinity (SMOS) satellite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Preparing for assimilation of NASA Soil Moisture Active/Passive (SMAP) retrievals</a:t>
            </a:r>
          </a:p>
          <a:p>
            <a:pPr marL="398463" lvl="1" indent="-173038" eaLnBrk="1" hangingPunct="1">
              <a:spcBef>
                <a:spcPts val="600"/>
              </a:spcBef>
            </a:pPr>
            <a:r>
              <a:rPr lang="en-US" sz="1800" dirty="0" smtClean="0"/>
              <a:t>Launch </a:t>
            </a:r>
            <a:r>
              <a:rPr lang="en-US" sz="1800" dirty="0" smtClean="0"/>
              <a:t>in early 2015</a:t>
            </a:r>
            <a:endParaRPr lang="en-US" sz="1800" dirty="0" smtClean="0"/>
          </a:p>
          <a:p>
            <a:pPr marL="398463" lvl="1" indent="-173038" eaLnBrk="1" hangingPunct="1">
              <a:spcBef>
                <a:spcPts val="600"/>
              </a:spcBef>
            </a:pPr>
            <a:r>
              <a:rPr lang="en-US" sz="1800" dirty="0" smtClean="0"/>
              <a:t>Combined (radar/radiometer) product available at a higher resolution (9 km)</a:t>
            </a:r>
          </a:p>
          <a:p>
            <a:pPr marL="398463" lvl="1" indent="-173038" eaLnBrk="1" hangingPunct="1">
              <a:spcBef>
                <a:spcPts val="600"/>
              </a:spcBef>
            </a:pPr>
            <a:r>
              <a:rPr lang="en-US" sz="1800" dirty="0" smtClean="0"/>
              <a:t>We are members of the SMAP Early Adopters team</a:t>
            </a:r>
          </a:p>
          <a:p>
            <a:pPr marL="225425" lvl="1" indent="0" eaLnBrk="1" hangingPunct="1">
              <a:spcBef>
                <a:spcPts val="600"/>
              </a:spcBef>
              <a:buNone/>
            </a:pPr>
            <a:endParaRPr lang="en-US" sz="18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65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88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 Instruments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62681"/>
              </p:ext>
            </p:extLst>
          </p:nvPr>
        </p:nvGraphicFramePr>
        <p:xfrm>
          <a:off x="748875" y="990600"/>
          <a:ext cx="7665299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7945"/>
                <a:gridCol w="1421408"/>
                <a:gridCol w="1421408"/>
                <a:gridCol w="1274502"/>
                <a:gridCol w="1046427"/>
                <a:gridCol w="1353609"/>
              </a:tblGrid>
              <a:tr h="545003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AMSR-E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SMOS</a:t>
                      </a:r>
                    </a:p>
                    <a:p>
                      <a:r>
                        <a:rPr lang="en-US" sz="1600" b="0" dirty="0" smtClean="0"/>
                        <a:t>Soil Moisture</a:t>
                      </a:r>
                      <a:r>
                        <a:rPr lang="en-US" sz="1600" b="0" baseline="0" dirty="0" smtClean="0"/>
                        <a:t> and Ocean Salinity</a:t>
                      </a: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SMAP</a:t>
                      </a:r>
                    </a:p>
                    <a:p>
                      <a:r>
                        <a:rPr lang="en-US" sz="1600" b="0" dirty="0" smtClean="0"/>
                        <a:t>Soil Moisture Active/Passive</a:t>
                      </a:r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Agency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NASA/JAXA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ESA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NASA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Launch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Nov. 2014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Orbit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Polar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Polar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600" dirty="0" smtClean="0"/>
                        <a:t>Polar</a:t>
                      </a:r>
                      <a:endParaRPr 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Sensor Type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Passive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Passive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Passive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Active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Combined</a:t>
                      </a:r>
                      <a:endParaRPr lang="en-US" sz="1600" dirty="0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Frequency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6.9 GHz </a:t>
                      </a:r>
                    </a:p>
                    <a:p>
                      <a:r>
                        <a:rPr lang="en-US" sz="1600" dirty="0" smtClean="0"/>
                        <a:t>(C-band)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1.4 GHz </a:t>
                      </a:r>
                      <a:endParaRPr lang="en-US" sz="1600" dirty="0" smtClean="0"/>
                    </a:p>
                    <a:p>
                      <a:r>
                        <a:rPr lang="en-US" sz="1600" dirty="0" smtClean="0"/>
                        <a:t>(</a:t>
                      </a:r>
                      <a:r>
                        <a:rPr lang="en-US" sz="1600" dirty="0" smtClean="0"/>
                        <a:t>L-band)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1.41 GHz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1.2</a:t>
                      </a:r>
                      <a:r>
                        <a:rPr lang="en-US" sz="1600" baseline="0" dirty="0" smtClean="0"/>
                        <a:t> GHz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Resolution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56 km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35-50 km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 km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r>
                        <a:rPr lang="en-US" sz="1600" b="1" baseline="0" dirty="0" smtClean="0"/>
                        <a:t> km  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9 km</a:t>
                      </a:r>
                      <a:endParaRPr lang="en-US" sz="1600" b="0" dirty="0"/>
                    </a:p>
                  </a:txBody>
                  <a:tcPr/>
                </a:tc>
              </a:tr>
              <a:tr h="285376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Accuracy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 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/cm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 cm</a:t>
                      </a:r>
                      <a:r>
                        <a:rPr lang="en-US" sz="1600" b="1" baseline="30000" dirty="0" smtClean="0"/>
                        <a:t>3</a:t>
                      </a:r>
                      <a:r>
                        <a:rPr lang="en-US" sz="1600" b="1" dirty="0" smtClean="0"/>
                        <a:t>/cm</a:t>
                      </a:r>
                      <a:r>
                        <a:rPr lang="en-US" sz="1600" b="1" baseline="30000" dirty="0" smtClean="0"/>
                        <a:t>3</a:t>
                      </a:r>
                      <a:endParaRPr lang="en-US" sz="1600" b="1" baseline="300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 cm</a:t>
                      </a:r>
                      <a:r>
                        <a:rPr lang="en-US" sz="1600" b="1" baseline="30000" dirty="0" smtClean="0"/>
                        <a:t>3</a:t>
                      </a:r>
                      <a:r>
                        <a:rPr lang="en-US" sz="1600" b="1" dirty="0" smtClean="0"/>
                        <a:t>/cm</a:t>
                      </a:r>
                      <a:r>
                        <a:rPr lang="en-US" sz="1600" b="1" baseline="30000" dirty="0" smtClean="0"/>
                        <a:t>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 cm</a:t>
                      </a:r>
                      <a:r>
                        <a:rPr lang="en-US" sz="1600" baseline="30000" dirty="0" smtClean="0"/>
                        <a:t>3</a:t>
                      </a:r>
                      <a:r>
                        <a:rPr lang="en-US" sz="1600" dirty="0" smtClean="0"/>
                        <a:t>/cm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 cm</a:t>
                      </a:r>
                      <a:r>
                        <a:rPr lang="en-US" sz="1600" b="1" baseline="30000" dirty="0" smtClean="0"/>
                        <a:t>3</a:t>
                      </a:r>
                      <a:r>
                        <a:rPr lang="en-US" sz="1600" b="1" dirty="0" smtClean="0"/>
                        <a:t>/cm</a:t>
                      </a:r>
                      <a:r>
                        <a:rPr lang="en-US" sz="1600" b="1" baseline="30000" dirty="0" smtClean="0"/>
                        <a:t>3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512" y="2135007"/>
            <a:ext cx="1405439" cy="994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4546" y="2038109"/>
            <a:ext cx="1291452" cy="127913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173" t="3704" r="4173" b="8024"/>
          <a:stretch/>
        </p:blipFill>
        <p:spPr>
          <a:xfrm>
            <a:off x="1950721" y="2133600"/>
            <a:ext cx="1198879" cy="111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81" y="1534160"/>
            <a:ext cx="48260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 Assimilation in LIS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4542396" cy="4635069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Noah LSM (in LIS) </a:t>
            </a:r>
            <a:r>
              <a:rPr lang="en-US" sz="2400" dirty="0" smtClean="0"/>
              <a:t>produces “operational” </a:t>
            </a:r>
            <a:r>
              <a:rPr lang="en-US" sz="2400" dirty="0" smtClean="0"/>
              <a:t>soil moisture/temperature states and surface fluxes of water and sensible/latent heat.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Use data assimilation of SMOS/SMAP soil moisture retrievals to improve model states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We plan to implement this in near-real-time SPoRT LIS to improve product for end users</a:t>
            </a:r>
          </a:p>
          <a:p>
            <a:pPr marL="173038" indent="-173038" eaLnBrk="1" hangingPunct="1">
              <a:spcBef>
                <a:spcPts val="600"/>
              </a:spcBef>
            </a:pPr>
            <a:endParaRPr lang="en-US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Assimilation with EnKF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4"/>
            <a:ext cx="8418786" cy="4635069"/>
          </a:xfrm>
        </p:spPr>
        <p:txBody>
          <a:bodyPr>
            <a:normAutofit lnSpcReduction="10000"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LIS has a built in Ensemble Kalman Filter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/>
              <a:t>EnKF combines the model </a:t>
            </a:r>
            <a:r>
              <a:rPr lang="en-US" sz="2400" b="1" dirty="0"/>
              <a:t>background</a:t>
            </a:r>
            <a:r>
              <a:rPr lang="en-US" sz="2400" dirty="0"/>
              <a:t> and </a:t>
            </a:r>
            <a:r>
              <a:rPr lang="en-US" sz="2400" b="1" dirty="0"/>
              <a:t>observations </a:t>
            </a:r>
            <a:r>
              <a:rPr lang="en-US" sz="2400" dirty="0"/>
              <a:t>to make </a:t>
            </a:r>
            <a:r>
              <a:rPr lang="en-US" sz="2400" b="1" dirty="0"/>
              <a:t>analyses</a:t>
            </a:r>
            <a:endParaRPr lang="en-US" sz="2400" dirty="0"/>
          </a:p>
          <a:p>
            <a:pPr marL="573088" lvl="1" indent="-173038">
              <a:spcBef>
                <a:spcPts val="600"/>
              </a:spcBef>
            </a:pPr>
            <a:r>
              <a:rPr lang="en-US" sz="2000" dirty="0"/>
              <a:t>Relative weighting is controlled by the specified </a:t>
            </a:r>
            <a:r>
              <a:rPr lang="en-US" sz="2000" b="1" dirty="0"/>
              <a:t>observation error</a:t>
            </a:r>
            <a:r>
              <a:rPr lang="en-US" sz="2000" dirty="0"/>
              <a:t> and by the </a:t>
            </a:r>
            <a:r>
              <a:rPr lang="en-US" sz="2000" b="1" dirty="0"/>
              <a:t>ensemble spread</a:t>
            </a:r>
            <a:endParaRPr lang="en-US" sz="2000" dirty="0"/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Implemented </a:t>
            </a:r>
            <a:r>
              <a:rPr lang="en-US" sz="2400" dirty="0" smtClean="0"/>
              <a:t>EnKF assimilation of SMOS data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Read SMOS data files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QC based on model state and data flags for precipitation, RFI, data quality, frozen soil, snow cover, and high vegetation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Ongoing experiments to tune run-time settings including perturbations, number of ensemble members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Bias correction by CDF Matching</a:t>
            </a:r>
          </a:p>
          <a:p>
            <a:pPr marL="573088" lvl="1" indent="-173038">
              <a:spcBef>
                <a:spcPts val="600"/>
              </a:spcBef>
            </a:pPr>
            <a:r>
              <a:rPr lang="en-US" sz="2000" dirty="0" smtClean="0"/>
              <a:t>Capability of implementing landcover-dependent correction</a:t>
            </a:r>
            <a:r>
              <a:rPr lang="en-US" sz="2000" dirty="0" smtClean="0"/>
              <a:t>.</a:t>
            </a:r>
            <a:endParaRPr lang="en-US" sz="2000" dirty="0" smtClean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 Correction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54724" y="1127235"/>
            <a:ext cx="8423516" cy="2520206"/>
          </a:xfrm>
        </p:spPr>
        <p:txBody>
          <a:bodyPr>
            <a:normAutofit/>
          </a:bodyPr>
          <a:lstStyle/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Initial tests had large dry bias in observations, so that only extreme rain events had correct sign.</a:t>
            </a:r>
          </a:p>
          <a:p>
            <a:pPr marL="173038" indent="-173038" eaLnBrk="1" hangingPunct="1">
              <a:spcBef>
                <a:spcPts val="600"/>
              </a:spcBef>
            </a:pPr>
            <a:r>
              <a:rPr lang="en-US" sz="2400" dirty="0" smtClean="0"/>
              <a:t>Discussions with other researchers </a:t>
            </a:r>
            <a:r>
              <a:rPr lang="en-US" sz="2400" dirty="0" smtClean="0"/>
              <a:t>confirmed </a:t>
            </a:r>
            <a:r>
              <a:rPr lang="en-US" sz="2400" dirty="0" smtClean="0"/>
              <a:t>need for bias </a:t>
            </a:r>
            <a:r>
              <a:rPr lang="en-US" sz="2400" dirty="0" smtClean="0"/>
              <a:t>correction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pic>
        <p:nvPicPr>
          <p:cNvPr id="13" name="Picture 12" descr="aaa-innovdry-12Z05jun2013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"/>
          <a:stretch/>
        </p:blipFill>
        <p:spPr>
          <a:xfrm>
            <a:off x="873760" y="3108960"/>
            <a:ext cx="2290972" cy="2631283"/>
          </a:xfrm>
          <a:prstGeom prst="rect">
            <a:avLst/>
          </a:prstGeom>
        </p:spPr>
      </p:pic>
      <p:pic>
        <p:nvPicPr>
          <p:cNvPr id="14" name="Picture 13" descr="aaa-incdry-12Z05jun2013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5406"/>
          <a:stretch/>
        </p:blipFill>
        <p:spPr>
          <a:xfrm>
            <a:off x="2926079" y="3078479"/>
            <a:ext cx="2198737" cy="2667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5346" y="2615308"/>
            <a:ext cx="24556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Innovations (Uncorrected)</a:t>
            </a:r>
            <a:endParaRPr lang="en-US" sz="1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90807" y="2700923"/>
            <a:ext cx="2290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Increments</a:t>
            </a:r>
            <a:endParaRPr lang="en-US" sz="1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1040" y="5761334"/>
            <a:ext cx="4582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latin typeface="+mn-lt"/>
              </a:rPr>
              <a:t>Uncorrected </a:t>
            </a:r>
            <a:r>
              <a:rPr lang="en-US" sz="1400" i="1" dirty="0" smtClean="0">
                <a:latin typeface="+mn-lt"/>
              </a:rPr>
              <a:t>innovations (observations minus model) </a:t>
            </a:r>
            <a:r>
              <a:rPr lang="en-US" sz="1400" i="1" dirty="0" smtClean="0">
                <a:latin typeface="+mn-lt"/>
              </a:rPr>
              <a:t>and increments</a:t>
            </a:r>
            <a:r>
              <a:rPr lang="en-US" sz="1400" i="1" dirty="0" smtClean="0">
                <a:latin typeface="+mn-lt"/>
              </a:rPr>
              <a:t>.  Red=dry bias in retrievals.</a:t>
            </a:r>
            <a:endParaRPr lang="en-US" sz="1400" i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18" name="Content Placeholder 16"/>
          <p:cNvSpPr txBox="1">
            <a:spLocks/>
          </p:cNvSpPr>
          <p:nvPr/>
        </p:nvSpPr>
        <p:spPr>
          <a:xfrm>
            <a:off x="5232400" y="2499360"/>
            <a:ext cx="3911600" cy="3241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spcBef>
                <a:spcPts val="600"/>
              </a:spcBef>
            </a:pPr>
            <a:r>
              <a:rPr lang="en-US" sz="2400" dirty="0"/>
              <a:t>Implemented CDF matching correction for SMOS retrievals.</a:t>
            </a:r>
          </a:p>
          <a:p>
            <a:pPr marL="173038" indent="-173038">
              <a:spcBef>
                <a:spcPts val="600"/>
              </a:spcBef>
            </a:pPr>
            <a:r>
              <a:rPr lang="en-US" sz="2400" dirty="0" smtClean="0"/>
              <a:t>Assimilating retrievals (not radiances) lets us use established methodology</a:t>
            </a:r>
          </a:p>
          <a:p>
            <a:pPr marL="573088" lvl="1" indent="-173038">
              <a:spcBef>
                <a:spcPts val="600"/>
              </a:spcBef>
            </a:pPr>
            <a:endParaRPr lang="en-US" sz="2000" dirty="0" smtClean="0"/>
          </a:p>
          <a:p>
            <a:pPr marL="173038" indent="-173038">
              <a:spcBef>
                <a:spcPts val="600"/>
              </a:spcBef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895943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73760"/>
          </a:xfrm>
        </p:spPr>
        <p:txBody>
          <a:bodyPr/>
          <a:lstStyle/>
          <a:p>
            <a:pPr eaLnBrk="1" hangingPunct="1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Bias Correction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Content Placeholder 16"/>
          <p:cNvSpPr>
            <a:spLocks noGrp="1"/>
          </p:cNvSpPr>
          <p:nvPr>
            <p:ph idx="1"/>
          </p:nvPr>
        </p:nvSpPr>
        <p:spPr>
          <a:xfrm>
            <a:off x="372132" y="5160755"/>
            <a:ext cx="8418786" cy="1158766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1800" b="1" dirty="0" smtClean="0"/>
              <a:t>LIS can apply point-by-point correction curves.  To increase the background dataset size, we are aggregating points by landcover type.  We will also explore correction at each point and aggregating by soil type.</a:t>
            </a:r>
            <a:endParaRPr lang="en-US" sz="1800" b="1" dirty="0"/>
          </a:p>
        </p:txBody>
      </p:sp>
      <p:grpSp>
        <p:nvGrpSpPr>
          <p:cNvPr id="44" name="Group 43"/>
          <p:cNvGrpSpPr/>
          <p:nvPr/>
        </p:nvGrpSpPr>
        <p:grpSpPr>
          <a:xfrm>
            <a:off x="84408" y="6109598"/>
            <a:ext cx="8971457" cy="713232"/>
            <a:chOff x="0" y="6144768"/>
            <a:chExt cx="8971457" cy="713232"/>
          </a:xfrm>
        </p:grpSpPr>
        <p:grpSp>
          <p:nvGrpSpPr>
            <p:cNvPr id="45" name="Group 44"/>
            <p:cNvGrpSpPr/>
            <p:nvPr/>
          </p:nvGrpSpPr>
          <p:grpSpPr>
            <a:xfrm>
              <a:off x="2286000" y="6451428"/>
              <a:ext cx="5120640" cy="179832"/>
              <a:chOff x="2286000" y="6451428"/>
              <a:chExt cx="5120640" cy="179832"/>
            </a:xfrm>
          </p:grpSpPr>
          <p:sp>
            <p:nvSpPr>
              <p:cNvPr id="49" name="Line 13"/>
              <p:cNvSpPr>
                <a:spLocks noChangeShapeType="1"/>
              </p:cNvSpPr>
              <p:nvPr/>
            </p:nvSpPr>
            <p:spPr bwMode="auto">
              <a:xfrm>
                <a:off x="2468880" y="645142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>
                <a:off x="2374523" y="6542868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15"/>
              <p:cNvSpPr>
                <a:spLocks noChangeShapeType="1"/>
              </p:cNvSpPr>
              <p:nvPr/>
            </p:nvSpPr>
            <p:spPr bwMode="auto">
              <a:xfrm>
                <a:off x="2286000" y="6631260"/>
                <a:ext cx="4937760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46" name="Picture 45" descr="sport_redblue_lg_trans.gif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08776"/>
              <a:ext cx="2286000" cy="649224"/>
            </a:xfrm>
            <a:prstGeom prst="rect">
              <a:avLst/>
            </a:prstGeom>
          </p:spPr>
        </p:pic>
        <p:pic>
          <p:nvPicPr>
            <p:cNvPr id="47" name="Picture 46" descr="NASA_Lg.PNG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2132" y="6144768"/>
              <a:ext cx="859536" cy="71323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7278" y="6189293"/>
              <a:ext cx="624179" cy="624179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2FBB58-39FA-464B-96E3-E35FD6AC4BF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3" name="Picture 12" descr="cdfs-fin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" y="1239520"/>
            <a:ext cx="3812960" cy="38129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59" y="841424"/>
            <a:ext cx="4736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CDFs of Soil Moisture Observations and Model</a:t>
            </a:r>
            <a:endParaRPr lang="en-US" sz="1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09171" y="841424"/>
            <a:ext cx="5275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Book Antiqua" panose="02040602050305030304" pitchFamily="18" charset="0"/>
              </a:rPr>
              <a:t>Correction Curves for 3 vegetation categories</a:t>
            </a:r>
            <a:endParaRPr lang="en-US" sz="16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49521" y="1214438"/>
            <a:ext cx="3820160" cy="3837725"/>
            <a:chOff x="4572001" y="1747520"/>
            <a:chExt cx="3782480" cy="3782480"/>
          </a:xfrm>
        </p:grpSpPr>
        <p:pic>
          <p:nvPicPr>
            <p:cNvPr id="14" name="Picture 13" descr="cdf2014-threetype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747520"/>
              <a:ext cx="3782480" cy="3782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527113" y="2090489"/>
              <a:ext cx="840259" cy="584886"/>
            </a:xfrm>
            <a:prstGeom prst="rect">
              <a:avLst/>
            </a:prstGeom>
            <a:solidFill>
              <a:srgbClr val="F8F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Slide Number Placeholder 1"/>
          <p:cNvSpPr txBox="1">
            <a:spLocks/>
          </p:cNvSpPr>
          <p:nvPr/>
        </p:nvSpPr>
        <p:spPr>
          <a:xfrm>
            <a:off x="260253" y="6366761"/>
            <a:ext cx="598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DC93A8E-5C69-498E-8EBD-DCFB0F8998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14806</TotalTime>
  <Words>947</Words>
  <Application>Microsoft Macintosh PowerPoint</Application>
  <PresentationFormat>On-screen Show (4:3)</PresentationFormat>
  <Paragraphs>153</Paragraphs>
  <Slides>13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Soil Moisture Data Assimilation</vt:lpstr>
      <vt:lpstr>Goals  Soil Moisture Data Assimilation </vt:lpstr>
      <vt:lpstr>Other Applications </vt:lpstr>
      <vt:lpstr>SMOS and SMAP</vt:lpstr>
      <vt:lpstr>Soil Moisture Instruments</vt:lpstr>
      <vt:lpstr>Soil Moisture Assimilation in LIS</vt:lpstr>
      <vt:lpstr>Data Assimilation with EnKF</vt:lpstr>
      <vt:lpstr>Bias Correction</vt:lpstr>
      <vt:lpstr>Bias Correction</vt:lpstr>
      <vt:lpstr>Irrigation Case Study</vt:lpstr>
      <vt:lpstr>Current and future plans</vt:lpstr>
      <vt:lpstr>Thank You</vt:lpstr>
      <vt:lpstr>Perturbation Tests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/ NWS Coordination Call</dc:title>
  <dc:creator>fuell</dc:creator>
  <cp:lastModifiedBy>Clay Blankenship</cp:lastModifiedBy>
  <cp:revision>555</cp:revision>
  <cp:lastPrinted>2014-08-25T21:10:36Z</cp:lastPrinted>
  <dcterms:created xsi:type="dcterms:W3CDTF">2009-10-14T04:03:29Z</dcterms:created>
  <dcterms:modified xsi:type="dcterms:W3CDTF">2014-08-25T21:13:20Z</dcterms:modified>
</cp:coreProperties>
</file>