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6" r:id="rId4"/>
    <p:sldId id="260" r:id="rId5"/>
    <p:sldId id="263" r:id="rId6"/>
    <p:sldId id="264" r:id="rId7"/>
    <p:sldId id="270" r:id="rId8"/>
    <p:sldId id="268" r:id="rId9"/>
    <p:sldId id="262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D5981-14BB-E741-B115-9A10DD74D14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0124B-E1E8-5144-B917-C3052748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1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SPoRT</a:t>
            </a:r>
            <a:r>
              <a:rPr lang="en-US" baseline="0" dirty="0" smtClean="0"/>
              <a:t> has a well-deserved </a:t>
            </a:r>
            <a:r>
              <a:rPr lang="en-US" dirty="0" smtClean="0"/>
              <a:t>reputation for excellence in working together with partners to transition new science into operations.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direct engagement and collaborative, iterative development process for developing solutions to real operational problems has been key to its success in this arena.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NASA </a:t>
            </a:r>
            <a:r>
              <a:rPr lang="en-US" dirty="0" err="1" smtClean="0"/>
              <a:t>SPoRT</a:t>
            </a:r>
            <a:r>
              <a:rPr lang="en-US" dirty="0" smtClean="0"/>
              <a:t> is also to be commended for its culture of innovation. Obviously ok to take calculated risks and explore new applications that show potential for improving decision making connected to short-term weather prediction and associated impacts.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Inviting external group to review its projects, ideas, and plans; listen to that group make candid, objective recommendations; and then commit to act on those recommendations to improve its operations and services is admirable and courageous.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44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124B-E1E8-5144-B917-C30527480D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NASA </a:t>
            </a:r>
            <a:r>
              <a:rPr lang="en-US" dirty="0" err="1" smtClean="0"/>
              <a:t>SPoRT</a:t>
            </a:r>
            <a:r>
              <a:rPr lang="en-US" dirty="0" smtClean="0"/>
              <a:t> SAC Debrief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755" y="4115465"/>
            <a:ext cx="8077200" cy="558983"/>
          </a:xfrm>
        </p:spPr>
        <p:txBody>
          <a:bodyPr/>
          <a:lstStyle/>
          <a:p>
            <a:r>
              <a:rPr lang="en-US" dirty="0" smtClean="0"/>
              <a:t>July 28,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SPoRT’s</a:t>
            </a:r>
            <a:r>
              <a:rPr lang="en-US" dirty="0" smtClean="0"/>
              <a:t>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621"/>
            <a:ext cx="8229600" cy="4979796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 smtClean="0"/>
              <a:t>the existing mission statement accurately define NASA </a:t>
            </a:r>
            <a:r>
              <a:rPr lang="en-US" dirty="0" err="1" smtClean="0"/>
              <a:t>SPoRT’s</a:t>
            </a:r>
            <a:r>
              <a:rPr lang="en-US" dirty="0" smtClean="0"/>
              <a:t> unique </a:t>
            </a:r>
            <a:r>
              <a:rPr lang="en-US" dirty="0" smtClean="0"/>
              <a:t>niche? </a:t>
            </a:r>
            <a:r>
              <a:rPr lang="en-US" dirty="0" smtClean="0"/>
              <a:t>IOW, What are its distinctive areas of strength, expertise, and value-added contribution to the R2O transition process?  </a:t>
            </a:r>
          </a:p>
          <a:p>
            <a:endParaRPr lang="en-US" dirty="0" smtClean="0"/>
          </a:p>
          <a:p>
            <a:r>
              <a:rPr lang="en-US" dirty="0" smtClean="0"/>
              <a:t>The answer to that question is valuable for deciding what to do AND what not to do.</a:t>
            </a:r>
          </a:p>
        </p:txBody>
      </p:sp>
    </p:spTree>
    <p:extLst>
      <p:ext uri="{BB962C8B-B14F-4D97-AF65-F5344CB8AC3E}">
        <p14:creationId xmlns:p14="http://schemas.microsoft.com/office/powerpoint/2010/main" val="6792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SPoRT’s</a:t>
            </a:r>
            <a:r>
              <a:rPr lang="en-US" dirty="0" smtClean="0"/>
              <a:t>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621"/>
            <a:ext cx="8229600" cy="49797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Refine mission to better reflect unique niche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One possibility: focus on becoming </a:t>
            </a:r>
            <a:r>
              <a:rPr lang="en-US" i="1" dirty="0" smtClean="0"/>
              <a:t>the</a:t>
            </a:r>
            <a:r>
              <a:rPr lang="en-US" dirty="0" smtClean="0"/>
              <a:t> group in NASA that identifies the most promising data sets, experimental products, applied research, etc., and shepherds them through the “last mile” to operations. </a:t>
            </a:r>
          </a:p>
          <a:p>
            <a:pPr lvl="1"/>
            <a:r>
              <a:rPr lang="en-US" dirty="0" smtClean="0"/>
              <a:t>(primarily projects that fall in TRL 8-9 levels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Develop your elevator speech in case you ever find yourself trapped with a NASA administrator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82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So Much for Having Us</a:t>
            </a:r>
          </a:p>
          <a:p>
            <a:r>
              <a:rPr lang="en-US" dirty="0" smtClean="0"/>
              <a:t>The Discussion </a:t>
            </a:r>
            <a:r>
              <a:rPr lang="en-US" dirty="0"/>
              <a:t>T</a:t>
            </a:r>
            <a:r>
              <a:rPr lang="en-US" dirty="0" smtClean="0"/>
              <a:t>ime was Very Fruitful</a:t>
            </a:r>
          </a:p>
          <a:p>
            <a:pPr lvl="1"/>
            <a:r>
              <a:rPr lang="en-US" dirty="0" smtClean="0"/>
              <a:t>Both in terms of open and closed door</a:t>
            </a:r>
          </a:p>
          <a:p>
            <a:r>
              <a:rPr lang="en-US" dirty="0" smtClean="0"/>
              <a:t>The Energy and Motivation of </a:t>
            </a:r>
            <a:r>
              <a:rPr lang="en-US" dirty="0" err="1" smtClean="0"/>
              <a:t>SPoRT</a:t>
            </a:r>
            <a:r>
              <a:rPr lang="en-US" dirty="0" smtClean="0"/>
              <a:t> is Refreshing </a:t>
            </a:r>
            <a:r>
              <a:rPr lang="en-US" smtClean="0"/>
              <a:t>and Encouraging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NASA </a:t>
            </a:r>
            <a:r>
              <a:rPr lang="en-US" dirty="0" err="1" smtClean="0"/>
              <a:t>SPoRT</a:t>
            </a:r>
            <a:r>
              <a:rPr lang="en-US" dirty="0" smtClean="0"/>
              <a:t> is to be commended for its:</a:t>
            </a:r>
          </a:p>
          <a:p>
            <a:pPr lvl="1"/>
            <a:r>
              <a:rPr lang="en-US" dirty="0" smtClean="0"/>
              <a:t>Well-deserved reputation as an approachable and effective partner in R2O transition</a:t>
            </a:r>
          </a:p>
          <a:p>
            <a:pPr lvl="1"/>
            <a:r>
              <a:rPr lang="en-US" dirty="0" smtClean="0"/>
              <a:t>Culture of innovation and calculated risk taking</a:t>
            </a:r>
          </a:p>
          <a:p>
            <a:pPr lvl="1"/>
            <a:r>
              <a:rPr lang="en-US" dirty="0" smtClean="0"/>
              <a:t>Courage and transparency in committing to an external review group like the </a:t>
            </a:r>
            <a:r>
              <a:rPr lang="en-US" dirty="0" smtClean="0"/>
              <a:t>SAC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Mission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621"/>
            <a:ext cx="8229600" cy="49797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De-emphasis of current weather-related </a:t>
            </a:r>
            <a:r>
              <a:rPr lang="en-US" dirty="0" smtClean="0"/>
              <a:t>space </a:t>
            </a:r>
            <a:r>
              <a:rPr lang="en-US" dirty="0" smtClean="0"/>
              <a:t>missions </a:t>
            </a:r>
            <a:r>
              <a:rPr lang="en-US" dirty="0" smtClean="0"/>
              <a:t>in next 5 years may threaten long term viability of some traditional </a:t>
            </a:r>
            <a:r>
              <a:rPr lang="en-US" dirty="0" err="1" smtClean="0"/>
              <a:t>SPoRT</a:t>
            </a:r>
            <a:r>
              <a:rPr lang="en-US" dirty="0" smtClean="0"/>
              <a:t> focus areas, but also offers opportunity to pivot into other promising project areas. </a:t>
            </a:r>
            <a:endParaRPr lang="en-US" dirty="0" smtClean="0"/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ater-related </a:t>
            </a:r>
            <a:r>
              <a:rPr lang="en-US" dirty="0" smtClean="0"/>
              <a:t>missions (GPM, SMAP, GRACE/FO, SWOT</a:t>
            </a:r>
            <a:r>
              <a:rPr lang="en-US" dirty="0" smtClean="0"/>
              <a:t>) in connection with the National Water Center, </a:t>
            </a:r>
            <a:r>
              <a:rPr lang="en-US" dirty="0" smtClean="0"/>
              <a:t>including adding value through land surface </a:t>
            </a:r>
            <a:r>
              <a:rPr lang="en-US" dirty="0" smtClean="0"/>
              <a:t>expertise</a:t>
            </a:r>
          </a:p>
          <a:p>
            <a:pPr lvl="1"/>
            <a:r>
              <a:rPr lang="en-US" dirty="0" smtClean="0"/>
              <a:t>Atmospheric composition missions</a:t>
            </a:r>
          </a:p>
          <a:p>
            <a:pPr lvl="1"/>
            <a:r>
              <a:rPr lang="en-US" dirty="0" smtClean="0"/>
              <a:t>Ice missions</a:t>
            </a:r>
          </a:p>
          <a:p>
            <a:pPr lvl="1"/>
            <a:r>
              <a:rPr lang="en-US" dirty="0" smtClean="0"/>
              <a:t>SAR</a:t>
            </a:r>
          </a:p>
          <a:p>
            <a:pPr lvl="1"/>
            <a:r>
              <a:rPr lang="en-US" dirty="0" smtClean="0"/>
              <a:t>Earth Venture</a:t>
            </a:r>
            <a:endParaRPr lang="en-US" dirty="0"/>
          </a:p>
          <a:p>
            <a:pPr lvl="1"/>
            <a:r>
              <a:rPr lang="en-US" dirty="0" smtClean="0"/>
              <a:t>Emerging services in </a:t>
            </a:r>
            <a:r>
              <a:rPr lang="en-US" dirty="0" smtClean="0"/>
              <a:t>the disaster response sector.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96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Areas of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621"/>
            <a:ext cx="8229600" cy="49797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Land Surface Data Assimilation</a:t>
            </a:r>
          </a:p>
          <a:p>
            <a:pPr lvl="1"/>
            <a:r>
              <a:rPr lang="en-US" dirty="0" smtClean="0"/>
              <a:t>Collaboration with NWC to couple </a:t>
            </a:r>
            <a:r>
              <a:rPr lang="en-US" dirty="0" smtClean="0"/>
              <a:t>LIS/WRF-Hydro, integrate </a:t>
            </a:r>
            <a:r>
              <a:rPr lang="en-US" dirty="0" smtClean="0"/>
              <a:t>other NASA data sets into NWM, and accelerate its operational implementation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Investigations of modeling impact of burn areas on land surface, albedo, feedback on weather/water event evolution and attendant impacts</a:t>
            </a:r>
          </a:p>
          <a:p>
            <a:pPr lvl="1"/>
            <a:r>
              <a:rPr lang="en-US" dirty="0" smtClean="0"/>
              <a:t>GPM</a:t>
            </a:r>
            <a:r>
              <a:rPr lang="en-US" dirty="0" smtClean="0"/>
              <a:t>, SMAP – flood extent, vegetation anomalies, drought monitoring, cross-calibrated PM BTs, ideal approaches for operational GPM use, impact of SMAP DA on short term </a:t>
            </a:r>
            <a:r>
              <a:rPr lang="en-US" dirty="0" smtClean="0"/>
              <a:t>forecasts</a:t>
            </a:r>
          </a:p>
          <a:p>
            <a:pPr lvl="1"/>
            <a:r>
              <a:rPr lang="en-US" dirty="0" smtClean="0"/>
              <a:t>Strengthen direct connections to GSFC LIS team and use a loud voice in connection to the NWC to ensure that the group keeps up with ongoing </a:t>
            </a:r>
            <a:r>
              <a:rPr lang="en-US" dirty="0" smtClean="0"/>
              <a:t>NLDAS developments, DA development, LSM development, etc.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0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Areas of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621"/>
            <a:ext cx="8229600" cy="49797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Lightning </a:t>
            </a:r>
            <a:r>
              <a:rPr lang="en-US" dirty="0" smtClean="0"/>
              <a:t>applications are a strength of the group, especiall</a:t>
            </a:r>
            <a:r>
              <a:rPr lang="en-US" dirty="0" smtClean="0"/>
              <a:t>y t</a:t>
            </a:r>
            <a:r>
              <a:rPr lang="en-US" dirty="0" smtClean="0"/>
              <a:t>hose </a:t>
            </a:r>
            <a:r>
              <a:rPr lang="en-US" dirty="0" smtClean="0"/>
              <a:t>focused on </a:t>
            </a:r>
            <a:r>
              <a:rPr lang="en-US" dirty="0" smtClean="0"/>
              <a:t>GLM and ISS-LIS </a:t>
            </a:r>
          </a:p>
          <a:p>
            <a:pPr lvl="1"/>
            <a:r>
              <a:rPr lang="en-US" dirty="0" smtClean="0"/>
              <a:t>Aviation,</a:t>
            </a:r>
          </a:p>
          <a:p>
            <a:pPr lvl="1"/>
            <a:r>
              <a:rPr lang="en-US" dirty="0" smtClean="0"/>
              <a:t>wildfire initiation, </a:t>
            </a:r>
          </a:p>
          <a:p>
            <a:pPr lvl="1"/>
            <a:r>
              <a:rPr lang="en-US" dirty="0" smtClean="0"/>
              <a:t>international </a:t>
            </a:r>
            <a:r>
              <a:rPr lang="en-US" dirty="0" smtClean="0"/>
              <a:t>partnerships for DSS in data sparse areas, </a:t>
            </a:r>
            <a:endParaRPr lang="en-US" dirty="0" smtClean="0"/>
          </a:p>
          <a:p>
            <a:pPr lvl="1"/>
            <a:r>
              <a:rPr lang="en-US" dirty="0" smtClean="0"/>
              <a:t>physically </a:t>
            </a:r>
            <a:r>
              <a:rPr lang="en-US" dirty="0" smtClean="0"/>
              <a:t>based LJ algorithm for identifying probabilities of imminent hazardous </a:t>
            </a:r>
            <a:r>
              <a:rPr lang="en-US" dirty="0" smtClean="0"/>
              <a:t>storms</a:t>
            </a:r>
          </a:p>
          <a:p>
            <a:r>
              <a:rPr lang="en-US" dirty="0" smtClean="0"/>
              <a:t>Reconsider use/dependence on LMA and transition focus to spaceborne measurements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76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Areas of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621"/>
            <a:ext cx="8229600" cy="49797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Contributing to development and delivery of application-based training, ranging from NWS use of weather satellite imagery and products to collaboration with NASA Applied Sciences training projects (ARSET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Operational </a:t>
            </a:r>
            <a:r>
              <a:rPr lang="en-US" dirty="0" smtClean="0"/>
              <a:t>Guidance and Mission Critical DSS for Day of Launch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Early Adopter and Other </a:t>
            </a:r>
            <a:r>
              <a:rPr lang="en-US" dirty="0"/>
              <a:t>Innovation </a:t>
            </a:r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Get onboard as early as possible with missions in early adopter/applications efforts</a:t>
            </a:r>
            <a:endParaRPr lang="en-US" dirty="0"/>
          </a:p>
          <a:p>
            <a:pPr lvl="1"/>
            <a:r>
              <a:rPr lang="en-US" dirty="0"/>
              <a:t>Caveat: Ensure appropriate collaborators are involved in the design and execution of experiments outside </a:t>
            </a:r>
            <a:r>
              <a:rPr lang="en-US" dirty="0" err="1"/>
              <a:t>SPoRT</a:t>
            </a:r>
            <a:r>
              <a:rPr lang="en-US" dirty="0"/>
              <a:t> expertise (e.g., public </a:t>
            </a:r>
            <a:r>
              <a:rPr lang="en-US" dirty="0" smtClean="0"/>
              <a:t>health)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36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Areas of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621"/>
            <a:ext cx="8229600" cy="497979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Display and Visualization Support</a:t>
            </a:r>
          </a:p>
          <a:p>
            <a:pPr lvl="1"/>
            <a:r>
              <a:rPr lang="en-US" dirty="0" smtClean="0"/>
              <a:t>Stay committed to open, flexible, extensible, </a:t>
            </a:r>
            <a:r>
              <a:rPr lang="en-US" dirty="0" smtClean="0"/>
              <a:t>scalable, both in AWIPS II &amp; web development</a:t>
            </a:r>
          </a:p>
          <a:p>
            <a:pPr lvl="1"/>
            <a:r>
              <a:rPr lang="en-US" dirty="0" smtClean="0"/>
              <a:t>Use of RPMs to simplify/automate implementation </a:t>
            </a:r>
          </a:p>
          <a:p>
            <a:pPr lvl="1"/>
            <a:r>
              <a:rPr lang="en-US" dirty="0" smtClean="0"/>
              <a:t>Extension of these capabilities to new partners, disaster response support (e.g. FEMA, Coast Guard examples)</a:t>
            </a:r>
          </a:p>
          <a:p>
            <a:pPr lvl="1"/>
            <a:r>
              <a:rPr lang="en-US" dirty="0" smtClean="0"/>
              <a:t>Responsive web development may play a significant role in the applicability to end-users in the field</a:t>
            </a:r>
          </a:p>
          <a:p>
            <a:pPr lvl="1"/>
            <a:r>
              <a:rPr lang="en-US" dirty="0" smtClean="0"/>
              <a:t>Public outreach component of public interface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40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Near-Term Transition Priorities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621"/>
            <a:ext cx="8229600" cy="49797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Automating Process for Requesting, Pre-processing, and Integrating High-Resolution Imagery into NWS DAT</a:t>
            </a:r>
          </a:p>
          <a:p>
            <a:r>
              <a:rPr lang="en-US" dirty="0" smtClean="0"/>
              <a:t>Baseline AWIPS </a:t>
            </a:r>
            <a:r>
              <a:rPr lang="en-US" dirty="0"/>
              <a:t>Integrated Training, Framework for Application Library</a:t>
            </a:r>
            <a:r>
              <a:rPr lang="en-US" dirty="0" smtClean="0"/>
              <a:t>, and Networked User Rating System</a:t>
            </a:r>
          </a:p>
          <a:p>
            <a:r>
              <a:rPr lang="en-US" dirty="0" smtClean="0"/>
              <a:t>GOES-R Applications Training</a:t>
            </a:r>
          </a:p>
          <a:p>
            <a:pPr lvl="1"/>
            <a:r>
              <a:rPr lang="en-US" dirty="0" smtClean="0"/>
              <a:t>RGB, Lightning</a:t>
            </a:r>
            <a:endParaRPr lang="en-US" dirty="0"/>
          </a:p>
          <a:p>
            <a:r>
              <a:rPr lang="en-US" dirty="0" err="1"/>
              <a:t>SPoRT</a:t>
            </a:r>
            <a:r>
              <a:rPr lang="en-US" dirty="0"/>
              <a:t> </a:t>
            </a:r>
            <a:r>
              <a:rPr lang="en-US" dirty="0" smtClean="0"/>
              <a:t>Modeling capabilities (NASA input data, MET scripts) to UEMS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Re-evaluation and ROI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621"/>
            <a:ext cx="8229600" cy="49797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Atmospheric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A</a:t>
            </a:r>
            <a:r>
              <a:rPr lang="en-US" dirty="0" smtClean="0"/>
              <a:t>ssimilation</a:t>
            </a:r>
          </a:p>
          <a:p>
            <a:pPr lvl="1"/>
            <a:r>
              <a:rPr lang="en-US" dirty="0" smtClean="0"/>
              <a:t>Weather/atmospheric assimilation would require coordination with JCSDA partners, internal personnel development</a:t>
            </a:r>
          </a:p>
          <a:p>
            <a:pPr lvl="1"/>
            <a:r>
              <a:rPr lang="en-US" dirty="0" smtClean="0"/>
              <a:t>Utilize underused a</a:t>
            </a:r>
            <a:r>
              <a:rPr lang="en-US" dirty="0" smtClean="0"/>
              <a:t>erosols and chemistry observations in operational applications</a:t>
            </a:r>
          </a:p>
          <a:p>
            <a:r>
              <a:rPr lang="en-US" dirty="0" smtClean="0"/>
              <a:t>Evolution of NWP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rom Limited-Area Models to Global Models with adaptive/non-uniform grids</a:t>
            </a:r>
            <a:endParaRPr lang="en-US" dirty="0" smtClean="0"/>
          </a:p>
          <a:p>
            <a:r>
              <a:rPr lang="en-US" dirty="0" smtClean="0"/>
              <a:t>Regional Downscaling of </a:t>
            </a:r>
            <a:r>
              <a:rPr lang="en-US" dirty="0" smtClean="0"/>
              <a:t>Seasonal Prediction</a:t>
            </a:r>
            <a:endParaRPr lang="en-US" dirty="0" smtClean="0"/>
          </a:p>
          <a:p>
            <a:pPr lvl="1"/>
            <a:r>
              <a:rPr lang="en-US" dirty="0" smtClean="0"/>
              <a:t>Relationship to </a:t>
            </a:r>
            <a:r>
              <a:rPr lang="en-US" dirty="0" err="1" smtClean="0"/>
              <a:t>SPoRT</a:t>
            </a:r>
            <a:r>
              <a:rPr lang="en-US" dirty="0" smtClean="0"/>
              <a:t> mission</a:t>
            </a:r>
          </a:p>
          <a:p>
            <a:pPr lvl="1"/>
            <a:r>
              <a:rPr lang="en-US" dirty="0" smtClean="0"/>
              <a:t>Connection to end user?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3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165</TotalTime>
  <Words>869</Words>
  <Application>Microsoft Office PowerPoint</Application>
  <PresentationFormat>On-screen Show (4:3)</PresentationFormat>
  <Paragraphs>100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NASA SPoRT SAC Debrief</vt:lpstr>
      <vt:lpstr>Introductory Comments</vt:lpstr>
      <vt:lpstr>Mission Driver</vt:lpstr>
      <vt:lpstr>Key Areas of Opportunity</vt:lpstr>
      <vt:lpstr>Key Areas of Opportunity</vt:lpstr>
      <vt:lpstr>Key Areas of Opportunity</vt:lpstr>
      <vt:lpstr>Key Areas of Opportunity</vt:lpstr>
      <vt:lpstr>Near-Term Transition Priorities  </vt:lpstr>
      <vt:lpstr>Re-evaluation and ROI Risks</vt:lpstr>
      <vt:lpstr>SPoRT’s Mission</vt:lpstr>
      <vt:lpstr>SPoRT’s Mission</vt:lpstr>
      <vt:lpstr>Thanks Etc.</vt:lpstr>
    </vt:vector>
  </TitlesOfParts>
  <Company>National Weather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SPoRT SAC Debrief</dc:title>
  <dc:creator>OpsProving Ground</dc:creator>
  <cp:lastModifiedBy>McCarty, Will (GSFC-6101)</cp:lastModifiedBy>
  <cp:revision>18</cp:revision>
  <dcterms:created xsi:type="dcterms:W3CDTF">2016-07-28T03:26:49Z</dcterms:created>
  <dcterms:modified xsi:type="dcterms:W3CDTF">2016-07-28T15:18:31Z</dcterms:modified>
</cp:coreProperties>
</file>