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57" r:id="rId4"/>
    <p:sldId id="258" r:id="rId5"/>
    <p:sldId id="260" r:id="rId6"/>
    <p:sldId id="261" r:id="rId7"/>
    <p:sldId id="265" r:id="rId8"/>
    <p:sldId id="266" r:id="rId9"/>
    <p:sldId id="273" r:id="rId10"/>
    <p:sldId id="262" r:id="rId11"/>
    <p:sldId id="263" r:id="rId12"/>
    <p:sldId id="264" r:id="rId13"/>
    <p:sldId id="267"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79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65912" autoAdjust="0"/>
  </p:normalViewPr>
  <p:slideViewPr>
    <p:cSldViewPr snapToGrid="0" showGuides="1">
      <p:cViewPr varScale="1">
        <p:scale>
          <a:sx n="70" d="100"/>
          <a:sy n="70" d="100"/>
        </p:scale>
        <p:origin x="1500" y="72"/>
      </p:cViewPr>
      <p:guideLst>
        <p:guide orient="horz" pos="2160"/>
        <p:guide pos="2880"/>
      </p:guideLst>
    </p:cSldViewPr>
  </p:slideViewPr>
  <p:notesTextViewPr>
    <p:cViewPr>
      <p:scale>
        <a:sx n="3" d="2"/>
        <a:sy n="3" d="2"/>
      </p:scale>
      <p:origin x="0" y="-6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962DF-7421-4EA2-93D4-7D0F34BCA02D}" type="datetimeFigureOut">
              <a:rPr lang="en-US" smtClean="0"/>
              <a:t>7/26/2016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C7D7F6-5A7E-4464-9B64-9744DC3C7170}" type="slidenum">
              <a:rPr lang="en-US" smtClean="0"/>
              <a:t>‹#›</a:t>
            </a:fld>
            <a:endParaRPr lang="en-US"/>
          </a:p>
        </p:txBody>
      </p:sp>
    </p:spTree>
    <p:extLst>
      <p:ext uri="{BB962C8B-B14F-4D97-AF65-F5344CB8AC3E}">
        <p14:creationId xmlns:p14="http://schemas.microsoft.com/office/powerpoint/2010/main" val="332393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C7D7F6-5A7E-4464-9B64-9744DC3C7170}" type="slidenum">
              <a:rPr lang="en-US" smtClean="0"/>
              <a:t>12</a:t>
            </a:fld>
            <a:endParaRPr lang="en-US"/>
          </a:p>
        </p:txBody>
      </p:sp>
    </p:spTree>
    <p:extLst>
      <p:ext uri="{BB962C8B-B14F-4D97-AF65-F5344CB8AC3E}">
        <p14:creationId xmlns:p14="http://schemas.microsoft.com/office/powerpoint/2010/main" val="206056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Successful transitions:</a:t>
            </a:r>
          </a:p>
          <a:p>
            <a:pPr marL="171450" indent="-171450">
              <a:buFontTx/>
              <a:buChar char="-"/>
            </a:pPr>
            <a:r>
              <a:rPr lang="en-US" baseline="0" dirty="0" smtClean="0"/>
              <a:t>More than 180 references of SPoRT product mentions in AFDs since September 2015.</a:t>
            </a:r>
          </a:p>
          <a:p>
            <a:endParaRPr lang="en-US" baseline="0" dirty="0" smtClean="0"/>
          </a:p>
          <a:p>
            <a:r>
              <a:rPr lang="en-US" baseline="0" dirty="0" smtClean="0"/>
              <a:t>Community recognition:</a:t>
            </a:r>
          </a:p>
          <a:p>
            <a:pPr marL="171450" indent="-171450">
              <a:buFontTx/>
              <a:buChar char="-"/>
            </a:pPr>
            <a:r>
              <a:rPr lang="en-US" baseline="0" dirty="0" smtClean="0"/>
              <a:t>GINA now using SPoRT paradigm;</a:t>
            </a:r>
          </a:p>
          <a:p>
            <a:pPr marL="171450" indent="-171450">
              <a:buFontTx/>
              <a:buChar char="-"/>
            </a:pPr>
            <a:r>
              <a:rPr lang="en-US" baseline="0" dirty="0" smtClean="0"/>
              <a:t>Greg Mandt saying that he has talked to NOAA Cis about working with forecasters in the same way as SPoRT; </a:t>
            </a:r>
          </a:p>
          <a:p>
            <a:pPr marL="171450" indent="-171450">
              <a:buFontTx/>
              <a:buChar char="-"/>
            </a:pPr>
            <a:r>
              <a:rPr lang="en-US" baseline="0" dirty="0" smtClean="0"/>
              <a:t>Interactive participation with NWS partners, use of SPoRT blog to share use of data</a:t>
            </a:r>
          </a:p>
          <a:p>
            <a:endParaRPr lang="en-US" baseline="0" dirty="0" smtClean="0"/>
          </a:p>
          <a:p>
            <a:r>
              <a:rPr lang="en-US" baseline="0" dirty="0" smtClean="0"/>
              <a:t>Publications:</a:t>
            </a:r>
          </a:p>
          <a:p>
            <a:pPr marL="171450" indent="-171450">
              <a:buFontTx/>
              <a:buChar char="-"/>
            </a:pPr>
            <a:r>
              <a:rPr lang="en-US" baseline="0" dirty="0" smtClean="0"/>
              <a:t>Refer to handout; we have </a:t>
            </a:r>
            <a:r>
              <a:rPr lang="en-US" baseline="0" dirty="0" smtClean="0"/>
              <a:t>15 </a:t>
            </a:r>
            <a:r>
              <a:rPr lang="en-US" baseline="0" dirty="0" smtClean="0"/>
              <a:t>peer-reviewed pubs since last SAC Meeting</a:t>
            </a:r>
          </a:p>
          <a:p>
            <a:pPr marL="171450" indent="-171450">
              <a:buFontTx/>
              <a:buChar char="-"/>
            </a:pPr>
            <a:r>
              <a:rPr lang="en-US" baseline="0" dirty="0" smtClean="0"/>
              <a:t>Have completed </a:t>
            </a:r>
            <a:r>
              <a:rPr lang="en-US" baseline="0" dirty="0" smtClean="0"/>
              <a:t>5 </a:t>
            </a:r>
            <a:r>
              <a:rPr lang="en-US" baseline="0" dirty="0" smtClean="0"/>
              <a:t>assessment </a:t>
            </a:r>
            <a:r>
              <a:rPr lang="en-US" baseline="0" dirty="0" smtClean="0"/>
              <a:t>reports; </a:t>
            </a:r>
            <a:r>
              <a:rPr lang="en-US" baseline="0" smtClean="0"/>
              <a:t>2 pending</a:t>
            </a:r>
            <a:endParaRPr lang="en-US" dirty="0" smtClean="0"/>
          </a:p>
        </p:txBody>
      </p:sp>
      <p:sp>
        <p:nvSpPr>
          <p:cNvPr id="4" name="Slide Number Placeholder 3"/>
          <p:cNvSpPr>
            <a:spLocks noGrp="1"/>
          </p:cNvSpPr>
          <p:nvPr>
            <p:ph type="sldNum" sz="quarter" idx="10"/>
          </p:nvPr>
        </p:nvSpPr>
        <p:spPr/>
        <p:txBody>
          <a:bodyPr/>
          <a:lstStyle/>
          <a:p>
            <a:fld id="{99C7D7F6-5A7E-4464-9B64-9744DC3C7170}" type="slidenum">
              <a:rPr lang="en-US" smtClean="0"/>
              <a:t>13</a:t>
            </a:fld>
            <a:endParaRPr lang="en-US"/>
          </a:p>
        </p:txBody>
      </p:sp>
    </p:spTree>
    <p:extLst>
      <p:ext uri="{BB962C8B-B14F-4D97-AF65-F5344CB8AC3E}">
        <p14:creationId xmlns:p14="http://schemas.microsoft.com/office/powerpoint/2010/main" val="217977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Expanded</a:t>
            </a:r>
            <a:r>
              <a:rPr lang="en-US" baseline="0" dirty="0" smtClean="0"/>
              <a:t> R2O/R2A collaborative opportunities</a:t>
            </a:r>
            <a:endParaRPr lang="en-US" dirty="0" smtClean="0"/>
          </a:p>
          <a:p>
            <a:pPr marL="171450" indent="-171450">
              <a:buFontTx/>
              <a:buChar char="-"/>
            </a:pPr>
            <a:endParaRPr lang="en-US" baseline="0" dirty="0" smtClean="0"/>
          </a:p>
          <a:p>
            <a:endParaRPr lang="en-US" baseline="0" dirty="0" smtClean="0"/>
          </a:p>
          <a:p>
            <a:r>
              <a:rPr lang="en-US" baseline="0" dirty="0" smtClean="0"/>
              <a:t>Agency recognition of success</a:t>
            </a:r>
          </a:p>
          <a:p>
            <a:pPr marL="171450" indent="-171450">
              <a:buFontTx/>
              <a:buChar char="-"/>
            </a:pPr>
            <a:r>
              <a:rPr lang="en-US" baseline="0" dirty="0" smtClean="0"/>
              <a:t>Awards:</a:t>
            </a:r>
          </a:p>
          <a:p>
            <a:pPr marL="628650" lvl="1" indent="-171450">
              <a:buFontTx/>
              <a:buChar char="-"/>
            </a:pPr>
            <a:r>
              <a:rPr lang="en-US" baseline="0" dirty="0" smtClean="0"/>
              <a:t>Andrew Molthan: Presidential Early Career Awards for Scientists and Engineers; MSFC Director’s Commendation Honor Award</a:t>
            </a:r>
          </a:p>
          <a:p>
            <a:pPr marL="628650" lvl="1" indent="-171450">
              <a:buFontTx/>
              <a:buChar char="-"/>
            </a:pPr>
            <a:r>
              <a:rPr lang="en-US" baseline="0" dirty="0" smtClean="0"/>
              <a:t>Jason Burks:  MSFC Research and Technology Award</a:t>
            </a:r>
          </a:p>
          <a:p>
            <a:pPr marL="628650" lvl="1" indent="-171450">
              <a:buFontTx/>
              <a:buChar char="-"/>
            </a:pPr>
            <a:r>
              <a:rPr lang="en-US" baseline="0" dirty="0" smtClean="0"/>
              <a:t>Nepal Earthquake Disaster Response Team:  MSFC Group Achievement Honor Award</a:t>
            </a:r>
          </a:p>
          <a:p>
            <a:pPr marL="628650" lvl="1" indent="-171450">
              <a:buFontTx/>
              <a:buChar char="-"/>
            </a:pPr>
            <a:r>
              <a:rPr lang="en-US" baseline="0" dirty="0" smtClean="0"/>
              <a:t>Lori Schultz:  Excellence Award for MSFC S&amp;T Office</a:t>
            </a:r>
          </a:p>
          <a:p>
            <a:pPr marL="628650" lvl="1" indent="-171450">
              <a:buFontTx/>
              <a:buChar char="-"/>
            </a:pPr>
            <a:r>
              <a:rPr lang="en-US" baseline="0" dirty="0" smtClean="0"/>
              <a:t>Clay Blankenship, Jon Case, Brad Zavodsky:  Federal Laboratory Consortium Technology Transfer Award—SMAP Early Adopters</a:t>
            </a:r>
          </a:p>
          <a:p>
            <a:pPr marL="171450" indent="-171450">
              <a:buFontTx/>
              <a:buChar char="-"/>
            </a:pPr>
            <a:r>
              <a:rPr lang="en-US" baseline="0" dirty="0" smtClean="0"/>
              <a:t>Highlights:</a:t>
            </a:r>
          </a:p>
          <a:p>
            <a:pPr marL="628650" lvl="1" indent="-171450">
              <a:buFontTx/>
              <a:buChar char="-"/>
            </a:pPr>
            <a:r>
              <a:rPr lang="en-US" dirty="0" smtClean="0">
                <a:latin typeface="Calibri" pitchFamily="34" charset="0"/>
              </a:rPr>
              <a:t>Positive feedback from MSFC Center Management Committee and MSFC Science &amp; Technology Office management during regular briefings</a:t>
            </a:r>
          </a:p>
          <a:p>
            <a:pPr marL="628650" lvl="1" indent="-171450">
              <a:buFontTx/>
              <a:buChar char="-"/>
            </a:pPr>
            <a:r>
              <a:rPr lang="en-US" dirty="0" smtClean="0">
                <a:latin typeface="Calibri" pitchFamily="34" charset="0"/>
              </a:rPr>
              <a:t>Contributions to NASA HQ Monthly Science Review briefings</a:t>
            </a:r>
          </a:p>
          <a:p>
            <a:pPr marL="628650" lvl="1" indent="-171450">
              <a:buFontTx/>
              <a:buChar char="-"/>
            </a:pPr>
            <a:r>
              <a:rPr lang="en-US" dirty="0" smtClean="0">
                <a:latin typeface="Calibri" pitchFamily="34" charset="0"/>
              </a:rPr>
              <a:t>Inclusion in AGU/AMS </a:t>
            </a:r>
            <a:r>
              <a:rPr lang="en-US" dirty="0" err="1" smtClean="0">
                <a:latin typeface="Calibri" pitchFamily="34" charset="0"/>
              </a:rPr>
              <a:t>Townhall</a:t>
            </a:r>
            <a:r>
              <a:rPr lang="en-US" dirty="0" smtClean="0">
                <a:latin typeface="Calibri" pitchFamily="34" charset="0"/>
              </a:rPr>
              <a:t> presentations (Freilich/Kaye)</a:t>
            </a:r>
          </a:p>
          <a:p>
            <a:pPr marL="628650" lvl="1" indent="-171450">
              <a:buFontTx/>
              <a:buChar char="-"/>
            </a:pPr>
            <a:r>
              <a:rPr lang="en-US" dirty="0" smtClean="0">
                <a:latin typeface="Calibri" pitchFamily="34" charset="0"/>
              </a:rPr>
              <a:t>SPoRT-LIS</a:t>
            </a:r>
            <a:r>
              <a:rPr lang="en-US" baseline="0" dirty="0" smtClean="0">
                <a:latin typeface="Calibri" pitchFamily="34" charset="0"/>
              </a:rPr>
              <a:t> highlighted in Administrator Bolden’s blog for SC floods</a:t>
            </a:r>
            <a:endParaRPr lang="en-US" dirty="0" smtClean="0">
              <a:latin typeface="Calibri" pitchFamily="34" charset="0"/>
            </a:endParaRPr>
          </a:p>
          <a:p>
            <a:pPr marL="628650" lvl="1" indent="-171450">
              <a:buFontTx/>
              <a:buChar char="-"/>
            </a:pPr>
            <a:endParaRPr lang="en-US"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99C7D7F6-5A7E-4464-9B64-9744DC3C7170}" type="slidenum">
              <a:rPr lang="en-US" smtClean="0"/>
              <a:t>14</a:t>
            </a:fld>
            <a:endParaRPr lang="en-US"/>
          </a:p>
        </p:txBody>
      </p:sp>
    </p:spTree>
    <p:extLst>
      <p:ext uri="{BB962C8B-B14F-4D97-AF65-F5344CB8AC3E}">
        <p14:creationId xmlns:p14="http://schemas.microsoft.com/office/powerpoint/2010/main" val="41044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99C7D7F6-5A7E-4464-9B64-9744DC3C7170}" type="slidenum">
              <a:rPr lang="en-US" smtClean="0"/>
              <a:t>15</a:t>
            </a:fld>
            <a:endParaRPr lang="en-US"/>
          </a:p>
        </p:txBody>
      </p:sp>
    </p:spTree>
    <p:extLst>
      <p:ext uri="{BB962C8B-B14F-4D97-AF65-F5344CB8AC3E}">
        <p14:creationId xmlns:p14="http://schemas.microsoft.com/office/powerpoint/2010/main" val="145247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99C7D7F6-5A7E-4464-9B64-9744DC3C7170}" type="slidenum">
              <a:rPr lang="en-US" smtClean="0"/>
              <a:t>16</a:t>
            </a:fld>
            <a:endParaRPr lang="en-US"/>
          </a:p>
        </p:txBody>
      </p:sp>
    </p:spTree>
    <p:extLst>
      <p:ext uri="{BB962C8B-B14F-4D97-AF65-F5344CB8AC3E}">
        <p14:creationId xmlns:p14="http://schemas.microsoft.com/office/powerpoint/2010/main" val="341437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99C7D7F6-5A7E-4464-9B64-9744DC3C7170}" type="slidenum">
              <a:rPr lang="en-US" smtClean="0"/>
              <a:t>17</a:t>
            </a:fld>
            <a:endParaRPr lang="en-US"/>
          </a:p>
        </p:txBody>
      </p:sp>
    </p:spTree>
    <p:extLst>
      <p:ext uri="{BB962C8B-B14F-4D97-AF65-F5344CB8AC3E}">
        <p14:creationId xmlns:p14="http://schemas.microsoft.com/office/powerpoint/2010/main" val="148770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8C19F5-96A9-4E6C-9906-8A050A55B2D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281422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8C19F5-96A9-4E6C-9906-8A050A55B2D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386438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8C19F5-96A9-4E6C-9906-8A050A55B2D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190645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8C19F5-96A9-4E6C-9906-8A050A55B2D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267623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8C19F5-96A9-4E6C-9906-8A050A55B2D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295417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8C19F5-96A9-4E6C-9906-8A050A55B2D0}"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101306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8C19F5-96A9-4E6C-9906-8A050A55B2D0}" type="datetimeFigureOut">
              <a:rPr lang="en-US" smtClean="0"/>
              <a:t>7/26/2016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206014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8C19F5-96A9-4E6C-9906-8A050A55B2D0}" type="datetimeFigureOut">
              <a:rPr lang="en-US" smtClean="0"/>
              <a:t>7/26/2016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3282050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C19F5-96A9-4E6C-9906-8A050A55B2D0}" type="datetimeFigureOut">
              <a:rPr lang="en-US" smtClean="0"/>
              <a:t>7/26/2016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345848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C19F5-96A9-4E6C-9906-8A050A55B2D0}"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40583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C19F5-96A9-4E6C-9906-8A050A55B2D0}"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196683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C19F5-96A9-4E6C-9906-8A050A55B2D0}" type="datetimeFigureOut">
              <a:rPr lang="en-US" smtClean="0"/>
              <a:t>7/26/2016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5C340-F408-45CA-8532-AD29D075F3F0}" type="slidenum">
              <a:rPr lang="en-US" smtClean="0"/>
              <a:t>‹#›</a:t>
            </a:fld>
            <a:endParaRPr lang="en-US"/>
          </a:p>
        </p:txBody>
      </p:sp>
    </p:spTree>
    <p:extLst>
      <p:ext uri="{BB962C8B-B14F-4D97-AF65-F5344CB8AC3E}">
        <p14:creationId xmlns:p14="http://schemas.microsoft.com/office/powerpoint/2010/main" val="186298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gif"/><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0" y="1709739"/>
            <a:ext cx="7875588" cy="2852737"/>
          </a:xfrm>
        </p:spPr>
        <p:txBody>
          <a:bodyPr/>
          <a:lstStyle/>
          <a:p>
            <a:r>
              <a:rPr lang="en-US" dirty="0" smtClean="0"/>
              <a:t>Meeting Expectations,</a:t>
            </a:r>
            <a:br>
              <a:rPr lang="en-US" dirty="0" smtClean="0"/>
            </a:br>
            <a:r>
              <a:rPr lang="en-US" dirty="0" smtClean="0"/>
              <a:t>SPoRT Overview,</a:t>
            </a:r>
            <a:br>
              <a:rPr lang="en-US" dirty="0" smtClean="0"/>
            </a:br>
            <a:r>
              <a:rPr lang="en-US" dirty="0" smtClean="0"/>
              <a:t>Review of 2014 SAC</a:t>
            </a:r>
            <a:endParaRPr lang="en-US" dirty="0"/>
          </a:p>
        </p:txBody>
      </p:sp>
      <p:sp>
        <p:nvSpPr>
          <p:cNvPr id="5" name="Text Placeholder 4"/>
          <p:cNvSpPr>
            <a:spLocks noGrp="1"/>
          </p:cNvSpPr>
          <p:nvPr>
            <p:ph type="body" idx="1"/>
          </p:nvPr>
        </p:nvSpPr>
        <p:spPr>
          <a:xfrm>
            <a:off x="0" y="4589464"/>
            <a:ext cx="7875588" cy="1500187"/>
          </a:xfrm>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Tree>
    <p:extLst>
      <p:ext uri="{BB962C8B-B14F-4D97-AF65-F5344CB8AC3E}">
        <p14:creationId xmlns:p14="http://schemas.microsoft.com/office/powerpoint/2010/main" val="2315757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5" name="Title 15"/>
          <p:cNvSpPr>
            <a:spLocks noGrp="1"/>
          </p:cNvSpPr>
          <p:nvPr>
            <p:ph type="title"/>
          </p:nvPr>
        </p:nvSpPr>
        <p:spPr>
          <a:xfrm>
            <a:off x="457200" y="152400"/>
            <a:ext cx="8229600" cy="916789"/>
          </a:xfrm>
        </p:spPr>
        <p:txBody>
          <a:bodyPr>
            <a:normAutofit/>
          </a:bodyPr>
          <a:lstStyle/>
          <a:p>
            <a:r>
              <a:rPr lang="en-US" sz="4400" b="1" dirty="0" smtClean="0">
                <a:effectLst>
                  <a:outerShdw blurRad="38100" dist="38100" dir="2700000" algn="tl">
                    <a:srgbClr val="000000">
                      <a:alpha val="43137"/>
                    </a:srgbClr>
                  </a:outerShdw>
                </a:effectLst>
              </a:rPr>
              <a:t>SPoRT Expertise </a:t>
            </a:r>
            <a:endParaRPr lang="en-US" sz="4400" b="1" dirty="0">
              <a:effectLst>
                <a:outerShdw blurRad="38100" dist="38100" dir="2700000" algn="tl">
                  <a:srgbClr val="000000">
                    <a:alpha val="43137"/>
                  </a:srgbClr>
                </a:outerShdw>
              </a:effectLst>
            </a:endParaRPr>
          </a:p>
        </p:txBody>
      </p:sp>
      <p:sp>
        <p:nvSpPr>
          <p:cNvPr id="6" name="Rectangle 5"/>
          <p:cNvSpPr/>
          <p:nvPr/>
        </p:nvSpPr>
        <p:spPr>
          <a:xfrm>
            <a:off x="556598" y="1190982"/>
            <a:ext cx="3888187" cy="28257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2518" y="1279315"/>
            <a:ext cx="3696346" cy="588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Remote Sensing</a:t>
            </a:r>
          </a:p>
        </p:txBody>
      </p:sp>
      <p:sp>
        <p:nvSpPr>
          <p:cNvPr id="9" name="Rectangle 8"/>
          <p:cNvSpPr/>
          <p:nvPr/>
        </p:nvSpPr>
        <p:spPr>
          <a:xfrm>
            <a:off x="652518" y="1958036"/>
            <a:ext cx="3696346" cy="588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Lightning</a:t>
            </a:r>
          </a:p>
        </p:txBody>
      </p:sp>
      <p:sp>
        <p:nvSpPr>
          <p:cNvPr id="10" name="Rectangle 9"/>
          <p:cNvSpPr/>
          <p:nvPr/>
        </p:nvSpPr>
        <p:spPr>
          <a:xfrm>
            <a:off x="652518" y="2637679"/>
            <a:ext cx="3696346" cy="588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Modeling and Data Assimilation</a:t>
            </a:r>
          </a:p>
        </p:txBody>
      </p:sp>
      <p:sp>
        <p:nvSpPr>
          <p:cNvPr id="11" name="Rectangle 10"/>
          <p:cNvSpPr/>
          <p:nvPr/>
        </p:nvSpPr>
        <p:spPr>
          <a:xfrm>
            <a:off x="652518" y="5155116"/>
            <a:ext cx="3696346" cy="588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Transitions, Training, and Assessment</a:t>
            </a:r>
          </a:p>
        </p:txBody>
      </p:sp>
      <p:sp>
        <p:nvSpPr>
          <p:cNvPr id="12" name="Rectangle 11"/>
          <p:cNvSpPr/>
          <p:nvPr/>
        </p:nvSpPr>
        <p:spPr>
          <a:xfrm>
            <a:off x="652518" y="4265503"/>
            <a:ext cx="3696346" cy="588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Decision Support Systems</a:t>
            </a:r>
          </a:p>
        </p:txBody>
      </p:sp>
      <p:sp>
        <p:nvSpPr>
          <p:cNvPr id="13" name="TextBox 12"/>
          <p:cNvSpPr txBox="1"/>
          <p:nvPr/>
        </p:nvSpPr>
        <p:spPr>
          <a:xfrm>
            <a:off x="4707159" y="1763029"/>
            <a:ext cx="3819254" cy="1631216"/>
          </a:xfrm>
          <a:prstGeom prst="rect">
            <a:avLst/>
          </a:prstGeom>
          <a:noFill/>
        </p:spPr>
        <p:txBody>
          <a:bodyPr wrap="square" rtlCol="0">
            <a:spAutoFit/>
          </a:bodyPr>
          <a:lstStyle/>
          <a:p>
            <a:r>
              <a:rPr lang="en-US" sz="2000" dirty="0" smtClean="0"/>
              <a:t>Perform targeted research activities to exploit unique capabilities of NASA satellites and technologies to solve specific weather forecasting challenges</a:t>
            </a:r>
          </a:p>
        </p:txBody>
      </p:sp>
      <p:sp>
        <p:nvSpPr>
          <p:cNvPr id="14" name="Rectangle 13"/>
          <p:cNvSpPr/>
          <p:nvPr/>
        </p:nvSpPr>
        <p:spPr>
          <a:xfrm>
            <a:off x="652518" y="3306050"/>
            <a:ext cx="3696346" cy="588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Disasters</a:t>
            </a:r>
          </a:p>
        </p:txBody>
      </p:sp>
      <p:sp>
        <p:nvSpPr>
          <p:cNvPr id="17" name="TextBox 16"/>
          <p:cNvSpPr txBox="1"/>
          <p:nvPr/>
        </p:nvSpPr>
        <p:spPr>
          <a:xfrm>
            <a:off x="4707159" y="4252255"/>
            <a:ext cx="4033697" cy="707886"/>
          </a:xfrm>
          <a:prstGeom prst="rect">
            <a:avLst/>
          </a:prstGeom>
          <a:noFill/>
        </p:spPr>
        <p:txBody>
          <a:bodyPr wrap="square" rtlCol="0">
            <a:spAutoFit/>
          </a:bodyPr>
          <a:lstStyle/>
          <a:p>
            <a:r>
              <a:rPr lang="en-US" sz="2000" dirty="0" smtClean="0"/>
              <a:t>Support for product dissemination to AWIPS, N-AWIPS, WMS, etc.</a:t>
            </a:r>
          </a:p>
        </p:txBody>
      </p:sp>
      <p:sp>
        <p:nvSpPr>
          <p:cNvPr id="18" name="TextBox 17"/>
          <p:cNvSpPr txBox="1"/>
          <p:nvPr/>
        </p:nvSpPr>
        <p:spPr>
          <a:xfrm>
            <a:off x="4707159" y="5046584"/>
            <a:ext cx="4246016" cy="1323439"/>
          </a:xfrm>
          <a:prstGeom prst="rect">
            <a:avLst/>
          </a:prstGeom>
          <a:noFill/>
        </p:spPr>
        <p:txBody>
          <a:bodyPr wrap="square" rtlCol="0">
            <a:spAutoFit/>
          </a:bodyPr>
          <a:lstStyle/>
          <a:p>
            <a:r>
              <a:rPr lang="en-US" sz="2000" dirty="0" smtClean="0"/>
              <a:t>Apply unique R2O/O2R paradigm for transitioning data and obtaining valuable feedback from NWS forecasters</a:t>
            </a:r>
          </a:p>
        </p:txBody>
      </p:sp>
    </p:spTree>
    <p:extLst>
      <p:ext uri="{BB962C8B-B14F-4D97-AF65-F5344CB8AC3E}">
        <p14:creationId xmlns:p14="http://schemas.microsoft.com/office/powerpoint/2010/main" val="2598294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5"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SPoRT Team Makeup</a:t>
            </a:r>
            <a:endParaRPr lang="en-US" sz="4400" b="1" dirty="0">
              <a:effectLst>
                <a:outerShdw blurRad="38100" dist="38100" dir="2700000" algn="tl">
                  <a:srgbClr val="000000">
                    <a:alpha val="43137"/>
                  </a:srgbClr>
                </a:outerShdw>
              </a:effectLst>
            </a:endParaRPr>
          </a:p>
        </p:txBody>
      </p:sp>
      <p:sp>
        <p:nvSpPr>
          <p:cNvPr id="6" name="Content Placeholder 16"/>
          <p:cNvSpPr txBox="1">
            <a:spLocks/>
          </p:cNvSpPr>
          <p:nvPr/>
        </p:nvSpPr>
        <p:spPr bwMode="auto">
          <a:xfrm>
            <a:off x="457199" y="1355725"/>
            <a:ext cx="8141677" cy="4690745"/>
          </a:xfrm>
          <a:prstGeom prst="rect">
            <a:avLst/>
          </a:prstGeom>
          <a:noFill/>
          <a:ln w="9525">
            <a:noFill/>
            <a:miter lim="800000"/>
            <a:headEnd/>
            <a:tailEnd/>
          </a:ln>
        </p:spPr>
        <p:txBody>
          <a:bodyPr/>
          <a:lstStyle/>
          <a:p>
            <a:pPr marL="228600" indent="-228600">
              <a:lnSpc>
                <a:spcPct val="85000"/>
              </a:lnSpc>
              <a:spcBef>
                <a:spcPts val="600"/>
              </a:spcBef>
              <a:buFont typeface="Arial" panose="020B0604020202020204" pitchFamily="34" charset="0"/>
              <a:buChar char="•"/>
            </a:pPr>
            <a:r>
              <a:rPr lang="en-US" sz="2400" dirty="0">
                <a:solidFill>
                  <a:prstClr val="black"/>
                </a:solidFill>
                <a:latin typeface="Calibri" pitchFamily="34" charset="0"/>
              </a:rPr>
              <a:t>C</a:t>
            </a:r>
            <a:r>
              <a:rPr lang="en-US" sz="2400" dirty="0" smtClean="0">
                <a:solidFill>
                  <a:prstClr val="black"/>
                </a:solidFill>
                <a:latin typeface="Calibri" pitchFamily="34" charset="0"/>
              </a:rPr>
              <a:t>ivil service scientists (4 current) – Zavodsky, Molthan Co-PIs</a:t>
            </a:r>
          </a:p>
          <a:p>
            <a:pPr marL="685800" lvl="1" indent="-228600">
              <a:lnSpc>
                <a:spcPct val="85000"/>
              </a:lnSpc>
              <a:spcBef>
                <a:spcPts val="600"/>
              </a:spcBef>
              <a:buFont typeface="Arial" panose="020B0604020202020204" pitchFamily="34" charset="0"/>
              <a:buChar char="•"/>
            </a:pPr>
            <a:r>
              <a:rPr lang="en-US" dirty="0" smtClean="0">
                <a:solidFill>
                  <a:prstClr val="black"/>
                </a:solidFill>
                <a:latin typeface="Calibri" pitchFamily="34" charset="0"/>
              </a:rPr>
              <a:t>Former PI, Dr. Gary Jedlovec, became MSFC ESO Manager in February 2016</a:t>
            </a:r>
          </a:p>
          <a:p>
            <a:pPr marL="685800" lvl="1" indent="-228600">
              <a:lnSpc>
                <a:spcPct val="85000"/>
              </a:lnSpc>
              <a:spcBef>
                <a:spcPts val="600"/>
              </a:spcBef>
              <a:buFont typeface="Arial" panose="020B0604020202020204" pitchFamily="34" charset="0"/>
              <a:buChar char="•"/>
            </a:pPr>
            <a:r>
              <a:rPr lang="en-US" dirty="0" smtClean="0">
                <a:solidFill>
                  <a:prstClr val="black"/>
                </a:solidFill>
                <a:latin typeface="Calibri" pitchFamily="34" charset="0"/>
              </a:rPr>
              <a:t>Former Co-PI, Jason Burks, took opportunity with NOAA’s Meteorological Development Lab (MDL) in April 2016</a:t>
            </a:r>
          </a:p>
          <a:p>
            <a:pPr marL="685800" lvl="1" indent="-228600">
              <a:lnSpc>
                <a:spcPct val="85000"/>
              </a:lnSpc>
              <a:spcBef>
                <a:spcPts val="600"/>
              </a:spcBef>
              <a:buFont typeface="Arial" panose="020B0604020202020204" pitchFamily="34" charset="0"/>
              <a:buChar char="•"/>
            </a:pPr>
            <a:r>
              <a:rPr lang="en-US" dirty="0" smtClean="0">
                <a:solidFill>
                  <a:prstClr val="black"/>
                </a:solidFill>
                <a:latin typeface="Calibri" pitchFamily="34" charset="0"/>
              </a:rPr>
              <a:t>New remote sensing scientist position in the final stage of being filled</a:t>
            </a:r>
          </a:p>
          <a:p>
            <a:pPr marL="685800" lvl="1" indent="-228600">
              <a:lnSpc>
                <a:spcPct val="85000"/>
              </a:lnSpc>
              <a:spcBef>
                <a:spcPts val="600"/>
              </a:spcBef>
              <a:buFont typeface="Arial" panose="020B0604020202020204" pitchFamily="34" charset="0"/>
              <a:buChar char="•"/>
            </a:pPr>
            <a:r>
              <a:rPr lang="en-US" dirty="0" smtClean="0">
                <a:solidFill>
                  <a:prstClr val="black"/>
                </a:solidFill>
                <a:latin typeface="Calibri" pitchFamily="34" charset="0"/>
              </a:rPr>
              <a:t>Hydrology modeling position to be posted in </a:t>
            </a:r>
            <a:r>
              <a:rPr lang="en-US" dirty="0" err="1" smtClean="0">
                <a:solidFill>
                  <a:prstClr val="black"/>
                </a:solidFill>
                <a:latin typeface="Calibri" pitchFamily="34" charset="0"/>
              </a:rPr>
              <a:t>USAJobs</a:t>
            </a:r>
            <a:r>
              <a:rPr lang="en-US" dirty="0">
                <a:solidFill>
                  <a:prstClr val="black"/>
                </a:solidFill>
                <a:latin typeface="Calibri" pitchFamily="34" charset="0"/>
              </a:rPr>
              <a:t> </a:t>
            </a:r>
            <a:r>
              <a:rPr lang="en-US" dirty="0" smtClean="0">
                <a:solidFill>
                  <a:prstClr val="black"/>
                </a:solidFill>
                <a:latin typeface="Calibri" pitchFamily="34" charset="0"/>
              </a:rPr>
              <a:t>soon</a:t>
            </a:r>
          </a:p>
          <a:p>
            <a:pPr marL="228600" indent="-228600">
              <a:lnSpc>
                <a:spcPct val="85000"/>
              </a:lnSpc>
              <a:spcBef>
                <a:spcPts val="600"/>
              </a:spcBef>
              <a:buFont typeface="Arial" panose="020B0604020202020204" pitchFamily="34" charset="0"/>
              <a:buChar char="•"/>
            </a:pPr>
            <a:r>
              <a:rPr lang="en-US" sz="2400" dirty="0" smtClean="0">
                <a:solidFill>
                  <a:prstClr val="black"/>
                </a:solidFill>
                <a:latin typeface="Calibri" pitchFamily="34" charset="0"/>
              </a:rPr>
              <a:t>Research associates - USRA, UAH,                                                         Jacobs, Raytheon, ENSCO (13)</a:t>
            </a:r>
          </a:p>
          <a:p>
            <a:pPr marL="228600" indent="-228600">
              <a:lnSpc>
                <a:spcPct val="85000"/>
              </a:lnSpc>
              <a:spcBef>
                <a:spcPts val="600"/>
              </a:spcBef>
              <a:buFont typeface="Arial" panose="020B0604020202020204" pitchFamily="34" charset="0"/>
              <a:buChar char="•"/>
            </a:pPr>
            <a:r>
              <a:rPr lang="en-US" sz="2400" dirty="0" smtClean="0">
                <a:solidFill>
                  <a:prstClr val="black"/>
                </a:solidFill>
                <a:latin typeface="Calibri" pitchFamily="34" charset="0"/>
              </a:rPr>
              <a:t>Graduate Students – UAH (1)</a:t>
            </a:r>
          </a:p>
          <a:p>
            <a:pPr marL="685800" lvl="1" indent="-228600">
              <a:lnSpc>
                <a:spcPct val="85000"/>
              </a:lnSpc>
              <a:spcBef>
                <a:spcPts val="600"/>
              </a:spcBef>
              <a:buFont typeface="Arial" panose="020B0604020202020204" pitchFamily="34" charset="0"/>
              <a:buChar char="•"/>
            </a:pPr>
            <a:r>
              <a:rPr lang="en-US" dirty="0" smtClean="0">
                <a:solidFill>
                  <a:prstClr val="black"/>
                </a:solidFill>
                <a:latin typeface="Calibri" pitchFamily="34" charset="0"/>
              </a:rPr>
              <a:t>Two recent graduate students were hired                                                                            by SPoRT as UAH research associates</a:t>
            </a:r>
          </a:p>
          <a:p>
            <a:pPr marL="228600" indent="-228600">
              <a:lnSpc>
                <a:spcPct val="85000"/>
              </a:lnSpc>
              <a:spcBef>
                <a:spcPts val="600"/>
              </a:spcBef>
              <a:buFont typeface="Arial" panose="020B0604020202020204" pitchFamily="34" charset="0"/>
              <a:buChar char="•"/>
            </a:pPr>
            <a:r>
              <a:rPr lang="en-US" sz="2400" dirty="0">
                <a:solidFill>
                  <a:prstClr val="black"/>
                </a:solidFill>
                <a:latin typeface="Calibri" pitchFamily="34" charset="0"/>
              </a:rPr>
              <a:t>Applications Integration Meteorologist – NWS (1</a:t>
            </a:r>
            <a:r>
              <a:rPr lang="en-US" sz="2400" dirty="0" smtClean="0">
                <a:solidFill>
                  <a:prstClr val="black"/>
                </a:solidFill>
                <a:latin typeface="Calibri" pitchFamily="34" charset="0"/>
              </a:rPr>
              <a:t>)</a:t>
            </a:r>
          </a:p>
          <a:p>
            <a:pPr marL="228600" indent="-228600">
              <a:lnSpc>
                <a:spcPct val="85000"/>
              </a:lnSpc>
              <a:spcBef>
                <a:spcPts val="600"/>
              </a:spcBef>
              <a:buFont typeface="Arial" panose="020B0604020202020204" pitchFamily="34" charset="0"/>
              <a:buChar char="•"/>
            </a:pPr>
            <a:r>
              <a:rPr lang="en-US" sz="2400" dirty="0" smtClean="0">
                <a:solidFill>
                  <a:prstClr val="black"/>
                </a:solidFill>
                <a:latin typeface="Calibri" pitchFamily="34" charset="0"/>
              </a:rPr>
              <a:t>IT systems administration – </a:t>
            </a:r>
            <a:r>
              <a:rPr lang="en-US" sz="2400" dirty="0" err="1" smtClean="0">
                <a:solidFill>
                  <a:prstClr val="black"/>
                </a:solidFill>
                <a:latin typeface="Calibri" pitchFamily="34" charset="0"/>
              </a:rPr>
              <a:t>Dynetics</a:t>
            </a:r>
            <a:r>
              <a:rPr lang="en-US" sz="2400" dirty="0" smtClean="0">
                <a:solidFill>
                  <a:prstClr val="black"/>
                </a:solidFill>
                <a:latin typeface="Calibri" pitchFamily="34" charset="0"/>
              </a:rPr>
              <a:t> (3; shared ESO)</a:t>
            </a:r>
          </a:p>
          <a:p>
            <a:pPr marL="228600" indent="-228600">
              <a:lnSpc>
                <a:spcPct val="85000"/>
              </a:lnSpc>
              <a:spcBef>
                <a:spcPts val="600"/>
              </a:spcBef>
              <a:buFont typeface="Arial" panose="020B0604020202020204" pitchFamily="34" charset="0"/>
              <a:buChar char="•"/>
            </a:pPr>
            <a:r>
              <a:rPr lang="en-US" sz="2400" dirty="0" smtClean="0">
                <a:solidFill>
                  <a:prstClr val="black"/>
                </a:solidFill>
                <a:latin typeface="Calibri" pitchFamily="34" charset="0"/>
              </a:rPr>
              <a:t>Resource analyst – Al-</a:t>
            </a:r>
            <a:r>
              <a:rPr lang="en-US" sz="2400" dirty="0" err="1" smtClean="0">
                <a:solidFill>
                  <a:prstClr val="black"/>
                </a:solidFill>
                <a:latin typeface="Calibri" pitchFamily="34" charset="0"/>
              </a:rPr>
              <a:t>Razaq</a:t>
            </a:r>
            <a:r>
              <a:rPr lang="en-US" sz="2400" dirty="0" smtClean="0">
                <a:solidFill>
                  <a:prstClr val="black"/>
                </a:solidFill>
                <a:latin typeface="Calibri" pitchFamily="34" charset="0"/>
              </a:rPr>
              <a:t> (1; shared ESO)</a:t>
            </a:r>
          </a:p>
        </p:txBody>
      </p:sp>
      <p:sp>
        <p:nvSpPr>
          <p:cNvPr id="2" name="TextBox 1"/>
          <p:cNvSpPr txBox="1"/>
          <p:nvPr/>
        </p:nvSpPr>
        <p:spPr>
          <a:xfrm>
            <a:off x="5721927" y="3350337"/>
            <a:ext cx="2964873" cy="1200329"/>
          </a:xfrm>
          <a:prstGeom prst="rect">
            <a:avLst/>
          </a:prstGeom>
          <a:solidFill>
            <a:schemeClr val="accent6">
              <a:lumMod val="75000"/>
            </a:schemeClr>
          </a:solidFill>
        </p:spPr>
        <p:txBody>
          <a:bodyPr wrap="square" rtlCol="0">
            <a:spAutoFit/>
          </a:bodyPr>
          <a:lstStyle/>
          <a:p>
            <a:pPr algn="ctr"/>
            <a:r>
              <a:rPr lang="en-US" sz="2400" i="1" u="sng" dirty="0" smtClean="0"/>
              <a:t>Equivalent Staffing</a:t>
            </a:r>
          </a:p>
          <a:p>
            <a:pPr algn="ctr"/>
            <a:r>
              <a:rPr lang="en-US" sz="2400" i="1" dirty="0" smtClean="0"/>
              <a:t>2.5 FTE</a:t>
            </a:r>
          </a:p>
          <a:p>
            <a:pPr algn="ctr"/>
            <a:r>
              <a:rPr lang="en-US" sz="2400" i="1" dirty="0" smtClean="0"/>
              <a:t>12.4 WYE</a:t>
            </a:r>
            <a:endParaRPr lang="en-US" sz="2400" i="1" dirty="0"/>
          </a:p>
        </p:txBody>
      </p:sp>
      <p:pic>
        <p:nvPicPr>
          <p:cNvPr id="4" name="Picture 3"/>
          <p:cNvPicPr>
            <a:picLocks noChangeAspect="1"/>
          </p:cNvPicPr>
          <p:nvPr/>
        </p:nvPicPr>
        <p:blipFill>
          <a:blip r:embed="rId4"/>
          <a:stretch>
            <a:fillRect/>
          </a:stretch>
        </p:blipFill>
        <p:spPr>
          <a:xfrm>
            <a:off x="237744" y="283464"/>
            <a:ext cx="8681456" cy="6303810"/>
          </a:xfrm>
          <a:prstGeom prst="rect">
            <a:avLst/>
          </a:prstGeom>
        </p:spPr>
      </p:pic>
    </p:spTree>
    <p:extLst>
      <p:ext uri="{BB962C8B-B14F-4D97-AF65-F5344CB8AC3E}">
        <p14:creationId xmlns:p14="http://schemas.microsoft.com/office/powerpoint/2010/main" val="81810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5"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SPoRT Budget Perspective</a:t>
            </a:r>
            <a:endParaRPr lang="en-US" sz="4400" b="1" dirty="0">
              <a:effectLst>
                <a:outerShdw blurRad="38100" dist="38100" dir="2700000" algn="tl">
                  <a:srgbClr val="000000">
                    <a:alpha val="43137"/>
                  </a:srgbClr>
                </a:outerShdw>
              </a:effectLst>
            </a:endParaRPr>
          </a:p>
        </p:txBody>
      </p:sp>
      <p:sp>
        <p:nvSpPr>
          <p:cNvPr id="8" name="Content Placeholder 16"/>
          <p:cNvSpPr txBox="1">
            <a:spLocks/>
          </p:cNvSpPr>
          <p:nvPr/>
        </p:nvSpPr>
        <p:spPr bwMode="auto">
          <a:xfrm>
            <a:off x="457200" y="1355725"/>
            <a:ext cx="8229600" cy="4690745"/>
          </a:xfrm>
          <a:prstGeom prst="rect">
            <a:avLst/>
          </a:prstGeom>
          <a:noFill/>
          <a:ln w="9525">
            <a:noFill/>
            <a:miter lim="800000"/>
            <a:headEnd/>
            <a:tailEnd/>
          </a:ln>
        </p:spPr>
        <p:txBody>
          <a:bodyPr/>
          <a:lstStyle/>
          <a:p>
            <a:pPr marL="455613" indent="-342900">
              <a:lnSpc>
                <a:spcPct val="85000"/>
              </a:lnSpc>
              <a:spcAft>
                <a:spcPts val="600"/>
              </a:spcAft>
              <a:buFont typeface="Arial" panose="020B0604020202020204" pitchFamily="34" charset="0"/>
              <a:buChar char="•"/>
            </a:pPr>
            <a:r>
              <a:rPr lang="en-US" sz="2400" dirty="0" smtClean="0">
                <a:solidFill>
                  <a:prstClr val="black"/>
                </a:solidFill>
                <a:latin typeface="Calibri" pitchFamily="34" charset="0"/>
              </a:rPr>
              <a:t>SPoRT was established in 2002 through an unsolicited proposal from MSFC scientists (</a:t>
            </a:r>
            <a:r>
              <a:rPr lang="en-US" sz="2400" dirty="0" err="1" smtClean="0">
                <a:solidFill>
                  <a:prstClr val="black"/>
                </a:solidFill>
                <a:latin typeface="Calibri" pitchFamily="34" charset="0"/>
              </a:rPr>
              <a:t>Lapenta</a:t>
            </a:r>
            <a:r>
              <a:rPr lang="en-US" sz="2400" dirty="0" smtClean="0">
                <a:solidFill>
                  <a:prstClr val="black"/>
                </a:solidFill>
                <a:latin typeface="Calibri" pitchFamily="34" charset="0"/>
              </a:rPr>
              <a:t>, S. Goodman, and Jedlovec) as a complement to JCSDA</a:t>
            </a:r>
          </a:p>
          <a:p>
            <a:pPr marL="455613" indent="-342900">
              <a:lnSpc>
                <a:spcPct val="85000"/>
              </a:lnSpc>
              <a:spcAft>
                <a:spcPts val="600"/>
              </a:spcAft>
              <a:buFont typeface="Arial" panose="020B0604020202020204" pitchFamily="34" charset="0"/>
              <a:buChar char="•"/>
            </a:pPr>
            <a:r>
              <a:rPr lang="en-US" sz="2400" dirty="0" smtClean="0">
                <a:solidFill>
                  <a:prstClr val="black"/>
                </a:solidFill>
                <a:latin typeface="Calibri" pitchFamily="34" charset="0"/>
              </a:rPr>
              <a:t>15</a:t>
            </a:r>
            <a:r>
              <a:rPr lang="en-US" sz="2400" baseline="30000" dirty="0" smtClean="0">
                <a:solidFill>
                  <a:prstClr val="black"/>
                </a:solidFill>
                <a:latin typeface="Calibri" pitchFamily="34" charset="0"/>
              </a:rPr>
              <a:t>th</a:t>
            </a:r>
            <a:r>
              <a:rPr lang="en-US" sz="2400" dirty="0" smtClean="0">
                <a:solidFill>
                  <a:prstClr val="black"/>
                </a:solidFill>
                <a:latin typeface="Calibri" pitchFamily="34" charset="0"/>
              </a:rPr>
              <a:t> year of successful transition to operations (and applications) activity</a:t>
            </a:r>
          </a:p>
          <a:p>
            <a:pPr marL="112712" lvl="1">
              <a:lnSpc>
                <a:spcPct val="85000"/>
              </a:lnSpc>
              <a:spcAft>
                <a:spcPts val="600"/>
              </a:spcAft>
            </a:pPr>
            <a:endParaRPr lang="en-US" sz="2400" dirty="0" smtClean="0">
              <a:solidFill>
                <a:prstClr val="black"/>
              </a:solidFill>
              <a:latin typeface="Calibri" pitchFamily="34" charset="0"/>
            </a:endParaRPr>
          </a:p>
          <a:p>
            <a:pPr marL="398462" lvl="1" indent="-285750">
              <a:lnSpc>
                <a:spcPct val="85000"/>
              </a:lnSpc>
              <a:spcAft>
                <a:spcPts val="600"/>
              </a:spcAft>
              <a:buFont typeface="Arial" panose="020B0604020202020204" pitchFamily="34" charset="0"/>
              <a:buChar char="•"/>
            </a:pPr>
            <a:r>
              <a:rPr lang="en-US" sz="2400" dirty="0" smtClean="0">
                <a:solidFill>
                  <a:prstClr val="black"/>
                </a:solidFill>
                <a:latin typeface="Calibri" pitchFamily="34" charset="0"/>
              </a:rPr>
              <a:t>SPoRT receives yearly directed funding from NASA R&amp;A Weather Focus Area (Tsengdar Lee) based on 5 year proposal (current proposal is FY15-19)</a:t>
            </a:r>
          </a:p>
          <a:p>
            <a:pPr marL="398462" lvl="1" indent="-285750">
              <a:lnSpc>
                <a:spcPct val="85000"/>
              </a:lnSpc>
              <a:spcAft>
                <a:spcPts val="600"/>
              </a:spcAft>
              <a:buFont typeface="Arial" panose="020B0604020202020204" pitchFamily="34" charset="0"/>
              <a:buChar char="•"/>
            </a:pPr>
            <a:r>
              <a:rPr lang="en-US" sz="2400" dirty="0" smtClean="0">
                <a:solidFill>
                  <a:prstClr val="black"/>
                </a:solidFill>
                <a:latin typeface="Calibri" pitchFamily="34" charset="0"/>
              </a:rPr>
              <a:t>SPoRT has collaborated with SERVIR and writes competitive ROSES proposals to expand core capabilities/partnerships</a:t>
            </a:r>
          </a:p>
          <a:p>
            <a:pPr marL="398462" lvl="1" indent="-285750">
              <a:lnSpc>
                <a:spcPct val="85000"/>
              </a:lnSpc>
              <a:spcAft>
                <a:spcPts val="600"/>
              </a:spcAft>
              <a:buFont typeface="Arial" panose="020B0604020202020204" pitchFamily="34" charset="0"/>
              <a:buChar char="•"/>
            </a:pPr>
            <a:r>
              <a:rPr lang="en-US" sz="2400" dirty="0" smtClean="0">
                <a:solidFill>
                  <a:prstClr val="black"/>
                </a:solidFill>
                <a:latin typeface="Calibri" pitchFamily="34" charset="0"/>
              </a:rPr>
              <a:t>SPoRT receives NOAA Reimbursable dollars from the Satellite Proving Grounds through MOU (GOES-R, since 2009) and through Risk Reduction proposals (JPSS, since 2011)</a:t>
            </a:r>
          </a:p>
          <a:p>
            <a:pPr marL="398462" lvl="1" indent="-285750">
              <a:lnSpc>
                <a:spcPct val="85000"/>
              </a:lnSpc>
              <a:spcAft>
                <a:spcPts val="600"/>
              </a:spcAft>
              <a:buFont typeface="Arial" panose="020B0604020202020204" pitchFamily="34" charset="0"/>
              <a:buChar char="•"/>
            </a:pPr>
            <a:endParaRPr lang="en-US" sz="2400" i="1" dirty="0">
              <a:solidFill>
                <a:prstClr val="black"/>
              </a:solidFill>
              <a:latin typeface="Calibri" pitchFamily="34" charset="0"/>
            </a:endParaRPr>
          </a:p>
        </p:txBody>
      </p:sp>
      <p:sp>
        <p:nvSpPr>
          <p:cNvPr id="2" name="Rectangle 1"/>
          <p:cNvSpPr/>
          <p:nvPr/>
        </p:nvSpPr>
        <p:spPr>
          <a:xfrm>
            <a:off x="457200" y="4434840"/>
            <a:ext cx="8299938" cy="1719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4048" y="5111496"/>
            <a:ext cx="8299938" cy="99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237744" y="283464"/>
            <a:ext cx="8675360" cy="6297714"/>
          </a:xfrm>
          <a:prstGeom prst="rect">
            <a:avLst/>
          </a:prstGeom>
        </p:spPr>
      </p:pic>
      <p:pic>
        <p:nvPicPr>
          <p:cNvPr id="4" name="Picture 3"/>
          <p:cNvPicPr>
            <a:picLocks noChangeAspect="1"/>
          </p:cNvPicPr>
          <p:nvPr/>
        </p:nvPicPr>
        <p:blipFill>
          <a:blip r:embed="rId6"/>
          <a:stretch>
            <a:fillRect/>
          </a:stretch>
        </p:blipFill>
        <p:spPr>
          <a:xfrm>
            <a:off x="237744" y="283464"/>
            <a:ext cx="8675360" cy="6297714"/>
          </a:xfrm>
          <a:prstGeom prst="rect">
            <a:avLst/>
          </a:prstGeom>
        </p:spPr>
      </p:pic>
      <p:pic>
        <p:nvPicPr>
          <p:cNvPr id="9" name="Picture 8"/>
          <p:cNvPicPr>
            <a:picLocks noChangeAspect="1"/>
          </p:cNvPicPr>
          <p:nvPr/>
        </p:nvPicPr>
        <p:blipFill>
          <a:blip r:embed="rId7"/>
          <a:stretch>
            <a:fillRect/>
          </a:stretch>
        </p:blipFill>
        <p:spPr>
          <a:xfrm>
            <a:off x="237744" y="283464"/>
            <a:ext cx="8675360" cy="6297714"/>
          </a:xfrm>
          <a:prstGeom prst="rect">
            <a:avLst/>
          </a:prstGeom>
        </p:spPr>
      </p:pic>
      <p:sp>
        <p:nvSpPr>
          <p:cNvPr id="13" name="TextBox 12"/>
          <p:cNvSpPr txBox="1"/>
          <p:nvPr/>
        </p:nvSpPr>
        <p:spPr>
          <a:xfrm>
            <a:off x="1527229" y="1482436"/>
            <a:ext cx="2282771" cy="830997"/>
          </a:xfrm>
          <a:prstGeom prst="rect">
            <a:avLst/>
          </a:prstGeom>
          <a:solidFill>
            <a:srgbClr val="0000FF"/>
          </a:solidFill>
        </p:spPr>
        <p:txBody>
          <a:bodyPr wrap="square" rtlCol="0">
            <a:spAutoFit/>
          </a:bodyPr>
          <a:lstStyle/>
          <a:p>
            <a:pPr algn="ctr"/>
            <a:r>
              <a:rPr lang="en-US" sz="2400" dirty="0" smtClean="0">
                <a:solidFill>
                  <a:schemeClr val="bg1"/>
                </a:solidFill>
              </a:rPr>
              <a:t>Total of 18 WBS codes for FY16</a:t>
            </a:r>
            <a:endParaRPr lang="en-US" sz="2400" dirty="0">
              <a:solidFill>
                <a:schemeClr val="bg1"/>
              </a:solidFill>
            </a:endParaRPr>
          </a:p>
        </p:txBody>
      </p:sp>
      <p:pic>
        <p:nvPicPr>
          <p:cNvPr id="12" name="Picture 11"/>
          <p:cNvPicPr>
            <a:picLocks noChangeAspect="1"/>
          </p:cNvPicPr>
          <p:nvPr/>
        </p:nvPicPr>
        <p:blipFill>
          <a:blip r:embed="rId8"/>
          <a:stretch>
            <a:fillRect/>
          </a:stretch>
        </p:blipFill>
        <p:spPr>
          <a:xfrm>
            <a:off x="237744" y="283464"/>
            <a:ext cx="8675360" cy="6297714"/>
          </a:xfrm>
          <a:prstGeom prst="rect">
            <a:avLst/>
          </a:prstGeom>
        </p:spPr>
      </p:pic>
      <p:sp>
        <p:nvSpPr>
          <p:cNvPr id="14" name="Oval 13"/>
          <p:cNvSpPr/>
          <p:nvPr/>
        </p:nvSpPr>
        <p:spPr>
          <a:xfrm>
            <a:off x="6612673" y="4412872"/>
            <a:ext cx="2071313" cy="13972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77344" y="4173004"/>
            <a:ext cx="2509025" cy="1200329"/>
          </a:xfrm>
          <a:prstGeom prst="rect">
            <a:avLst/>
          </a:prstGeom>
          <a:solidFill>
            <a:schemeClr val="bg1"/>
          </a:solidFill>
          <a:ln w="34925">
            <a:solidFill>
              <a:srgbClr val="C00000"/>
            </a:solidFill>
          </a:ln>
        </p:spPr>
        <p:txBody>
          <a:bodyPr wrap="square" rtlCol="0">
            <a:spAutoFit/>
          </a:bodyPr>
          <a:lstStyle/>
          <a:p>
            <a:r>
              <a:rPr lang="en-US" dirty="0" smtClean="0"/>
              <a:t>Uncertain future of NOAA Satellite PG funding after launch of GOES-R and JPSS</a:t>
            </a:r>
            <a:endParaRPr lang="en-US" dirty="0"/>
          </a:p>
        </p:txBody>
      </p:sp>
      <p:cxnSp>
        <p:nvCxnSpPr>
          <p:cNvPr id="19" name="Straight Arrow Connector 18"/>
          <p:cNvCxnSpPr>
            <a:stCxn id="17" idx="3"/>
          </p:cNvCxnSpPr>
          <p:nvPr/>
        </p:nvCxnSpPr>
        <p:spPr>
          <a:xfrm>
            <a:off x="6386369" y="4773169"/>
            <a:ext cx="873075" cy="27793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544952" y="2053973"/>
            <a:ext cx="2071313" cy="139724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679903" y="1426464"/>
            <a:ext cx="2638746" cy="1477328"/>
          </a:xfrm>
          <a:prstGeom prst="rect">
            <a:avLst/>
          </a:prstGeom>
          <a:solidFill>
            <a:schemeClr val="bg1"/>
          </a:solidFill>
          <a:ln w="38100">
            <a:solidFill>
              <a:srgbClr val="0000FF"/>
            </a:solidFill>
          </a:ln>
        </p:spPr>
        <p:txBody>
          <a:bodyPr wrap="square" rtlCol="0">
            <a:spAutoFit/>
          </a:bodyPr>
          <a:lstStyle/>
          <a:p>
            <a:r>
              <a:rPr lang="en-US" dirty="0" smtClean="0"/>
              <a:t>Potential opportunity to offset NOAA funding reduction by becoming more active in NASA Applied Science activities</a:t>
            </a:r>
            <a:endParaRPr lang="en-US" dirty="0"/>
          </a:p>
        </p:txBody>
      </p:sp>
      <p:cxnSp>
        <p:nvCxnSpPr>
          <p:cNvPr id="23" name="Straight Arrow Connector 22"/>
          <p:cNvCxnSpPr>
            <a:stCxn id="22" idx="3"/>
          </p:cNvCxnSpPr>
          <p:nvPr/>
        </p:nvCxnSpPr>
        <p:spPr>
          <a:xfrm>
            <a:off x="6318649" y="2165128"/>
            <a:ext cx="940795" cy="39135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03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 presetClass="entr" presetSubtype="0" fill="hold" grpId="0" nodeType="withEffect">
                                  <p:stCondLst>
                                    <p:cond delay="75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P spid="14" grpId="0" animBg="1"/>
      <p:bldP spid="17"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2" name="TextBox 1"/>
          <p:cNvSpPr txBox="1"/>
          <p:nvPr/>
        </p:nvSpPr>
        <p:spPr>
          <a:xfrm>
            <a:off x="372234" y="1495801"/>
            <a:ext cx="8245784" cy="4465838"/>
          </a:xfrm>
          <a:prstGeom prst="rect">
            <a:avLst/>
          </a:prstGeom>
          <a:noFill/>
        </p:spPr>
        <p:txBody>
          <a:bodyPr wrap="square" rtlCol="0">
            <a:spAutoFit/>
          </a:bodyPr>
          <a:lstStyle/>
          <a:p>
            <a:pPr marL="227013" lvl="1" indent="-227013">
              <a:lnSpc>
                <a:spcPct val="85000"/>
              </a:lnSpc>
              <a:spcBef>
                <a:spcPts val="0"/>
              </a:spcBef>
              <a:spcAft>
                <a:spcPts val="1200"/>
              </a:spcAft>
              <a:buFont typeface="Arial" panose="020B0604020202020204" pitchFamily="34" charset="0"/>
              <a:buChar char="•"/>
            </a:pPr>
            <a:r>
              <a:rPr lang="en-US" sz="2400" dirty="0" smtClean="0">
                <a:latin typeface="Calibri" pitchFamily="34" charset="0"/>
              </a:rPr>
              <a:t>Successful transitions</a:t>
            </a:r>
          </a:p>
          <a:p>
            <a:pPr marL="800100" lvl="2" indent="-342900">
              <a:lnSpc>
                <a:spcPct val="85000"/>
              </a:lnSpc>
              <a:spcAft>
                <a:spcPts val="1200"/>
              </a:spcAft>
              <a:buFont typeface="Courier New" panose="02070309020205020404" pitchFamily="49" charset="0"/>
              <a:buChar char="o"/>
            </a:pPr>
            <a:r>
              <a:rPr lang="en-US" dirty="0" smtClean="0">
                <a:latin typeface="Calibri" pitchFamily="34" charset="0"/>
              </a:rPr>
              <a:t>Transition and sustained use of products and research capabilities with discernible impact on decision making</a:t>
            </a:r>
          </a:p>
          <a:p>
            <a:pPr marL="227013" lvl="1" indent="-227013">
              <a:lnSpc>
                <a:spcPct val="85000"/>
              </a:lnSpc>
              <a:spcBef>
                <a:spcPts val="0"/>
              </a:spcBef>
              <a:spcAft>
                <a:spcPts val="1200"/>
              </a:spcAft>
              <a:buFont typeface="Arial" panose="020B0604020202020204" pitchFamily="34" charset="0"/>
              <a:buChar char="•"/>
            </a:pPr>
            <a:r>
              <a:rPr lang="en-US" sz="2400" dirty="0" smtClean="0">
                <a:latin typeface="Calibri" pitchFamily="34" charset="0"/>
              </a:rPr>
              <a:t>Community recognition</a:t>
            </a:r>
            <a:endParaRPr lang="en-US" sz="2400" dirty="0">
              <a:latin typeface="Calibri" pitchFamily="34" charset="0"/>
            </a:endParaRPr>
          </a:p>
          <a:p>
            <a:pPr marL="803275" lvl="2" indent="-285750">
              <a:lnSpc>
                <a:spcPct val="85000"/>
              </a:lnSpc>
              <a:spcBef>
                <a:spcPts val="0"/>
              </a:spcBef>
              <a:spcAft>
                <a:spcPts val="600"/>
              </a:spcAft>
              <a:buFont typeface="Courier New" panose="02070309020205020404" pitchFamily="49" charset="0"/>
              <a:buChar char="o"/>
            </a:pPr>
            <a:r>
              <a:rPr lang="en-US" dirty="0" smtClean="0">
                <a:latin typeface="Calibri" pitchFamily="34" charset="0"/>
              </a:rPr>
              <a:t>Peer recognition as community partner and go-to place for transition of research capabilities to the operational weather community</a:t>
            </a:r>
            <a:endParaRPr lang="en-US" dirty="0">
              <a:latin typeface="Calibri" pitchFamily="34" charset="0"/>
            </a:endParaRPr>
          </a:p>
          <a:p>
            <a:pPr marL="803275" lvl="2" indent="-285750">
              <a:lnSpc>
                <a:spcPct val="85000"/>
              </a:lnSpc>
              <a:spcBef>
                <a:spcPts val="0"/>
              </a:spcBef>
              <a:spcAft>
                <a:spcPts val="600"/>
              </a:spcAft>
              <a:buFont typeface="Courier New" panose="02070309020205020404" pitchFamily="49" charset="0"/>
              <a:buChar char="o"/>
            </a:pPr>
            <a:r>
              <a:rPr lang="en-US" dirty="0" smtClean="0">
                <a:latin typeface="Calibri" pitchFamily="34" charset="0"/>
              </a:rPr>
              <a:t>Adoption of SPoRT paradigm, training methods, and assessment processes</a:t>
            </a:r>
            <a:endParaRPr lang="en-US" dirty="0">
              <a:latin typeface="Calibri" pitchFamily="34" charset="0"/>
            </a:endParaRPr>
          </a:p>
          <a:p>
            <a:pPr marL="803275" lvl="2" indent="-285750">
              <a:lnSpc>
                <a:spcPct val="85000"/>
              </a:lnSpc>
              <a:spcBef>
                <a:spcPts val="0"/>
              </a:spcBef>
              <a:spcAft>
                <a:spcPts val="1200"/>
              </a:spcAft>
              <a:buFont typeface="Courier New" panose="02070309020205020404" pitchFamily="49" charset="0"/>
              <a:buChar char="o"/>
            </a:pPr>
            <a:r>
              <a:rPr lang="en-US" dirty="0" smtClean="0">
                <a:latin typeface="Calibri" pitchFamily="34" charset="0"/>
              </a:rPr>
              <a:t>Supportive feedback from end users and collaborative partners</a:t>
            </a:r>
            <a:endParaRPr lang="en-US" dirty="0">
              <a:latin typeface="Calibri" pitchFamily="34" charset="0"/>
            </a:endParaRPr>
          </a:p>
          <a:p>
            <a:pPr marL="227013" lvl="1" indent="-227013">
              <a:lnSpc>
                <a:spcPct val="85000"/>
              </a:lnSpc>
              <a:spcBef>
                <a:spcPts val="0"/>
              </a:spcBef>
              <a:spcAft>
                <a:spcPts val="1200"/>
              </a:spcAft>
              <a:buFont typeface="Arial" panose="020B0604020202020204" pitchFamily="34" charset="0"/>
              <a:buChar char="•"/>
            </a:pPr>
            <a:r>
              <a:rPr lang="en-US" sz="2400" dirty="0" smtClean="0">
                <a:latin typeface="Calibri" pitchFamily="34" charset="0"/>
              </a:rPr>
              <a:t>Publications</a:t>
            </a:r>
          </a:p>
          <a:p>
            <a:pPr marL="800100" lvl="2" indent="-342900">
              <a:lnSpc>
                <a:spcPct val="85000"/>
              </a:lnSpc>
              <a:spcAft>
                <a:spcPts val="1200"/>
              </a:spcAft>
              <a:buFont typeface="Courier New" panose="02070309020205020404" pitchFamily="49" charset="0"/>
              <a:buChar char="o"/>
            </a:pPr>
            <a:r>
              <a:rPr lang="en-US" dirty="0" smtClean="0">
                <a:latin typeface="Calibri" pitchFamily="34" charset="0"/>
              </a:rPr>
              <a:t>Peer-reviewed publications for research techniques and transitional capabilities</a:t>
            </a:r>
          </a:p>
          <a:p>
            <a:pPr marL="800100" lvl="2" indent="-342900">
              <a:lnSpc>
                <a:spcPct val="85000"/>
              </a:lnSpc>
              <a:spcAft>
                <a:spcPts val="1200"/>
              </a:spcAft>
              <a:buFont typeface="Courier New" panose="02070309020205020404" pitchFamily="49" charset="0"/>
              <a:buChar char="o"/>
            </a:pPr>
            <a:r>
              <a:rPr lang="en-US" dirty="0" smtClean="0">
                <a:latin typeface="Calibri" pitchFamily="34" charset="0"/>
              </a:rPr>
              <a:t>Publication of assessment reports that include input from collaborative partners and end-user community</a:t>
            </a:r>
            <a:endParaRPr lang="en-US" dirty="0">
              <a:latin typeface="Calibri" pitchFamily="34" charset="0"/>
            </a:endParaRPr>
          </a:p>
        </p:txBody>
      </p:sp>
      <p:sp>
        <p:nvSpPr>
          <p:cNvPr id="5"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SPoRT Metrics of Success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2775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2" name="TextBox 1"/>
          <p:cNvSpPr txBox="1"/>
          <p:nvPr/>
        </p:nvSpPr>
        <p:spPr>
          <a:xfrm>
            <a:off x="372234" y="1495801"/>
            <a:ext cx="8245784" cy="3608680"/>
          </a:xfrm>
          <a:prstGeom prst="rect">
            <a:avLst/>
          </a:prstGeom>
          <a:noFill/>
        </p:spPr>
        <p:txBody>
          <a:bodyPr wrap="square" rtlCol="0">
            <a:spAutoFit/>
          </a:bodyPr>
          <a:lstStyle/>
          <a:p>
            <a:pPr marL="227013" lvl="1" indent="-227013">
              <a:lnSpc>
                <a:spcPct val="85000"/>
              </a:lnSpc>
              <a:spcBef>
                <a:spcPts val="0"/>
              </a:spcBef>
              <a:spcAft>
                <a:spcPts val="1200"/>
              </a:spcAft>
              <a:buFont typeface="Arial" panose="020B0604020202020204" pitchFamily="34" charset="0"/>
              <a:buChar char="•"/>
            </a:pPr>
            <a:r>
              <a:rPr lang="en-US" sz="2400" dirty="0" smtClean="0">
                <a:latin typeface="Calibri" pitchFamily="34" charset="0"/>
              </a:rPr>
              <a:t>Expanded R2O/R2A collaborative opportunities</a:t>
            </a:r>
          </a:p>
          <a:p>
            <a:pPr marL="742950" lvl="2" indent="-285750">
              <a:lnSpc>
                <a:spcPct val="85000"/>
              </a:lnSpc>
              <a:spcAft>
                <a:spcPts val="1200"/>
              </a:spcAft>
              <a:buFont typeface="Courier New" panose="02070309020205020404" pitchFamily="49" charset="0"/>
              <a:buChar char="o"/>
            </a:pPr>
            <a:r>
              <a:rPr lang="en-US" dirty="0" smtClean="0">
                <a:latin typeface="Calibri" pitchFamily="34" charset="0"/>
              </a:rPr>
              <a:t>Ability to obtain additional funding through peer-reviewed proposal process (e.g., ROSES) or additional directed work from NASA or NOAA program managers</a:t>
            </a:r>
          </a:p>
          <a:p>
            <a:pPr marL="742950" lvl="2" indent="-285750">
              <a:lnSpc>
                <a:spcPct val="85000"/>
              </a:lnSpc>
              <a:spcAft>
                <a:spcPts val="1200"/>
              </a:spcAft>
              <a:buFont typeface="Courier New" panose="02070309020205020404" pitchFamily="49" charset="0"/>
              <a:buChar char="o"/>
            </a:pPr>
            <a:r>
              <a:rPr lang="en-US" dirty="0" smtClean="0">
                <a:latin typeface="Calibri" pitchFamily="34" charset="0"/>
              </a:rPr>
              <a:t>Recognition of SPoRT projects as NASA Early Adopters</a:t>
            </a:r>
          </a:p>
          <a:p>
            <a:pPr marL="227013" lvl="1" indent="-227013">
              <a:lnSpc>
                <a:spcPct val="85000"/>
              </a:lnSpc>
              <a:spcBef>
                <a:spcPts val="0"/>
              </a:spcBef>
              <a:spcAft>
                <a:spcPts val="1200"/>
              </a:spcAft>
              <a:buFont typeface="Arial" panose="020B0604020202020204" pitchFamily="34" charset="0"/>
              <a:buChar char="•"/>
            </a:pPr>
            <a:r>
              <a:rPr lang="en-US" sz="2400" dirty="0" smtClean="0">
                <a:latin typeface="Calibri" pitchFamily="34" charset="0"/>
              </a:rPr>
              <a:t>Agency and management recognition of success</a:t>
            </a:r>
            <a:endParaRPr lang="en-US" sz="2400" dirty="0">
              <a:latin typeface="Calibri" pitchFamily="34" charset="0"/>
            </a:endParaRPr>
          </a:p>
          <a:p>
            <a:pPr marL="803275" lvl="2" indent="-285750">
              <a:lnSpc>
                <a:spcPct val="85000"/>
              </a:lnSpc>
              <a:spcBef>
                <a:spcPts val="0"/>
              </a:spcBef>
              <a:spcAft>
                <a:spcPts val="600"/>
              </a:spcAft>
              <a:buFont typeface="Courier New" panose="02070309020205020404" pitchFamily="49" charset="0"/>
              <a:buChar char="o"/>
            </a:pPr>
            <a:r>
              <a:rPr lang="en-US" dirty="0" smtClean="0">
                <a:latin typeface="Calibri" pitchFamily="34" charset="0"/>
              </a:rPr>
              <a:t>Individual and group achievement awards</a:t>
            </a:r>
            <a:endParaRPr lang="en-US" dirty="0">
              <a:latin typeface="Calibri" pitchFamily="34" charset="0"/>
            </a:endParaRPr>
          </a:p>
          <a:p>
            <a:pPr marL="803275" lvl="2" indent="-285750">
              <a:lnSpc>
                <a:spcPct val="85000"/>
              </a:lnSpc>
              <a:spcBef>
                <a:spcPts val="0"/>
              </a:spcBef>
              <a:spcAft>
                <a:spcPts val="600"/>
              </a:spcAft>
              <a:buFont typeface="Courier New" panose="02070309020205020404" pitchFamily="49" charset="0"/>
              <a:buChar char="o"/>
            </a:pPr>
            <a:r>
              <a:rPr lang="en-US" dirty="0" smtClean="0">
                <a:latin typeface="Calibri" pitchFamily="34" charset="0"/>
              </a:rPr>
              <a:t>Inclusion of SPoRT accomplishments in the annual GPRAMA report to Congress</a:t>
            </a:r>
            <a:endParaRPr lang="en-US" dirty="0">
              <a:latin typeface="Calibri" pitchFamily="34" charset="0"/>
            </a:endParaRPr>
          </a:p>
          <a:p>
            <a:pPr marL="803275" lvl="2" indent="-285750">
              <a:lnSpc>
                <a:spcPct val="85000"/>
              </a:lnSpc>
              <a:spcBef>
                <a:spcPts val="0"/>
              </a:spcBef>
              <a:spcAft>
                <a:spcPts val="1200"/>
              </a:spcAft>
              <a:buFont typeface="Courier New" panose="02070309020205020404" pitchFamily="49" charset="0"/>
              <a:buChar char="o"/>
            </a:pPr>
            <a:r>
              <a:rPr lang="en-US" dirty="0" smtClean="0">
                <a:latin typeface="Calibri" pitchFamily="34" charset="0"/>
              </a:rPr>
              <a:t>Highlights of SPoRT accomplishments by management at internal and external meetings and to the general public</a:t>
            </a:r>
          </a:p>
        </p:txBody>
      </p:sp>
      <p:sp>
        <p:nvSpPr>
          <p:cNvPr id="5"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SPoRT Metrics of Success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8493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2" name="TextBox 1"/>
          <p:cNvSpPr txBox="1"/>
          <p:nvPr/>
        </p:nvSpPr>
        <p:spPr>
          <a:xfrm>
            <a:off x="372234" y="1274420"/>
            <a:ext cx="8245784" cy="5027530"/>
          </a:xfrm>
          <a:prstGeom prst="rect">
            <a:avLst/>
          </a:prstGeom>
          <a:noFill/>
        </p:spPr>
        <p:txBody>
          <a:bodyPr wrap="square" rtlCol="0">
            <a:spAutoFit/>
          </a:bodyPr>
          <a:lstStyle/>
          <a:p>
            <a:pPr marL="227013" lvl="1" indent="-227013">
              <a:lnSpc>
                <a:spcPct val="85000"/>
              </a:lnSpc>
              <a:spcBef>
                <a:spcPts val="0"/>
              </a:spcBef>
              <a:spcAft>
                <a:spcPts val="1200"/>
              </a:spcAft>
              <a:buFont typeface="Arial" panose="020B0604020202020204" pitchFamily="34" charset="0"/>
              <a:buChar char="•"/>
            </a:pPr>
            <a:r>
              <a:rPr lang="en-US" dirty="0" smtClean="0"/>
              <a:t>SPoRT </a:t>
            </a:r>
            <a:r>
              <a:rPr lang="en-US" dirty="0"/>
              <a:t>should look for ways to strengthen their strategic relationships with NASA HQ, NESDIS HQ and NWS HQ to maintain a clearly defined role in transitioning satellite data into NWS </a:t>
            </a:r>
            <a:r>
              <a:rPr lang="en-US" dirty="0" smtClean="0"/>
              <a:t>operations – </a:t>
            </a:r>
            <a:r>
              <a:rPr lang="en-US" b="1" dirty="0" smtClean="0">
                <a:solidFill>
                  <a:srgbClr val="0000FF"/>
                </a:solidFill>
              </a:rPr>
              <a:t>regular visits by ESO manager and SPoRT Co-</a:t>
            </a:r>
            <a:r>
              <a:rPr lang="en-US" b="1" dirty="0" err="1" smtClean="0">
                <a:solidFill>
                  <a:srgbClr val="0000FF"/>
                </a:solidFill>
              </a:rPr>
              <a:t>Pis</a:t>
            </a:r>
            <a:r>
              <a:rPr lang="en-US" b="1" dirty="0" smtClean="0">
                <a:solidFill>
                  <a:srgbClr val="0000FF"/>
                </a:solidFill>
              </a:rPr>
              <a:t> with NASA program managers; </a:t>
            </a:r>
            <a:r>
              <a:rPr lang="en-US" b="1" dirty="0" smtClean="0">
                <a:solidFill>
                  <a:srgbClr val="0000FF"/>
                </a:solidFill>
                <a:latin typeface="Calibri" pitchFamily="34" charset="0"/>
              </a:rPr>
              <a:t>briefings to NWS Director; invited presentations at NOAA Testbed / Proving Ground Meetings; visit by NESDIS Director (next week)</a:t>
            </a:r>
          </a:p>
          <a:p>
            <a:pPr marL="227013" lvl="1" indent="-227013">
              <a:lnSpc>
                <a:spcPct val="85000"/>
              </a:lnSpc>
              <a:spcBef>
                <a:spcPts val="0"/>
              </a:spcBef>
              <a:spcAft>
                <a:spcPts val="1200"/>
              </a:spcAft>
              <a:buFont typeface="Arial" panose="020B0604020202020204" pitchFamily="34" charset="0"/>
              <a:buChar char="•"/>
            </a:pPr>
            <a:r>
              <a:rPr lang="en-US" dirty="0" smtClean="0">
                <a:latin typeface="Calibri" pitchFamily="34" charset="0"/>
              </a:rPr>
              <a:t>SPoRT </a:t>
            </a:r>
            <a:r>
              <a:rPr lang="en-US" dirty="0">
                <a:latin typeface="Calibri" pitchFamily="34" charset="0"/>
              </a:rPr>
              <a:t>should seek opportunities for closer interactions with NWS National Centers </a:t>
            </a:r>
            <a:r>
              <a:rPr lang="en-US" dirty="0" smtClean="0">
                <a:latin typeface="Calibri" pitchFamily="34" charset="0"/>
              </a:rPr>
              <a:t>and other </a:t>
            </a:r>
            <a:r>
              <a:rPr lang="en-US" dirty="0">
                <a:latin typeface="Calibri" pitchFamily="34" charset="0"/>
              </a:rPr>
              <a:t>modeling </a:t>
            </a:r>
            <a:r>
              <a:rPr lang="en-US" dirty="0" smtClean="0">
                <a:latin typeface="Calibri" pitchFamily="34" charset="0"/>
              </a:rPr>
              <a:t>centers…[e.g., ] work with </a:t>
            </a:r>
            <a:r>
              <a:rPr lang="en-US" dirty="0">
                <a:latin typeface="Calibri" pitchFamily="34" charset="0"/>
              </a:rPr>
              <a:t>the </a:t>
            </a:r>
            <a:r>
              <a:rPr lang="en-US" dirty="0" smtClean="0">
                <a:latin typeface="Calibri" pitchFamily="34" charset="0"/>
              </a:rPr>
              <a:t>NWC, </a:t>
            </a:r>
            <a:r>
              <a:rPr lang="en-US" dirty="0">
                <a:latin typeface="Calibri" pitchFamily="34" charset="0"/>
              </a:rPr>
              <a:t>WPC, </a:t>
            </a:r>
            <a:r>
              <a:rPr lang="en-US" dirty="0" smtClean="0">
                <a:latin typeface="Calibri" pitchFamily="34" charset="0"/>
              </a:rPr>
              <a:t>RFCs… </a:t>
            </a:r>
            <a:r>
              <a:rPr lang="en-US" dirty="0"/>
              <a:t>–</a:t>
            </a:r>
            <a:r>
              <a:rPr lang="en-US" dirty="0" smtClean="0">
                <a:latin typeface="Calibri" pitchFamily="34" charset="0"/>
              </a:rPr>
              <a:t> </a:t>
            </a:r>
            <a:r>
              <a:rPr lang="en-US" b="1" dirty="0" smtClean="0">
                <a:solidFill>
                  <a:srgbClr val="0000FF"/>
                </a:solidFill>
                <a:latin typeface="Calibri" pitchFamily="34" charset="0"/>
              </a:rPr>
              <a:t>engagement / collaboration with NWC and select RFCs; evaluation of SPoRT-LIS products for flash flood guidance currently ongoing at WPC</a:t>
            </a:r>
          </a:p>
          <a:p>
            <a:pPr marL="227013" lvl="1" indent="-227013">
              <a:lnSpc>
                <a:spcPct val="85000"/>
              </a:lnSpc>
              <a:spcBef>
                <a:spcPts val="0"/>
              </a:spcBef>
              <a:spcAft>
                <a:spcPts val="1200"/>
              </a:spcAft>
              <a:buFont typeface="Arial" panose="020B0604020202020204" pitchFamily="34" charset="0"/>
              <a:buChar char="•"/>
            </a:pPr>
            <a:r>
              <a:rPr lang="en-US" dirty="0">
                <a:latin typeface="Calibri" pitchFamily="34" charset="0"/>
              </a:rPr>
              <a:t>SPoRT may want to consider centralized training material outlet with an </a:t>
            </a:r>
            <a:r>
              <a:rPr lang="en-US" dirty="0" smtClean="0">
                <a:latin typeface="Calibri" pitchFamily="34" charset="0"/>
              </a:rPr>
              <a:t>automatic notification </a:t>
            </a:r>
            <a:r>
              <a:rPr lang="en-US" dirty="0">
                <a:latin typeface="Calibri" pitchFamily="34" charset="0"/>
              </a:rPr>
              <a:t>service. SPoRT has a lot of experience communicating with the users </a:t>
            </a:r>
            <a:r>
              <a:rPr lang="en-US" dirty="0" smtClean="0">
                <a:latin typeface="Calibri" pitchFamily="34" charset="0"/>
              </a:rPr>
              <a:t>using multiple </a:t>
            </a:r>
            <a:r>
              <a:rPr lang="en-US" dirty="0">
                <a:latin typeface="Calibri" pitchFamily="34" charset="0"/>
              </a:rPr>
              <a:t>channels. SPoRT may expand these channels to include notification service</a:t>
            </a:r>
            <a:r>
              <a:rPr lang="en-US" dirty="0" smtClean="0">
                <a:latin typeface="Calibri" pitchFamily="34" charset="0"/>
              </a:rPr>
              <a:t>. – </a:t>
            </a:r>
            <a:r>
              <a:rPr lang="en-US" b="1" dirty="0" smtClean="0">
                <a:solidFill>
                  <a:srgbClr val="0000FF"/>
                </a:solidFill>
                <a:latin typeface="Calibri" pitchFamily="34" charset="0"/>
              </a:rPr>
              <a:t>development of a new Training Web Page and Applications Library; development of an Integrated Training concept for AWIPS</a:t>
            </a:r>
          </a:p>
          <a:p>
            <a:pPr marL="227013" lvl="1" indent="-227013">
              <a:lnSpc>
                <a:spcPct val="85000"/>
              </a:lnSpc>
              <a:spcBef>
                <a:spcPts val="0"/>
              </a:spcBef>
              <a:spcAft>
                <a:spcPts val="1200"/>
              </a:spcAft>
              <a:buFont typeface="Arial" panose="020B0604020202020204" pitchFamily="34" charset="0"/>
              <a:buChar char="•"/>
            </a:pPr>
            <a:r>
              <a:rPr lang="en-US" dirty="0" smtClean="0">
                <a:latin typeface="Calibri" pitchFamily="34" charset="0"/>
              </a:rPr>
              <a:t>…more </a:t>
            </a:r>
            <a:r>
              <a:rPr lang="en-US" dirty="0">
                <a:latin typeface="Calibri" pitchFamily="34" charset="0"/>
              </a:rPr>
              <a:t>SPoRT interactions and collaboration with other </a:t>
            </a:r>
            <a:r>
              <a:rPr lang="en-US" dirty="0" smtClean="0">
                <a:latin typeface="Calibri" pitchFamily="34" charset="0"/>
              </a:rPr>
              <a:t>satellite research </a:t>
            </a:r>
            <a:r>
              <a:rPr lang="en-US" dirty="0">
                <a:latin typeface="Calibri" pitchFamily="34" charset="0"/>
              </a:rPr>
              <a:t>groups like NOAA-CREST (CUNY) and NESDIS STAR. </a:t>
            </a:r>
            <a:r>
              <a:rPr lang="en-US" dirty="0" smtClean="0">
                <a:latin typeface="Calibri" pitchFamily="34" charset="0"/>
              </a:rPr>
              <a:t>– </a:t>
            </a:r>
            <a:r>
              <a:rPr lang="en-US" b="1" dirty="0" smtClean="0">
                <a:solidFill>
                  <a:srgbClr val="0000FF"/>
                </a:solidFill>
                <a:latin typeface="Calibri" pitchFamily="34" charset="0"/>
              </a:rPr>
              <a:t>have worked with NESDIS STAR on Snowfall Rate and QPE product assessments; new initiatives related to NUCAPS data; additional opportunities through ROSES NASA Data for Operation and Assessment (NDOA) solicitation</a:t>
            </a:r>
            <a:endParaRPr lang="en-US" b="1" dirty="0">
              <a:solidFill>
                <a:srgbClr val="0000FF"/>
              </a:solidFill>
              <a:latin typeface="Calibri" pitchFamily="34" charset="0"/>
            </a:endParaRPr>
          </a:p>
        </p:txBody>
      </p:sp>
      <p:sp>
        <p:nvSpPr>
          <p:cNvPr id="5"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2014 SPoRT SAC Recommendations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0688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2" name="TextBox 1"/>
          <p:cNvSpPr txBox="1"/>
          <p:nvPr/>
        </p:nvSpPr>
        <p:spPr>
          <a:xfrm>
            <a:off x="372234" y="1274420"/>
            <a:ext cx="8245784" cy="4792081"/>
          </a:xfrm>
          <a:prstGeom prst="rect">
            <a:avLst/>
          </a:prstGeom>
          <a:noFill/>
        </p:spPr>
        <p:txBody>
          <a:bodyPr wrap="square" rtlCol="0">
            <a:spAutoFit/>
          </a:bodyPr>
          <a:lstStyle/>
          <a:p>
            <a:pPr marL="227013" lvl="1" indent="-227013">
              <a:lnSpc>
                <a:spcPct val="85000"/>
              </a:lnSpc>
              <a:spcBef>
                <a:spcPts val="0"/>
              </a:spcBef>
              <a:spcAft>
                <a:spcPts val="1200"/>
              </a:spcAft>
              <a:buFont typeface="Arial" panose="020B0604020202020204" pitchFamily="34" charset="0"/>
              <a:buChar char="•"/>
            </a:pPr>
            <a:r>
              <a:rPr lang="en-US" dirty="0" smtClean="0"/>
              <a:t>…work </a:t>
            </a:r>
            <a:r>
              <a:rPr lang="en-US" dirty="0"/>
              <a:t>with the </a:t>
            </a:r>
            <a:r>
              <a:rPr lang="en-US" dirty="0" smtClean="0"/>
              <a:t>forecasters to </a:t>
            </a:r>
            <a:r>
              <a:rPr lang="en-US" dirty="0"/>
              <a:t>find ways to make </a:t>
            </a:r>
            <a:r>
              <a:rPr lang="en-US" dirty="0" smtClean="0"/>
              <a:t>[RGBs] easier [to use]. </a:t>
            </a:r>
            <a:r>
              <a:rPr lang="en-US" dirty="0"/>
              <a:t>Consider such actions as putting a graphic on the </a:t>
            </a:r>
            <a:r>
              <a:rPr lang="en-US" dirty="0" smtClean="0"/>
              <a:t>image to </a:t>
            </a:r>
            <a:r>
              <a:rPr lang="en-US" dirty="0"/>
              <a:t>help identify the type of weather phenomenon in the image</a:t>
            </a:r>
            <a:r>
              <a:rPr lang="en-US" dirty="0" smtClean="0"/>
              <a:t>. – </a:t>
            </a:r>
            <a:r>
              <a:rPr lang="en-US" b="1" dirty="0" smtClean="0">
                <a:solidFill>
                  <a:srgbClr val="0000FF"/>
                </a:solidFill>
              </a:rPr>
              <a:t>have developed new dynamic training that allows forecasters to interact with RGB imagery</a:t>
            </a:r>
            <a:endParaRPr lang="en-US" b="1" dirty="0" smtClean="0">
              <a:solidFill>
                <a:srgbClr val="0000FF"/>
              </a:solidFill>
              <a:latin typeface="Calibri" pitchFamily="34" charset="0"/>
            </a:endParaRPr>
          </a:p>
          <a:p>
            <a:pPr marL="227013" lvl="1" indent="-227013">
              <a:lnSpc>
                <a:spcPct val="85000"/>
              </a:lnSpc>
              <a:spcBef>
                <a:spcPts val="0"/>
              </a:spcBef>
              <a:spcAft>
                <a:spcPts val="1200"/>
              </a:spcAft>
              <a:buFont typeface="Arial" panose="020B0604020202020204" pitchFamily="34" charset="0"/>
              <a:buChar char="•"/>
            </a:pPr>
            <a:r>
              <a:rPr lang="en-US" dirty="0">
                <a:latin typeface="Calibri" pitchFamily="34" charset="0"/>
              </a:rPr>
              <a:t>Web Based Data Delivery, OGC core infrastructure, and cloud architecture directions </a:t>
            </a:r>
            <a:r>
              <a:rPr lang="en-US" dirty="0" smtClean="0">
                <a:latin typeface="Calibri" pitchFamily="34" charset="0"/>
              </a:rPr>
              <a:t>are very </a:t>
            </a:r>
            <a:r>
              <a:rPr lang="en-US" dirty="0">
                <a:latin typeface="Calibri" pitchFamily="34" charset="0"/>
              </a:rPr>
              <a:t>exciting and visionary. The SAC enthusiastically endorse and encourage </a:t>
            </a:r>
            <a:r>
              <a:rPr lang="en-US" dirty="0" smtClean="0">
                <a:latin typeface="Calibri" pitchFamily="34" charset="0"/>
              </a:rPr>
              <a:t>the movement </a:t>
            </a:r>
            <a:r>
              <a:rPr lang="en-US" dirty="0">
                <a:latin typeface="Calibri" pitchFamily="34" charset="0"/>
              </a:rPr>
              <a:t>into OGC/WBDD. Continue to pursue this direction</a:t>
            </a:r>
            <a:r>
              <a:rPr lang="en-US" dirty="0" smtClean="0">
                <a:latin typeface="Calibri" pitchFamily="34" charset="0"/>
              </a:rPr>
              <a:t>. </a:t>
            </a:r>
            <a:r>
              <a:rPr lang="en-US" dirty="0" smtClean="0"/>
              <a:t>–</a:t>
            </a:r>
            <a:r>
              <a:rPr lang="en-US" dirty="0" smtClean="0">
                <a:latin typeface="Calibri" pitchFamily="34" charset="0"/>
              </a:rPr>
              <a:t> </a:t>
            </a:r>
            <a:r>
              <a:rPr lang="en-US" b="1" dirty="0" smtClean="0">
                <a:solidFill>
                  <a:srgbClr val="0000FF"/>
                </a:solidFill>
                <a:latin typeface="Calibri" pitchFamily="34" charset="0"/>
              </a:rPr>
              <a:t>continued development of WMS systems and data delivery</a:t>
            </a:r>
          </a:p>
          <a:p>
            <a:pPr marL="227013" lvl="1" indent="-227013">
              <a:lnSpc>
                <a:spcPct val="85000"/>
              </a:lnSpc>
              <a:spcBef>
                <a:spcPts val="0"/>
              </a:spcBef>
              <a:spcAft>
                <a:spcPts val="1200"/>
              </a:spcAft>
              <a:buFont typeface="Arial" panose="020B0604020202020204" pitchFamily="34" charset="0"/>
              <a:buChar char="•"/>
            </a:pPr>
            <a:r>
              <a:rPr lang="en-US" dirty="0">
                <a:latin typeface="Calibri" pitchFamily="34" charset="0"/>
              </a:rPr>
              <a:t>Consider using standard approaches such as drought percentiles/indices through </a:t>
            </a:r>
            <a:r>
              <a:rPr lang="en-US" dirty="0" smtClean="0">
                <a:latin typeface="Calibri" pitchFamily="34" charset="0"/>
              </a:rPr>
              <a:t>formal tools </a:t>
            </a:r>
            <a:r>
              <a:rPr lang="en-US" dirty="0">
                <a:latin typeface="Calibri" pitchFamily="34" charset="0"/>
              </a:rPr>
              <a:t>such as LVT, for situational awareness applications.  </a:t>
            </a:r>
            <a:r>
              <a:rPr lang="en-US" dirty="0" smtClean="0">
                <a:latin typeface="Calibri" pitchFamily="34" charset="0"/>
              </a:rPr>
              <a:t>– </a:t>
            </a:r>
            <a:r>
              <a:rPr lang="en-US" b="1" dirty="0" smtClean="0">
                <a:solidFill>
                  <a:srgbClr val="0000FF"/>
                </a:solidFill>
                <a:latin typeface="Calibri" pitchFamily="34" charset="0"/>
              </a:rPr>
              <a:t>new real-time percentile product for drought available to select WFOs; implemented Land Verification Toolkit as part of SPoRT-LIS processing and on-the-fly validation</a:t>
            </a:r>
          </a:p>
          <a:p>
            <a:pPr marL="227013" lvl="1" indent="-227013">
              <a:lnSpc>
                <a:spcPct val="85000"/>
              </a:lnSpc>
              <a:spcBef>
                <a:spcPts val="0"/>
              </a:spcBef>
              <a:spcAft>
                <a:spcPts val="1200"/>
              </a:spcAft>
              <a:buFont typeface="Arial" panose="020B0604020202020204" pitchFamily="34" charset="0"/>
              <a:buChar char="•"/>
            </a:pPr>
            <a:r>
              <a:rPr lang="en-US" dirty="0">
                <a:latin typeface="Calibri" pitchFamily="34" charset="0"/>
              </a:rPr>
              <a:t>SPoRT should note that the operational approach in data assimilation is to </a:t>
            </a:r>
            <a:r>
              <a:rPr lang="en-US" dirty="0" smtClean="0">
                <a:latin typeface="Calibri" pitchFamily="34" charset="0"/>
              </a:rPr>
              <a:t>assimilate radiance</a:t>
            </a:r>
            <a:r>
              <a:rPr lang="en-US" dirty="0">
                <a:latin typeface="Calibri" pitchFamily="34" charset="0"/>
              </a:rPr>
              <a:t>. Keep in mind that part of the “O2R” concept (using operational system </a:t>
            </a:r>
            <a:r>
              <a:rPr lang="en-US" dirty="0" smtClean="0">
                <a:latin typeface="Calibri" pitchFamily="34" charset="0"/>
              </a:rPr>
              <a:t>to conduct </a:t>
            </a:r>
            <a:r>
              <a:rPr lang="en-US" dirty="0">
                <a:latin typeface="Calibri" pitchFamily="34" charset="0"/>
              </a:rPr>
              <a:t>research where practical) is to enable effective </a:t>
            </a:r>
            <a:r>
              <a:rPr lang="en-US" dirty="0" smtClean="0">
                <a:latin typeface="Calibri" pitchFamily="34" charset="0"/>
              </a:rPr>
              <a:t>Research-to-Operations transitions</a:t>
            </a:r>
            <a:r>
              <a:rPr lang="en-US" dirty="0">
                <a:latin typeface="Calibri" pitchFamily="34" charset="0"/>
              </a:rPr>
              <a:t>. – </a:t>
            </a:r>
            <a:r>
              <a:rPr lang="en-US" b="1" dirty="0" smtClean="0">
                <a:solidFill>
                  <a:srgbClr val="0000FF"/>
                </a:solidFill>
                <a:latin typeface="Calibri" pitchFamily="34" charset="0"/>
              </a:rPr>
              <a:t>have reduced focus on assimilation of retrieved profiles; working to identify new areas of collaboration with JCSDA on improving radiance assimilation techniques through ROSES proposals</a:t>
            </a:r>
            <a:endParaRPr lang="en-US" b="1" dirty="0">
              <a:solidFill>
                <a:srgbClr val="0000FF"/>
              </a:solidFill>
              <a:latin typeface="Calibri" pitchFamily="34" charset="0"/>
            </a:endParaRPr>
          </a:p>
        </p:txBody>
      </p:sp>
      <p:sp>
        <p:nvSpPr>
          <p:cNvPr id="5"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2014 SPoRT SAC Recommendations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8041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2" name="TextBox 1"/>
          <p:cNvSpPr txBox="1"/>
          <p:nvPr/>
        </p:nvSpPr>
        <p:spPr>
          <a:xfrm>
            <a:off x="372234" y="1274420"/>
            <a:ext cx="8245784" cy="5027530"/>
          </a:xfrm>
          <a:prstGeom prst="rect">
            <a:avLst/>
          </a:prstGeom>
          <a:noFill/>
        </p:spPr>
        <p:txBody>
          <a:bodyPr wrap="square" rtlCol="0">
            <a:spAutoFit/>
          </a:bodyPr>
          <a:lstStyle/>
          <a:p>
            <a:pPr marL="227013" lvl="1" indent="-227013">
              <a:lnSpc>
                <a:spcPct val="85000"/>
              </a:lnSpc>
              <a:spcBef>
                <a:spcPts val="0"/>
              </a:spcBef>
              <a:spcAft>
                <a:spcPts val="1200"/>
              </a:spcAft>
              <a:buFont typeface="Arial" panose="020B0604020202020204" pitchFamily="34" charset="0"/>
              <a:buChar char="•"/>
            </a:pPr>
            <a:r>
              <a:rPr lang="en-US" dirty="0"/>
              <a:t>SPoRT should look to cultivate relationships with the Satellite </a:t>
            </a:r>
            <a:r>
              <a:rPr lang="en-US" dirty="0" smtClean="0"/>
              <a:t>Liaisons – </a:t>
            </a:r>
            <a:r>
              <a:rPr lang="en-US" b="1" dirty="0" smtClean="0">
                <a:solidFill>
                  <a:srgbClr val="0000FF"/>
                </a:solidFill>
              </a:rPr>
              <a:t>SPoRT now has Dr. Geoffrey Stano as a formal SPoRT Satellite Liaison; enables better interaction with other liaisons, National Centers, and Proving Grounds</a:t>
            </a:r>
            <a:endParaRPr lang="en-US" b="1" dirty="0" smtClean="0">
              <a:solidFill>
                <a:srgbClr val="0000FF"/>
              </a:solidFill>
              <a:latin typeface="Calibri" pitchFamily="34" charset="0"/>
            </a:endParaRPr>
          </a:p>
          <a:p>
            <a:pPr marL="227013" lvl="1" indent="-227013">
              <a:lnSpc>
                <a:spcPct val="85000"/>
              </a:lnSpc>
              <a:spcBef>
                <a:spcPts val="0"/>
              </a:spcBef>
              <a:spcAft>
                <a:spcPts val="1200"/>
              </a:spcAft>
              <a:buFont typeface="Arial" panose="020B0604020202020204" pitchFamily="34" charset="0"/>
              <a:buChar char="•"/>
            </a:pPr>
            <a:r>
              <a:rPr lang="en-US" dirty="0" smtClean="0">
                <a:latin typeface="Calibri" pitchFamily="34" charset="0"/>
              </a:rPr>
              <a:t>Consider </a:t>
            </a:r>
            <a:r>
              <a:rPr lang="en-US" dirty="0">
                <a:latin typeface="Calibri" pitchFamily="34" charset="0"/>
              </a:rPr>
              <a:t>using standard approaches such as drought percentiles/indices through </a:t>
            </a:r>
            <a:r>
              <a:rPr lang="en-US" dirty="0" smtClean="0">
                <a:latin typeface="Calibri" pitchFamily="34" charset="0"/>
              </a:rPr>
              <a:t>formal tools </a:t>
            </a:r>
            <a:r>
              <a:rPr lang="en-US" dirty="0">
                <a:latin typeface="Calibri" pitchFamily="34" charset="0"/>
              </a:rPr>
              <a:t>such as LVT, for situational awareness applications.  </a:t>
            </a:r>
            <a:r>
              <a:rPr lang="en-US" dirty="0" smtClean="0">
                <a:latin typeface="Calibri" pitchFamily="34" charset="0"/>
              </a:rPr>
              <a:t>– </a:t>
            </a:r>
            <a:r>
              <a:rPr lang="en-US" b="1" dirty="0" smtClean="0">
                <a:solidFill>
                  <a:srgbClr val="0000FF"/>
                </a:solidFill>
                <a:latin typeface="Calibri" pitchFamily="34" charset="0"/>
              </a:rPr>
              <a:t>new real-time percentile product for drought available to select WFOs; implemented Land Verification Toolkit as part of SPoRT-LIS processing and on-the-fly validation</a:t>
            </a:r>
          </a:p>
          <a:p>
            <a:pPr marL="227013" lvl="1" indent="-227013">
              <a:lnSpc>
                <a:spcPct val="85000"/>
              </a:lnSpc>
              <a:spcBef>
                <a:spcPts val="0"/>
              </a:spcBef>
              <a:spcAft>
                <a:spcPts val="1200"/>
              </a:spcAft>
              <a:buFont typeface="Arial" panose="020B0604020202020204" pitchFamily="34" charset="0"/>
              <a:buChar char="•"/>
            </a:pPr>
            <a:r>
              <a:rPr lang="en-US" dirty="0">
                <a:latin typeface="Calibri" pitchFamily="34" charset="0"/>
              </a:rPr>
              <a:t>SPoRT should note that the operational approach in data assimilation is to </a:t>
            </a:r>
            <a:r>
              <a:rPr lang="en-US" dirty="0" smtClean="0">
                <a:latin typeface="Calibri" pitchFamily="34" charset="0"/>
              </a:rPr>
              <a:t>assimilate radiance</a:t>
            </a:r>
            <a:r>
              <a:rPr lang="en-US" dirty="0">
                <a:latin typeface="Calibri" pitchFamily="34" charset="0"/>
              </a:rPr>
              <a:t>. Keep in mind that part of the “O2R” concept (using operational system </a:t>
            </a:r>
            <a:r>
              <a:rPr lang="en-US" dirty="0" smtClean="0">
                <a:latin typeface="Calibri" pitchFamily="34" charset="0"/>
              </a:rPr>
              <a:t>to conduct </a:t>
            </a:r>
            <a:r>
              <a:rPr lang="en-US" dirty="0">
                <a:latin typeface="Calibri" pitchFamily="34" charset="0"/>
              </a:rPr>
              <a:t>research where practical) is to enable effective </a:t>
            </a:r>
            <a:r>
              <a:rPr lang="en-US" dirty="0" smtClean="0">
                <a:latin typeface="Calibri" pitchFamily="34" charset="0"/>
              </a:rPr>
              <a:t>Research-to-Operations transitions</a:t>
            </a:r>
            <a:r>
              <a:rPr lang="en-US" dirty="0">
                <a:latin typeface="Calibri" pitchFamily="34" charset="0"/>
              </a:rPr>
              <a:t>. – </a:t>
            </a:r>
            <a:r>
              <a:rPr lang="en-US" b="1" dirty="0" smtClean="0">
                <a:solidFill>
                  <a:srgbClr val="0000FF"/>
                </a:solidFill>
                <a:latin typeface="Calibri" pitchFamily="34" charset="0"/>
              </a:rPr>
              <a:t>have reduced focus on assimilation of retrieved profiles; working to identify new areas of collaboration with JCSDA on improving radiance assimilation techniques through ROSES proposals</a:t>
            </a:r>
          </a:p>
          <a:p>
            <a:pPr marL="227013" lvl="1" indent="-227013">
              <a:lnSpc>
                <a:spcPct val="85000"/>
              </a:lnSpc>
              <a:spcAft>
                <a:spcPts val="1200"/>
              </a:spcAft>
              <a:buFont typeface="Arial" panose="020B0604020202020204" pitchFamily="34" charset="0"/>
              <a:buChar char="•"/>
            </a:pPr>
            <a:r>
              <a:rPr lang="en-US" dirty="0">
                <a:latin typeface="Calibri" pitchFamily="34" charset="0"/>
              </a:rPr>
              <a:t>Expand collaboration efforts with non-traditional partners and explore emerging service sectors will likely broaden SPoRT’s reach, visibility, and value. As long as staffing and resources allow these activities to remain viable without adversely impacting existing commitments, see no reason to oppose this direction. – </a:t>
            </a:r>
            <a:r>
              <a:rPr lang="en-US" b="1" dirty="0">
                <a:solidFill>
                  <a:srgbClr val="0000FF"/>
                </a:solidFill>
                <a:latin typeface="Calibri" pitchFamily="34" charset="0"/>
              </a:rPr>
              <a:t>engagement with select new partners and strategic vision for </a:t>
            </a:r>
            <a:r>
              <a:rPr lang="en-US" b="1" dirty="0" smtClean="0">
                <a:solidFill>
                  <a:srgbClr val="0000FF"/>
                </a:solidFill>
                <a:latin typeface="Calibri" pitchFamily="34" charset="0"/>
              </a:rPr>
              <a:t>broader community engagement to be discussed at this meeting</a:t>
            </a:r>
            <a:endParaRPr lang="en-US" dirty="0">
              <a:latin typeface="Calibri" pitchFamily="34" charset="0"/>
            </a:endParaRPr>
          </a:p>
        </p:txBody>
      </p:sp>
      <p:sp>
        <p:nvSpPr>
          <p:cNvPr id="5"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2014 SPoRT SAC Recommendations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0613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5"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Objectives/Benefits of SAC</a:t>
            </a:r>
            <a:endParaRPr lang="en-US" sz="4400" b="1" dirty="0">
              <a:effectLst>
                <a:outerShdw blurRad="38100" dist="38100" dir="2700000" algn="tl">
                  <a:srgbClr val="000000">
                    <a:alpha val="43137"/>
                  </a:srgbClr>
                </a:outerShdw>
              </a:effectLst>
            </a:endParaRPr>
          </a:p>
        </p:txBody>
      </p:sp>
      <p:sp>
        <p:nvSpPr>
          <p:cNvPr id="7" name="Rectangle 11"/>
          <p:cNvSpPr>
            <a:spLocks noChangeArrowheads="1"/>
          </p:cNvSpPr>
          <p:nvPr/>
        </p:nvSpPr>
        <p:spPr bwMode="auto">
          <a:xfrm>
            <a:off x="685800" y="1913287"/>
            <a:ext cx="8077200" cy="3539430"/>
          </a:xfrm>
          <a:prstGeom prst="rect">
            <a:avLst/>
          </a:prstGeom>
          <a:noFill/>
          <a:ln w="9525">
            <a:noFill/>
            <a:miter lim="800000"/>
            <a:headEnd/>
            <a:tailEnd/>
          </a:ln>
        </p:spPr>
        <p:txBody>
          <a:bodyPr anchor="ctr">
            <a:spAutoFit/>
          </a:bodyPr>
          <a:lstStyle/>
          <a:p>
            <a:pPr marL="227013" lvl="1" indent="-227013">
              <a:lnSpc>
                <a:spcPct val="85000"/>
              </a:lnSpc>
              <a:spcAft>
                <a:spcPts val="600"/>
              </a:spcAft>
              <a:buFont typeface="Arial" panose="020B0604020202020204" pitchFamily="34" charset="0"/>
              <a:buChar char="•"/>
            </a:pPr>
            <a:r>
              <a:rPr lang="en-US" sz="2400" b="1" dirty="0" smtClean="0">
                <a:solidFill>
                  <a:prstClr val="black"/>
                </a:solidFill>
                <a:latin typeface="Calibri"/>
              </a:rPr>
              <a:t>SPoRT </a:t>
            </a:r>
            <a:r>
              <a:rPr lang="en-US" sz="2400" b="1" dirty="0">
                <a:solidFill>
                  <a:prstClr val="black"/>
                </a:solidFill>
                <a:latin typeface="Calibri"/>
              </a:rPr>
              <a:t>scientists </a:t>
            </a:r>
            <a:r>
              <a:rPr lang="en-US" sz="2400" i="1" dirty="0">
                <a:solidFill>
                  <a:prstClr val="black"/>
                </a:solidFill>
                <a:latin typeface="Calibri"/>
              </a:rPr>
              <a:t>– improve focus of activities</a:t>
            </a:r>
          </a:p>
          <a:p>
            <a:pPr marL="227013" lvl="1" indent="-227013">
              <a:lnSpc>
                <a:spcPct val="85000"/>
              </a:lnSpc>
              <a:spcAft>
                <a:spcPts val="600"/>
              </a:spcAft>
              <a:buFont typeface="Arial" panose="020B0604020202020204" pitchFamily="34" charset="0"/>
              <a:buChar char="•"/>
            </a:pPr>
            <a:r>
              <a:rPr lang="en-US" sz="2400" b="1" dirty="0">
                <a:solidFill>
                  <a:prstClr val="black"/>
                </a:solidFill>
                <a:latin typeface="Calibri"/>
              </a:rPr>
              <a:t>NASA Headquarters program </a:t>
            </a:r>
            <a:r>
              <a:rPr lang="en-US" sz="2400" b="1" dirty="0" smtClean="0">
                <a:solidFill>
                  <a:prstClr val="black"/>
                </a:solidFill>
                <a:latin typeface="Calibri"/>
              </a:rPr>
              <a:t>manager </a:t>
            </a:r>
            <a:r>
              <a:rPr lang="en-US" sz="2400" i="1" dirty="0" smtClean="0">
                <a:solidFill>
                  <a:prstClr val="black"/>
                </a:solidFill>
                <a:latin typeface="Calibri"/>
              </a:rPr>
              <a:t>– help guide program </a:t>
            </a:r>
            <a:r>
              <a:rPr lang="en-US" sz="2400" i="1" dirty="0">
                <a:solidFill>
                  <a:prstClr val="black"/>
                </a:solidFill>
                <a:latin typeface="Calibri"/>
              </a:rPr>
              <a:t>emphasis </a:t>
            </a:r>
            <a:endParaRPr lang="en-US" sz="2400" b="1" dirty="0" smtClean="0">
              <a:solidFill>
                <a:prstClr val="black"/>
              </a:solidFill>
              <a:latin typeface="Calibri"/>
            </a:endParaRPr>
          </a:p>
          <a:p>
            <a:pPr marL="227013" lvl="1" indent="-227013">
              <a:lnSpc>
                <a:spcPct val="85000"/>
              </a:lnSpc>
              <a:spcAft>
                <a:spcPts val="600"/>
              </a:spcAft>
              <a:buFont typeface="Arial" panose="020B0604020202020204" pitchFamily="34" charset="0"/>
              <a:buChar char="•"/>
            </a:pPr>
            <a:r>
              <a:rPr lang="en-US" sz="2400" b="1" dirty="0" smtClean="0">
                <a:solidFill>
                  <a:prstClr val="black"/>
                </a:solidFill>
                <a:latin typeface="Calibri"/>
              </a:rPr>
              <a:t>NOAA program managers </a:t>
            </a:r>
            <a:r>
              <a:rPr lang="en-US" sz="2400" i="1" dirty="0">
                <a:solidFill>
                  <a:prstClr val="black"/>
                </a:solidFill>
                <a:latin typeface="Calibri"/>
              </a:rPr>
              <a:t>– </a:t>
            </a:r>
            <a:r>
              <a:rPr lang="en-US" sz="2400" i="1" dirty="0" smtClean="0">
                <a:solidFill>
                  <a:prstClr val="black"/>
                </a:solidFill>
                <a:latin typeface="Calibri"/>
              </a:rPr>
              <a:t>help guide program </a:t>
            </a:r>
            <a:r>
              <a:rPr lang="en-US" sz="2400" i="1" dirty="0">
                <a:solidFill>
                  <a:prstClr val="black"/>
                </a:solidFill>
                <a:latin typeface="Calibri"/>
              </a:rPr>
              <a:t>emphasis </a:t>
            </a:r>
            <a:r>
              <a:rPr lang="en-US" sz="2400" i="1" dirty="0" smtClean="0">
                <a:solidFill>
                  <a:prstClr val="black"/>
                </a:solidFill>
                <a:latin typeface="Calibri"/>
              </a:rPr>
              <a:t>to better serve needs</a:t>
            </a:r>
          </a:p>
          <a:p>
            <a:pPr marL="227013" lvl="1" indent="-227013">
              <a:lnSpc>
                <a:spcPct val="85000"/>
              </a:lnSpc>
              <a:spcAft>
                <a:spcPts val="600"/>
              </a:spcAft>
              <a:buFont typeface="Arial" panose="020B0604020202020204" pitchFamily="34" charset="0"/>
              <a:buChar char="•"/>
            </a:pPr>
            <a:r>
              <a:rPr lang="en-US" sz="2400" b="1" dirty="0">
                <a:solidFill>
                  <a:prstClr val="black"/>
                </a:solidFill>
              </a:rPr>
              <a:t>SAC – </a:t>
            </a:r>
            <a:r>
              <a:rPr lang="en-US" sz="2400" i="1" dirty="0">
                <a:solidFill>
                  <a:prstClr val="black"/>
                </a:solidFill>
              </a:rPr>
              <a:t>scientists / managers learn more details of the SPoRT program for expanding potential </a:t>
            </a:r>
            <a:r>
              <a:rPr lang="en-US" sz="2400" i="1" dirty="0" smtClean="0">
                <a:solidFill>
                  <a:prstClr val="black"/>
                </a:solidFill>
              </a:rPr>
              <a:t>collaborations</a:t>
            </a:r>
            <a:endParaRPr lang="en-US" sz="2400" i="1" dirty="0">
              <a:solidFill>
                <a:prstClr val="black"/>
              </a:solidFill>
              <a:latin typeface="Calibri"/>
            </a:endParaRPr>
          </a:p>
          <a:p>
            <a:pPr marL="227013" lvl="1" indent="-227013">
              <a:lnSpc>
                <a:spcPct val="85000"/>
              </a:lnSpc>
              <a:spcAft>
                <a:spcPts val="600"/>
              </a:spcAft>
              <a:buFont typeface="Arial" panose="020B0604020202020204" pitchFamily="34" charset="0"/>
              <a:buChar char="•"/>
            </a:pPr>
            <a:r>
              <a:rPr lang="en-US" sz="2400" b="1" dirty="0">
                <a:solidFill>
                  <a:prstClr val="black"/>
                </a:solidFill>
                <a:latin typeface="Calibri"/>
              </a:rPr>
              <a:t>Beneficiaries, partners, and end users </a:t>
            </a:r>
            <a:r>
              <a:rPr lang="en-US" sz="2400" i="1" dirty="0">
                <a:solidFill>
                  <a:prstClr val="black"/>
                </a:solidFill>
                <a:latin typeface="Calibri"/>
              </a:rPr>
              <a:t>– know that SPoRT is determined to provide best quality / services to those who rely on us</a:t>
            </a:r>
            <a:r>
              <a:rPr lang="en-US" sz="2400" i="1" dirty="0" smtClean="0">
                <a:solidFill>
                  <a:prstClr val="black"/>
                </a:solidFill>
                <a:latin typeface="Calibri"/>
              </a:rPr>
              <a:t>!</a:t>
            </a:r>
            <a:endParaRPr lang="en-US" sz="2400" i="1" dirty="0">
              <a:solidFill>
                <a:prstClr val="black"/>
              </a:solidFill>
              <a:latin typeface="Calibri"/>
            </a:endParaRPr>
          </a:p>
        </p:txBody>
      </p:sp>
    </p:spTree>
    <p:extLst>
      <p:ext uri="{BB962C8B-B14F-4D97-AF65-F5344CB8AC3E}">
        <p14:creationId xmlns:p14="http://schemas.microsoft.com/office/powerpoint/2010/main" val="3193918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2" name="TextBox 1"/>
          <p:cNvSpPr txBox="1"/>
          <p:nvPr/>
        </p:nvSpPr>
        <p:spPr>
          <a:xfrm>
            <a:off x="372234" y="1440381"/>
            <a:ext cx="8245784" cy="4628960"/>
          </a:xfrm>
          <a:prstGeom prst="rect">
            <a:avLst/>
          </a:prstGeom>
          <a:noFill/>
        </p:spPr>
        <p:txBody>
          <a:bodyPr wrap="square" rtlCol="0">
            <a:spAutoFit/>
          </a:bodyPr>
          <a:lstStyle/>
          <a:p>
            <a:pPr marL="114300" lvl="1">
              <a:lnSpc>
                <a:spcPct val="85000"/>
              </a:lnSpc>
              <a:spcBef>
                <a:spcPts val="0"/>
              </a:spcBef>
              <a:spcAft>
                <a:spcPts val="1200"/>
              </a:spcAft>
            </a:pPr>
            <a:r>
              <a:rPr lang="en-US" sz="2400" b="1" i="1" u="sng" dirty="0">
                <a:latin typeface="Calibri" pitchFamily="34" charset="0"/>
              </a:rPr>
              <a:t>SPoRT team will provide</a:t>
            </a:r>
            <a:r>
              <a:rPr lang="en-US" sz="2400" b="1" i="1" dirty="0">
                <a:latin typeface="Calibri" pitchFamily="34" charset="0"/>
              </a:rPr>
              <a:t>:</a:t>
            </a:r>
          </a:p>
          <a:p>
            <a:pPr marL="227013" lvl="1" indent="-227013">
              <a:lnSpc>
                <a:spcPct val="85000"/>
              </a:lnSpc>
              <a:spcBef>
                <a:spcPts val="0"/>
              </a:spcBef>
              <a:spcAft>
                <a:spcPts val="1200"/>
              </a:spcAft>
              <a:buFont typeface="Arial" panose="020B0604020202020204" pitchFamily="34" charset="0"/>
              <a:buChar char="•"/>
            </a:pPr>
            <a:r>
              <a:rPr lang="en-US" sz="2400" dirty="0" smtClean="0">
                <a:latin typeface="Calibri" pitchFamily="34" charset="0"/>
              </a:rPr>
              <a:t>Comprehensive review </a:t>
            </a:r>
            <a:r>
              <a:rPr lang="en-US" sz="2400" dirty="0">
                <a:latin typeface="Calibri" pitchFamily="34" charset="0"/>
              </a:rPr>
              <a:t>of </a:t>
            </a:r>
            <a:r>
              <a:rPr lang="en-US" sz="2400" u="sng" dirty="0">
                <a:latin typeface="Calibri" pitchFamily="34" charset="0"/>
              </a:rPr>
              <a:t>major</a:t>
            </a:r>
            <a:r>
              <a:rPr lang="en-US" sz="2400" dirty="0">
                <a:latin typeface="Calibri" pitchFamily="34" charset="0"/>
              </a:rPr>
              <a:t> SPoRT activities since the last SAC meeting </a:t>
            </a:r>
            <a:r>
              <a:rPr lang="en-US" sz="2400" dirty="0" smtClean="0">
                <a:latin typeface="Calibri" pitchFamily="34" charset="0"/>
              </a:rPr>
              <a:t>(August 2014) </a:t>
            </a:r>
            <a:endParaRPr lang="en-US" sz="2400" dirty="0">
              <a:latin typeface="Calibri" pitchFamily="34" charset="0"/>
            </a:endParaRPr>
          </a:p>
          <a:p>
            <a:pPr marL="227013" lvl="1" indent="-227013">
              <a:lnSpc>
                <a:spcPct val="85000"/>
              </a:lnSpc>
              <a:spcBef>
                <a:spcPts val="0"/>
              </a:spcBef>
              <a:spcAft>
                <a:spcPts val="1200"/>
              </a:spcAft>
              <a:buFont typeface="Arial" panose="020B0604020202020204" pitchFamily="34" charset="0"/>
              <a:buChar char="•"/>
            </a:pPr>
            <a:r>
              <a:rPr lang="en-US" sz="2400" dirty="0">
                <a:latin typeface="Calibri" pitchFamily="34" charset="0"/>
              </a:rPr>
              <a:t>Details and highlights of other activities have been reported on in various reports </a:t>
            </a:r>
            <a:r>
              <a:rPr lang="en-US" sz="2400" dirty="0" smtClean="0">
                <a:latin typeface="Calibri" pitchFamily="34" charset="0"/>
              </a:rPr>
              <a:t>(electronic </a:t>
            </a:r>
            <a:r>
              <a:rPr lang="en-US" sz="2400" dirty="0">
                <a:latin typeface="Calibri" pitchFamily="34" charset="0"/>
              </a:rPr>
              <a:t>copy </a:t>
            </a:r>
            <a:r>
              <a:rPr lang="en-US" sz="2400" dirty="0" smtClean="0">
                <a:latin typeface="Calibri" pitchFamily="34" charset="0"/>
              </a:rPr>
              <a:t>distribution of 2014 Annual Report, product assessments, and quarterly reports)</a:t>
            </a:r>
            <a:endParaRPr lang="en-US" dirty="0">
              <a:latin typeface="Calibri" pitchFamily="34" charset="0"/>
            </a:endParaRPr>
          </a:p>
          <a:p>
            <a:pPr marL="227013" lvl="1" indent="-227013">
              <a:lnSpc>
                <a:spcPct val="85000"/>
              </a:lnSpc>
              <a:spcBef>
                <a:spcPts val="0"/>
              </a:spcBef>
              <a:spcAft>
                <a:spcPts val="1200"/>
              </a:spcAft>
              <a:buFont typeface="Arial" panose="020B0604020202020204" pitchFamily="34" charset="0"/>
              <a:buChar char="•"/>
            </a:pPr>
            <a:r>
              <a:rPr lang="en-US" sz="2400" dirty="0">
                <a:latin typeface="Calibri" pitchFamily="34" charset="0"/>
              </a:rPr>
              <a:t>Opportunity for end user feedback on SPoRT Research to Operations (R2O) process (Session 5 on </a:t>
            </a:r>
            <a:r>
              <a:rPr lang="en-US" sz="2400" dirty="0" smtClean="0">
                <a:latin typeface="Calibri" pitchFamily="34" charset="0"/>
              </a:rPr>
              <a:t>Wednesday morning)</a:t>
            </a:r>
            <a:endParaRPr lang="en-US" sz="2400" dirty="0">
              <a:latin typeface="Calibri" pitchFamily="34" charset="0"/>
            </a:endParaRPr>
          </a:p>
          <a:p>
            <a:pPr marL="227013" lvl="1" indent="-227013">
              <a:lnSpc>
                <a:spcPct val="85000"/>
              </a:lnSpc>
              <a:spcBef>
                <a:spcPts val="0"/>
              </a:spcBef>
              <a:spcAft>
                <a:spcPts val="1200"/>
              </a:spcAft>
              <a:buFont typeface="Arial" panose="020B0604020202020204" pitchFamily="34" charset="0"/>
              <a:buChar char="•"/>
            </a:pPr>
            <a:r>
              <a:rPr lang="en-US" sz="2400" dirty="0" smtClean="0">
                <a:latin typeface="Calibri" pitchFamily="34" charset="0"/>
              </a:rPr>
              <a:t>Each major scientific session includes 45 minutes to allow the </a:t>
            </a:r>
            <a:r>
              <a:rPr lang="en-US" sz="2400" dirty="0">
                <a:latin typeface="Calibri" pitchFamily="34" charset="0"/>
              </a:rPr>
              <a:t>SAC to document comments and start draft of </a:t>
            </a:r>
            <a:r>
              <a:rPr lang="en-US" sz="2400" dirty="0" smtClean="0">
                <a:latin typeface="Calibri" pitchFamily="34" charset="0"/>
              </a:rPr>
              <a:t>report</a:t>
            </a:r>
          </a:p>
          <a:p>
            <a:pPr marL="227013" lvl="1" indent="-227013">
              <a:lnSpc>
                <a:spcPct val="85000"/>
              </a:lnSpc>
              <a:spcBef>
                <a:spcPts val="0"/>
              </a:spcBef>
              <a:spcAft>
                <a:spcPts val="1200"/>
              </a:spcAft>
              <a:buFont typeface="Arial" panose="020B0604020202020204" pitchFamily="34" charset="0"/>
              <a:buChar char="•"/>
            </a:pPr>
            <a:r>
              <a:rPr lang="en-US" sz="2400" b="1" i="1" u="sng" dirty="0" smtClean="0">
                <a:latin typeface="Calibri" pitchFamily="34" charset="0"/>
              </a:rPr>
              <a:t>Recommendations from 2016 SAC will be used to craft updated Strategic Plan</a:t>
            </a:r>
            <a:endParaRPr lang="en-US" sz="2400" b="1" i="1" u="sng" dirty="0">
              <a:latin typeface="Calibri" pitchFamily="34" charset="0"/>
            </a:endParaRPr>
          </a:p>
        </p:txBody>
      </p:sp>
      <p:sp>
        <p:nvSpPr>
          <p:cNvPr id="5"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Meeting Expectations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048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5"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Meeting Expectations</a:t>
            </a:r>
            <a:endParaRPr lang="en-US" sz="4400" b="1" dirty="0">
              <a:effectLst>
                <a:outerShdw blurRad="38100" dist="38100" dir="2700000" algn="tl">
                  <a:srgbClr val="000000">
                    <a:alpha val="43137"/>
                  </a:srgbClr>
                </a:outerShdw>
              </a:effectLst>
            </a:endParaRPr>
          </a:p>
        </p:txBody>
      </p:sp>
      <p:sp>
        <p:nvSpPr>
          <p:cNvPr id="6" name="Rectangle 11"/>
          <p:cNvSpPr>
            <a:spLocks noChangeArrowheads="1"/>
          </p:cNvSpPr>
          <p:nvPr/>
        </p:nvSpPr>
        <p:spPr bwMode="auto">
          <a:xfrm>
            <a:off x="685800" y="1839420"/>
            <a:ext cx="8077200" cy="3687163"/>
          </a:xfrm>
          <a:prstGeom prst="rect">
            <a:avLst/>
          </a:prstGeom>
          <a:noFill/>
          <a:ln w="9525">
            <a:noFill/>
            <a:miter lim="800000"/>
            <a:headEnd/>
            <a:tailEnd/>
          </a:ln>
        </p:spPr>
        <p:txBody>
          <a:bodyPr anchor="ctr">
            <a:spAutoFit/>
          </a:bodyPr>
          <a:lstStyle/>
          <a:p>
            <a:pPr marL="0" lvl="1">
              <a:lnSpc>
                <a:spcPct val="85000"/>
              </a:lnSpc>
              <a:spcBef>
                <a:spcPts val="0"/>
              </a:spcBef>
              <a:spcAft>
                <a:spcPts val="1200"/>
              </a:spcAft>
            </a:pPr>
            <a:r>
              <a:rPr lang="en-US" sz="2400" b="1" i="1" u="sng" dirty="0" smtClean="0">
                <a:latin typeface="Calibri" pitchFamily="34" charset="0"/>
              </a:rPr>
              <a:t>SAC</a:t>
            </a:r>
            <a:r>
              <a:rPr lang="en-US" sz="2400" b="1" i="1" u="sng" dirty="0">
                <a:latin typeface="Calibri" pitchFamily="34" charset="0"/>
              </a:rPr>
              <a:t> </a:t>
            </a:r>
            <a:r>
              <a:rPr lang="en-US" sz="2400" b="1" i="1" u="sng" dirty="0" smtClean="0">
                <a:latin typeface="Calibri" pitchFamily="34" charset="0"/>
              </a:rPr>
              <a:t>will provide:</a:t>
            </a:r>
            <a:endParaRPr lang="en-US" sz="2400" dirty="0" smtClean="0">
              <a:latin typeface="Calibri" pitchFamily="34" charset="0"/>
            </a:endParaRPr>
          </a:p>
          <a:p>
            <a:pPr marL="227013" lvl="1" indent="-227013">
              <a:lnSpc>
                <a:spcPct val="85000"/>
              </a:lnSpc>
              <a:spcBef>
                <a:spcPts val="0"/>
              </a:spcBef>
              <a:spcAft>
                <a:spcPts val="1200"/>
              </a:spcAft>
              <a:buFont typeface="Arial" panose="020B0604020202020204" pitchFamily="34" charset="0"/>
              <a:buChar char="•"/>
            </a:pPr>
            <a:r>
              <a:rPr lang="en-US" sz="2400" dirty="0">
                <a:latin typeface="Calibri" pitchFamily="34" charset="0"/>
              </a:rPr>
              <a:t>F</a:t>
            </a:r>
            <a:r>
              <a:rPr lang="en-US" sz="2400" dirty="0" smtClean="0">
                <a:latin typeface="Calibri" pitchFamily="34" charset="0"/>
              </a:rPr>
              <a:t>eedback on SPoRT strengths/weaknesses, accomplishments/failings, and opportunities/threats</a:t>
            </a:r>
          </a:p>
          <a:p>
            <a:pPr marL="227013" lvl="1" indent="-227013">
              <a:lnSpc>
                <a:spcPct val="85000"/>
              </a:lnSpc>
              <a:spcBef>
                <a:spcPts val="0"/>
              </a:spcBef>
              <a:spcAft>
                <a:spcPts val="1200"/>
              </a:spcAft>
              <a:buFont typeface="Arial" panose="020B0604020202020204" pitchFamily="34" charset="0"/>
              <a:buChar char="•"/>
            </a:pPr>
            <a:r>
              <a:rPr lang="en-US" sz="2400" dirty="0">
                <a:latin typeface="Calibri" pitchFamily="34" charset="0"/>
              </a:rPr>
              <a:t>G</a:t>
            </a:r>
            <a:r>
              <a:rPr lang="en-US" sz="2400" dirty="0" smtClean="0">
                <a:latin typeface="Calibri" pitchFamily="34" charset="0"/>
              </a:rPr>
              <a:t>uidance on organizational structure, partners, end users (as necessary) including potential new SAC members</a:t>
            </a:r>
          </a:p>
          <a:p>
            <a:pPr marL="227013" lvl="1" indent="-227013">
              <a:lnSpc>
                <a:spcPct val="85000"/>
              </a:lnSpc>
              <a:spcBef>
                <a:spcPts val="0"/>
              </a:spcBef>
              <a:spcAft>
                <a:spcPts val="1200"/>
              </a:spcAft>
              <a:buFont typeface="Arial" panose="020B0604020202020204" pitchFamily="34" charset="0"/>
              <a:buChar char="•"/>
            </a:pPr>
            <a:r>
              <a:rPr lang="en-US" sz="2400" dirty="0">
                <a:latin typeface="Calibri" pitchFamily="34" charset="0"/>
              </a:rPr>
              <a:t>D</a:t>
            </a:r>
            <a:r>
              <a:rPr lang="en-US" sz="2400" dirty="0" smtClean="0">
                <a:latin typeface="Calibri" pitchFamily="34" charset="0"/>
              </a:rPr>
              <a:t>irection and emphasis of future activities</a:t>
            </a:r>
          </a:p>
          <a:p>
            <a:pPr marL="227013" lvl="1" indent="-227013">
              <a:lnSpc>
                <a:spcPct val="85000"/>
              </a:lnSpc>
              <a:spcBef>
                <a:spcPts val="0"/>
              </a:spcBef>
              <a:spcAft>
                <a:spcPts val="1200"/>
              </a:spcAft>
              <a:buFont typeface="Arial" panose="020B0604020202020204" pitchFamily="34" charset="0"/>
              <a:buChar char="•"/>
            </a:pPr>
            <a:r>
              <a:rPr lang="en-US" sz="2400" dirty="0">
                <a:latin typeface="Calibri" pitchFamily="34" charset="0"/>
              </a:rPr>
              <a:t>P</a:t>
            </a:r>
            <a:r>
              <a:rPr lang="en-US" sz="2400" dirty="0" smtClean="0">
                <a:latin typeface="Calibri" pitchFamily="34" charset="0"/>
              </a:rPr>
              <a:t>reliminary feedback at end of the review</a:t>
            </a:r>
          </a:p>
          <a:p>
            <a:pPr marL="227013" lvl="1" indent="-227013">
              <a:lnSpc>
                <a:spcPct val="85000"/>
              </a:lnSpc>
              <a:spcBef>
                <a:spcPts val="0"/>
              </a:spcBef>
              <a:spcAft>
                <a:spcPts val="1200"/>
              </a:spcAft>
              <a:buFont typeface="Arial" panose="020B0604020202020204" pitchFamily="34" charset="0"/>
              <a:buChar char="•"/>
            </a:pPr>
            <a:r>
              <a:rPr lang="en-US" sz="2400" dirty="0" smtClean="0">
                <a:latin typeface="Calibri" pitchFamily="34" charset="0"/>
              </a:rPr>
              <a:t>Summary report that provides recommendations for the future (to be delivered within 3 months of the meeting)</a:t>
            </a:r>
          </a:p>
        </p:txBody>
      </p:sp>
    </p:spTree>
    <p:extLst>
      <p:ext uri="{BB962C8B-B14F-4D97-AF65-F5344CB8AC3E}">
        <p14:creationId xmlns:p14="http://schemas.microsoft.com/office/powerpoint/2010/main" val="223321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5"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SPoRT Mission and Goals</a:t>
            </a:r>
            <a:endParaRPr lang="en-US" sz="4400" b="1" dirty="0">
              <a:effectLst>
                <a:outerShdw blurRad="38100" dist="38100" dir="2700000" algn="tl">
                  <a:srgbClr val="000000">
                    <a:alpha val="43137"/>
                  </a:srgbClr>
                </a:outerShdw>
              </a:effectLst>
            </a:endParaRPr>
          </a:p>
        </p:txBody>
      </p:sp>
      <p:sp>
        <p:nvSpPr>
          <p:cNvPr id="7" name="Content Placeholder 16"/>
          <p:cNvSpPr txBox="1">
            <a:spLocks/>
          </p:cNvSpPr>
          <p:nvPr/>
        </p:nvSpPr>
        <p:spPr bwMode="auto">
          <a:xfrm>
            <a:off x="457200" y="1417016"/>
            <a:ext cx="8229600" cy="4130675"/>
          </a:xfrm>
          <a:prstGeom prst="rect">
            <a:avLst/>
          </a:prstGeom>
          <a:noFill/>
          <a:ln w="9525">
            <a:noFill/>
            <a:miter lim="800000"/>
            <a:headEnd/>
            <a:tailEnd/>
          </a:ln>
        </p:spPr>
        <p:txBody>
          <a:bodyPr/>
          <a:lstStyle/>
          <a:p>
            <a:pPr marL="112713" indent="-112713">
              <a:lnSpc>
                <a:spcPct val="85000"/>
              </a:lnSpc>
              <a:spcBef>
                <a:spcPts val="600"/>
              </a:spcBef>
              <a:buFont typeface="Arial" charset="0"/>
              <a:buNone/>
            </a:pPr>
            <a:r>
              <a:rPr lang="en-US" sz="2400" u="sng" dirty="0" smtClean="0">
                <a:solidFill>
                  <a:prstClr val="black"/>
                </a:solidFill>
                <a:latin typeface="Calibri" pitchFamily="34" charset="0"/>
              </a:rPr>
              <a:t>Mission:</a:t>
            </a:r>
            <a:r>
              <a:rPr lang="en-US" sz="2400" dirty="0" smtClean="0">
                <a:solidFill>
                  <a:prstClr val="black"/>
                </a:solidFill>
                <a:latin typeface="Calibri" pitchFamily="34" charset="0"/>
              </a:rPr>
              <a:t> </a:t>
            </a:r>
            <a:r>
              <a:rPr lang="en-US" sz="2400" dirty="0">
                <a:solidFill>
                  <a:prstClr val="black"/>
                </a:solidFill>
                <a:latin typeface="Calibri" pitchFamily="34" charset="0"/>
              </a:rPr>
              <a:t>- Apply </a:t>
            </a:r>
            <a:r>
              <a:rPr lang="en-US" sz="2400" b="1" i="1" dirty="0">
                <a:solidFill>
                  <a:prstClr val="black"/>
                </a:solidFill>
                <a:latin typeface="Calibri" pitchFamily="34" charset="0"/>
              </a:rPr>
              <a:t>NASA and NOAA measurement systems and unique Earth science research</a:t>
            </a:r>
            <a:r>
              <a:rPr lang="en-US" sz="2400" dirty="0">
                <a:solidFill>
                  <a:prstClr val="black"/>
                </a:solidFill>
                <a:latin typeface="Calibri" pitchFamily="34" charset="0"/>
              </a:rPr>
              <a:t> to improve the accuracy of short-term weather prediction at </a:t>
            </a:r>
            <a:r>
              <a:rPr lang="en-US" sz="2400" u="sng" dirty="0">
                <a:solidFill>
                  <a:prstClr val="black"/>
                </a:solidFill>
                <a:latin typeface="Calibri" pitchFamily="34" charset="0"/>
              </a:rPr>
              <a:t>the regional / local scale </a:t>
            </a:r>
            <a:endParaRPr lang="en-US" sz="2400" dirty="0">
              <a:solidFill>
                <a:prstClr val="black"/>
              </a:solidFill>
              <a:latin typeface="Calibri" pitchFamily="34" charset="0"/>
            </a:endParaRPr>
          </a:p>
          <a:p>
            <a:pPr marL="112713" indent="-112713">
              <a:spcBef>
                <a:spcPct val="20000"/>
              </a:spcBef>
              <a:spcAft>
                <a:spcPts val="600"/>
              </a:spcAft>
              <a:buFont typeface="Arial" charset="0"/>
              <a:buNone/>
            </a:pPr>
            <a:r>
              <a:rPr lang="en-US" sz="2400" u="sng" dirty="0">
                <a:solidFill>
                  <a:prstClr val="black"/>
                </a:solidFill>
                <a:latin typeface="Calibri" pitchFamily="34" charset="0"/>
              </a:rPr>
              <a:t>Goals:</a:t>
            </a:r>
            <a:r>
              <a:rPr lang="en-US" sz="2400" dirty="0">
                <a:solidFill>
                  <a:prstClr val="black"/>
                </a:solidFill>
                <a:latin typeface="Calibri" pitchFamily="34" charset="0"/>
              </a:rPr>
              <a:t> </a:t>
            </a:r>
          </a:p>
          <a:p>
            <a:pPr marL="398462" lvl="1" indent="-285750">
              <a:lnSpc>
                <a:spcPct val="85000"/>
              </a:lnSpc>
              <a:spcBef>
                <a:spcPts val="300"/>
              </a:spcBef>
              <a:spcAft>
                <a:spcPts val="600"/>
              </a:spcAft>
              <a:buFont typeface="Arial" panose="020B0604020202020204" pitchFamily="34" charset="0"/>
              <a:buChar char="•"/>
            </a:pPr>
            <a:r>
              <a:rPr lang="en-US" sz="2400" i="1" dirty="0">
                <a:solidFill>
                  <a:prstClr val="black"/>
                </a:solidFill>
                <a:latin typeface="Calibri" pitchFamily="34" charset="0"/>
              </a:rPr>
              <a:t>Evaluate and assess the utility of NASA and NOAA Earth science data and products and unique research capabilities to address operational weather forecast problems </a:t>
            </a:r>
          </a:p>
          <a:p>
            <a:pPr marL="398462" lvl="1" indent="-285750">
              <a:lnSpc>
                <a:spcPct val="85000"/>
              </a:lnSpc>
              <a:spcBef>
                <a:spcPts val="300"/>
              </a:spcBef>
              <a:spcAft>
                <a:spcPts val="600"/>
              </a:spcAft>
              <a:buFont typeface="Arial" panose="020B0604020202020204" pitchFamily="34" charset="0"/>
              <a:buChar char="•"/>
            </a:pPr>
            <a:r>
              <a:rPr lang="en-US" sz="2400" i="1" dirty="0">
                <a:solidFill>
                  <a:prstClr val="black"/>
                </a:solidFill>
                <a:latin typeface="Calibri" pitchFamily="34" charset="0"/>
              </a:rPr>
              <a:t>Provide an environment which enables the development and testing of new capabilities to improve short-term weather forecasts on a regional scale</a:t>
            </a:r>
          </a:p>
          <a:p>
            <a:pPr marL="398462" lvl="1" indent="-285750">
              <a:lnSpc>
                <a:spcPct val="85000"/>
              </a:lnSpc>
              <a:spcBef>
                <a:spcPts val="300"/>
              </a:spcBef>
              <a:spcAft>
                <a:spcPts val="600"/>
              </a:spcAft>
              <a:buFont typeface="Arial" panose="020B0604020202020204" pitchFamily="34" charset="0"/>
              <a:buChar char="•"/>
            </a:pPr>
            <a:r>
              <a:rPr lang="en-US" sz="2400" i="1" dirty="0">
                <a:solidFill>
                  <a:prstClr val="black"/>
                </a:solidFill>
                <a:latin typeface="Calibri" pitchFamily="34" charset="0"/>
              </a:rPr>
              <a:t>Help insure successful transition of new capabilities to operational weather entities for the benefit of </a:t>
            </a:r>
            <a:r>
              <a:rPr lang="en-US" sz="2400" i="1" dirty="0" smtClean="0">
                <a:solidFill>
                  <a:prstClr val="black"/>
                </a:solidFill>
                <a:latin typeface="Calibri" pitchFamily="34" charset="0"/>
              </a:rPr>
              <a:t>society</a:t>
            </a:r>
            <a:endParaRPr lang="en-US" sz="2400" i="1" dirty="0">
              <a:solidFill>
                <a:prstClr val="black"/>
              </a:solidFill>
              <a:latin typeface="Calibri" pitchFamily="34" charset="0"/>
            </a:endParaRPr>
          </a:p>
        </p:txBody>
      </p:sp>
    </p:spTree>
    <p:extLst>
      <p:ext uri="{BB962C8B-B14F-4D97-AF65-F5344CB8AC3E}">
        <p14:creationId xmlns:p14="http://schemas.microsoft.com/office/powerpoint/2010/main" val="1797579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5"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SPoRT Vision</a:t>
            </a:r>
            <a:endParaRPr lang="en-US" sz="4400" b="1" dirty="0">
              <a:effectLst>
                <a:outerShdw blurRad="38100" dist="38100" dir="2700000" algn="tl">
                  <a:srgbClr val="000000">
                    <a:alpha val="43137"/>
                  </a:srgbClr>
                </a:outerShdw>
              </a:effectLst>
            </a:endParaRPr>
          </a:p>
        </p:txBody>
      </p:sp>
      <p:sp>
        <p:nvSpPr>
          <p:cNvPr id="6" name="Content Placeholder 16"/>
          <p:cNvSpPr txBox="1">
            <a:spLocks/>
          </p:cNvSpPr>
          <p:nvPr/>
        </p:nvSpPr>
        <p:spPr bwMode="auto">
          <a:xfrm>
            <a:off x="457200" y="1288965"/>
            <a:ext cx="8229600" cy="4130675"/>
          </a:xfrm>
          <a:prstGeom prst="rect">
            <a:avLst/>
          </a:prstGeom>
          <a:noFill/>
          <a:ln w="9525">
            <a:noFill/>
            <a:miter lim="800000"/>
            <a:headEnd/>
            <a:tailEnd/>
          </a:ln>
        </p:spPr>
        <p:txBody>
          <a:bodyPr/>
          <a:lstStyle/>
          <a:p>
            <a:pPr marL="112713" indent="-112713">
              <a:lnSpc>
                <a:spcPct val="85000"/>
              </a:lnSpc>
              <a:spcBef>
                <a:spcPts val="600"/>
              </a:spcBef>
              <a:buFont typeface="Arial" charset="0"/>
              <a:buNone/>
            </a:pPr>
            <a:r>
              <a:rPr lang="en-US" sz="2400" u="sng" dirty="0" smtClean="0">
                <a:solidFill>
                  <a:prstClr val="black"/>
                </a:solidFill>
                <a:latin typeface="Calibri" pitchFamily="34" charset="0"/>
              </a:rPr>
              <a:t>Vision</a:t>
            </a:r>
            <a:r>
              <a:rPr lang="en-US" sz="2400" dirty="0" smtClean="0">
                <a:solidFill>
                  <a:prstClr val="black"/>
                </a:solidFill>
                <a:latin typeface="Calibri" pitchFamily="34" charset="0"/>
              </a:rPr>
              <a:t> - to </a:t>
            </a:r>
            <a:r>
              <a:rPr lang="en-US" sz="2400" dirty="0">
                <a:solidFill>
                  <a:prstClr val="black"/>
                </a:solidFill>
                <a:latin typeface="Calibri" pitchFamily="34" charset="0"/>
              </a:rPr>
              <a:t>become a</a:t>
            </a:r>
            <a:r>
              <a:rPr lang="en-US" sz="2400" dirty="0" smtClean="0">
                <a:solidFill>
                  <a:prstClr val="black"/>
                </a:solidFill>
                <a:latin typeface="Calibri" pitchFamily="34" charset="0"/>
              </a:rPr>
              <a:t> </a:t>
            </a:r>
            <a:r>
              <a:rPr lang="en-US" sz="2400" dirty="0">
                <a:solidFill>
                  <a:prstClr val="black"/>
                </a:solidFill>
                <a:latin typeface="Calibri" pitchFamily="34" charset="0"/>
              </a:rPr>
              <a:t>focal point and facilitator for the transfer of NASA </a:t>
            </a:r>
            <a:r>
              <a:rPr lang="en-US" sz="2400" dirty="0" smtClean="0">
                <a:solidFill>
                  <a:prstClr val="black"/>
                </a:solidFill>
                <a:latin typeface="Calibri" pitchFamily="34" charset="0"/>
              </a:rPr>
              <a:t>Earth </a:t>
            </a:r>
            <a:r>
              <a:rPr lang="en-US" sz="2400" dirty="0">
                <a:solidFill>
                  <a:prstClr val="black"/>
                </a:solidFill>
                <a:latin typeface="Calibri" pitchFamily="34" charset="0"/>
              </a:rPr>
              <a:t>science </a:t>
            </a:r>
            <a:r>
              <a:rPr lang="en-US" sz="2400" dirty="0" smtClean="0">
                <a:solidFill>
                  <a:prstClr val="black"/>
                </a:solidFill>
                <a:latin typeface="Calibri" pitchFamily="34" charset="0"/>
              </a:rPr>
              <a:t>datasets, products, and technologies </a:t>
            </a:r>
            <a:r>
              <a:rPr lang="en-US" sz="2400" dirty="0">
                <a:solidFill>
                  <a:prstClr val="black"/>
                </a:solidFill>
                <a:latin typeface="Calibri" pitchFamily="34" charset="0"/>
              </a:rPr>
              <a:t>to </a:t>
            </a:r>
            <a:r>
              <a:rPr lang="en-US" sz="2400" dirty="0" smtClean="0">
                <a:solidFill>
                  <a:prstClr val="black"/>
                </a:solidFill>
                <a:latin typeface="Calibri" pitchFamily="34" charset="0"/>
              </a:rPr>
              <a:t>operational decision makers </a:t>
            </a:r>
            <a:r>
              <a:rPr lang="en-US" sz="2400" dirty="0">
                <a:solidFill>
                  <a:prstClr val="black"/>
                </a:solidFill>
                <a:latin typeface="Calibri" pitchFamily="34" charset="0"/>
              </a:rPr>
              <a:t>with emphasis on short-term forecasting on the regional and local scale</a:t>
            </a:r>
          </a:p>
        </p:txBody>
      </p:sp>
      <p:grpSp>
        <p:nvGrpSpPr>
          <p:cNvPr id="8" name="Group 39"/>
          <p:cNvGrpSpPr>
            <a:grpSpLocks/>
          </p:cNvGrpSpPr>
          <p:nvPr/>
        </p:nvGrpSpPr>
        <p:grpSpPr bwMode="auto">
          <a:xfrm>
            <a:off x="392468" y="2667000"/>
            <a:ext cx="8062913" cy="1508125"/>
            <a:chOff x="864" y="3082"/>
            <a:chExt cx="5079" cy="950"/>
          </a:xfrm>
        </p:grpSpPr>
        <p:sp>
          <p:nvSpPr>
            <p:cNvPr id="9" name="AutoShape 15"/>
            <p:cNvSpPr>
              <a:spLocks noChangeAspect="1" noChangeArrowheads="1"/>
            </p:cNvSpPr>
            <p:nvPr/>
          </p:nvSpPr>
          <p:spPr bwMode="auto">
            <a:xfrm>
              <a:off x="864" y="3082"/>
              <a:ext cx="3984" cy="950"/>
            </a:xfrm>
            <a:prstGeom prst="rect">
              <a:avLst/>
            </a:prstGeom>
            <a:noFill/>
            <a:ln w="9525">
              <a:noFill/>
              <a:miter lim="800000"/>
              <a:headEnd/>
              <a:tailEnd/>
            </a:ln>
          </p:spPr>
          <p:txBody>
            <a:bodyPr/>
            <a:lstStyle/>
            <a:p>
              <a:endParaRPr lang="en-US">
                <a:solidFill>
                  <a:prstClr val="black"/>
                </a:solidFill>
              </a:endParaRPr>
            </a:p>
          </p:txBody>
        </p:sp>
        <p:grpSp>
          <p:nvGrpSpPr>
            <p:cNvPr id="10" name="Group 16"/>
            <p:cNvGrpSpPr>
              <a:grpSpLocks/>
            </p:cNvGrpSpPr>
            <p:nvPr/>
          </p:nvGrpSpPr>
          <p:grpSpPr bwMode="auto">
            <a:xfrm>
              <a:off x="913" y="3415"/>
              <a:ext cx="3702" cy="96"/>
              <a:chOff x="144" y="2928"/>
              <a:chExt cx="5424" cy="96"/>
            </a:xfrm>
          </p:grpSpPr>
          <p:sp>
            <p:nvSpPr>
              <p:cNvPr id="31" name="AutoShape 17"/>
              <p:cNvSpPr>
                <a:spLocks noChangeArrowheads="1"/>
              </p:cNvSpPr>
              <p:nvPr/>
            </p:nvSpPr>
            <p:spPr bwMode="auto">
              <a:xfrm>
                <a:off x="1344" y="2928"/>
                <a:ext cx="96" cy="96"/>
              </a:xfrm>
              <a:prstGeom prst="triangle">
                <a:avLst>
                  <a:gd name="adj" fmla="val 50000"/>
                </a:avLst>
              </a:prstGeom>
              <a:noFill/>
              <a:ln w="9525">
                <a:solidFill>
                  <a:srgbClr val="FFFFFF"/>
                </a:solidFill>
                <a:miter lim="800000"/>
                <a:headEnd/>
                <a:tailEnd/>
              </a:ln>
            </p:spPr>
            <p:txBody>
              <a:bodyPr anchor="ctr"/>
              <a:lstStyle/>
              <a:p>
                <a:endParaRPr lang="en-US">
                  <a:solidFill>
                    <a:prstClr val="black"/>
                  </a:solidFill>
                </a:endParaRPr>
              </a:p>
            </p:txBody>
          </p:sp>
          <p:sp>
            <p:nvSpPr>
              <p:cNvPr id="32" name="AutoShape 18"/>
              <p:cNvSpPr>
                <a:spLocks noChangeArrowheads="1"/>
              </p:cNvSpPr>
              <p:nvPr/>
            </p:nvSpPr>
            <p:spPr bwMode="auto">
              <a:xfrm>
                <a:off x="144" y="2928"/>
                <a:ext cx="96" cy="96"/>
              </a:xfrm>
              <a:prstGeom prst="triangle">
                <a:avLst>
                  <a:gd name="adj" fmla="val 50000"/>
                </a:avLst>
              </a:prstGeom>
              <a:noFill/>
              <a:ln w="9525">
                <a:solidFill>
                  <a:srgbClr val="FFFFFF"/>
                </a:solidFill>
                <a:miter lim="800000"/>
                <a:headEnd/>
                <a:tailEnd/>
              </a:ln>
            </p:spPr>
            <p:txBody>
              <a:bodyPr anchor="ctr"/>
              <a:lstStyle/>
              <a:p>
                <a:endParaRPr lang="en-US">
                  <a:solidFill>
                    <a:prstClr val="black"/>
                  </a:solidFill>
                </a:endParaRPr>
              </a:p>
            </p:txBody>
          </p:sp>
          <p:sp>
            <p:nvSpPr>
              <p:cNvPr id="33" name="AutoShape 19"/>
              <p:cNvSpPr>
                <a:spLocks noChangeArrowheads="1"/>
              </p:cNvSpPr>
              <p:nvPr/>
            </p:nvSpPr>
            <p:spPr bwMode="auto">
              <a:xfrm>
                <a:off x="5472" y="2928"/>
                <a:ext cx="96" cy="96"/>
              </a:xfrm>
              <a:prstGeom prst="triangle">
                <a:avLst>
                  <a:gd name="adj" fmla="val 50000"/>
                </a:avLst>
              </a:prstGeom>
              <a:noFill/>
              <a:ln w="9525">
                <a:solidFill>
                  <a:srgbClr val="FFFFFF"/>
                </a:solidFill>
                <a:miter lim="800000"/>
                <a:headEnd/>
                <a:tailEnd/>
              </a:ln>
            </p:spPr>
            <p:txBody>
              <a:bodyPr anchor="ctr"/>
              <a:lstStyle/>
              <a:p>
                <a:endParaRPr lang="en-US">
                  <a:solidFill>
                    <a:prstClr val="black"/>
                  </a:solidFill>
                </a:endParaRPr>
              </a:p>
            </p:txBody>
          </p:sp>
          <p:sp>
            <p:nvSpPr>
              <p:cNvPr id="34" name="AutoShape 20"/>
              <p:cNvSpPr>
                <a:spLocks noChangeArrowheads="1"/>
              </p:cNvSpPr>
              <p:nvPr/>
            </p:nvSpPr>
            <p:spPr bwMode="auto">
              <a:xfrm>
                <a:off x="3456" y="2928"/>
                <a:ext cx="96" cy="96"/>
              </a:xfrm>
              <a:prstGeom prst="triangle">
                <a:avLst>
                  <a:gd name="adj" fmla="val 50000"/>
                </a:avLst>
              </a:prstGeom>
              <a:noFill/>
              <a:ln w="9525">
                <a:solidFill>
                  <a:srgbClr val="FFFFFF"/>
                </a:solidFill>
                <a:miter lim="800000"/>
                <a:headEnd/>
                <a:tailEnd/>
              </a:ln>
            </p:spPr>
            <p:txBody>
              <a:bodyPr anchor="ctr"/>
              <a:lstStyle/>
              <a:p>
                <a:endParaRPr lang="en-US">
                  <a:solidFill>
                    <a:prstClr val="black"/>
                  </a:solidFill>
                </a:endParaRPr>
              </a:p>
            </p:txBody>
          </p:sp>
        </p:grpSp>
        <p:sp>
          <p:nvSpPr>
            <p:cNvPr id="11" name="Text Box 21"/>
            <p:cNvSpPr txBox="1">
              <a:spLocks noChangeArrowheads="1"/>
            </p:cNvSpPr>
            <p:nvPr/>
          </p:nvSpPr>
          <p:spPr bwMode="auto">
            <a:xfrm>
              <a:off x="1787" y="3463"/>
              <a:ext cx="347" cy="174"/>
            </a:xfrm>
            <a:prstGeom prst="rect">
              <a:avLst/>
            </a:prstGeom>
            <a:noFill/>
            <a:ln w="9525">
              <a:noFill/>
              <a:miter lim="800000"/>
              <a:headEnd/>
              <a:tailEnd/>
            </a:ln>
          </p:spPr>
          <p:txBody>
            <a:bodyPr lIns="85917" tIns="42958" rIns="85917" bIns="42958"/>
            <a:lstStyle/>
            <a:p>
              <a:r>
                <a:rPr lang="en-US" sz="1000">
                  <a:solidFill>
                    <a:srgbClr val="000000"/>
                  </a:solidFill>
                </a:rPr>
                <a:t>FY05</a:t>
              </a:r>
              <a:endParaRPr lang="en-US">
                <a:solidFill>
                  <a:prstClr val="black"/>
                </a:solidFill>
              </a:endParaRPr>
            </a:p>
          </p:txBody>
        </p:sp>
        <p:sp>
          <p:nvSpPr>
            <p:cNvPr id="12" name="Rectangle 22"/>
            <p:cNvSpPr>
              <a:spLocks noChangeArrowheads="1"/>
            </p:cNvSpPr>
            <p:nvPr/>
          </p:nvSpPr>
          <p:spPr bwMode="auto">
            <a:xfrm>
              <a:off x="4578" y="3254"/>
              <a:ext cx="1365" cy="162"/>
            </a:xfrm>
            <a:prstGeom prst="rect">
              <a:avLst/>
            </a:prstGeom>
            <a:solidFill>
              <a:srgbClr val="B79CCC"/>
            </a:solidFill>
            <a:ln w="9525">
              <a:solidFill>
                <a:srgbClr val="000000"/>
              </a:solidFill>
              <a:miter lim="800000"/>
              <a:headEnd/>
              <a:tailEnd/>
            </a:ln>
          </p:spPr>
          <p:txBody>
            <a:bodyPr lIns="85917" tIns="42958" rIns="85917" bIns="42958" anchor="ctr"/>
            <a:lstStyle/>
            <a:p>
              <a:pPr algn="ctr"/>
              <a:r>
                <a:rPr lang="en-US" sz="1100" dirty="0">
                  <a:solidFill>
                    <a:srgbClr val="000000"/>
                  </a:solidFill>
                </a:rPr>
                <a:t>  </a:t>
              </a:r>
              <a:r>
                <a:rPr lang="en-US" sz="1100" dirty="0" smtClean="0">
                  <a:solidFill>
                    <a:srgbClr val="000000"/>
                  </a:solidFill>
                </a:rPr>
                <a:t>Phase IV</a:t>
              </a:r>
              <a:endParaRPr lang="en-US" dirty="0">
                <a:solidFill>
                  <a:prstClr val="black"/>
                </a:solidFill>
              </a:endParaRPr>
            </a:p>
          </p:txBody>
        </p:sp>
        <p:sp>
          <p:nvSpPr>
            <p:cNvPr id="13" name="Rectangle 23"/>
            <p:cNvSpPr>
              <a:spLocks noChangeArrowheads="1"/>
            </p:cNvSpPr>
            <p:nvPr/>
          </p:nvSpPr>
          <p:spPr bwMode="auto">
            <a:xfrm>
              <a:off x="974" y="3254"/>
              <a:ext cx="813" cy="161"/>
            </a:xfrm>
            <a:prstGeom prst="rect">
              <a:avLst/>
            </a:prstGeom>
            <a:solidFill>
              <a:srgbClr val="3399FF"/>
            </a:solidFill>
            <a:ln w="9525">
              <a:solidFill>
                <a:srgbClr val="000000"/>
              </a:solidFill>
              <a:miter lim="800000"/>
              <a:headEnd/>
              <a:tailEnd/>
            </a:ln>
          </p:spPr>
          <p:txBody>
            <a:bodyPr lIns="85917" tIns="42958" rIns="85917" bIns="42958" anchor="ctr"/>
            <a:lstStyle/>
            <a:p>
              <a:pPr algn="ctr"/>
              <a:r>
                <a:rPr lang="en-US" sz="1200" dirty="0">
                  <a:solidFill>
                    <a:srgbClr val="000000"/>
                  </a:solidFill>
                </a:rPr>
                <a:t>Phase I</a:t>
              </a:r>
              <a:endParaRPr lang="en-US" dirty="0">
                <a:solidFill>
                  <a:prstClr val="black"/>
                </a:solidFill>
              </a:endParaRPr>
            </a:p>
          </p:txBody>
        </p:sp>
        <p:sp>
          <p:nvSpPr>
            <p:cNvPr id="14" name="Rectangle 24"/>
            <p:cNvSpPr>
              <a:spLocks noChangeArrowheads="1"/>
            </p:cNvSpPr>
            <p:nvPr/>
          </p:nvSpPr>
          <p:spPr bwMode="auto">
            <a:xfrm>
              <a:off x="1776" y="3254"/>
              <a:ext cx="1453" cy="161"/>
            </a:xfrm>
            <a:prstGeom prst="rect">
              <a:avLst/>
            </a:prstGeom>
            <a:solidFill>
              <a:srgbClr val="F69200"/>
            </a:solidFill>
            <a:ln w="9525">
              <a:solidFill>
                <a:srgbClr val="000000"/>
              </a:solidFill>
              <a:miter lim="800000"/>
              <a:headEnd/>
              <a:tailEnd/>
            </a:ln>
          </p:spPr>
          <p:txBody>
            <a:bodyPr lIns="85917" tIns="42958" rIns="85917" bIns="42958" anchor="ctr"/>
            <a:lstStyle/>
            <a:p>
              <a:pPr algn="ctr"/>
              <a:r>
                <a:rPr lang="en-US" sz="1200" dirty="0">
                  <a:solidFill>
                    <a:srgbClr val="000000"/>
                  </a:solidFill>
                </a:rPr>
                <a:t>Phase </a:t>
              </a:r>
              <a:r>
                <a:rPr lang="en-US" sz="1200" dirty="0" smtClean="0">
                  <a:solidFill>
                    <a:srgbClr val="000000"/>
                  </a:solidFill>
                </a:rPr>
                <a:t>II</a:t>
              </a:r>
              <a:endParaRPr lang="en-US" dirty="0">
                <a:solidFill>
                  <a:prstClr val="black"/>
                </a:solidFill>
              </a:endParaRPr>
            </a:p>
          </p:txBody>
        </p:sp>
        <p:sp>
          <p:nvSpPr>
            <p:cNvPr id="17" name="Rectangle 25" descr="Dark upward diagonal"/>
            <p:cNvSpPr>
              <a:spLocks noChangeArrowheads="1"/>
            </p:cNvSpPr>
            <p:nvPr/>
          </p:nvSpPr>
          <p:spPr bwMode="auto">
            <a:xfrm>
              <a:off x="3229" y="3254"/>
              <a:ext cx="1365" cy="161"/>
            </a:xfrm>
            <a:prstGeom prst="rect">
              <a:avLst/>
            </a:prstGeom>
            <a:solidFill>
              <a:srgbClr val="00B050"/>
            </a:solidFill>
            <a:ln w="9525">
              <a:solidFill>
                <a:srgbClr val="000000"/>
              </a:solidFill>
              <a:miter lim="800000"/>
              <a:headEnd/>
              <a:tailEnd/>
            </a:ln>
          </p:spPr>
          <p:txBody>
            <a:bodyPr lIns="85917" tIns="42958" rIns="85917" bIns="42958" anchor="ctr"/>
            <a:lstStyle/>
            <a:p>
              <a:pPr algn="ctr"/>
              <a:r>
                <a:rPr lang="en-US" sz="1200" dirty="0">
                  <a:solidFill>
                    <a:srgbClr val="000000"/>
                  </a:solidFill>
                </a:rPr>
                <a:t>Phase III</a:t>
              </a:r>
              <a:endParaRPr lang="en-US" dirty="0">
                <a:solidFill>
                  <a:prstClr val="black"/>
                </a:solidFill>
              </a:endParaRPr>
            </a:p>
          </p:txBody>
        </p:sp>
        <p:sp>
          <p:nvSpPr>
            <p:cNvPr id="18" name="Text Box 26"/>
            <p:cNvSpPr txBox="1">
              <a:spLocks noChangeArrowheads="1"/>
            </p:cNvSpPr>
            <p:nvPr/>
          </p:nvSpPr>
          <p:spPr bwMode="auto">
            <a:xfrm>
              <a:off x="986" y="3084"/>
              <a:ext cx="821" cy="193"/>
            </a:xfrm>
            <a:prstGeom prst="rect">
              <a:avLst/>
            </a:prstGeom>
            <a:noFill/>
            <a:ln w="9525">
              <a:noFill/>
              <a:miter lim="800000"/>
              <a:headEnd/>
              <a:tailEnd/>
            </a:ln>
          </p:spPr>
          <p:txBody>
            <a:bodyPr lIns="85917" tIns="42958" rIns="85917" bIns="42958"/>
            <a:lstStyle/>
            <a:p>
              <a:r>
                <a:rPr lang="en-US" sz="1300" b="1">
                  <a:solidFill>
                    <a:srgbClr val="000000"/>
                  </a:solidFill>
                </a:rPr>
                <a:t>Development</a:t>
              </a:r>
              <a:endParaRPr lang="en-US">
                <a:solidFill>
                  <a:prstClr val="black"/>
                </a:solidFill>
              </a:endParaRPr>
            </a:p>
          </p:txBody>
        </p:sp>
        <p:sp>
          <p:nvSpPr>
            <p:cNvPr id="19" name="Text Box 27"/>
            <p:cNvSpPr txBox="1">
              <a:spLocks noChangeArrowheads="1"/>
            </p:cNvSpPr>
            <p:nvPr/>
          </p:nvSpPr>
          <p:spPr bwMode="auto">
            <a:xfrm>
              <a:off x="2000" y="3082"/>
              <a:ext cx="947" cy="193"/>
            </a:xfrm>
            <a:prstGeom prst="rect">
              <a:avLst/>
            </a:prstGeom>
            <a:noFill/>
            <a:ln w="9525">
              <a:noFill/>
              <a:miter lim="800000"/>
              <a:headEnd/>
              <a:tailEnd/>
            </a:ln>
          </p:spPr>
          <p:txBody>
            <a:bodyPr lIns="85917" tIns="42958" rIns="85917" bIns="42958"/>
            <a:lstStyle/>
            <a:p>
              <a:r>
                <a:rPr lang="en-US" sz="1300" b="1">
                  <a:solidFill>
                    <a:srgbClr val="000000"/>
                  </a:solidFill>
                </a:rPr>
                <a:t>Implementation</a:t>
              </a:r>
              <a:endParaRPr lang="en-US">
                <a:solidFill>
                  <a:prstClr val="black"/>
                </a:solidFill>
              </a:endParaRPr>
            </a:p>
          </p:txBody>
        </p:sp>
        <p:sp>
          <p:nvSpPr>
            <p:cNvPr id="20" name="Text Box 28"/>
            <p:cNvSpPr txBox="1">
              <a:spLocks noChangeArrowheads="1"/>
            </p:cNvSpPr>
            <p:nvPr/>
          </p:nvSpPr>
          <p:spPr bwMode="auto">
            <a:xfrm>
              <a:off x="3250" y="3082"/>
              <a:ext cx="1344" cy="193"/>
            </a:xfrm>
            <a:prstGeom prst="rect">
              <a:avLst/>
            </a:prstGeom>
            <a:noFill/>
            <a:ln w="9525">
              <a:noFill/>
              <a:miter lim="800000"/>
              <a:headEnd/>
              <a:tailEnd/>
            </a:ln>
          </p:spPr>
          <p:txBody>
            <a:bodyPr lIns="85917" tIns="42958" rIns="85917" bIns="42958"/>
            <a:lstStyle/>
            <a:p>
              <a:r>
                <a:rPr lang="en-US" sz="1300" b="1" dirty="0">
                  <a:solidFill>
                    <a:srgbClr val="000000"/>
                  </a:solidFill>
                </a:rPr>
                <a:t> </a:t>
              </a:r>
              <a:r>
                <a:rPr lang="en-US" sz="1300" b="1" dirty="0" smtClean="0">
                  <a:solidFill>
                    <a:srgbClr val="000000"/>
                  </a:solidFill>
                </a:rPr>
                <a:t>Adaptation and Growth</a:t>
              </a:r>
              <a:endParaRPr lang="en-US" dirty="0">
                <a:solidFill>
                  <a:prstClr val="black"/>
                </a:solidFill>
              </a:endParaRPr>
            </a:p>
          </p:txBody>
        </p:sp>
        <p:sp>
          <p:nvSpPr>
            <p:cNvPr id="21" name="Text Box 29"/>
            <p:cNvSpPr txBox="1">
              <a:spLocks noChangeArrowheads="1"/>
            </p:cNvSpPr>
            <p:nvPr/>
          </p:nvSpPr>
          <p:spPr bwMode="auto">
            <a:xfrm>
              <a:off x="864" y="3482"/>
              <a:ext cx="347" cy="174"/>
            </a:xfrm>
            <a:prstGeom prst="rect">
              <a:avLst/>
            </a:prstGeom>
            <a:noFill/>
            <a:ln w="9525">
              <a:noFill/>
              <a:miter lim="800000"/>
              <a:headEnd/>
              <a:tailEnd/>
            </a:ln>
          </p:spPr>
          <p:txBody>
            <a:bodyPr lIns="85917" tIns="42958" rIns="85917" bIns="42958"/>
            <a:lstStyle/>
            <a:p>
              <a:r>
                <a:rPr lang="en-US" sz="1000">
                  <a:solidFill>
                    <a:srgbClr val="000000"/>
                  </a:solidFill>
                </a:rPr>
                <a:t>FY02</a:t>
              </a:r>
              <a:endParaRPr lang="en-US">
                <a:solidFill>
                  <a:prstClr val="black"/>
                </a:solidFill>
              </a:endParaRPr>
            </a:p>
          </p:txBody>
        </p:sp>
        <p:sp>
          <p:nvSpPr>
            <p:cNvPr id="22" name="Text Box 30"/>
            <p:cNvSpPr txBox="1">
              <a:spLocks noChangeArrowheads="1"/>
            </p:cNvSpPr>
            <p:nvPr/>
          </p:nvSpPr>
          <p:spPr bwMode="auto">
            <a:xfrm>
              <a:off x="3124" y="3482"/>
              <a:ext cx="347" cy="174"/>
            </a:xfrm>
            <a:prstGeom prst="rect">
              <a:avLst/>
            </a:prstGeom>
            <a:noFill/>
            <a:ln w="9525">
              <a:noFill/>
              <a:miter lim="800000"/>
              <a:headEnd/>
              <a:tailEnd/>
            </a:ln>
          </p:spPr>
          <p:txBody>
            <a:bodyPr lIns="85917" tIns="42958" rIns="85917" bIns="42958"/>
            <a:lstStyle/>
            <a:p>
              <a:r>
                <a:rPr lang="en-US" sz="1000">
                  <a:solidFill>
                    <a:srgbClr val="000000"/>
                  </a:solidFill>
                </a:rPr>
                <a:t>FY10</a:t>
              </a:r>
              <a:endParaRPr lang="en-US">
                <a:solidFill>
                  <a:prstClr val="black"/>
                </a:solidFill>
              </a:endParaRPr>
            </a:p>
          </p:txBody>
        </p:sp>
        <p:sp>
          <p:nvSpPr>
            <p:cNvPr id="23" name="Text Box 31"/>
            <p:cNvSpPr txBox="1">
              <a:spLocks noChangeArrowheads="1"/>
            </p:cNvSpPr>
            <p:nvPr/>
          </p:nvSpPr>
          <p:spPr bwMode="auto">
            <a:xfrm>
              <a:off x="4501" y="3463"/>
              <a:ext cx="347" cy="174"/>
            </a:xfrm>
            <a:prstGeom prst="rect">
              <a:avLst/>
            </a:prstGeom>
            <a:noFill/>
            <a:ln w="9525">
              <a:noFill/>
              <a:miter lim="800000"/>
              <a:headEnd/>
              <a:tailEnd/>
            </a:ln>
          </p:spPr>
          <p:txBody>
            <a:bodyPr lIns="85917" tIns="42958" rIns="85917" bIns="42958"/>
            <a:lstStyle/>
            <a:p>
              <a:r>
                <a:rPr lang="en-US" sz="1000">
                  <a:solidFill>
                    <a:srgbClr val="000000"/>
                  </a:solidFill>
                </a:rPr>
                <a:t>FY15</a:t>
              </a:r>
              <a:endParaRPr lang="en-US">
                <a:solidFill>
                  <a:prstClr val="black"/>
                </a:solidFill>
              </a:endParaRPr>
            </a:p>
          </p:txBody>
        </p:sp>
        <p:sp>
          <p:nvSpPr>
            <p:cNvPr id="24" name="Text Box 32"/>
            <p:cNvSpPr txBox="1">
              <a:spLocks noChangeArrowheads="1"/>
            </p:cNvSpPr>
            <p:nvPr/>
          </p:nvSpPr>
          <p:spPr bwMode="auto">
            <a:xfrm>
              <a:off x="2042" y="3608"/>
              <a:ext cx="903" cy="405"/>
            </a:xfrm>
            <a:prstGeom prst="rect">
              <a:avLst/>
            </a:prstGeom>
            <a:noFill/>
            <a:ln w="9525">
              <a:noFill/>
              <a:miter lim="800000"/>
              <a:headEnd/>
              <a:tailEnd/>
            </a:ln>
          </p:spPr>
          <p:txBody>
            <a:bodyPr lIns="85917" tIns="42958" rIns="85917" bIns="42958"/>
            <a:lstStyle/>
            <a:p>
              <a:pPr algn="ctr">
                <a:lnSpc>
                  <a:spcPct val="85000"/>
                </a:lnSpc>
              </a:pPr>
              <a:r>
                <a:rPr lang="en-US" sz="1100" b="1">
                  <a:solidFill>
                    <a:srgbClr val="808080"/>
                  </a:solidFill>
                </a:rPr>
                <a:t>user interaction, assessment, </a:t>
              </a:r>
            </a:p>
            <a:p>
              <a:pPr algn="ctr">
                <a:lnSpc>
                  <a:spcPct val="85000"/>
                </a:lnSpc>
              </a:pPr>
              <a:r>
                <a:rPr lang="en-US" sz="1100" b="1">
                  <a:solidFill>
                    <a:srgbClr val="808080"/>
                  </a:solidFill>
                </a:rPr>
                <a:t>end user focus</a:t>
              </a:r>
              <a:endParaRPr lang="en-US" b="1">
                <a:solidFill>
                  <a:prstClr val="black"/>
                </a:solidFill>
              </a:endParaRPr>
            </a:p>
          </p:txBody>
        </p:sp>
        <p:sp>
          <p:nvSpPr>
            <p:cNvPr id="25" name="Text Box 33"/>
            <p:cNvSpPr txBox="1">
              <a:spLocks noChangeArrowheads="1"/>
            </p:cNvSpPr>
            <p:nvPr/>
          </p:nvSpPr>
          <p:spPr bwMode="auto">
            <a:xfrm>
              <a:off x="954" y="3608"/>
              <a:ext cx="834" cy="405"/>
            </a:xfrm>
            <a:prstGeom prst="rect">
              <a:avLst/>
            </a:prstGeom>
            <a:noFill/>
            <a:ln w="9525">
              <a:noFill/>
              <a:miter lim="800000"/>
              <a:headEnd/>
              <a:tailEnd/>
            </a:ln>
          </p:spPr>
          <p:txBody>
            <a:bodyPr lIns="85917" tIns="42958" rIns="85917" bIns="42958"/>
            <a:lstStyle/>
            <a:p>
              <a:pPr algn="ctr">
                <a:lnSpc>
                  <a:spcPct val="85000"/>
                </a:lnSpc>
              </a:pPr>
              <a:r>
                <a:rPr lang="en-US" sz="1100" b="1" dirty="0" smtClean="0">
                  <a:solidFill>
                    <a:srgbClr val="808080"/>
                  </a:solidFill>
                </a:rPr>
                <a:t>paradigm, relationships,</a:t>
              </a:r>
              <a:r>
                <a:rPr lang="en-US" sz="1100" b="1" dirty="0">
                  <a:solidFill>
                    <a:srgbClr val="808080"/>
                  </a:solidFill>
                </a:rPr>
                <a:t> </a:t>
              </a:r>
              <a:r>
                <a:rPr lang="en-US" sz="1100" b="1" dirty="0" smtClean="0">
                  <a:solidFill>
                    <a:srgbClr val="808080"/>
                  </a:solidFill>
                </a:rPr>
                <a:t>forecast problems</a:t>
              </a:r>
              <a:endParaRPr lang="en-US" b="1" dirty="0">
                <a:solidFill>
                  <a:prstClr val="black"/>
                </a:solidFill>
              </a:endParaRPr>
            </a:p>
          </p:txBody>
        </p:sp>
        <p:sp>
          <p:nvSpPr>
            <p:cNvPr id="26" name="Text Box 34"/>
            <p:cNvSpPr txBox="1">
              <a:spLocks noChangeArrowheads="1"/>
            </p:cNvSpPr>
            <p:nvPr/>
          </p:nvSpPr>
          <p:spPr bwMode="auto">
            <a:xfrm>
              <a:off x="3303" y="3627"/>
              <a:ext cx="1241" cy="405"/>
            </a:xfrm>
            <a:prstGeom prst="rect">
              <a:avLst/>
            </a:prstGeom>
            <a:noFill/>
            <a:ln w="9525">
              <a:noFill/>
              <a:miter lim="800000"/>
              <a:headEnd/>
              <a:tailEnd/>
            </a:ln>
          </p:spPr>
          <p:txBody>
            <a:bodyPr lIns="85917" tIns="42958" rIns="85917" bIns="42958"/>
            <a:lstStyle/>
            <a:p>
              <a:pPr algn="ctr">
                <a:lnSpc>
                  <a:spcPct val="85000"/>
                </a:lnSpc>
              </a:pPr>
              <a:r>
                <a:rPr lang="en-US" sz="1100" b="1" dirty="0">
                  <a:solidFill>
                    <a:srgbClr val="808080"/>
                  </a:solidFill>
                </a:rPr>
                <a:t>expand </a:t>
              </a:r>
              <a:r>
                <a:rPr lang="en-US" sz="1100" b="1" dirty="0" smtClean="0">
                  <a:solidFill>
                    <a:srgbClr val="808080"/>
                  </a:solidFill>
                </a:rPr>
                <a:t>NOAA/NWS partnerships, new data </a:t>
              </a:r>
              <a:r>
                <a:rPr lang="en-US" sz="1100" b="1" dirty="0">
                  <a:solidFill>
                    <a:srgbClr val="808080"/>
                  </a:solidFill>
                </a:rPr>
                <a:t>display </a:t>
              </a:r>
              <a:r>
                <a:rPr lang="en-US" sz="1100" b="1" dirty="0" smtClean="0">
                  <a:solidFill>
                    <a:srgbClr val="808080"/>
                  </a:solidFill>
                </a:rPr>
                <a:t>systems, new </a:t>
              </a:r>
              <a:r>
                <a:rPr lang="en-US" sz="1100" b="1" dirty="0">
                  <a:solidFill>
                    <a:srgbClr val="808080"/>
                  </a:solidFill>
                </a:rPr>
                <a:t>forecast problems</a:t>
              </a:r>
              <a:endParaRPr lang="en-US" b="1" dirty="0">
                <a:solidFill>
                  <a:prstClr val="black"/>
                </a:solidFill>
              </a:endParaRPr>
            </a:p>
          </p:txBody>
        </p:sp>
        <p:sp>
          <p:nvSpPr>
            <p:cNvPr id="27" name="AutoShape 35"/>
            <p:cNvSpPr>
              <a:spLocks noChangeArrowheads="1"/>
            </p:cNvSpPr>
            <p:nvPr/>
          </p:nvSpPr>
          <p:spPr bwMode="auto">
            <a:xfrm>
              <a:off x="956" y="3409"/>
              <a:ext cx="48" cy="97"/>
            </a:xfrm>
            <a:prstGeom prst="triangle">
              <a:avLst>
                <a:gd name="adj" fmla="val 50000"/>
              </a:avLst>
            </a:prstGeom>
            <a:solidFill>
              <a:srgbClr val="000000"/>
            </a:solidFill>
            <a:ln w="9525">
              <a:solidFill>
                <a:srgbClr val="000000"/>
              </a:solidFill>
              <a:miter lim="800000"/>
              <a:headEnd/>
              <a:tailEnd/>
            </a:ln>
          </p:spPr>
          <p:txBody>
            <a:bodyPr anchor="ctr"/>
            <a:lstStyle/>
            <a:p>
              <a:endParaRPr lang="en-US">
                <a:solidFill>
                  <a:prstClr val="black"/>
                </a:solidFill>
              </a:endParaRPr>
            </a:p>
          </p:txBody>
        </p:sp>
        <p:sp>
          <p:nvSpPr>
            <p:cNvPr id="28" name="AutoShape 36"/>
            <p:cNvSpPr>
              <a:spLocks noChangeArrowheads="1"/>
            </p:cNvSpPr>
            <p:nvPr/>
          </p:nvSpPr>
          <p:spPr bwMode="auto">
            <a:xfrm>
              <a:off x="1743" y="3409"/>
              <a:ext cx="48" cy="97"/>
            </a:xfrm>
            <a:prstGeom prst="triangle">
              <a:avLst>
                <a:gd name="adj" fmla="val 50000"/>
              </a:avLst>
            </a:prstGeom>
            <a:solidFill>
              <a:srgbClr val="000000"/>
            </a:solidFill>
            <a:ln w="9525">
              <a:solidFill>
                <a:srgbClr val="000000"/>
              </a:solidFill>
              <a:miter lim="800000"/>
              <a:headEnd/>
              <a:tailEnd/>
            </a:ln>
          </p:spPr>
          <p:txBody>
            <a:bodyPr anchor="ctr"/>
            <a:lstStyle/>
            <a:p>
              <a:endParaRPr lang="en-US">
                <a:solidFill>
                  <a:prstClr val="black"/>
                </a:solidFill>
              </a:endParaRPr>
            </a:p>
          </p:txBody>
        </p:sp>
        <p:sp>
          <p:nvSpPr>
            <p:cNvPr id="29" name="AutoShape 37"/>
            <p:cNvSpPr>
              <a:spLocks noChangeArrowheads="1"/>
            </p:cNvSpPr>
            <p:nvPr/>
          </p:nvSpPr>
          <p:spPr bwMode="auto">
            <a:xfrm>
              <a:off x="3202" y="3409"/>
              <a:ext cx="48" cy="97"/>
            </a:xfrm>
            <a:prstGeom prst="triangle">
              <a:avLst>
                <a:gd name="adj" fmla="val 50000"/>
              </a:avLst>
            </a:prstGeom>
            <a:solidFill>
              <a:srgbClr val="000000"/>
            </a:solidFill>
            <a:ln w="9525">
              <a:solidFill>
                <a:srgbClr val="000000"/>
              </a:solidFill>
              <a:miter lim="800000"/>
              <a:headEnd/>
              <a:tailEnd/>
            </a:ln>
          </p:spPr>
          <p:txBody>
            <a:bodyPr anchor="ctr"/>
            <a:lstStyle/>
            <a:p>
              <a:endParaRPr lang="en-US">
                <a:solidFill>
                  <a:prstClr val="black"/>
                </a:solidFill>
              </a:endParaRPr>
            </a:p>
          </p:txBody>
        </p:sp>
        <p:sp>
          <p:nvSpPr>
            <p:cNvPr id="30" name="AutoShape 38"/>
            <p:cNvSpPr>
              <a:spLocks noChangeArrowheads="1"/>
            </p:cNvSpPr>
            <p:nvPr/>
          </p:nvSpPr>
          <p:spPr bwMode="auto">
            <a:xfrm>
              <a:off x="4558" y="3409"/>
              <a:ext cx="49" cy="97"/>
            </a:xfrm>
            <a:prstGeom prst="triangle">
              <a:avLst>
                <a:gd name="adj" fmla="val 50000"/>
              </a:avLst>
            </a:prstGeom>
            <a:solidFill>
              <a:srgbClr val="000000"/>
            </a:solidFill>
            <a:ln w="9525">
              <a:solidFill>
                <a:srgbClr val="000000"/>
              </a:solidFill>
              <a:miter lim="800000"/>
              <a:headEnd/>
              <a:tailEnd/>
            </a:ln>
          </p:spPr>
          <p:txBody>
            <a:bodyPr anchor="ctr"/>
            <a:lstStyle/>
            <a:p>
              <a:endParaRPr lang="en-US">
                <a:solidFill>
                  <a:prstClr val="black"/>
                </a:solidFill>
              </a:endParaRPr>
            </a:p>
          </p:txBody>
        </p:sp>
      </p:grpSp>
      <p:sp>
        <p:nvSpPr>
          <p:cNvPr id="35" name="TextBox 34"/>
          <p:cNvSpPr txBox="1"/>
          <p:nvPr/>
        </p:nvSpPr>
        <p:spPr>
          <a:xfrm>
            <a:off x="533400" y="4191000"/>
            <a:ext cx="7924800" cy="1975926"/>
          </a:xfrm>
          <a:prstGeom prst="rect">
            <a:avLst/>
          </a:prstGeom>
          <a:noFill/>
        </p:spPr>
        <p:txBody>
          <a:bodyPr wrap="square" rtlCol="0">
            <a:spAutoFit/>
          </a:bodyPr>
          <a:lstStyle/>
          <a:p>
            <a:pPr>
              <a:lnSpc>
                <a:spcPct val="85000"/>
              </a:lnSpc>
            </a:pPr>
            <a:r>
              <a:rPr lang="en-US" sz="2400" dirty="0" smtClean="0">
                <a:latin typeface="+mn-lt"/>
              </a:rPr>
              <a:t>SPoRT has many </a:t>
            </a:r>
            <a:r>
              <a:rPr lang="en-US" sz="2400" i="1" u="sng" dirty="0" smtClean="0">
                <a:latin typeface="+mn-lt"/>
              </a:rPr>
              <a:t>new opportunities</a:t>
            </a:r>
            <a:r>
              <a:rPr lang="en-US" sz="2400" i="1" dirty="0" smtClean="0">
                <a:latin typeface="+mn-lt"/>
              </a:rPr>
              <a:t> </a:t>
            </a:r>
            <a:r>
              <a:rPr lang="en-US" sz="2400" dirty="0" smtClean="0">
                <a:latin typeface="+mn-lt"/>
              </a:rPr>
              <a:t>and faces </a:t>
            </a:r>
            <a:r>
              <a:rPr lang="en-US" sz="2400" i="1" u="sng" dirty="0" smtClean="0">
                <a:latin typeface="+mn-lt"/>
              </a:rPr>
              <a:t>robust challenges</a:t>
            </a:r>
            <a:r>
              <a:rPr lang="en-US" sz="2400" dirty="0" smtClean="0">
                <a:latin typeface="+mn-lt"/>
              </a:rPr>
              <a:t> in Phase IV of the program.  </a:t>
            </a:r>
            <a:r>
              <a:rPr lang="en-US" sz="2400" dirty="0"/>
              <a:t>W</a:t>
            </a:r>
            <a:r>
              <a:rPr lang="en-US" sz="2400" dirty="0" smtClean="0">
                <a:latin typeface="+mn-lt"/>
              </a:rPr>
              <a:t>e have the </a:t>
            </a:r>
            <a:r>
              <a:rPr lang="en-US" sz="2400" b="1" i="1" u="sng" dirty="0" smtClean="0">
                <a:latin typeface="+mn-lt"/>
              </a:rPr>
              <a:t>leadership</a:t>
            </a:r>
            <a:r>
              <a:rPr lang="en-US" sz="2400" dirty="0" smtClean="0">
                <a:latin typeface="+mn-lt"/>
              </a:rPr>
              <a:t>, </a:t>
            </a:r>
            <a:r>
              <a:rPr lang="en-US" sz="2400" b="1" i="1" u="sng" dirty="0" smtClean="0">
                <a:latin typeface="+mn-lt"/>
              </a:rPr>
              <a:t>scientific / training expertise</a:t>
            </a:r>
            <a:r>
              <a:rPr lang="en-US" sz="2400" dirty="0" smtClean="0">
                <a:latin typeface="+mn-lt"/>
              </a:rPr>
              <a:t>, and </a:t>
            </a:r>
            <a:r>
              <a:rPr lang="en-US" sz="2400" b="1" i="1" u="sng" dirty="0" smtClean="0">
                <a:latin typeface="+mn-lt"/>
              </a:rPr>
              <a:t>ambition</a:t>
            </a:r>
            <a:r>
              <a:rPr lang="en-US" sz="2400" dirty="0" smtClean="0">
                <a:latin typeface="+mn-lt"/>
              </a:rPr>
              <a:t> to lead NASA and the broader science community to address their research to operations (R2O) / applications (R2A) needs to benefit society.</a:t>
            </a:r>
            <a:endParaRPr lang="en-US" sz="2400" dirty="0">
              <a:latin typeface="+mn-lt"/>
            </a:endParaRPr>
          </a:p>
        </p:txBody>
      </p:sp>
      <p:sp>
        <p:nvSpPr>
          <p:cNvPr id="36" name="Text Box 31"/>
          <p:cNvSpPr txBox="1">
            <a:spLocks noChangeArrowheads="1"/>
          </p:cNvSpPr>
          <p:nvPr/>
        </p:nvSpPr>
        <p:spPr bwMode="auto">
          <a:xfrm>
            <a:off x="8329842" y="3269632"/>
            <a:ext cx="550863" cy="276225"/>
          </a:xfrm>
          <a:prstGeom prst="rect">
            <a:avLst/>
          </a:prstGeom>
          <a:noFill/>
          <a:ln w="9525">
            <a:noFill/>
            <a:miter lim="800000"/>
            <a:headEnd/>
            <a:tailEnd/>
          </a:ln>
        </p:spPr>
        <p:txBody>
          <a:bodyPr lIns="85917" tIns="42958" rIns="85917" bIns="42958"/>
          <a:lstStyle/>
          <a:p>
            <a:r>
              <a:rPr lang="en-US" sz="1000" dirty="0" smtClean="0">
                <a:solidFill>
                  <a:srgbClr val="000000"/>
                </a:solidFill>
              </a:rPr>
              <a:t>FY20</a:t>
            </a:r>
            <a:endParaRPr lang="en-US" dirty="0">
              <a:solidFill>
                <a:prstClr val="black"/>
              </a:solidFill>
            </a:endParaRPr>
          </a:p>
        </p:txBody>
      </p:sp>
      <p:sp>
        <p:nvSpPr>
          <p:cNvPr id="37" name="AutoShape 38"/>
          <p:cNvSpPr>
            <a:spLocks noChangeArrowheads="1"/>
          </p:cNvSpPr>
          <p:nvPr/>
        </p:nvSpPr>
        <p:spPr bwMode="auto">
          <a:xfrm>
            <a:off x="8420329" y="3183907"/>
            <a:ext cx="77788" cy="153988"/>
          </a:xfrm>
          <a:prstGeom prst="triangle">
            <a:avLst>
              <a:gd name="adj" fmla="val 50000"/>
            </a:avLst>
          </a:prstGeom>
          <a:solidFill>
            <a:srgbClr val="000000"/>
          </a:solidFill>
          <a:ln w="9525">
            <a:solidFill>
              <a:srgbClr val="000000"/>
            </a:solidFill>
            <a:miter lim="800000"/>
            <a:headEnd/>
            <a:tailEnd/>
          </a:ln>
        </p:spPr>
        <p:txBody>
          <a:bodyPr anchor="ctr"/>
          <a:lstStyle/>
          <a:p>
            <a:endParaRPr lang="en-US">
              <a:solidFill>
                <a:prstClr val="black"/>
              </a:solidFill>
            </a:endParaRPr>
          </a:p>
        </p:txBody>
      </p:sp>
      <p:sp>
        <p:nvSpPr>
          <p:cNvPr id="38" name="Text Box 34"/>
          <p:cNvSpPr txBox="1">
            <a:spLocks noChangeArrowheads="1"/>
          </p:cNvSpPr>
          <p:nvPr/>
        </p:nvSpPr>
        <p:spPr bwMode="auto">
          <a:xfrm>
            <a:off x="6375399" y="3502025"/>
            <a:ext cx="1970088" cy="642938"/>
          </a:xfrm>
          <a:prstGeom prst="rect">
            <a:avLst/>
          </a:prstGeom>
          <a:noFill/>
          <a:ln w="9525">
            <a:noFill/>
            <a:miter lim="800000"/>
            <a:headEnd/>
            <a:tailEnd/>
          </a:ln>
        </p:spPr>
        <p:txBody>
          <a:bodyPr lIns="85917" tIns="42958" rIns="85917" bIns="42958"/>
          <a:lstStyle/>
          <a:p>
            <a:pPr algn="ctr">
              <a:lnSpc>
                <a:spcPct val="85000"/>
              </a:lnSpc>
            </a:pPr>
            <a:r>
              <a:rPr lang="en-US" sz="1100" b="1" dirty="0">
                <a:solidFill>
                  <a:srgbClr val="808080"/>
                </a:solidFill>
              </a:rPr>
              <a:t>e</a:t>
            </a:r>
            <a:r>
              <a:rPr lang="en-US" sz="1100" b="1" dirty="0" smtClean="0">
                <a:solidFill>
                  <a:srgbClr val="808080"/>
                </a:solidFill>
              </a:rPr>
              <a:t>xpand to select new government / international partners, new data dissemination, new Earth Science missions</a:t>
            </a:r>
            <a:endParaRPr lang="en-US" b="1" dirty="0">
              <a:solidFill>
                <a:prstClr val="black"/>
              </a:solidFill>
            </a:endParaRPr>
          </a:p>
        </p:txBody>
      </p:sp>
      <p:sp>
        <p:nvSpPr>
          <p:cNvPr id="39" name="Text Box 28"/>
          <p:cNvSpPr txBox="1">
            <a:spLocks noChangeArrowheads="1"/>
          </p:cNvSpPr>
          <p:nvPr/>
        </p:nvSpPr>
        <p:spPr bwMode="auto">
          <a:xfrm>
            <a:off x="6671719" y="2640673"/>
            <a:ext cx="1582156" cy="306388"/>
          </a:xfrm>
          <a:prstGeom prst="rect">
            <a:avLst/>
          </a:prstGeom>
          <a:noFill/>
          <a:ln w="9525">
            <a:noFill/>
            <a:miter lim="800000"/>
            <a:headEnd/>
            <a:tailEnd/>
          </a:ln>
        </p:spPr>
        <p:txBody>
          <a:bodyPr lIns="85917" tIns="42958" rIns="85917" bIns="42958"/>
          <a:lstStyle/>
          <a:p>
            <a:r>
              <a:rPr lang="en-US" sz="1300" b="1" dirty="0" smtClean="0">
                <a:solidFill>
                  <a:srgbClr val="000000"/>
                </a:solidFill>
              </a:rPr>
              <a:t>New Partnerships</a:t>
            </a:r>
            <a:endParaRPr lang="en-US" dirty="0">
              <a:solidFill>
                <a:prstClr val="black"/>
              </a:solidFill>
            </a:endParaRPr>
          </a:p>
        </p:txBody>
      </p:sp>
    </p:spTree>
    <p:extLst>
      <p:ext uri="{BB962C8B-B14F-4D97-AF65-F5344CB8AC3E}">
        <p14:creationId xmlns:p14="http://schemas.microsoft.com/office/powerpoint/2010/main" val="142419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0" y="182790"/>
            <a:ext cx="7886700" cy="7030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dirty="0">
              <a:effectLst>
                <a:outerShdw blurRad="38100" dist="38100" dir="2700000" algn="tl">
                  <a:srgbClr val="000000">
                    <a:alpha val="43137"/>
                  </a:srgbClr>
                </a:outerShdw>
              </a:effectLst>
            </a:endParaRPr>
          </a:p>
        </p:txBody>
      </p:sp>
      <p:pic>
        <p:nvPicPr>
          <p:cNvPr id="33" name="Picture 32"/>
          <p:cNvPicPr>
            <a:picLocks noChangeAspect="1"/>
          </p:cNvPicPr>
          <p:nvPr/>
        </p:nvPicPr>
        <p:blipFill>
          <a:blip r:embed="rId2"/>
          <a:stretch>
            <a:fillRect/>
          </a:stretch>
        </p:blipFill>
        <p:spPr>
          <a:xfrm>
            <a:off x="4832589" y="1122328"/>
            <a:ext cx="4285036" cy="4895831"/>
          </a:xfrm>
          <a:prstGeom prst="rect">
            <a:avLst/>
          </a:prstGeom>
        </p:spPr>
      </p:pic>
      <p:sp>
        <p:nvSpPr>
          <p:cNvPr id="13" name="Text Box 5"/>
          <p:cNvSpPr txBox="1">
            <a:spLocks noChangeArrowheads="1"/>
          </p:cNvSpPr>
          <p:nvPr/>
        </p:nvSpPr>
        <p:spPr bwMode="auto">
          <a:xfrm>
            <a:off x="0" y="1128156"/>
            <a:ext cx="4818185" cy="4710520"/>
          </a:xfrm>
          <a:prstGeom prst="rect">
            <a:avLst/>
          </a:prstGeom>
          <a:noFill/>
          <a:ln>
            <a:noFill/>
          </a:ln>
          <a:extLst/>
        </p:spPr>
        <p:txBody>
          <a:bodyPr wrap="square">
            <a:spAutoFit/>
          </a:bodyPr>
          <a:lstStyle>
            <a:lvl1pPr eaLnBrk="0" hangingPunct="0">
              <a:tabLst>
                <a:tab pos="687388" algn="l"/>
              </a:tabLst>
              <a:defRPr>
                <a:solidFill>
                  <a:schemeClr val="tx1"/>
                </a:solidFill>
                <a:latin typeface="Arial" charset="0"/>
                <a:cs typeface="Arial" charset="0"/>
              </a:defRPr>
            </a:lvl1pPr>
            <a:lvl2pPr marL="509588" indent="-277813" eaLnBrk="0" hangingPunct="0">
              <a:tabLst>
                <a:tab pos="687388" algn="l"/>
              </a:tabLst>
              <a:defRPr>
                <a:solidFill>
                  <a:schemeClr val="tx1"/>
                </a:solidFill>
                <a:latin typeface="Arial" charset="0"/>
                <a:cs typeface="Arial" charset="0"/>
              </a:defRPr>
            </a:lvl2pPr>
            <a:lvl3pPr marL="1143000" indent="-228600" eaLnBrk="0" hangingPunct="0">
              <a:tabLst>
                <a:tab pos="687388" algn="l"/>
              </a:tabLst>
              <a:defRPr>
                <a:solidFill>
                  <a:schemeClr val="tx1"/>
                </a:solidFill>
                <a:latin typeface="Arial" charset="0"/>
                <a:cs typeface="Arial" charset="0"/>
              </a:defRPr>
            </a:lvl3pPr>
            <a:lvl4pPr marL="1600200" indent="-228600" eaLnBrk="0" hangingPunct="0">
              <a:tabLst>
                <a:tab pos="687388" algn="l"/>
              </a:tabLst>
              <a:defRPr>
                <a:solidFill>
                  <a:schemeClr val="tx1"/>
                </a:solidFill>
                <a:latin typeface="Arial" charset="0"/>
                <a:cs typeface="Arial" charset="0"/>
              </a:defRPr>
            </a:lvl4pPr>
            <a:lvl5pPr marL="2057400" indent="-228600" eaLnBrk="0" hangingPunct="0">
              <a:tabLst>
                <a:tab pos="68738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8738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8738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8738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87388" algn="l"/>
              </a:tabLst>
              <a:defRPr>
                <a:solidFill>
                  <a:schemeClr val="tx1"/>
                </a:solidFill>
                <a:latin typeface="Arial" charset="0"/>
                <a:cs typeface="Arial" charset="0"/>
              </a:defRPr>
            </a:lvl9pPr>
          </a:lstStyle>
          <a:p>
            <a:pPr marL="225425" indent="-225425" eaLnBrk="1" hangingPunct="1">
              <a:lnSpc>
                <a:spcPct val="85000"/>
              </a:lnSpc>
              <a:spcAft>
                <a:spcPts val="600"/>
              </a:spcAft>
              <a:buFont typeface="Arial" panose="020B0604020202020204" pitchFamily="34" charset="0"/>
              <a:buChar char="•"/>
            </a:pPr>
            <a:r>
              <a:rPr lang="en-US" sz="2400" dirty="0" smtClean="0">
                <a:latin typeface="+mn-lt"/>
                <a:cs typeface="Tahoma" pitchFamily="34" charset="0"/>
              </a:rPr>
              <a:t>Bridge the “Valley of Death”</a:t>
            </a:r>
          </a:p>
          <a:p>
            <a:pPr marL="225425" indent="-225425" eaLnBrk="1" hangingPunct="1">
              <a:lnSpc>
                <a:spcPct val="85000"/>
              </a:lnSpc>
              <a:spcAft>
                <a:spcPts val="600"/>
              </a:spcAft>
              <a:buFont typeface="Arial" panose="020B0604020202020204" pitchFamily="34" charset="0"/>
              <a:buChar char="•"/>
            </a:pPr>
            <a:r>
              <a:rPr lang="en-US" sz="2400" dirty="0" smtClean="0">
                <a:latin typeface="+mn-lt"/>
                <a:cs typeface="Tahoma" pitchFamily="34" charset="0"/>
              </a:rPr>
              <a:t>Can’t just “throw data over the fence”</a:t>
            </a:r>
          </a:p>
          <a:p>
            <a:pPr marL="517525" lvl="1" indent="-285750" eaLnBrk="1" hangingPunct="1">
              <a:lnSpc>
                <a:spcPct val="85000"/>
              </a:lnSpc>
              <a:spcAft>
                <a:spcPts val="600"/>
              </a:spcAft>
              <a:buFont typeface="Courier New" panose="02070309020205020404" pitchFamily="49" charset="0"/>
              <a:buChar char="o"/>
            </a:pPr>
            <a:r>
              <a:rPr lang="en-US" dirty="0">
                <a:latin typeface="+mn-lt"/>
                <a:cs typeface="Tahoma" pitchFamily="34" charset="0"/>
              </a:rPr>
              <a:t>M</a:t>
            </a:r>
            <a:r>
              <a:rPr lang="en-US" dirty="0" smtClean="0">
                <a:latin typeface="+mn-lt"/>
                <a:cs typeface="Tahoma" pitchFamily="34" charset="0"/>
              </a:rPr>
              <a:t>aintain interactive partnerships with help of specific advocates</a:t>
            </a:r>
          </a:p>
          <a:p>
            <a:pPr marL="517525" lvl="1" indent="-285750" eaLnBrk="1" hangingPunct="1">
              <a:lnSpc>
                <a:spcPct val="85000"/>
              </a:lnSpc>
              <a:spcAft>
                <a:spcPts val="600"/>
              </a:spcAft>
              <a:buFont typeface="Courier New" panose="02070309020205020404" pitchFamily="49" charset="0"/>
              <a:buChar char="o"/>
            </a:pPr>
            <a:r>
              <a:rPr lang="en-US" dirty="0">
                <a:latin typeface="+mn-lt"/>
                <a:cs typeface="Tahoma" pitchFamily="34" charset="0"/>
              </a:rPr>
              <a:t>I</a:t>
            </a:r>
            <a:r>
              <a:rPr lang="en-US" dirty="0" smtClean="0">
                <a:latin typeface="+mn-lt"/>
                <a:cs typeface="Tahoma" pitchFamily="34" charset="0"/>
              </a:rPr>
              <a:t>ntegrate into user decision support tools</a:t>
            </a:r>
            <a:endParaRPr lang="en-US" dirty="0">
              <a:latin typeface="+mn-lt"/>
              <a:cs typeface="Tahoma" pitchFamily="34" charset="0"/>
            </a:endParaRPr>
          </a:p>
          <a:p>
            <a:pPr marL="517525" lvl="1" indent="-285750" eaLnBrk="1" hangingPunct="1">
              <a:lnSpc>
                <a:spcPct val="85000"/>
              </a:lnSpc>
              <a:spcAft>
                <a:spcPts val="600"/>
              </a:spcAft>
              <a:buFont typeface="Courier New" panose="02070309020205020404" pitchFamily="49" charset="0"/>
              <a:buChar char="o"/>
            </a:pPr>
            <a:r>
              <a:rPr lang="en-US" dirty="0" smtClean="0">
                <a:latin typeface="+mn-lt"/>
                <a:cs typeface="Tahoma" pitchFamily="34" charset="0"/>
              </a:rPr>
              <a:t>Create product training</a:t>
            </a:r>
          </a:p>
          <a:p>
            <a:pPr marL="517525" lvl="1" indent="-285750" eaLnBrk="1" hangingPunct="1">
              <a:lnSpc>
                <a:spcPct val="85000"/>
              </a:lnSpc>
              <a:spcAft>
                <a:spcPts val="600"/>
              </a:spcAft>
              <a:buFont typeface="Courier New" panose="02070309020205020404" pitchFamily="49" charset="0"/>
              <a:buChar char="o"/>
            </a:pPr>
            <a:r>
              <a:rPr lang="en-US" dirty="0" smtClean="0">
                <a:latin typeface="+mn-lt"/>
                <a:cs typeface="Tahoma" pitchFamily="34" charset="0"/>
              </a:rPr>
              <a:t>Perform targeted product assessments</a:t>
            </a:r>
            <a:endParaRPr lang="en-US" b="1" dirty="0" smtClean="0">
              <a:latin typeface="+mn-lt"/>
              <a:cs typeface="Tahoma" pitchFamily="34" charset="0"/>
            </a:endParaRPr>
          </a:p>
          <a:p>
            <a:pPr marL="225425" indent="-225425" eaLnBrk="1" hangingPunct="1">
              <a:lnSpc>
                <a:spcPct val="85000"/>
              </a:lnSpc>
              <a:spcBef>
                <a:spcPts val="600"/>
              </a:spcBef>
              <a:spcAft>
                <a:spcPts val="0"/>
              </a:spcAft>
              <a:buFont typeface="Arial" panose="020B0604020202020204" pitchFamily="34" charset="0"/>
              <a:buChar char="•"/>
            </a:pPr>
            <a:r>
              <a:rPr lang="en-US" sz="2400" dirty="0" smtClean="0">
                <a:latin typeface="+mn-lt"/>
                <a:cs typeface="Tahoma" pitchFamily="34" charset="0"/>
              </a:rPr>
              <a:t>Concept has been used to successfully transition more than 40 satellite datasets to operational users for nearly 15 years</a:t>
            </a:r>
          </a:p>
          <a:p>
            <a:pPr marL="225425" indent="-225425" eaLnBrk="1" hangingPunct="1">
              <a:lnSpc>
                <a:spcPct val="85000"/>
              </a:lnSpc>
              <a:spcBef>
                <a:spcPts val="600"/>
              </a:spcBef>
              <a:spcAft>
                <a:spcPts val="0"/>
              </a:spcAft>
              <a:buFont typeface="Arial" panose="020B0604020202020204" pitchFamily="34" charset="0"/>
              <a:buChar char="•"/>
            </a:pPr>
            <a:r>
              <a:rPr lang="en-US" sz="2400" dirty="0" smtClean="0">
                <a:latin typeface="+mn-lt"/>
                <a:cs typeface="Tahoma" pitchFamily="34" charset="0"/>
              </a:rPr>
              <a:t>Other groups in the community have adopted this paradigm</a:t>
            </a:r>
            <a:endParaRPr lang="en-US" sz="2400" u="sng" dirty="0">
              <a:latin typeface="+mn-lt"/>
              <a:cs typeface="Tahoma" pitchFamily="34" charset="0"/>
            </a:endParaRPr>
          </a:p>
        </p:txBody>
      </p:sp>
      <p:sp>
        <p:nvSpPr>
          <p:cNvPr id="14" name="Title 15"/>
          <p:cNvSpPr txBox="1">
            <a:spLocks/>
          </p:cNvSpPr>
          <p:nvPr/>
        </p:nvSpPr>
        <p:spPr>
          <a:xfrm>
            <a:off x="457200" y="152400"/>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SPoRT R2O/O2R Paradigm</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3629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74563"/>
            <a:ext cx="9144000" cy="1107996"/>
          </a:xfrm>
          <a:prstGeom prst="rect">
            <a:avLst/>
          </a:prstGeom>
          <a:noFill/>
        </p:spPr>
        <p:txBody>
          <a:bodyPr wrap="square" rtlCol="0">
            <a:spAutoFit/>
          </a:bodyPr>
          <a:lstStyle/>
          <a:p>
            <a:pPr algn="ctr"/>
            <a:r>
              <a:rPr lang="en-US" sz="2200" dirty="0" smtClean="0"/>
              <a:t>SPoRT collaborates with NOAA Cooperative Institutes to develop and distribute products to partnering NWS WFOs and National Centers/</a:t>
            </a:r>
            <a:r>
              <a:rPr lang="en-US" sz="2200" dirty="0" err="1" smtClean="0"/>
              <a:t>Testbeds</a:t>
            </a:r>
            <a:r>
              <a:rPr lang="en-US" sz="2200" dirty="0" smtClean="0"/>
              <a:t>, providing unique data and modeling capabilities to support daily forecasting operations</a:t>
            </a:r>
            <a:endParaRPr lang="en-US" sz="2200" dirty="0"/>
          </a:p>
        </p:txBody>
      </p:sp>
      <p:pic>
        <p:nvPicPr>
          <p:cNvPr id="3076" name="Picture 4" descr="http://upload.wikimedia.org/wikipedia/commons/thumb/f/ff/US-NationalWeatherService-Logo.svg/1000px-US-NationalWeatherService-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800" y="1449889"/>
            <a:ext cx="924180" cy="9241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892" y="2387519"/>
            <a:ext cx="1720852" cy="646331"/>
          </a:xfrm>
          <a:prstGeom prst="rect">
            <a:avLst/>
          </a:prstGeom>
          <a:noFill/>
        </p:spPr>
        <p:txBody>
          <a:bodyPr wrap="square" rtlCol="0">
            <a:spAutoFit/>
          </a:bodyPr>
          <a:lstStyle/>
          <a:p>
            <a:pPr algn="ctr"/>
            <a:r>
              <a:rPr lang="en-US" sz="1200" dirty="0" smtClean="0"/>
              <a:t>Over 30 NWS WFOs</a:t>
            </a:r>
          </a:p>
          <a:p>
            <a:pPr algn="ctr"/>
            <a:r>
              <a:rPr lang="en-US" sz="1200" dirty="0" smtClean="0"/>
              <a:t>and All Regional Headquarters</a:t>
            </a:r>
          </a:p>
        </p:txBody>
      </p:sp>
      <p:sp>
        <p:nvSpPr>
          <p:cNvPr id="15" name="TextBox 14"/>
          <p:cNvSpPr txBox="1"/>
          <p:nvPr/>
        </p:nvSpPr>
        <p:spPr>
          <a:xfrm>
            <a:off x="1564870" y="1682281"/>
            <a:ext cx="1977657" cy="461665"/>
          </a:xfrm>
          <a:prstGeom prst="rect">
            <a:avLst/>
          </a:prstGeom>
          <a:noFill/>
        </p:spPr>
        <p:txBody>
          <a:bodyPr wrap="none" rtlCol="0">
            <a:spAutoFit/>
          </a:bodyPr>
          <a:lstStyle/>
          <a:p>
            <a:pPr algn="ctr"/>
            <a:r>
              <a:rPr lang="en-US" sz="1200" dirty="0" smtClean="0"/>
              <a:t>National Centers </a:t>
            </a:r>
          </a:p>
          <a:p>
            <a:pPr algn="ctr"/>
            <a:r>
              <a:rPr lang="en-US" sz="1200" dirty="0" smtClean="0"/>
              <a:t>for Environmental Prediction</a:t>
            </a:r>
            <a:endParaRPr lang="en-US" sz="1200" dirty="0"/>
          </a:p>
        </p:txBody>
      </p:sp>
      <p:pic>
        <p:nvPicPr>
          <p:cNvPr id="16" name="Picture 10" descr="http://www.nco.ncep.noaa.gov/images/ncep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496" y="1055518"/>
            <a:ext cx="1089175" cy="6335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730006" y="2122282"/>
            <a:ext cx="1630388" cy="926409"/>
            <a:chOff x="7096542" y="3594231"/>
            <a:chExt cx="1630388" cy="926409"/>
          </a:xfrm>
        </p:grpSpPr>
        <p:pic>
          <p:nvPicPr>
            <p:cNvPr id="3078" name="Picture 6" descr="http://www.emc.ncep.noaa.gov/graphics/em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6542" y="3594231"/>
              <a:ext cx="1624313" cy="18842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National Hurricane Cen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6542" y="3765897"/>
              <a:ext cx="1624313" cy="15520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wpc.ncep.noaa.gov/nwscwi/wp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6542" y="3899608"/>
              <a:ext cx="1622437" cy="188203"/>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Ocean Prediction Cen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9673" y="4057997"/>
              <a:ext cx="1619333" cy="1878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96542" y="4186367"/>
              <a:ext cx="1630388" cy="215444"/>
            </a:xfrm>
            <a:prstGeom prst="rect">
              <a:avLst/>
            </a:prstGeom>
            <a:gradFill flip="none" rotWithShape="1">
              <a:gsLst>
                <a:gs pos="40000">
                  <a:srgbClr val="384EE3"/>
                </a:gs>
                <a:gs pos="100000">
                  <a:schemeClr val="accent1">
                    <a:lumMod val="45000"/>
                    <a:lumOff val="55000"/>
                  </a:schemeClr>
                </a:gs>
                <a:gs pos="100000">
                  <a:schemeClr val="accent1">
                    <a:lumMod val="30000"/>
                    <a:lumOff val="70000"/>
                  </a:schemeClr>
                </a:gs>
              </a:gsLst>
              <a:lin ang="0" scaled="1"/>
              <a:tileRect/>
            </a:gradFill>
          </p:spPr>
          <p:txBody>
            <a:bodyPr wrap="square" rtlCol="0">
              <a:spAutoFit/>
            </a:bodyPr>
            <a:lstStyle/>
            <a:p>
              <a:pPr algn="ctr"/>
              <a:r>
                <a:rPr lang="en-US" sz="800" b="1" dirty="0" smtClean="0">
                  <a:ln w="10160">
                    <a:no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Aviation Weather Center</a:t>
              </a:r>
              <a:endParaRPr lang="en-US" sz="800" b="1" dirty="0">
                <a:ln w="10160">
                  <a:no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pic>
          <p:nvPicPr>
            <p:cNvPr id="3084" name="Picture 12" descr="http://www.spc.noaa.gov/nwscwi/spc.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 b="12016"/>
            <a:stretch/>
          </p:blipFill>
          <p:spPr bwMode="auto">
            <a:xfrm>
              <a:off x="7104493" y="4355054"/>
              <a:ext cx="1622437" cy="16558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104494" y="3604396"/>
              <a:ext cx="1614486" cy="916244"/>
            </a:xfrm>
            <a:prstGeom prst="rect">
              <a:avLst/>
            </a:prstGeom>
            <a:noFill/>
            <a:ln w="2857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a:off x="1761744" y="4117451"/>
            <a:ext cx="1764120" cy="976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http://wfabba.ssec.wisc.edu/image/SSEC.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090" y="3313275"/>
            <a:ext cx="645948" cy="4765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www.un-spider.org/sites/default/files/styles/teaser_image150x120/public/cimss-logo_1.png?itok=imZjnng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6325" y="3235720"/>
            <a:ext cx="728469" cy="5827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http://www.cira.colostate.edu/sites/all/themes/cira_theme/logo.png"/>
          <p:cNvPicPr>
            <a:picLocks noChangeAspect="1" noChangeArrowheads="1"/>
          </p:cNvPicPr>
          <p:nvPr/>
        </p:nvPicPr>
        <p:blipFill rotWithShape="1">
          <a:blip r:embed="rId11">
            <a:extLst>
              <a:ext uri="{28A0092B-C50C-407E-A947-70E740481C1C}">
                <a14:useLocalDpi xmlns:a14="http://schemas.microsoft.com/office/drawing/2010/main" val="0"/>
              </a:ext>
            </a:extLst>
          </a:blip>
          <a:srcRect l="4620" t="27682" r="74771" b="15659"/>
          <a:stretch/>
        </p:blipFill>
        <p:spPr bwMode="auto">
          <a:xfrm>
            <a:off x="417952" y="3883890"/>
            <a:ext cx="915389" cy="3951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http://cicsmd.umd.edu/cms/images/logo.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18983" y="3834658"/>
            <a:ext cx="877101" cy="47645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0082" y="4322508"/>
            <a:ext cx="2727796" cy="646331"/>
          </a:xfrm>
          <a:prstGeom prst="rect">
            <a:avLst/>
          </a:prstGeom>
          <a:noFill/>
        </p:spPr>
        <p:txBody>
          <a:bodyPr wrap="square" rtlCol="0">
            <a:spAutoFit/>
          </a:bodyPr>
          <a:lstStyle/>
          <a:p>
            <a:pPr algn="ctr"/>
            <a:r>
              <a:rPr lang="en-US" sz="1200" dirty="0" smtClean="0"/>
              <a:t>NOAA Cooperative Institutes</a:t>
            </a:r>
          </a:p>
          <a:p>
            <a:pPr algn="ctr"/>
            <a:r>
              <a:rPr lang="en-US" sz="1200" dirty="0" smtClean="0"/>
              <a:t>as Data Delivery and </a:t>
            </a:r>
          </a:p>
          <a:p>
            <a:pPr algn="ctr"/>
            <a:r>
              <a:rPr lang="en-US" sz="1200" dirty="0" smtClean="0"/>
              <a:t>Product Development Partners</a:t>
            </a:r>
          </a:p>
        </p:txBody>
      </p:sp>
      <p:pic>
        <p:nvPicPr>
          <p:cNvPr id="4" name="Picture 3"/>
          <p:cNvPicPr>
            <a:picLocks noChangeAspect="1"/>
          </p:cNvPicPr>
          <p:nvPr/>
        </p:nvPicPr>
        <p:blipFill>
          <a:blip r:embed="rId13"/>
          <a:stretch>
            <a:fillRect/>
          </a:stretch>
        </p:blipFill>
        <p:spPr>
          <a:xfrm>
            <a:off x="3508279" y="906957"/>
            <a:ext cx="5634741" cy="4017815"/>
          </a:xfrm>
          <a:prstGeom prst="rect">
            <a:avLst/>
          </a:prstGeom>
        </p:spPr>
      </p:pic>
      <p:sp>
        <p:nvSpPr>
          <p:cNvPr id="39" name="Title 15"/>
          <p:cNvSpPr txBox="1">
            <a:spLocks/>
          </p:cNvSpPr>
          <p:nvPr/>
        </p:nvSpPr>
        <p:spPr>
          <a:xfrm>
            <a:off x="457200" y="152400"/>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Current Partnerships</a:t>
            </a:r>
            <a:endParaRPr lang="en-US" b="1" dirty="0">
              <a:effectLst>
                <a:outerShdw blurRad="38100" dist="38100" dir="2700000" algn="tl">
                  <a:srgbClr val="000000">
                    <a:alpha val="43137"/>
                  </a:srgbClr>
                </a:outerShdw>
              </a:effectLst>
            </a:endParaRPr>
          </a:p>
        </p:txBody>
      </p:sp>
      <p:pic>
        <p:nvPicPr>
          <p:cNvPr id="40" name="Picture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Tree>
    <p:extLst>
      <p:ext uri="{BB962C8B-B14F-4D97-AF65-F5344CB8AC3E}">
        <p14:creationId xmlns:p14="http://schemas.microsoft.com/office/powerpoint/2010/main" val="2926012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5"/>
          <p:cNvSpPr txBox="1">
            <a:spLocks/>
          </p:cNvSpPr>
          <p:nvPr/>
        </p:nvSpPr>
        <p:spPr>
          <a:xfrm>
            <a:off x="457200" y="152400"/>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Data Approach</a:t>
            </a:r>
            <a:endParaRPr lang="en-US" b="1" dirty="0">
              <a:effectLst>
                <a:outerShdw blurRad="38100" dist="38100" dir="2700000" algn="tl">
                  <a:srgbClr val="000000">
                    <a:alpha val="43137"/>
                  </a:srgbClr>
                </a:outerShdw>
              </a:effectLst>
            </a:endParaRPr>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pic>
        <p:nvPicPr>
          <p:cNvPr id="42" name="Picture 41"/>
          <p:cNvPicPr>
            <a:picLocks/>
          </p:cNvPicPr>
          <p:nvPr/>
        </p:nvPicPr>
        <p:blipFill rotWithShape="1">
          <a:blip r:embed="rId4"/>
          <a:srcRect l="73300" t="1557" r="10651" b="18809"/>
          <a:stretch/>
        </p:blipFill>
        <p:spPr>
          <a:xfrm>
            <a:off x="118752" y="945907"/>
            <a:ext cx="3035808" cy="3666744"/>
          </a:xfrm>
          <a:prstGeom prst="rect">
            <a:avLst/>
          </a:prstGeom>
        </p:spPr>
      </p:pic>
      <p:pic>
        <p:nvPicPr>
          <p:cNvPr id="3" name="Picture 2"/>
          <p:cNvPicPr>
            <a:picLocks noChangeAspect="1"/>
          </p:cNvPicPr>
          <p:nvPr/>
        </p:nvPicPr>
        <p:blipFill>
          <a:blip r:embed="rId5"/>
          <a:stretch>
            <a:fillRect/>
          </a:stretch>
        </p:blipFill>
        <p:spPr>
          <a:xfrm>
            <a:off x="1867130" y="2623133"/>
            <a:ext cx="3033116" cy="3664699"/>
          </a:xfrm>
          <a:prstGeom prst="rect">
            <a:avLst/>
          </a:prstGeom>
        </p:spPr>
      </p:pic>
      <p:sp>
        <p:nvSpPr>
          <p:cNvPr id="43" name="Text Box 5"/>
          <p:cNvSpPr txBox="1">
            <a:spLocks noChangeArrowheads="1"/>
          </p:cNvSpPr>
          <p:nvPr/>
        </p:nvSpPr>
        <p:spPr bwMode="auto">
          <a:xfrm>
            <a:off x="3984509" y="849245"/>
            <a:ext cx="5006639" cy="1738938"/>
          </a:xfrm>
          <a:prstGeom prst="rect">
            <a:avLst/>
          </a:prstGeom>
          <a:noFill/>
          <a:ln>
            <a:noFill/>
          </a:ln>
          <a:extLst/>
        </p:spPr>
        <p:txBody>
          <a:bodyPr wrap="square">
            <a:spAutoFit/>
          </a:bodyPr>
          <a:lstStyle>
            <a:lvl1pPr eaLnBrk="0" hangingPunct="0">
              <a:tabLst>
                <a:tab pos="687388" algn="l"/>
              </a:tabLst>
              <a:defRPr>
                <a:solidFill>
                  <a:schemeClr val="tx1"/>
                </a:solidFill>
                <a:latin typeface="Arial" charset="0"/>
                <a:cs typeface="Arial" charset="0"/>
              </a:defRPr>
            </a:lvl1pPr>
            <a:lvl2pPr marL="509588" indent="-277813" eaLnBrk="0" hangingPunct="0">
              <a:tabLst>
                <a:tab pos="687388" algn="l"/>
              </a:tabLst>
              <a:defRPr>
                <a:solidFill>
                  <a:schemeClr val="tx1"/>
                </a:solidFill>
                <a:latin typeface="Arial" charset="0"/>
                <a:cs typeface="Arial" charset="0"/>
              </a:defRPr>
            </a:lvl2pPr>
            <a:lvl3pPr marL="1143000" indent="-228600" eaLnBrk="0" hangingPunct="0">
              <a:tabLst>
                <a:tab pos="687388" algn="l"/>
              </a:tabLst>
              <a:defRPr>
                <a:solidFill>
                  <a:schemeClr val="tx1"/>
                </a:solidFill>
                <a:latin typeface="Arial" charset="0"/>
                <a:cs typeface="Arial" charset="0"/>
              </a:defRPr>
            </a:lvl3pPr>
            <a:lvl4pPr marL="1600200" indent="-228600" eaLnBrk="0" hangingPunct="0">
              <a:tabLst>
                <a:tab pos="687388" algn="l"/>
              </a:tabLst>
              <a:defRPr>
                <a:solidFill>
                  <a:schemeClr val="tx1"/>
                </a:solidFill>
                <a:latin typeface="Arial" charset="0"/>
                <a:cs typeface="Arial" charset="0"/>
              </a:defRPr>
            </a:lvl4pPr>
            <a:lvl5pPr marL="2057400" indent="-228600" eaLnBrk="0" hangingPunct="0">
              <a:tabLst>
                <a:tab pos="68738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8738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8738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8738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87388" algn="l"/>
              </a:tabLst>
              <a:defRPr>
                <a:solidFill>
                  <a:schemeClr val="tx1"/>
                </a:solidFill>
                <a:latin typeface="Arial" charset="0"/>
                <a:cs typeface="Arial" charset="0"/>
              </a:defRPr>
            </a:lvl9pPr>
          </a:lstStyle>
          <a:p>
            <a:pPr marL="225425" indent="-225425" eaLnBrk="1" hangingPunct="1">
              <a:lnSpc>
                <a:spcPct val="85000"/>
              </a:lnSpc>
              <a:spcAft>
                <a:spcPts val="600"/>
              </a:spcAft>
              <a:buFont typeface="Arial" panose="020B0604020202020204" pitchFamily="34" charset="0"/>
              <a:buChar char="•"/>
            </a:pPr>
            <a:r>
              <a:rPr lang="en-US" sz="2400" dirty="0" smtClean="0">
                <a:latin typeface="+mn-lt"/>
                <a:cs typeface="Tahoma" pitchFamily="34" charset="0"/>
              </a:rPr>
              <a:t>SPoRT provides experimental data to NWS users by LDM, FTP, and WMS depending on application</a:t>
            </a:r>
          </a:p>
          <a:p>
            <a:pPr marL="225425" indent="-225425" eaLnBrk="1" hangingPunct="1">
              <a:lnSpc>
                <a:spcPct val="85000"/>
              </a:lnSpc>
              <a:spcAft>
                <a:spcPts val="600"/>
              </a:spcAft>
              <a:buFont typeface="Arial" panose="020B0604020202020204" pitchFamily="34" charset="0"/>
              <a:buChar char="•"/>
            </a:pPr>
            <a:r>
              <a:rPr lang="en-US" sz="2400" dirty="0" smtClean="0">
                <a:latin typeface="+mn-lt"/>
                <a:cs typeface="Tahoma" pitchFamily="34" charset="0"/>
              </a:rPr>
              <a:t>Uses “backdoor” to provide data into AWIPS</a:t>
            </a:r>
          </a:p>
        </p:txBody>
      </p:sp>
      <p:sp>
        <p:nvSpPr>
          <p:cNvPr id="44" name="Text Box 5"/>
          <p:cNvSpPr txBox="1">
            <a:spLocks noChangeArrowheads="1"/>
          </p:cNvSpPr>
          <p:nvPr/>
        </p:nvSpPr>
        <p:spPr bwMode="auto">
          <a:xfrm>
            <a:off x="5050971" y="2588183"/>
            <a:ext cx="3940177" cy="3622530"/>
          </a:xfrm>
          <a:prstGeom prst="rect">
            <a:avLst/>
          </a:prstGeom>
          <a:noFill/>
          <a:ln>
            <a:noFill/>
          </a:ln>
          <a:extLst/>
        </p:spPr>
        <p:txBody>
          <a:bodyPr wrap="square">
            <a:spAutoFit/>
          </a:bodyPr>
          <a:lstStyle>
            <a:lvl1pPr eaLnBrk="0" hangingPunct="0">
              <a:tabLst>
                <a:tab pos="687388" algn="l"/>
              </a:tabLst>
              <a:defRPr>
                <a:solidFill>
                  <a:schemeClr val="tx1"/>
                </a:solidFill>
                <a:latin typeface="Arial" charset="0"/>
                <a:cs typeface="Arial" charset="0"/>
              </a:defRPr>
            </a:lvl1pPr>
            <a:lvl2pPr marL="509588" indent="-277813" eaLnBrk="0" hangingPunct="0">
              <a:tabLst>
                <a:tab pos="687388" algn="l"/>
              </a:tabLst>
              <a:defRPr>
                <a:solidFill>
                  <a:schemeClr val="tx1"/>
                </a:solidFill>
                <a:latin typeface="Arial" charset="0"/>
                <a:cs typeface="Arial" charset="0"/>
              </a:defRPr>
            </a:lvl2pPr>
            <a:lvl3pPr marL="1143000" indent="-228600" eaLnBrk="0" hangingPunct="0">
              <a:tabLst>
                <a:tab pos="687388" algn="l"/>
              </a:tabLst>
              <a:defRPr>
                <a:solidFill>
                  <a:schemeClr val="tx1"/>
                </a:solidFill>
                <a:latin typeface="Arial" charset="0"/>
                <a:cs typeface="Arial" charset="0"/>
              </a:defRPr>
            </a:lvl3pPr>
            <a:lvl4pPr marL="1600200" indent="-228600" eaLnBrk="0" hangingPunct="0">
              <a:tabLst>
                <a:tab pos="687388" algn="l"/>
              </a:tabLst>
              <a:defRPr>
                <a:solidFill>
                  <a:schemeClr val="tx1"/>
                </a:solidFill>
                <a:latin typeface="Arial" charset="0"/>
                <a:cs typeface="Arial" charset="0"/>
              </a:defRPr>
            </a:lvl4pPr>
            <a:lvl5pPr marL="2057400" indent="-228600" eaLnBrk="0" hangingPunct="0">
              <a:tabLst>
                <a:tab pos="68738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8738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8738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8738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87388" algn="l"/>
              </a:tabLst>
              <a:defRPr>
                <a:solidFill>
                  <a:schemeClr val="tx1"/>
                </a:solidFill>
                <a:latin typeface="Arial" charset="0"/>
                <a:cs typeface="Arial" charset="0"/>
              </a:defRPr>
            </a:lvl9pPr>
          </a:lstStyle>
          <a:p>
            <a:pPr marL="225425" indent="-225425" eaLnBrk="1" hangingPunct="1">
              <a:lnSpc>
                <a:spcPct val="85000"/>
              </a:lnSpc>
              <a:spcAft>
                <a:spcPts val="600"/>
              </a:spcAft>
              <a:buFont typeface="Arial" panose="020B0604020202020204" pitchFamily="34" charset="0"/>
              <a:buChar char="•"/>
            </a:pPr>
            <a:r>
              <a:rPr lang="en-US" sz="2400" dirty="0" smtClean="0">
                <a:latin typeface="+mn-lt"/>
                <a:cs typeface="Tahoma" pitchFamily="34" charset="0"/>
              </a:rPr>
              <a:t>Not a 24/7 “operational” data provider but do our best to maintain data feeds because product reliability is a key to product demonstration and use by operational forecasters</a:t>
            </a:r>
          </a:p>
          <a:p>
            <a:pPr marL="225425" indent="-225425" eaLnBrk="1" hangingPunct="1">
              <a:lnSpc>
                <a:spcPct val="85000"/>
              </a:lnSpc>
              <a:spcAft>
                <a:spcPts val="600"/>
              </a:spcAft>
              <a:buFont typeface="Arial" panose="020B0604020202020204" pitchFamily="34" charset="0"/>
              <a:buChar char="•"/>
            </a:pPr>
            <a:r>
              <a:rPr lang="en-US" sz="2400" dirty="0" smtClean="0">
                <a:latin typeface="+mn-lt"/>
                <a:cs typeface="Tahoma" pitchFamily="34" charset="0"/>
              </a:rPr>
              <a:t>Monitor our product ingest and status for all experimental products going to a customer</a:t>
            </a:r>
          </a:p>
        </p:txBody>
      </p:sp>
    </p:spTree>
    <p:extLst>
      <p:ext uri="{BB962C8B-B14F-4D97-AF65-F5344CB8AC3E}">
        <p14:creationId xmlns:p14="http://schemas.microsoft.com/office/powerpoint/2010/main" val="840541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TotalTime>
  <Words>2091</Words>
  <Application>Microsoft Office PowerPoint</Application>
  <PresentationFormat>On-screen Show (4:3)</PresentationFormat>
  <Paragraphs>172</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Tahoma</vt:lpstr>
      <vt:lpstr>Office Theme</vt:lpstr>
      <vt:lpstr>Meeting Expectations, SPoRT Overview, Review of 2014 SAC</vt:lpstr>
      <vt:lpstr>Objectives/Benefits of SAC</vt:lpstr>
      <vt:lpstr>Meeting Expectations</vt:lpstr>
      <vt:lpstr>Meeting Expectations</vt:lpstr>
      <vt:lpstr>SPoRT Mission and Goals</vt:lpstr>
      <vt:lpstr>SPoRT Vision</vt:lpstr>
      <vt:lpstr>PowerPoint Presentation</vt:lpstr>
      <vt:lpstr>PowerPoint Presentation</vt:lpstr>
      <vt:lpstr>PowerPoint Presentation</vt:lpstr>
      <vt:lpstr>SPoRT Expertise </vt:lpstr>
      <vt:lpstr>SPoRT Team Makeup</vt:lpstr>
      <vt:lpstr>SPoRT Budget Perspective</vt:lpstr>
      <vt:lpstr>SPoRT Metrics of Success</vt:lpstr>
      <vt:lpstr>SPoRT Metrics of Success</vt:lpstr>
      <vt:lpstr>2014 SPoRT SAC Recommendations</vt:lpstr>
      <vt:lpstr>2014 SPoRT SAC Recommendations</vt:lpstr>
      <vt:lpstr>2014 SPoRT SAC Recommendations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 Jordan R. (MSFC-ZP11)[UAH]</dc:creator>
  <cp:lastModifiedBy>Zavodsky, Bradley T. (MSFC-ZP11)</cp:lastModifiedBy>
  <cp:revision>65</cp:revision>
  <dcterms:created xsi:type="dcterms:W3CDTF">2016-07-13T13:16:21Z</dcterms:created>
  <dcterms:modified xsi:type="dcterms:W3CDTF">2016-07-26T12:08:17Z</dcterms:modified>
</cp:coreProperties>
</file>