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61" r:id="rId3"/>
    <p:sldId id="260" r:id="rId4"/>
    <p:sldId id="259" r:id="rId5"/>
    <p:sldId id="257" r:id="rId6"/>
    <p:sldId id="258" r:id="rId7"/>
    <p:sldId id="280" r:id="rId8"/>
    <p:sldId id="271" r:id="rId9"/>
    <p:sldId id="272" r:id="rId10"/>
    <p:sldId id="268" r:id="rId11"/>
    <p:sldId id="269" r:id="rId12"/>
    <p:sldId id="270" r:id="rId13"/>
    <p:sldId id="278" r:id="rId14"/>
    <p:sldId id="279" r:id="rId15"/>
    <p:sldId id="282" r:id="rId16"/>
    <p:sldId id="263" r:id="rId17"/>
    <p:sldId id="273" r:id="rId18"/>
    <p:sldId id="274" r:id="rId19"/>
    <p:sldId id="283" r:id="rId20"/>
    <p:sldId id="275" r:id="rId21"/>
    <p:sldId id="276" r:id="rId22"/>
    <p:sldId id="277" r:id="rId23"/>
    <p:sldId id="265" r:id="rId24"/>
    <p:sldId id="266" r:id="rId25"/>
    <p:sldId id="28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showGuides="1">
      <p:cViewPr varScale="1">
        <p:scale>
          <a:sx n="98" d="100"/>
          <a:sy n="98" d="100"/>
        </p:scale>
        <p:origin x="1022" y="87"/>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D8288-E8FC-4C79-8D5A-0274DB4E25EF}" type="datetimeFigureOut">
              <a:rPr lang="en-US" smtClean="0"/>
              <a:t>7/25/2016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271562-5EC6-411E-9C3C-23D874AA1FF5}" type="slidenum">
              <a:rPr lang="en-US" smtClean="0"/>
              <a:t>‹#›</a:t>
            </a:fld>
            <a:endParaRPr lang="en-US"/>
          </a:p>
        </p:txBody>
      </p:sp>
    </p:spTree>
    <p:extLst>
      <p:ext uri="{BB962C8B-B14F-4D97-AF65-F5344CB8AC3E}">
        <p14:creationId xmlns:p14="http://schemas.microsoft.com/office/powerpoint/2010/main" val="708088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SAPHIR is</a:t>
            </a:r>
            <a:r>
              <a:rPr lang="en-US" baseline="0" dirty="0" smtClean="0"/>
              <a:t> on the “</a:t>
            </a:r>
            <a:r>
              <a:rPr lang="en-US" baseline="0" dirty="0" err="1" smtClean="0"/>
              <a:t>Megha-Tropiques</a:t>
            </a:r>
            <a:r>
              <a:rPr lang="en-US" baseline="0" dirty="0" smtClean="0"/>
              <a:t>” satellite.  Six channels:  183 +/- (6x)</a:t>
            </a:r>
            <a:endParaRPr lang="en-US" dirty="0"/>
          </a:p>
        </p:txBody>
      </p:sp>
      <p:sp>
        <p:nvSpPr>
          <p:cNvPr id="4" name="Slide Number Placeholder 3"/>
          <p:cNvSpPr>
            <a:spLocks noGrp="1"/>
          </p:cNvSpPr>
          <p:nvPr>
            <p:ph type="sldNum" sz="quarter" idx="10"/>
          </p:nvPr>
        </p:nvSpPr>
        <p:spPr/>
        <p:txBody>
          <a:bodyPr/>
          <a:lstStyle/>
          <a:p>
            <a:fld id="{C96D589A-F38B-42E1-B729-FA68F434E87F}" type="slidenum">
              <a:rPr lang="en-US" smtClean="0"/>
              <a:t>3</a:t>
            </a:fld>
            <a:endParaRPr lang="en-US"/>
          </a:p>
        </p:txBody>
      </p:sp>
    </p:spTree>
    <p:extLst>
      <p:ext uri="{BB962C8B-B14F-4D97-AF65-F5344CB8AC3E}">
        <p14:creationId xmlns:p14="http://schemas.microsoft.com/office/powerpoint/2010/main" val="3199537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help National Center forecasters gain confidence in interpreting and analyzing the Air Mass RGB, NASA </a:t>
            </a:r>
            <a:r>
              <a:rPr lang="en-US" sz="1200" kern="1200" dirty="0" err="1" smtClean="0">
                <a:solidFill>
                  <a:schemeClr val="tx1"/>
                </a:solidFill>
                <a:effectLst/>
                <a:latin typeface="+mn-lt"/>
                <a:ea typeface="+mn-ea"/>
                <a:cs typeface="+mn-cs"/>
              </a:rPr>
              <a:t>SPoRT</a:t>
            </a:r>
            <a:r>
              <a:rPr lang="en-US" sz="1200" kern="1200" dirty="0" smtClean="0">
                <a:solidFill>
                  <a:schemeClr val="tx1"/>
                </a:solidFill>
                <a:effectLst/>
                <a:latin typeface="+mn-lt"/>
                <a:ea typeface="+mn-ea"/>
                <a:cs typeface="+mn-cs"/>
              </a:rPr>
              <a:t> created ozone products from the hyperspectral infrared sounders: AIRS, </a:t>
            </a:r>
            <a:r>
              <a:rPr lang="en-US" sz="1200" kern="1200" dirty="0" err="1" smtClean="0">
                <a:solidFill>
                  <a:schemeClr val="tx1"/>
                </a:solidFill>
                <a:effectLst/>
                <a:latin typeface="+mn-lt"/>
                <a:ea typeface="+mn-ea"/>
                <a:cs typeface="+mn-cs"/>
              </a:rPr>
              <a:t>CrIS</a:t>
            </a:r>
            <a:r>
              <a:rPr lang="en-US" sz="1200" kern="1200" dirty="0" smtClean="0">
                <a:solidFill>
                  <a:schemeClr val="tx1"/>
                </a:solidFill>
                <a:effectLst/>
                <a:latin typeface="+mn-lt"/>
                <a:ea typeface="+mn-ea"/>
                <a:cs typeface="+mn-cs"/>
              </a:rPr>
              <a:t>, and IASI.  Forecasters can compare satellite derived total column ozone to the Air Mass RGB to confirm stratospheric air influence in red and orange regions on the RGB.  In addition, the ozone anomaly product indicates where the total column ozone is anomalous and shades of blue indicate the presence of stratospheric air and the potential for tropopause folding. The top figure shows a region of high ozone in the north Pacific and some of the same regions are representative of stratospheric air as shown on the ozone anomaly product below. Forecasters use these products in operation with the Air Mass RGB to anticipate rapid cyclogenesis and hurricane-force wind events in the Pacific and Atlantic basins. These examples highlight the value of comparing the Air Mass RGB to model data and other satellite products.  When diagnosing complex interactions and learning the breadth of colors on the Air Mass RGB additional data sets can provide insight and confidence in interpreting the RGB.</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003C283-5AC8-4566-AEA1-1E88E8AF4E6B}" type="slidenum">
              <a:rPr lang="en-US" smtClean="0"/>
              <a:t>10</a:t>
            </a:fld>
            <a:endParaRPr lang="en-US"/>
          </a:p>
        </p:txBody>
      </p:sp>
    </p:spTree>
    <p:extLst>
      <p:ext uri="{BB962C8B-B14F-4D97-AF65-F5344CB8AC3E}">
        <p14:creationId xmlns:p14="http://schemas.microsoft.com/office/powerpoint/2010/main" val="955694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F4B15C-AC8B-43B5-8FD4-43B09CC96B70}" type="slidenum">
              <a:rPr lang="en-US" smtClean="0"/>
              <a:t>12</a:t>
            </a:fld>
            <a:endParaRPr lang="en-US"/>
          </a:p>
        </p:txBody>
      </p:sp>
    </p:spTree>
    <p:extLst>
      <p:ext uri="{BB962C8B-B14F-4D97-AF65-F5344CB8AC3E}">
        <p14:creationId xmlns:p14="http://schemas.microsoft.com/office/powerpoint/2010/main" val="31820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idea was originally Eric Stevens’s and as part of SPoRT’s participation in the NUCAPS </a:t>
            </a:r>
            <a:r>
              <a:rPr lang="en-US" sz="1200" kern="1200" dirty="0" err="1" smtClean="0">
                <a:solidFill>
                  <a:schemeClr val="tx1"/>
                </a:solidFill>
                <a:effectLst/>
                <a:latin typeface="+mn-lt"/>
                <a:ea typeface="+mn-ea"/>
                <a:cs typeface="+mn-cs"/>
              </a:rPr>
              <a:t>Telecons</a:t>
            </a:r>
            <a:r>
              <a:rPr lang="en-US" sz="1200" kern="1200" dirty="0" smtClean="0">
                <a:solidFill>
                  <a:schemeClr val="tx1"/>
                </a:solidFill>
                <a:effectLst/>
                <a:latin typeface="+mn-lt"/>
                <a:ea typeface="+mn-ea"/>
                <a:cs typeface="+mn-cs"/>
              </a:rPr>
              <a:t>, we worked with CIMSS (Nadia Smith and Elisabeth Weisz) and CIRA (Jack Dostalek)—who had each developed non-AWIPS2 visualization capabilities for sharing sounder products for looking at Cold Air Aloft—to develop a single, agreed-upon, collaborative product for buy-in with all aspects of the proving ground.  SPoRT leveraged its ongoing partnerships in AK along with our AWIPS2 expertise to develop a mechanism to create gridded NUCAPS products that would be displayable in AWIPS2.  SPoRT is</a:t>
            </a:r>
            <a:r>
              <a:rPr lang="en-US" sz="1200" kern="1200" baseline="0" dirty="0" smtClean="0">
                <a:solidFill>
                  <a:schemeClr val="tx1"/>
                </a:solidFill>
                <a:effectLst/>
                <a:latin typeface="+mn-lt"/>
                <a:ea typeface="+mn-ea"/>
                <a:cs typeface="+mn-cs"/>
              </a:rPr>
              <a:t> leading a funded JPSS PG/RR </a:t>
            </a:r>
            <a:r>
              <a:rPr lang="en-US" sz="1200" kern="1200" dirty="0" smtClean="0">
                <a:solidFill>
                  <a:schemeClr val="tx1"/>
                </a:solidFill>
                <a:effectLst/>
                <a:latin typeface="+mn-lt"/>
                <a:ea typeface="+mn-ea"/>
                <a:cs typeface="+mn-cs"/>
              </a:rPr>
              <a:t>proposal that includes funding for CIMSS,</a:t>
            </a:r>
            <a:r>
              <a:rPr lang="en-US" sz="1200" kern="1200" baseline="0" dirty="0" smtClean="0">
                <a:solidFill>
                  <a:schemeClr val="tx1"/>
                </a:solidFill>
                <a:effectLst/>
                <a:latin typeface="+mn-lt"/>
                <a:ea typeface="+mn-ea"/>
                <a:cs typeface="+mn-cs"/>
              </a:rPr>
              <a:t> CIRA, GINA, and SPoRT t</a:t>
            </a:r>
            <a:r>
              <a:rPr lang="en-US" sz="1200" kern="1200" dirty="0" smtClean="0">
                <a:solidFill>
                  <a:schemeClr val="tx1"/>
                </a:solidFill>
                <a:effectLst/>
                <a:latin typeface="+mn-lt"/>
                <a:ea typeface="+mn-ea"/>
                <a:cs typeface="+mn-cs"/>
              </a:rPr>
              <a:t>o execute transition of this product into operations and evaluate its value to the Cold Air Aloft </a:t>
            </a:r>
            <a:r>
              <a:rPr lang="en-US" sz="1200" kern="1200" smtClean="0">
                <a:solidFill>
                  <a:schemeClr val="tx1"/>
                </a:solidFill>
                <a:effectLst/>
                <a:latin typeface="+mn-lt"/>
                <a:ea typeface="+mn-ea"/>
                <a:cs typeface="+mn-cs"/>
              </a:rPr>
              <a:t>forecast challenge.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8BC43BA-7FF0-4693-99F2-13B5F8FA4FB0}" type="slidenum">
              <a:rPr lang="en-US" smtClean="0"/>
              <a:t>13</a:t>
            </a:fld>
            <a:endParaRPr lang="en-US"/>
          </a:p>
        </p:txBody>
      </p:sp>
    </p:spTree>
    <p:extLst>
      <p:ext uri="{BB962C8B-B14F-4D97-AF65-F5344CB8AC3E}">
        <p14:creationId xmlns:p14="http://schemas.microsoft.com/office/powerpoint/2010/main" val="3103829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A0BF1-DD81-4790-A6A2-77E63AF53930}" type="slidenum">
              <a:rPr lang="en-US" smtClean="0"/>
              <a:t>15</a:t>
            </a:fld>
            <a:endParaRPr lang="en-US"/>
          </a:p>
        </p:txBody>
      </p:sp>
    </p:spTree>
    <p:extLst>
      <p:ext uri="{BB962C8B-B14F-4D97-AF65-F5344CB8AC3E}">
        <p14:creationId xmlns:p14="http://schemas.microsoft.com/office/powerpoint/2010/main" val="3675096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F8C19F5-96A9-4E6C-9906-8A050A55B2D0}" type="datetimeFigureOut">
              <a:rPr lang="en-US" smtClean="0"/>
              <a:t>7/25/2016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2814225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8C19F5-96A9-4E6C-9906-8A050A55B2D0}" type="datetimeFigureOut">
              <a:rPr lang="en-US" smtClean="0"/>
              <a:t>7/25/2016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3864387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8C19F5-96A9-4E6C-9906-8A050A55B2D0}" type="datetimeFigureOut">
              <a:rPr lang="en-US" smtClean="0"/>
              <a:t>7/25/2016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1906458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vl2pPr>
              <a:defRPr sz="1800"/>
            </a:lvl2pPr>
            <a:lvl5pPr marL="1828800" indent="0">
              <a:buNone/>
              <a:defRPr/>
            </a:lvl5pPr>
          </a:lstStyle>
          <a:p>
            <a:pPr lvl="0"/>
            <a:r>
              <a:rPr lang="en-US" smtClean="0"/>
              <a:t>Click to edit Master text styles</a:t>
            </a:r>
          </a:p>
          <a:p>
            <a:pPr lvl="1"/>
            <a:r>
              <a:rPr lang="en-US" smtClean="0"/>
              <a:t>Second level</a:t>
            </a:r>
          </a:p>
          <a:p>
            <a:pPr lvl="2"/>
            <a:r>
              <a:rPr lang="en-US" smtClean="0"/>
              <a:t>Third level</a:t>
            </a:r>
          </a:p>
        </p:txBody>
      </p:sp>
      <p:sp>
        <p:nvSpPr>
          <p:cNvPr id="6" name="Date Placeholder 5"/>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136421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8C19F5-96A9-4E6C-9906-8A050A55B2D0}" type="datetimeFigureOut">
              <a:rPr lang="en-US" smtClean="0"/>
              <a:t>7/25/2016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26762352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8C19F5-96A9-4E6C-9906-8A050A55B2D0}" type="datetimeFigureOut">
              <a:rPr lang="en-US" smtClean="0"/>
              <a:t>7/25/2016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2954179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8C19F5-96A9-4E6C-9906-8A050A55B2D0}" type="datetimeFigureOut">
              <a:rPr lang="en-US" smtClean="0"/>
              <a:t>7/25/2016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101306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8C19F5-96A9-4E6C-9906-8A050A55B2D0}" type="datetimeFigureOut">
              <a:rPr lang="en-US" smtClean="0"/>
              <a:t>7/25/2016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2060149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8C19F5-96A9-4E6C-9906-8A050A55B2D0}" type="datetimeFigureOut">
              <a:rPr lang="en-US" smtClean="0"/>
              <a:t>7/25/2016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3282050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8C19F5-96A9-4E6C-9906-8A050A55B2D0}" type="datetimeFigureOut">
              <a:rPr lang="en-US" smtClean="0"/>
              <a:t>7/25/2016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3458482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8C19F5-96A9-4E6C-9906-8A050A55B2D0}" type="datetimeFigureOut">
              <a:rPr lang="en-US" smtClean="0"/>
              <a:t>7/25/2016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405839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8C19F5-96A9-4E6C-9906-8A050A55B2D0}" type="datetimeFigureOut">
              <a:rPr lang="en-US" smtClean="0"/>
              <a:t>7/25/2016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1966839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0"/>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82132"/>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8C19F5-96A9-4E6C-9906-8A050A55B2D0}" type="datetimeFigureOut">
              <a:rPr lang="en-US" smtClean="0"/>
              <a:t>7/25/2016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5C340-F408-45CA-8532-AD29D075F3F0}" type="slidenum">
              <a:rPr lang="en-US" smtClean="0"/>
              <a:t>‹#›</a:t>
            </a:fld>
            <a:endParaRPr lang="en-US"/>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1862988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0" y="1709739"/>
            <a:ext cx="7875588" cy="2852737"/>
          </a:xfrm>
        </p:spPr>
        <p:txBody>
          <a:bodyPr>
            <a:normAutofit/>
          </a:bodyPr>
          <a:lstStyle/>
          <a:p>
            <a:r>
              <a:rPr lang="en-US" dirty="0" smtClean="0"/>
              <a:t>Overview of Recent</a:t>
            </a:r>
            <a:br>
              <a:rPr lang="en-US" dirty="0" smtClean="0"/>
            </a:br>
            <a:r>
              <a:rPr lang="en-US" b="1" i="1" dirty="0" smtClean="0"/>
              <a:t>Remote Sensing </a:t>
            </a:r>
            <a:br>
              <a:rPr lang="en-US" b="1" i="1" dirty="0" smtClean="0"/>
            </a:br>
            <a:r>
              <a:rPr lang="en-US" dirty="0" smtClean="0"/>
              <a:t>Activities</a:t>
            </a:r>
            <a:endParaRPr lang="en-US" dirty="0"/>
          </a:p>
        </p:txBody>
      </p:sp>
      <p:sp>
        <p:nvSpPr>
          <p:cNvPr id="5" name="Text Placeholder 4"/>
          <p:cNvSpPr>
            <a:spLocks noGrp="1"/>
          </p:cNvSpPr>
          <p:nvPr>
            <p:ph type="body" idx="1"/>
          </p:nvPr>
        </p:nvSpPr>
        <p:spPr>
          <a:xfrm>
            <a:off x="0" y="4589464"/>
            <a:ext cx="7875588" cy="1500187"/>
          </a:xfrm>
        </p:spPr>
        <p:txBody>
          <a:bodyPr>
            <a:normAutofit fontScale="85000" lnSpcReduction="20000"/>
          </a:bodyPr>
          <a:lstStyle/>
          <a:p>
            <a:r>
              <a:rPr lang="en-US" dirty="0" smtClean="0"/>
              <a:t>Science Advisory Committee Meeting 26 July 2016</a:t>
            </a:r>
          </a:p>
          <a:p>
            <a:r>
              <a:rPr lang="en-US" dirty="0" smtClean="0"/>
              <a:t>Dr. Emily Berndt</a:t>
            </a:r>
          </a:p>
          <a:p>
            <a:r>
              <a:rPr lang="en-US" dirty="0" smtClean="0"/>
              <a:t>Contributions from: Nicholas Elmer, Kevin </a:t>
            </a:r>
            <a:r>
              <a:rPr lang="en-US" dirty="0" err="1" smtClean="0"/>
              <a:t>Fuell</a:t>
            </a:r>
            <a:r>
              <a:rPr lang="en-US" dirty="0" smtClean="0"/>
              <a:t>, Frank </a:t>
            </a:r>
            <a:r>
              <a:rPr lang="en-US" dirty="0" err="1" smtClean="0"/>
              <a:t>LaFontaine</a:t>
            </a:r>
            <a:r>
              <a:rPr lang="en-US" dirty="0" smtClean="0"/>
              <a:t>, Anita Leroy, Kevin McGrath, Aaron Naeger, Andrew </a:t>
            </a:r>
            <a:r>
              <a:rPr lang="en-US" dirty="0" err="1" smtClean="0"/>
              <a:t>Molthan</a:t>
            </a:r>
            <a:r>
              <a:rPr lang="en-US" dirty="0" smtClean="0"/>
              <a:t>, Lori Schultz, Matt Smith, Geoffrey </a:t>
            </a:r>
            <a:r>
              <a:rPr lang="en-US" dirty="0" err="1" smtClean="0"/>
              <a:t>Stano</a:t>
            </a:r>
            <a:r>
              <a:rPr lang="en-US" dirty="0" smtClean="0"/>
              <a:t>, Brad </a:t>
            </a:r>
            <a:r>
              <a:rPr lang="en-US" dirty="0" err="1" smtClean="0"/>
              <a:t>Zavodsky</a:t>
            </a:r>
            <a:endParaRPr lang="en-US" dirty="0" smtClean="0"/>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2315757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761" y="3399977"/>
            <a:ext cx="8574107" cy="2610907"/>
          </a:xfrm>
        </p:spPr>
        <p:txBody>
          <a:bodyPr>
            <a:noAutofit/>
          </a:bodyPr>
          <a:lstStyle/>
          <a:p>
            <a:r>
              <a:rPr lang="en-US" sz="1800" dirty="0"/>
              <a:t>Forecasters can compare satellite derived ozone to the Air Mass RGB to confirm stratospheric air influence in red/orange regions on the </a:t>
            </a:r>
            <a:r>
              <a:rPr lang="en-US" sz="1800" dirty="0" smtClean="0"/>
              <a:t>RGB to anticipate rapid </a:t>
            </a:r>
            <a:r>
              <a:rPr lang="en-US" sz="1800" dirty="0" err="1" smtClean="0"/>
              <a:t>cyclogenesis</a:t>
            </a:r>
            <a:r>
              <a:rPr lang="en-US" sz="1800" dirty="0" smtClean="0"/>
              <a:t> and high impact wind events</a:t>
            </a:r>
          </a:p>
          <a:p>
            <a:r>
              <a:rPr lang="en-US" sz="1800" dirty="0" smtClean="0"/>
              <a:t>Expanded product development to include: </a:t>
            </a:r>
          </a:p>
          <a:p>
            <a:pPr lvl="1"/>
            <a:r>
              <a:rPr lang="en-US" sz="1400" b="1" dirty="0" smtClean="0"/>
              <a:t>AIRS</a:t>
            </a:r>
            <a:r>
              <a:rPr lang="en-US" sz="1400" dirty="0" smtClean="0"/>
              <a:t> (Atmospheric Infrared Sounder)</a:t>
            </a:r>
            <a:endParaRPr lang="en-US" sz="1400" b="1" dirty="0" smtClean="0"/>
          </a:p>
          <a:p>
            <a:pPr lvl="1"/>
            <a:r>
              <a:rPr lang="en-US" sz="1400" b="1" dirty="0" smtClean="0"/>
              <a:t>IASI </a:t>
            </a:r>
            <a:r>
              <a:rPr lang="en-US" sz="1400" dirty="0" smtClean="0"/>
              <a:t>(Infrared Atmospheric Sounding Interferometer)</a:t>
            </a:r>
          </a:p>
          <a:p>
            <a:pPr lvl="1"/>
            <a:r>
              <a:rPr lang="en-US" sz="1400" b="1" dirty="0" smtClean="0"/>
              <a:t>NUCAPS </a:t>
            </a:r>
            <a:r>
              <a:rPr lang="en-US" sz="1400" dirty="0" smtClean="0"/>
              <a:t>(Cross-track </a:t>
            </a:r>
            <a:r>
              <a:rPr lang="en-US" sz="1400" dirty="0"/>
              <a:t>Infrared Sounder/Advanced Technology Microwave Sounder </a:t>
            </a:r>
            <a:r>
              <a:rPr lang="en-US" sz="1400" dirty="0" smtClean="0"/>
              <a:t>processed by NOAA-Unique Combined Atmospheric Processing System)</a:t>
            </a:r>
          </a:p>
          <a:p>
            <a:r>
              <a:rPr lang="en-US" sz="1800" dirty="0" smtClean="0"/>
              <a:t>Routinely used at Weather Prediction Center and Ocean Prediction Center</a:t>
            </a:r>
          </a:p>
          <a:p>
            <a:pPr>
              <a:buClrTx/>
            </a:pPr>
            <a:endParaRPr lang="en-US" sz="2000" dirty="0"/>
          </a:p>
          <a:p>
            <a:pPr>
              <a:buClrTx/>
            </a:pPr>
            <a:endParaRPr lang="en-US" sz="2000" dirty="0" smtClean="0"/>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239" y="1241642"/>
            <a:ext cx="2758991" cy="192024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9866" y="1241642"/>
            <a:ext cx="2758991" cy="1920240"/>
          </a:xfrm>
          <a:prstGeom prst="rect">
            <a:avLst/>
          </a:prstGeom>
          <a:ln>
            <a:solidFill>
              <a:schemeClr val="tx1"/>
            </a:solidFill>
          </a:ln>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4458" y="1241642"/>
            <a:ext cx="2758989" cy="1920240"/>
          </a:xfrm>
          <a:prstGeom prst="rect">
            <a:avLst/>
          </a:prstGeom>
        </p:spPr>
      </p:pic>
      <p:sp>
        <p:nvSpPr>
          <p:cNvPr id="16" name="TextBox 15"/>
          <p:cNvSpPr txBox="1"/>
          <p:nvPr/>
        </p:nvSpPr>
        <p:spPr>
          <a:xfrm>
            <a:off x="6183208" y="1054844"/>
            <a:ext cx="2761488" cy="461665"/>
          </a:xfrm>
          <a:prstGeom prst="rect">
            <a:avLst/>
          </a:prstGeom>
          <a:solidFill>
            <a:schemeClr val="bg1">
              <a:lumMod val="75000"/>
            </a:schemeClr>
          </a:solidFill>
          <a:ln w="25400">
            <a:solidFill>
              <a:schemeClr val="tx1"/>
            </a:solidFill>
          </a:ln>
        </p:spPr>
        <p:txBody>
          <a:bodyPr wrap="square" rtlCol="0">
            <a:spAutoFit/>
          </a:bodyPr>
          <a:lstStyle/>
          <a:p>
            <a:pPr algn="ctr"/>
            <a:r>
              <a:rPr lang="en-US" sz="1200" dirty="0" smtClean="0">
                <a:latin typeface="Berlin Sans FB" panose="020E0602020502020306" pitchFamily="34" charset="0"/>
              </a:rPr>
              <a:t>NUCAPS</a:t>
            </a:r>
          </a:p>
          <a:p>
            <a:pPr algn="ctr"/>
            <a:r>
              <a:rPr lang="en-US" sz="1200" dirty="0" smtClean="0">
                <a:latin typeface="Berlin Sans FB" panose="020E0602020502020306" pitchFamily="34" charset="0"/>
              </a:rPr>
              <a:t>Ozone Anomaly (percent of normal)</a:t>
            </a:r>
          </a:p>
        </p:txBody>
      </p:sp>
      <p:sp>
        <p:nvSpPr>
          <p:cNvPr id="12" name="TextBox 11"/>
          <p:cNvSpPr txBox="1"/>
          <p:nvPr/>
        </p:nvSpPr>
        <p:spPr>
          <a:xfrm>
            <a:off x="3308617" y="1054843"/>
            <a:ext cx="2761488" cy="461665"/>
          </a:xfrm>
          <a:prstGeom prst="rect">
            <a:avLst/>
          </a:prstGeom>
          <a:solidFill>
            <a:schemeClr val="bg1">
              <a:lumMod val="75000"/>
            </a:schemeClr>
          </a:solidFill>
          <a:ln w="25400">
            <a:solidFill>
              <a:schemeClr val="tx1"/>
            </a:solidFill>
          </a:ln>
        </p:spPr>
        <p:txBody>
          <a:bodyPr wrap="square" rtlCol="0">
            <a:spAutoFit/>
          </a:bodyPr>
          <a:lstStyle/>
          <a:p>
            <a:pPr algn="ctr"/>
            <a:r>
              <a:rPr lang="en-US" sz="1200" dirty="0" smtClean="0">
                <a:latin typeface="Berlin Sans FB" panose="020E0602020502020306" pitchFamily="34" charset="0"/>
              </a:rPr>
              <a:t>NUCAPS</a:t>
            </a:r>
          </a:p>
          <a:p>
            <a:pPr algn="ctr"/>
            <a:r>
              <a:rPr lang="en-US" sz="1200" dirty="0" smtClean="0">
                <a:latin typeface="Berlin Sans FB" panose="020E0602020502020306" pitchFamily="34" charset="0"/>
              </a:rPr>
              <a:t>Total Column Ozone (Dobson unit)</a:t>
            </a:r>
          </a:p>
        </p:txBody>
      </p:sp>
      <p:sp>
        <p:nvSpPr>
          <p:cNvPr id="22" name="TextBox 21"/>
          <p:cNvSpPr txBox="1"/>
          <p:nvPr/>
        </p:nvSpPr>
        <p:spPr>
          <a:xfrm>
            <a:off x="419488" y="1085732"/>
            <a:ext cx="2758991" cy="281429"/>
          </a:xfrm>
          <a:prstGeom prst="rect">
            <a:avLst/>
          </a:prstGeom>
          <a:solidFill>
            <a:schemeClr val="bg1">
              <a:lumMod val="75000"/>
            </a:schemeClr>
          </a:solidFill>
          <a:ln w="25400">
            <a:solidFill>
              <a:schemeClr val="tx1"/>
            </a:solidFill>
          </a:ln>
        </p:spPr>
        <p:txBody>
          <a:bodyPr wrap="square" rtlCol="0">
            <a:spAutoFit/>
          </a:bodyPr>
          <a:lstStyle/>
          <a:p>
            <a:pPr algn="ctr"/>
            <a:r>
              <a:rPr lang="en-US" sz="1200" dirty="0" smtClean="0">
                <a:latin typeface="Berlin Sans FB" panose="020E0602020502020306" pitchFamily="34" charset="0"/>
              </a:rPr>
              <a:t>MODIS Air Mass RGB</a:t>
            </a:r>
          </a:p>
        </p:txBody>
      </p:sp>
      <p:sp>
        <p:nvSpPr>
          <p:cNvPr id="13" name="Rectangle 12"/>
          <p:cNvSpPr/>
          <p:nvPr/>
        </p:nvSpPr>
        <p:spPr>
          <a:xfrm>
            <a:off x="2288807" y="6052482"/>
            <a:ext cx="6949569" cy="738664"/>
          </a:xfrm>
          <a:prstGeom prst="rect">
            <a:avLst/>
          </a:prstGeom>
        </p:spPr>
        <p:txBody>
          <a:bodyPr wrap="square">
            <a:spAutoFit/>
          </a:bodyPr>
          <a:lstStyle/>
          <a:p>
            <a:r>
              <a:rPr lang="en-US" sz="1400" dirty="0">
                <a:solidFill>
                  <a:srgbClr val="000000"/>
                </a:solidFill>
                <a:latin typeface="+mn-lt"/>
              </a:rPr>
              <a:t>E. B. Berndt, B. T. </a:t>
            </a:r>
            <a:r>
              <a:rPr lang="en-US" sz="1400" dirty="0" err="1">
                <a:solidFill>
                  <a:srgbClr val="000000"/>
                </a:solidFill>
                <a:latin typeface="+mn-lt"/>
              </a:rPr>
              <a:t>Zavodsky</a:t>
            </a:r>
            <a:r>
              <a:rPr lang="en-US" sz="1400" dirty="0">
                <a:solidFill>
                  <a:srgbClr val="000000"/>
                </a:solidFill>
                <a:latin typeface="+mn-lt"/>
              </a:rPr>
              <a:t> and M. J. Folmer, "Development and Application of Atmospheric Infrared Sounder Ozone Retrieval Products for Operational Meteorology," in </a:t>
            </a:r>
            <a:r>
              <a:rPr lang="en-US" sz="1400" i="1" dirty="0">
                <a:solidFill>
                  <a:srgbClr val="000000"/>
                </a:solidFill>
                <a:latin typeface="+mn-lt"/>
              </a:rPr>
              <a:t>IEEE Transactions on Geoscience and Remote Sensing</a:t>
            </a:r>
            <a:r>
              <a:rPr lang="en-US" sz="1400" dirty="0">
                <a:solidFill>
                  <a:srgbClr val="000000"/>
                </a:solidFill>
                <a:latin typeface="+mn-lt"/>
              </a:rPr>
              <a:t>, vol. 54, no. 2, pp. 958-967, Feb. 2016.</a:t>
            </a:r>
            <a:endParaRPr lang="en-US" sz="1400" dirty="0">
              <a:latin typeface="+mn-lt"/>
            </a:endParaRPr>
          </a:p>
        </p:txBody>
      </p:sp>
      <p:sp>
        <p:nvSpPr>
          <p:cNvPr id="4" name="Title 3"/>
          <p:cNvSpPr>
            <a:spLocks noGrp="1"/>
          </p:cNvSpPr>
          <p:nvPr>
            <p:ph type="title"/>
          </p:nvPr>
        </p:nvSpPr>
        <p:spPr/>
        <p:txBody>
          <a:bodyPr/>
          <a:lstStyle/>
          <a:p>
            <a:r>
              <a:rPr lang="en-US" b="1" dirty="0" err="1" smtClean="0">
                <a:effectLst>
                  <a:outerShdw blurRad="38100" dist="38100" dir="2700000" algn="tl">
                    <a:srgbClr val="000000">
                      <a:alpha val="43137"/>
                    </a:srgbClr>
                  </a:outerShdw>
                </a:effectLst>
              </a:rPr>
              <a:t>SPoRT</a:t>
            </a:r>
            <a:r>
              <a:rPr lang="en-US" b="1" dirty="0" smtClean="0">
                <a:effectLst>
                  <a:outerShdw blurRad="38100" dist="38100" dir="2700000" algn="tl">
                    <a:srgbClr val="000000">
                      <a:alpha val="43137"/>
                    </a:srgbClr>
                  </a:outerShdw>
                </a:effectLst>
              </a:rPr>
              <a:t> Ozone Products</a:t>
            </a:r>
            <a:endParaRPr lang="en-US" b="1"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7199783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3685" t="-282" r="8341" b="13483"/>
          <a:stretch/>
        </p:blipFill>
        <p:spPr>
          <a:xfrm>
            <a:off x="4483223" y="1148755"/>
            <a:ext cx="4170472" cy="2559590"/>
          </a:xfrm>
          <a:prstGeom prst="rect">
            <a:avLst/>
          </a:prstGeom>
        </p:spPr>
      </p:pic>
      <p:sp>
        <p:nvSpPr>
          <p:cNvPr id="2" name="Title 1"/>
          <p:cNvSpPr>
            <a:spLocks noGrp="1"/>
          </p:cNvSpPr>
          <p:nvPr>
            <p:ph type="title"/>
          </p:nvPr>
        </p:nvSpPr>
        <p:spPr/>
        <p:txBody>
          <a:bodyPr/>
          <a:lstStyle/>
          <a:p>
            <a:r>
              <a:rPr lang="en-US" b="1" dirty="0" err="1" smtClean="0">
                <a:effectLst>
                  <a:outerShdw blurRad="38100" dist="38100" dir="2700000" algn="tl">
                    <a:srgbClr val="000000">
                      <a:alpha val="43137"/>
                    </a:srgbClr>
                  </a:outerShdw>
                </a:effectLst>
              </a:rPr>
              <a:t>SPoRT</a:t>
            </a:r>
            <a:r>
              <a:rPr lang="en-US" b="1" dirty="0" smtClean="0">
                <a:effectLst>
                  <a:outerShdw blurRad="38100" dist="38100" dir="2700000" algn="tl">
                    <a:srgbClr val="000000">
                      <a:alpha val="43137"/>
                    </a:srgbClr>
                  </a:outerShdw>
                </a:effectLst>
              </a:rPr>
              <a:t> Ozone </a:t>
            </a:r>
            <a:r>
              <a:rPr lang="en-US" b="1" dirty="0">
                <a:effectLst>
                  <a:outerShdw blurRad="38100" dist="38100" dir="2700000" algn="tl">
                    <a:srgbClr val="000000">
                      <a:alpha val="43137"/>
                    </a:srgbClr>
                  </a:outerShdw>
                </a:effectLst>
              </a:rPr>
              <a:t>Products</a:t>
            </a:r>
          </a:p>
        </p:txBody>
      </p:sp>
      <p:sp>
        <p:nvSpPr>
          <p:cNvPr id="3" name="Content Placeholder 2"/>
          <p:cNvSpPr>
            <a:spLocks noGrp="1"/>
          </p:cNvSpPr>
          <p:nvPr>
            <p:ph idx="1"/>
          </p:nvPr>
        </p:nvSpPr>
        <p:spPr>
          <a:xfrm>
            <a:off x="443884" y="1325563"/>
            <a:ext cx="4039340" cy="4351338"/>
          </a:xfrm>
        </p:spPr>
        <p:txBody>
          <a:bodyPr/>
          <a:lstStyle/>
          <a:p>
            <a:r>
              <a:rPr lang="en-US" sz="1800" dirty="0" smtClean="0"/>
              <a:t>Exploring new applications with Aviation Weather Center</a:t>
            </a:r>
          </a:p>
          <a:p>
            <a:r>
              <a:rPr lang="en-US" sz="1800" dirty="0" smtClean="0"/>
              <a:t>National Aviation Meteorologists recently began issuing high ozone outlooks to airlines</a:t>
            </a:r>
          </a:p>
          <a:p>
            <a:r>
              <a:rPr lang="en-US" sz="1800" dirty="0" smtClean="0"/>
              <a:t>FAA regulations dictate </a:t>
            </a:r>
            <a:r>
              <a:rPr lang="en-US" sz="1800" dirty="0" smtClean="0"/>
              <a:t>in-cabin </a:t>
            </a:r>
            <a:r>
              <a:rPr lang="en-US" sz="1800" dirty="0" smtClean="0"/>
              <a:t>ozone should not exceed 250 </a:t>
            </a:r>
            <a:r>
              <a:rPr lang="en-US" sz="1800" dirty="0" smtClean="0"/>
              <a:t>parts per billion (ppb) </a:t>
            </a:r>
            <a:r>
              <a:rPr lang="en-US" sz="1800" dirty="0" smtClean="0"/>
              <a:t>at any time or 100 ppb over a 4 hour flight segment</a:t>
            </a:r>
          </a:p>
          <a:p>
            <a:r>
              <a:rPr lang="en-US" sz="1800" dirty="0" smtClean="0"/>
              <a:t>Forecasters interested in the height of 250 ppb ozone concentration</a:t>
            </a:r>
          </a:p>
          <a:p>
            <a:r>
              <a:rPr lang="en-US" sz="1800" dirty="0" err="1" smtClean="0"/>
              <a:t>CrIS</a:t>
            </a:r>
            <a:r>
              <a:rPr lang="en-US" sz="1800" dirty="0" smtClean="0"/>
              <a:t>/ATMS NUCAPS ozone height product provided in </a:t>
            </a:r>
            <a:r>
              <a:rPr lang="en-US" sz="1800" dirty="0" smtClean="0"/>
              <a:t>AWIPS-II </a:t>
            </a:r>
            <a:r>
              <a:rPr lang="en-US" sz="1800" dirty="0" smtClean="0"/>
              <a:t>for </a:t>
            </a:r>
            <a:r>
              <a:rPr lang="en-US" sz="1800" dirty="0" err="1" smtClean="0"/>
              <a:t>testbed</a:t>
            </a:r>
            <a:r>
              <a:rPr lang="en-US" sz="1800" dirty="0" smtClean="0"/>
              <a:t> activities</a:t>
            </a:r>
          </a:p>
          <a:p>
            <a:endParaRPr lang="en-US" sz="1800" dirty="0" smtClean="0"/>
          </a:p>
          <a:p>
            <a:endParaRPr lang="en-US" dirty="0"/>
          </a:p>
        </p:txBody>
      </p:sp>
      <p:pic>
        <p:nvPicPr>
          <p:cNvPr id="4" name="Picture 3"/>
          <p:cNvPicPr>
            <a:picLocks noChangeAspect="1"/>
          </p:cNvPicPr>
          <p:nvPr/>
        </p:nvPicPr>
        <p:blipFill>
          <a:blip r:embed="rId3"/>
          <a:stretch>
            <a:fillRect/>
          </a:stretch>
        </p:blipFill>
        <p:spPr>
          <a:xfrm>
            <a:off x="5104660" y="3490132"/>
            <a:ext cx="3817398" cy="2740270"/>
          </a:xfrm>
          <a:prstGeom prst="rect">
            <a:avLst/>
          </a:prstGeom>
        </p:spPr>
      </p:pic>
      <p:sp>
        <p:nvSpPr>
          <p:cNvPr id="10" name="TextBox 9"/>
          <p:cNvSpPr txBox="1"/>
          <p:nvPr/>
        </p:nvSpPr>
        <p:spPr>
          <a:xfrm>
            <a:off x="5104660" y="3477513"/>
            <a:ext cx="3817398" cy="461665"/>
          </a:xfrm>
          <a:prstGeom prst="rect">
            <a:avLst/>
          </a:prstGeom>
          <a:solidFill>
            <a:schemeClr val="bg1">
              <a:lumMod val="75000"/>
            </a:schemeClr>
          </a:solidFill>
          <a:ln w="25400">
            <a:solidFill>
              <a:schemeClr val="tx1"/>
            </a:solidFill>
          </a:ln>
        </p:spPr>
        <p:txBody>
          <a:bodyPr wrap="square" rtlCol="0">
            <a:spAutoFit/>
          </a:bodyPr>
          <a:lstStyle/>
          <a:p>
            <a:pPr algn="ctr"/>
            <a:r>
              <a:rPr lang="en-US" sz="1200" dirty="0" smtClean="0">
                <a:latin typeface="Berlin Sans FB" panose="020E0602020502020306" pitchFamily="34" charset="0"/>
              </a:rPr>
              <a:t>NUCAPS</a:t>
            </a:r>
          </a:p>
          <a:p>
            <a:pPr algn="ctr"/>
            <a:r>
              <a:rPr lang="en-US" sz="1200" dirty="0" smtClean="0">
                <a:latin typeface="Berlin Sans FB" panose="020E0602020502020306" pitchFamily="34" charset="0"/>
              </a:rPr>
              <a:t>Height of 250 ppb Ozone (</a:t>
            </a:r>
            <a:r>
              <a:rPr lang="en-US" sz="1200" dirty="0" err="1" smtClean="0">
                <a:latin typeface="Berlin Sans FB" panose="020E0602020502020306" pitchFamily="34" charset="0"/>
              </a:rPr>
              <a:t>mb</a:t>
            </a:r>
            <a:r>
              <a:rPr lang="en-US" sz="1200" dirty="0" smtClean="0">
                <a:latin typeface="Berlin Sans FB" panose="020E0602020502020306" pitchFamily="34" charset="0"/>
              </a:rPr>
              <a:t>)</a:t>
            </a:r>
          </a:p>
        </p:txBody>
      </p:sp>
      <p:sp>
        <p:nvSpPr>
          <p:cNvPr id="11" name="TextBox 10"/>
          <p:cNvSpPr txBox="1"/>
          <p:nvPr/>
        </p:nvSpPr>
        <p:spPr>
          <a:xfrm>
            <a:off x="4483223" y="1140636"/>
            <a:ext cx="4170472" cy="276999"/>
          </a:xfrm>
          <a:prstGeom prst="rect">
            <a:avLst/>
          </a:prstGeom>
          <a:solidFill>
            <a:schemeClr val="bg1">
              <a:lumMod val="75000"/>
            </a:schemeClr>
          </a:solidFill>
          <a:ln w="25400">
            <a:solidFill>
              <a:schemeClr val="tx1"/>
            </a:solidFill>
          </a:ln>
        </p:spPr>
        <p:txBody>
          <a:bodyPr wrap="square" rtlCol="0">
            <a:spAutoFit/>
          </a:bodyPr>
          <a:lstStyle/>
          <a:p>
            <a:pPr algn="ctr"/>
            <a:r>
              <a:rPr lang="en-US" sz="1200" dirty="0" smtClean="0">
                <a:latin typeface="Berlin Sans FB" panose="020E0602020502020306" pitchFamily="34" charset="0"/>
              </a:rPr>
              <a:t>MODIS Air Mass RGB</a:t>
            </a:r>
          </a:p>
        </p:txBody>
      </p:sp>
    </p:spTree>
    <p:extLst>
      <p:ext uri="{BB962C8B-B14F-4D97-AF65-F5344CB8AC3E}">
        <p14:creationId xmlns:p14="http://schemas.microsoft.com/office/powerpoint/2010/main" val="42464216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80"/>
            <a:ext cx="8229600" cy="1143000"/>
          </a:xfrm>
        </p:spPr>
        <p:txBody>
          <a:bodyPr>
            <a:normAutofit/>
          </a:bodyPr>
          <a:lstStyle/>
          <a:p>
            <a:r>
              <a:rPr lang="en-US" b="1" dirty="0" smtClean="0">
                <a:effectLst>
                  <a:outerShdw blurRad="38100" dist="38100" dir="2700000" algn="tl">
                    <a:srgbClr val="000000">
                      <a:alpha val="43137"/>
                    </a:srgbClr>
                  </a:outerShdw>
                </a:effectLst>
              </a:rPr>
              <a:t>NUCAPS for Extratropical Transition</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89781" y="840065"/>
            <a:ext cx="3261983" cy="5465843"/>
          </a:xfrm>
        </p:spPr>
        <p:txBody>
          <a:bodyPr>
            <a:normAutofit lnSpcReduction="10000"/>
          </a:bodyPr>
          <a:lstStyle/>
          <a:p>
            <a:r>
              <a:rPr lang="en-US" sz="1800" dirty="0"/>
              <a:t>NUCAPS soundings are already in AWIPS-II and available to forecasters, this project would provide feedback </a:t>
            </a:r>
            <a:r>
              <a:rPr lang="en-US" sz="1800" dirty="0" smtClean="0"/>
              <a:t>on </a:t>
            </a:r>
            <a:r>
              <a:rPr lang="en-US" sz="1800" dirty="0"/>
              <a:t>the benefit </a:t>
            </a:r>
            <a:r>
              <a:rPr lang="en-US" sz="1800" dirty="0" smtClean="0"/>
              <a:t>of </a:t>
            </a:r>
            <a:r>
              <a:rPr lang="en-US" sz="1800" dirty="0" smtClean="0"/>
              <a:t>    S-NPP/JPSS data for </a:t>
            </a:r>
            <a:r>
              <a:rPr lang="en-US" sz="1800" dirty="0" smtClean="0"/>
              <a:t>hurricane extratropical transition. </a:t>
            </a:r>
          </a:p>
          <a:p>
            <a:r>
              <a:rPr lang="en-US" sz="1800" dirty="0" smtClean="0"/>
              <a:t>Demonstrate </a:t>
            </a:r>
            <a:r>
              <a:rPr lang="en-US" sz="1800" dirty="0"/>
              <a:t>how NUCAPS t, q, and O3 profiles can complement the Air Mass RGB by giving forecasters insight about the vertical distribution of atmospheric </a:t>
            </a:r>
            <a:r>
              <a:rPr lang="en-US" sz="1800" dirty="0" smtClean="0"/>
              <a:t>variables</a:t>
            </a:r>
          </a:p>
          <a:p>
            <a:r>
              <a:rPr lang="en-US" sz="1800" dirty="0" smtClean="0"/>
              <a:t>Development of tropopause level product to diagnose influence of stratospheric intrusions</a:t>
            </a:r>
          </a:p>
          <a:p>
            <a:r>
              <a:rPr lang="en-US" sz="1800" dirty="0" smtClean="0"/>
              <a:t>A product demonstration is planned for August-October 2016 </a:t>
            </a:r>
            <a:r>
              <a:rPr lang="en-US" sz="1800" dirty="0"/>
              <a:t>with </a:t>
            </a:r>
            <a:r>
              <a:rPr lang="en-US" sz="1800" dirty="0" smtClean="0"/>
              <a:t>NHC</a:t>
            </a:r>
            <a:r>
              <a:rPr lang="en-US" sz="1800" dirty="0"/>
              <a:t>, WPC, </a:t>
            </a:r>
            <a:r>
              <a:rPr lang="en-US" sz="1800" dirty="0" smtClean="0"/>
              <a:t>SAB forecasters</a:t>
            </a:r>
            <a:endParaRPr lang="en-US" sz="1800" dirty="0"/>
          </a:p>
        </p:txBody>
      </p:sp>
      <p:sp>
        <p:nvSpPr>
          <p:cNvPr id="16" name="TextBox 15"/>
          <p:cNvSpPr txBox="1"/>
          <p:nvPr/>
        </p:nvSpPr>
        <p:spPr>
          <a:xfrm>
            <a:off x="2474176" y="6419236"/>
            <a:ext cx="3165894" cy="369332"/>
          </a:xfrm>
          <a:prstGeom prst="rect">
            <a:avLst/>
          </a:prstGeom>
          <a:noFill/>
        </p:spPr>
        <p:txBody>
          <a:bodyPr wrap="square" rtlCol="0">
            <a:spAutoFit/>
          </a:bodyPr>
          <a:lstStyle/>
          <a:p>
            <a:r>
              <a:rPr lang="en-US" dirty="0" smtClean="0"/>
              <a:t>Funded by JPSS PG/RR Program</a:t>
            </a:r>
            <a:endParaRPr lang="en-US"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6929" y="965793"/>
            <a:ext cx="3604680" cy="2595370"/>
          </a:xfrm>
          <a:prstGeom prst="rect">
            <a:avLst/>
          </a:prstGeom>
          <a:ln w="12700">
            <a:solidFill>
              <a:schemeClr val="tx1"/>
            </a:solidFill>
          </a:ln>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4231" y="2136478"/>
            <a:ext cx="2736252" cy="1970102"/>
          </a:xfrm>
          <a:prstGeom prst="rect">
            <a:avLst/>
          </a:prstGeom>
          <a:ln w="12700">
            <a:solidFill>
              <a:schemeClr val="tx1"/>
            </a:solidFill>
          </a:ln>
        </p:spPr>
      </p:pic>
      <p:sp>
        <p:nvSpPr>
          <p:cNvPr id="19" name="TextBox 18"/>
          <p:cNvSpPr txBox="1"/>
          <p:nvPr/>
        </p:nvSpPr>
        <p:spPr>
          <a:xfrm>
            <a:off x="3426929" y="965793"/>
            <a:ext cx="3604680" cy="461665"/>
          </a:xfrm>
          <a:prstGeom prst="rect">
            <a:avLst/>
          </a:prstGeom>
          <a:solidFill>
            <a:schemeClr val="bg1">
              <a:lumMod val="75000"/>
            </a:schemeClr>
          </a:solidFill>
          <a:ln>
            <a:solidFill>
              <a:schemeClr val="tx1"/>
            </a:solidFill>
          </a:ln>
        </p:spPr>
        <p:txBody>
          <a:bodyPr wrap="square" rtlCol="0">
            <a:spAutoFit/>
          </a:bodyPr>
          <a:lstStyle/>
          <a:p>
            <a:pPr algn="ctr"/>
            <a:r>
              <a:rPr lang="en-US" sz="1200" dirty="0" smtClean="0"/>
              <a:t>Severe Tropical Storm Choi-wan </a:t>
            </a:r>
          </a:p>
          <a:p>
            <a:pPr algn="ctr"/>
            <a:r>
              <a:rPr lang="en-US" sz="1200" dirty="0" smtClean="0"/>
              <a:t>AHI Air Mass RGB 1520 UTC 7 Oct 2015</a:t>
            </a:r>
            <a:endParaRPr lang="en-US" sz="1200" dirty="0"/>
          </a:p>
        </p:txBody>
      </p:sp>
      <p:sp>
        <p:nvSpPr>
          <p:cNvPr id="20" name="TextBox 19"/>
          <p:cNvSpPr txBox="1"/>
          <p:nvPr/>
        </p:nvSpPr>
        <p:spPr>
          <a:xfrm>
            <a:off x="6281825" y="2115642"/>
            <a:ext cx="2758658" cy="276999"/>
          </a:xfrm>
          <a:prstGeom prst="rect">
            <a:avLst/>
          </a:prstGeom>
          <a:solidFill>
            <a:schemeClr val="bg1">
              <a:lumMod val="75000"/>
            </a:schemeClr>
          </a:solidFill>
          <a:ln>
            <a:solidFill>
              <a:schemeClr val="tx1"/>
            </a:solidFill>
          </a:ln>
        </p:spPr>
        <p:txBody>
          <a:bodyPr wrap="square" rtlCol="0">
            <a:spAutoFit/>
          </a:bodyPr>
          <a:lstStyle/>
          <a:p>
            <a:pPr algn="ctr"/>
            <a:r>
              <a:rPr lang="en-US" sz="1200" dirty="0" smtClean="0"/>
              <a:t>NUCAPS Sounding 1500 UTC Point 1</a:t>
            </a:r>
            <a:endParaRPr lang="en-US" sz="1200" dirty="0"/>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41912" t="16078" r="11572" b="27320"/>
          <a:stretch/>
        </p:blipFill>
        <p:spPr>
          <a:xfrm>
            <a:off x="3348812" y="3623367"/>
            <a:ext cx="3643161" cy="2774656"/>
          </a:xfrm>
          <a:prstGeom prst="rect">
            <a:avLst/>
          </a:prstGeom>
        </p:spPr>
      </p:pic>
      <p:sp>
        <p:nvSpPr>
          <p:cNvPr id="15" name="TextBox 14"/>
          <p:cNvSpPr txBox="1"/>
          <p:nvPr/>
        </p:nvSpPr>
        <p:spPr>
          <a:xfrm>
            <a:off x="3341120" y="3602154"/>
            <a:ext cx="3650853" cy="461665"/>
          </a:xfrm>
          <a:prstGeom prst="rect">
            <a:avLst/>
          </a:prstGeom>
          <a:solidFill>
            <a:schemeClr val="bg1">
              <a:lumMod val="75000"/>
            </a:schemeClr>
          </a:solidFill>
          <a:ln w="25400">
            <a:solidFill>
              <a:schemeClr val="tx1"/>
            </a:solidFill>
          </a:ln>
        </p:spPr>
        <p:txBody>
          <a:bodyPr wrap="square" rtlCol="0">
            <a:spAutoFit/>
          </a:bodyPr>
          <a:lstStyle/>
          <a:p>
            <a:pPr algn="ctr"/>
            <a:r>
              <a:rPr lang="en-US" sz="1200" dirty="0" smtClean="0"/>
              <a:t>AQUA MODIS Air Mass </a:t>
            </a:r>
          </a:p>
          <a:p>
            <a:pPr algn="ctr"/>
            <a:r>
              <a:rPr lang="en-US" sz="1200" dirty="0" smtClean="0"/>
              <a:t>5 July 2014 0635-0645 UTC </a:t>
            </a:r>
            <a:endParaRPr lang="en-US" sz="1200" dirty="0"/>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6903" y="4964917"/>
            <a:ext cx="2664907" cy="1645920"/>
          </a:xfrm>
          <a:prstGeom prst="rect">
            <a:avLst/>
          </a:prstGeom>
        </p:spPr>
      </p:pic>
      <p:sp>
        <p:nvSpPr>
          <p:cNvPr id="24" name="TextBox 23"/>
          <p:cNvSpPr txBox="1"/>
          <p:nvPr/>
        </p:nvSpPr>
        <p:spPr>
          <a:xfrm>
            <a:off x="6241762" y="4631776"/>
            <a:ext cx="2670048" cy="430887"/>
          </a:xfrm>
          <a:prstGeom prst="rect">
            <a:avLst/>
          </a:prstGeom>
          <a:solidFill>
            <a:schemeClr val="bg1">
              <a:lumMod val="75000"/>
            </a:schemeClr>
          </a:solidFill>
          <a:ln w="25400">
            <a:solidFill>
              <a:schemeClr val="tx1"/>
            </a:solidFill>
          </a:ln>
        </p:spPr>
        <p:txBody>
          <a:bodyPr wrap="square" rtlCol="0">
            <a:spAutoFit/>
          </a:bodyPr>
          <a:lstStyle/>
          <a:p>
            <a:pPr algn="ctr"/>
            <a:r>
              <a:rPr lang="en-US" sz="1100" dirty="0" smtClean="0"/>
              <a:t>NUCAPS Tropopause Level            </a:t>
            </a:r>
          </a:p>
          <a:p>
            <a:pPr algn="ctr"/>
            <a:r>
              <a:rPr lang="en-US" sz="1100" dirty="0" smtClean="0"/>
              <a:t>5 July </a:t>
            </a:r>
            <a:r>
              <a:rPr lang="en-US" sz="1100" dirty="0"/>
              <a:t>2014 </a:t>
            </a:r>
            <a:r>
              <a:rPr lang="en-US" sz="1100" dirty="0" smtClean="0"/>
              <a:t>0745-0755 </a:t>
            </a:r>
            <a:r>
              <a:rPr lang="en-US" sz="1100" dirty="0"/>
              <a:t>UTC </a:t>
            </a:r>
          </a:p>
        </p:txBody>
      </p:sp>
    </p:spTree>
    <p:extLst>
      <p:ext uri="{BB962C8B-B14F-4D97-AF65-F5344CB8AC3E}">
        <p14:creationId xmlns:p14="http://schemas.microsoft.com/office/powerpoint/2010/main" val="25135840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15756"/>
            <a:ext cx="9144000" cy="2339266"/>
          </a:xfrm>
        </p:spPr>
        <p:txBody>
          <a:bodyPr>
            <a:noAutofit/>
          </a:bodyPr>
          <a:lstStyle/>
          <a:p>
            <a:pPr marL="228600" indent="-228600"/>
            <a:r>
              <a:rPr lang="en-US" sz="2000" dirty="0" smtClean="0"/>
              <a:t>Skew-</a:t>
            </a:r>
            <a:r>
              <a:rPr lang="en-US" sz="2000" dirty="0" err="1" smtClean="0"/>
              <a:t>Ts</a:t>
            </a:r>
            <a:r>
              <a:rPr lang="en-US" sz="2000" dirty="0" smtClean="0"/>
              <a:t> are valuable for some forecast challenges, but visualizing the data in plan view or cross section to identify specific air masses may be more useful for others</a:t>
            </a:r>
          </a:p>
          <a:p>
            <a:pPr marL="228600" indent="-228600"/>
            <a:r>
              <a:rPr lang="en-US" sz="2000" u="sng" dirty="0" smtClean="0"/>
              <a:t>Cold Air Aloft </a:t>
            </a:r>
            <a:r>
              <a:rPr lang="en-US" sz="2000" dirty="0" smtClean="0"/>
              <a:t>(-65°C and below) can lead to freezing airliner fuel and CWSUs provide Meteorological Impact Statements (MIS) to Air Traffic Controllers to direct flights around the 3D air features</a:t>
            </a:r>
          </a:p>
          <a:p>
            <a:pPr marL="228600" indent="-228600"/>
            <a:r>
              <a:rPr lang="en-US" sz="2000" dirty="0" smtClean="0"/>
              <a:t>NUCAPS will allow </a:t>
            </a:r>
            <a:r>
              <a:rPr lang="en-US" sz="2000" dirty="0"/>
              <a:t>forecasters to </a:t>
            </a:r>
            <a:r>
              <a:rPr lang="en-US" sz="2000" u="sng" dirty="0"/>
              <a:t>observe the </a:t>
            </a:r>
            <a:r>
              <a:rPr lang="en-US" sz="2000" u="sng" dirty="0" smtClean="0"/>
              <a:t>3D extent                                                               </a:t>
            </a:r>
            <a:r>
              <a:rPr lang="en-US" sz="2000" dirty="0" smtClean="0"/>
              <a:t> of the cold air where conventional </a:t>
            </a:r>
            <a:r>
              <a:rPr lang="en-US" sz="2000" dirty="0" err="1" smtClean="0"/>
              <a:t>obs</a:t>
            </a:r>
            <a:r>
              <a:rPr lang="en-US" sz="2000" dirty="0" smtClean="0"/>
              <a:t> </a:t>
            </a:r>
            <a:r>
              <a:rPr lang="en-US" sz="2000" dirty="0"/>
              <a:t>are </a:t>
            </a:r>
            <a:r>
              <a:rPr lang="en-US" sz="2000" dirty="0" smtClean="0"/>
              <a:t>sparse</a:t>
            </a:r>
            <a:endParaRPr lang="en-US" sz="2000" dirty="0" smtClean="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0170" y="3355022"/>
            <a:ext cx="3185430" cy="3075840"/>
          </a:xfrm>
          <a:prstGeom prst="rect">
            <a:avLst/>
          </a:prstGeom>
        </p:spPr>
      </p:pic>
      <p:sp>
        <p:nvSpPr>
          <p:cNvPr id="2" name="Title 1"/>
          <p:cNvSpPr>
            <a:spLocks noGrp="1"/>
          </p:cNvSpPr>
          <p:nvPr>
            <p:ph type="title"/>
          </p:nvPr>
        </p:nvSpPr>
        <p:spPr>
          <a:xfrm>
            <a:off x="457200" y="0"/>
            <a:ext cx="8229600" cy="1143000"/>
          </a:xfrm>
        </p:spPr>
        <p:txBody>
          <a:bodyPr/>
          <a:lstStyle/>
          <a:p>
            <a:r>
              <a:rPr lang="en-US" b="1" dirty="0" smtClean="0">
                <a:effectLst>
                  <a:outerShdw blurRad="38100" dist="38100" dir="2700000" algn="tl">
                    <a:srgbClr val="000000">
                      <a:alpha val="43137"/>
                    </a:srgbClr>
                  </a:outerShdw>
                </a:effectLst>
              </a:rPr>
              <a:t>Gridded NUCAPS Activities</a:t>
            </a:r>
            <a:endParaRPr lang="en-US" b="1" dirty="0">
              <a:effectLst>
                <a:outerShdw blurRad="38100" dist="38100" dir="2700000" algn="tl">
                  <a:srgbClr val="000000">
                    <a:alpha val="43137"/>
                  </a:srgbClr>
                </a:outerShdw>
              </a:effectLst>
            </a:endParaRPr>
          </a:p>
        </p:txBody>
      </p:sp>
      <p:pic>
        <p:nvPicPr>
          <p:cNvPr id="11" name="Picture 10"/>
          <p:cNvPicPr>
            <a:picLocks noChangeAspect="1"/>
          </p:cNvPicPr>
          <p:nvPr/>
        </p:nvPicPr>
        <p:blipFill>
          <a:blip r:embed="rId4"/>
          <a:stretch>
            <a:fillRect/>
          </a:stretch>
        </p:blipFill>
        <p:spPr>
          <a:xfrm>
            <a:off x="5181600" y="5564822"/>
            <a:ext cx="3809580" cy="999838"/>
          </a:xfrm>
          <a:prstGeom prst="rect">
            <a:avLst/>
          </a:prstGeom>
          <a:solidFill>
            <a:schemeClr val="bg1"/>
          </a:solidFill>
        </p:spPr>
      </p:pic>
      <p:sp>
        <p:nvSpPr>
          <p:cNvPr id="17" name="TextBox 16"/>
          <p:cNvSpPr txBox="1"/>
          <p:nvPr/>
        </p:nvSpPr>
        <p:spPr>
          <a:xfrm>
            <a:off x="7543800" y="5632363"/>
            <a:ext cx="1371600" cy="276999"/>
          </a:xfrm>
          <a:prstGeom prst="rect">
            <a:avLst/>
          </a:prstGeom>
          <a:solidFill>
            <a:schemeClr val="bg1"/>
          </a:solidFill>
        </p:spPr>
        <p:txBody>
          <a:bodyPr wrap="square" rtlCol="0">
            <a:spAutoFit/>
          </a:bodyPr>
          <a:lstStyle/>
          <a:p>
            <a:pPr algn="r"/>
            <a:r>
              <a:rPr lang="en-US" sz="1200" i="1" dirty="0" smtClean="0">
                <a:solidFill>
                  <a:srgbClr val="FF0000"/>
                </a:solidFill>
              </a:rPr>
              <a:t>Sample CWSU MIS</a:t>
            </a:r>
            <a:endParaRPr lang="en-US" sz="1200" i="1" dirty="0">
              <a:solidFill>
                <a:srgbClr val="FF0000"/>
              </a:solidFill>
            </a:endParaRPr>
          </a:p>
        </p:txBody>
      </p:sp>
      <p:sp>
        <p:nvSpPr>
          <p:cNvPr id="18" name="TextBox 17"/>
          <p:cNvSpPr txBox="1"/>
          <p:nvPr/>
        </p:nvSpPr>
        <p:spPr>
          <a:xfrm>
            <a:off x="4274685" y="5924607"/>
            <a:ext cx="838200" cy="461665"/>
          </a:xfrm>
          <a:prstGeom prst="rect">
            <a:avLst/>
          </a:prstGeom>
          <a:solidFill>
            <a:schemeClr val="bg1"/>
          </a:solidFill>
        </p:spPr>
        <p:txBody>
          <a:bodyPr wrap="square" rtlCol="0">
            <a:spAutoFit/>
          </a:bodyPr>
          <a:lstStyle/>
          <a:p>
            <a:r>
              <a:rPr lang="en-US" sz="1200" i="1" dirty="0" smtClean="0">
                <a:solidFill>
                  <a:srgbClr val="FF0000"/>
                </a:solidFill>
              </a:rPr>
              <a:t>CIRA web display</a:t>
            </a:r>
            <a:endParaRPr lang="en-US" sz="1200" i="1" dirty="0">
              <a:solidFill>
                <a:srgbClr val="FF0000"/>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9723" y="2430167"/>
            <a:ext cx="2928154" cy="3144660"/>
          </a:xfrm>
          <a:prstGeom prst="rect">
            <a:avLst/>
          </a:prstGeom>
        </p:spPr>
      </p:pic>
      <p:sp>
        <p:nvSpPr>
          <p:cNvPr id="16" name="TextBox 15"/>
          <p:cNvSpPr txBox="1"/>
          <p:nvPr/>
        </p:nvSpPr>
        <p:spPr>
          <a:xfrm>
            <a:off x="6102008" y="5095351"/>
            <a:ext cx="2209800" cy="461665"/>
          </a:xfrm>
          <a:prstGeom prst="rect">
            <a:avLst/>
          </a:prstGeom>
          <a:solidFill>
            <a:schemeClr val="bg1"/>
          </a:solidFill>
        </p:spPr>
        <p:txBody>
          <a:bodyPr wrap="square" rtlCol="0">
            <a:spAutoFit/>
          </a:bodyPr>
          <a:lstStyle/>
          <a:p>
            <a:r>
              <a:rPr lang="en-US" sz="1200" i="1" dirty="0" smtClean="0">
                <a:solidFill>
                  <a:srgbClr val="FF0000"/>
                </a:solidFill>
              </a:rPr>
              <a:t>SPoRT GRIB file from CIMSS gridded data processed at GINA </a:t>
            </a:r>
            <a:endParaRPr lang="en-US" sz="1200" i="1" dirty="0">
              <a:solidFill>
                <a:srgbClr val="FF0000"/>
              </a:solidFill>
            </a:endParaRPr>
          </a:p>
        </p:txBody>
      </p:sp>
      <p:sp>
        <p:nvSpPr>
          <p:cNvPr id="12" name="Content Placeholder 2"/>
          <p:cNvSpPr txBox="1">
            <a:spLocks/>
          </p:cNvSpPr>
          <p:nvPr/>
        </p:nvSpPr>
        <p:spPr>
          <a:xfrm>
            <a:off x="43411" y="3433254"/>
            <a:ext cx="3915052" cy="24894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Leverages </a:t>
            </a:r>
            <a:r>
              <a:rPr lang="en-US" sz="2000" dirty="0" err="1" smtClean="0"/>
              <a:t>SPoRT</a:t>
            </a:r>
            <a:r>
              <a:rPr lang="en-US" sz="2000" dirty="0" smtClean="0"/>
              <a:t> previous                                                                                                              capabilities with IR sounder data                                                                                                 to collaborate with CIMSS,                                                                                   CIRA, and GINA to develop a                             community-backed demonstration                                                                                              product for NWS</a:t>
            </a:r>
          </a:p>
          <a:p>
            <a:r>
              <a:rPr lang="en-US" sz="2000" dirty="0" smtClean="0"/>
              <a:t>Funded through JPSS PG/RR</a:t>
            </a:r>
            <a:endParaRPr lang="en-US" sz="2000" dirty="0" smtClean="0"/>
          </a:p>
        </p:txBody>
      </p:sp>
    </p:spTree>
    <p:extLst>
      <p:ext uri="{BB962C8B-B14F-4D97-AF65-F5344CB8AC3E}">
        <p14:creationId xmlns:p14="http://schemas.microsoft.com/office/powerpoint/2010/main" val="40907537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effectLst>
                  <a:outerShdw blurRad="38100" dist="38100" dir="2700000" algn="tl">
                    <a:srgbClr val="000000">
                      <a:alpha val="43137"/>
                    </a:srgbClr>
                  </a:outerShdw>
                </a:effectLst>
              </a:rPr>
              <a:t>Gridded NUCAPS Activities</a:t>
            </a:r>
            <a:endParaRPr lang="en-US"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0" y="1222074"/>
            <a:ext cx="4583888" cy="2968925"/>
          </a:xfrm>
          <a:prstGeom prst="rect">
            <a:avLst/>
          </a:prstGeom>
        </p:spPr>
      </p:pic>
      <p:pic>
        <p:nvPicPr>
          <p:cNvPr id="7" name="Picture 6"/>
          <p:cNvPicPr>
            <a:picLocks noChangeAspect="1"/>
          </p:cNvPicPr>
          <p:nvPr/>
        </p:nvPicPr>
        <p:blipFill>
          <a:blip r:embed="rId3"/>
          <a:stretch>
            <a:fillRect/>
          </a:stretch>
        </p:blipFill>
        <p:spPr>
          <a:xfrm>
            <a:off x="4571999" y="1223545"/>
            <a:ext cx="4581617" cy="2967454"/>
          </a:xfrm>
          <a:prstGeom prst="rect">
            <a:avLst/>
          </a:prstGeom>
        </p:spPr>
      </p:pic>
      <p:sp>
        <p:nvSpPr>
          <p:cNvPr id="8" name="TextBox 7"/>
          <p:cNvSpPr txBox="1"/>
          <p:nvPr/>
        </p:nvSpPr>
        <p:spPr>
          <a:xfrm>
            <a:off x="3581400" y="1263749"/>
            <a:ext cx="2743200" cy="307777"/>
          </a:xfrm>
          <a:prstGeom prst="rect">
            <a:avLst/>
          </a:prstGeom>
          <a:noFill/>
        </p:spPr>
        <p:txBody>
          <a:bodyPr wrap="square" rtlCol="0">
            <a:spAutoFit/>
          </a:bodyPr>
          <a:lstStyle/>
          <a:p>
            <a:r>
              <a:rPr lang="en-US" sz="1400" dirty="0" smtClean="0">
                <a:solidFill>
                  <a:schemeClr val="bg1"/>
                </a:solidFill>
              </a:rPr>
              <a:t>Images from GOES-R HWT Blog</a:t>
            </a:r>
          </a:p>
        </p:txBody>
      </p:sp>
      <p:sp>
        <p:nvSpPr>
          <p:cNvPr id="9" name="TextBox 8"/>
          <p:cNvSpPr txBox="1"/>
          <p:nvPr/>
        </p:nvSpPr>
        <p:spPr>
          <a:xfrm>
            <a:off x="3772588" y="1654865"/>
            <a:ext cx="2057400" cy="923330"/>
          </a:xfrm>
          <a:prstGeom prst="rect">
            <a:avLst/>
          </a:prstGeom>
          <a:noFill/>
        </p:spPr>
        <p:txBody>
          <a:bodyPr wrap="square" rtlCol="0">
            <a:spAutoFit/>
          </a:bodyPr>
          <a:lstStyle/>
          <a:p>
            <a:r>
              <a:rPr lang="en-US" dirty="0" smtClean="0">
                <a:solidFill>
                  <a:srgbClr val="FF0000"/>
                </a:solidFill>
              </a:rPr>
              <a:t>Cold front easily identified in Gridded NUCAPS</a:t>
            </a:r>
            <a:endParaRPr lang="en-US" dirty="0">
              <a:solidFill>
                <a:srgbClr val="FF0000"/>
              </a:solidFill>
            </a:endParaRPr>
          </a:p>
        </p:txBody>
      </p:sp>
      <p:cxnSp>
        <p:nvCxnSpPr>
          <p:cNvPr id="11" name="Straight Arrow Connector 10"/>
          <p:cNvCxnSpPr>
            <a:stCxn id="9" idx="1"/>
          </p:cNvCxnSpPr>
          <p:nvPr/>
        </p:nvCxnSpPr>
        <p:spPr>
          <a:xfrm flipH="1">
            <a:off x="2590800" y="2116530"/>
            <a:ext cx="1181788" cy="4742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486400" y="2224283"/>
            <a:ext cx="990600" cy="12047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07191" y="4274338"/>
            <a:ext cx="5749006" cy="2000548"/>
          </a:xfrm>
          <a:prstGeom prst="rect">
            <a:avLst/>
          </a:prstGeom>
        </p:spPr>
        <p:txBody>
          <a:bodyPr wrap="square">
            <a:spAutoFit/>
          </a:bodyPr>
          <a:lstStyle/>
          <a:p>
            <a:pPr marL="228600" lvl="0" indent="-228600">
              <a:spcBef>
                <a:spcPct val="20000"/>
              </a:spcBef>
              <a:buFont typeface="Arial" pitchFamily="34" charset="0"/>
              <a:buChar char="•"/>
            </a:pPr>
            <a:r>
              <a:rPr lang="en-US" sz="2000" dirty="0" smtClean="0"/>
              <a:t>Successfully </a:t>
            </a:r>
            <a:r>
              <a:rPr lang="en-US" sz="2000" dirty="0"/>
              <a:t>demonstrated for </a:t>
            </a:r>
            <a:r>
              <a:rPr lang="en-US" sz="2000" dirty="0" smtClean="0"/>
              <a:t>convective </a:t>
            </a:r>
            <a:r>
              <a:rPr lang="en-US" sz="2000" dirty="0"/>
              <a:t>initiation at </a:t>
            </a:r>
            <a:r>
              <a:rPr lang="en-US" sz="2000" dirty="0" smtClean="0"/>
              <a:t>Hazardous Weather Testbed Experimental Warning Program in Spring 2016</a:t>
            </a:r>
          </a:p>
          <a:p>
            <a:pPr marL="228600" lvl="0" indent="-228600">
              <a:spcBef>
                <a:spcPct val="20000"/>
              </a:spcBef>
              <a:buFont typeface="Arial" pitchFamily="34" charset="0"/>
              <a:buChar char="•"/>
            </a:pPr>
            <a:r>
              <a:rPr lang="en-US" sz="2000" dirty="0" smtClean="0"/>
              <a:t>Working with Experimental </a:t>
            </a:r>
            <a:r>
              <a:rPr lang="en-US" sz="2000" dirty="0"/>
              <a:t>Product Development Team (EPDT</a:t>
            </a:r>
            <a:r>
              <a:rPr lang="en-US" sz="2000" dirty="0" smtClean="0"/>
              <a:t>) to baseline into future versions of AWIPS using NUCAPS files coming through SBN</a:t>
            </a:r>
            <a:endParaRPr lang="en-US" sz="2000" dirty="0"/>
          </a:p>
        </p:txBody>
      </p:sp>
      <p:sp>
        <p:nvSpPr>
          <p:cNvPr id="6" name="TextBox 5"/>
          <p:cNvSpPr txBox="1"/>
          <p:nvPr/>
        </p:nvSpPr>
        <p:spPr>
          <a:xfrm>
            <a:off x="6056197" y="5123787"/>
            <a:ext cx="2689440" cy="1600438"/>
          </a:xfrm>
          <a:prstGeom prst="rect">
            <a:avLst/>
          </a:prstGeom>
          <a:solidFill>
            <a:schemeClr val="accent1"/>
          </a:solidFill>
        </p:spPr>
        <p:txBody>
          <a:bodyPr wrap="square" rtlCol="0">
            <a:spAutoFit/>
          </a:bodyPr>
          <a:lstStyle/>
          <a:p>
            <a:r>
              <a:rPr lang="en-US" sz="1400" i="1" dirty="0" smtClean="0">
                <a:solidFill>
                  <a:schemeClr val="bg1"/>
                </a:solidFill>
              </a:rPr>
              <a:t>“We </a:t>
            </a:r>
            <a:r>
              <a:rPr lang="en-US" sz="1400" i="1" dirty="0">
                <a:solidFill>
                  <a:schemeClr val="bg1"/>
                </a:solidFill>
              </a:rPr>
              <a:t>recently gained the ability to create cross sections through the NUCAPS swaths. This will be helpful for diagnosing phenomena such as boundaries and convective instability</a:t>
            </a:r>
            <a:r>
              <a:rPr lang="en-US" sz="1400" i="1" dirty="0" smtClean="0">
                <a:solidFill>
                  <a:schemeClr val="bg1"/>
                </a:solidFill>
              </a:rPr>
              <a:t>.”</a:t>
            </a:r>
          </a:p>
          <a:p>
            <a:pPr algn="r"/>
            <a:r>
              <a:rPr lang="en-US" sz="1400" i="1" dirty="0" smtClean="0">
                <a:solidFill>
                  <a:schemeClr val="bg1"/>
                </a:solidFill>
              </a:rPr>
              <a:t>- HWT EWP Participant</a:t>
            </a:r>
          </a:p>
        </p:txBody>
      </p:sp>
      <p:sp>
        <p:nvSpPr>
          <p:cNvPr id="3" name="TextBox 2"/>
          <p:cNvSpPr txBox="1"/>
          <p:nvPr/>
        </p:nvSpPr>
        <p:spPr>
          <a:xfrm>
            <a:off x="6056198" y="4086341"/>
            <a:ext cx="2689440" cy="954107"/>
          </a:xfrm>
          <a:prstGeom prst="rect">
            <a:avLst/>
          </a:prstGeom>
          <a:solidFill>
            <a:schemeClr val="accent1"/>
          </a:solidFill>
        </p:spPr>
        <p:txBody>
          <a:bodyPr wrap="square" rtlCol="0">
            <a:spAutoFit/>
          </a:bodyPr>
          <a:lstStyle/>
          <a:p>
            <a:r>
              <a:rPr lang="en-US" sz="1400" i="1" dirty="0" smtClean="0">
                <a:solidFill>
                  <a:schemeClr val="bg1"/>
                </a:solidFill>
              </a:rPr>
              <a:t>“This </a:t>
            </a:r>
            <a:r>
              <a:rPr lang="en-US" sz="1400" i="1" dirty="0">
                <a:solidFill>
                  <a:schemeClr val="bg1"/>
                </a:solidFill>
              </a:rPr>
              <a:t>is a cool way to visualize the location and structure of a frontal boundary</a:t>
            </a:r>
            <a:r>
              <a:rPr lang="en-US" sz="1400" i="1" dirty="0" smtClean="0">
                <a:solidFill>
                  <a:schemeClr val="bg1"/>
                </a:solidFill>
              </a:rPr>
              <a:t>!”- </a:t>
            </a:r>
            <a:r>
              <a:rPr lang="en-US" sz="1400" i="1" dirty="0" smtClean="0">
                <a:solidFill>
                  <a:schemeClr val="bg1"/>
                </a:solidFill>
              </a:rPr>
              <a:t>Jeremiah Pyle NWS Forecaster/HWT EWP</a:t>
            </a:r>
            <a:endParaRPr lang="en-US" sz="1400" i="1" dirty="0">
              <a:solidFill>
                <a:schemeClr val="bg1"/>
              </a:solidFill>
            </a:endParaRPr>
          </a:p>
        </p:txBody>
      </p:sp>
    </p:spTree>
    <p:extLst>
      <p:ext uri="{BB962C8B-B14F-4D97-AF65-F5344CB8AC3E}">
        <p14:creationId xmlns:p14="http://schemas.microsoft.com/office/powerpoint/2010/main" val="23631524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5907114" y="695056"/>
            <a:ext cx="3151314" cy="5443112"/>
            <a:chOff x="79912" y="1493325"/>
            <a:chExt cx="1875975" cy="5292155"/>
          </a:xfrm>
          <a:solidFill>
            <a:schemeClr val="bg1">
              <a:alpha val="50000"/>
            </a:schemeClr>
          </a:solidFill>
        </p:grpSpPr>
        <p:sp>
          <p:nvSpPr>
            <p:cNvPr id="38" name="Rectangle 37"/>
            <p:cNvSpPr/>
            <p:nvPr/>
          </p:nvSpPr>
          <p:spPr>
            <a:xfrm>
              <a:off x="83815" y="1510268"/>
              <a:ext cx="1872072" cy="527521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9912" y="1493325"/>
              <a:ext cx="1875975" cy="350724"/>
            </a:xfrm>
            <a:prstGeom prst="rect">
              <a:avLst/>
            </a:prstGeom>
            <a:solidFill>
              <a:schemeClr val="bg1">
                <a:alpha val="0"/>
              </a:schemeClr>
            </a:solidFill>
          </p:spPr>
          <p:txBody>
            <a:bodyPr wrap="square" rtlCol="0">
              <a:spAutoFit/>
            </a:bodyPr>
            <a:lstStyle/>
            <a:p>
              <a:pPr algn="ctr"/>
              <a:r>
                <a:rPr lang="en-US" dirty="0" smtClean="0"/>
                <a:t>Final Product: Air Mass RGB</a:t>
              </a:r>
              <a:endParaRPr lang="en-US" dirty="0"/>
            </a:p>
          </p:txBody>
        </p:sp>
      </p:grpSp>
      <p:pic>
        <p:nvPicPr>
          <p:cNvPr id="62" name="Picture 61"/>
          <p:cNvPicPr>
            <a:picLocks noChangeAspect="1"/>
          </p:cNvPicPr>
          <p:nvPr/>
        </p:nvPicPr>
        <p:blipFill>
          <a:blip r:embed="rId3" cstate="print"/>
          <a:stretch>
            <a:fillRect/>
          </a:stretch>
        </p:blipFill>
        <p:spPr>
          <a:xfrm>
            <a:off x="6010954" y="1070175"/>
            <a:ext cx="2908000" cy="4506768"/>
          </a:xfrm>
          <a:prstGeom prst="rect">
            <a:avLst/>
          </a:prstGeom>
        </p:spPr>
      </p:pic>
      <p:sp>
        <p:nvSpPr>
          <p:cNvPr id="63" name="TextBox 62"/>
          <p:cNvSpPr txBox="1"/>
          <p:nvPr/>
        </p:nvSpPr>
        <p:spPr>
          <a:xfrm>
            <a:off x="5920657" y="5576943"/>
            <a:ext cx="3130786" cy="541969"/>
          </a:xfrm>
          <a:prstGeom prst="rect">
            <a:avLst/>
          </a:prstGeom>
          <a:noFill/>
        </p:spPr>
        <p:txBody>
          <a:bodyPr wrap="square" rtlCol="0">
            <a:spAutoFit/>
          </a:bodyPr>
          <a:lstStyle/>
          <a:p>
            <a:pPr algn="ctr"/>
            <a:r>
              <a:rPr lang="en-US" sz="1400" dirty="0" smtClean="0"/>
              <a:t>2014 October 29 0110 UTC </a:t>
            </a:r>
          </a:p>
          <a:p>
            <a:pPr algn="ctr"/>
            <a:r>
              <a:rPr lang="en-US" sz="1400" dirty="0" smtClean="0"/>
              <a:t>Aqua MODIS Air Mass RGB</a:t>
            </a:r>
            <a:endParaRPr lang="en-US" sz="1400" dirty="0"/>
          </a:p>
        </p:txBody>
      </p:sp>
      <p:grpSp>
        <p:nvGrpSpPr>
          <p:cNvPr id="56" name="Group 55"/>
          <p:cNvGrpSpPr/>
          <p:nvPr/>
        </p:nvGrpSpPr>
        <p:grpSpPr>
          <a:xfrm>
            <a:off x="3101552" y="711523"/>
            <a:ext cx="2729825" cy="5426645"/>
            <a:chOff x="77262" y="1184760"/>
            <a:chExt cx="2473644" cy="5898507"/>
          </a:xfrm>
        </p:grpSpPr>
        <p:grpSp>
          <p:nvGrpSpPr>
            <p:cNvPr id="8" name="Group 7"/>
            <p:cNvGrpSpPr/>
            <p:nvPr/>
          </p:nvGrpSpPr>
          <p:grpSpPr>
            <a:xfrm>
              <a:off x="77262" y="1184760"/>
              <a:ext cx="2473644" cy="5886234"/>
              <a:chOff x="81415" y="946322"/>
              <a:chExt cx="905730" cy="11228373"/>
            </a:xfrm>
            <a:solidFill>
              <a:schemeClr val="bg1">
                <a:alpha val="60000"/>
              </a:schemeClr>
            </a:solidFill>
          </p:grpSpPr>
          <p:sp>
            <p:nvSpPr>
              <p:cNvPr id="6" name="Rectangle 5"/>
              <p:cNvSpPr/>
              <p:nvPr/>
            </p:nvSpPr>
            <p:spPr>
              <a:xfrm>
                <a:off x="83815" y="946322"/>
                <a:ext cx="903330" cy="1122837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1415" y="993190"/>
                <a:ext cx="905730" cy="765785"/>
              </a:xfrm>
              <a:prstGeom prst="rect">
                <a:avLst/>
              </a:prstGeom>
              <a:solidFill>
                <a:schemeClr val="bg1">
                  <a:alpha val="0"/>
                </a:schemeClr>
              </a:solidFill>
            </p:spPr>
            <p:txBody>
              <a:bodyPr wrap="square" rtlCol="0">
                <a:spAutoFit/>
              </a:bodyPr>
              <a:lstStyle/>
              <a:p>
                <a:pPr algn="ctr"/>
                <a:r>
                  <a:rPr lang="en-US" dirty="0" smtClean="0"/>
                  <a:t>Original Channels</a:t>
                </a:r>
                <a:endParaRPr lang="en-US" dirty="0"/>
              </a:p>
            </p:txBody>
          </p:sp>
        </p:grpSp>
        <p:pic>
          <p:nvPicPr>
            <p:cNvPr id="9" name="Picture 8"/>
            <p:cNvPicPr>
              <a:picLocks/>
            </p:cNvPicPr>
            <p:nvPr/>
          </p:nvPicPr>
          <p:blipFill rotWithShape="1">
            <a:blip r:embed="rId4" cstate="print"/>
            <a:srcRect l="1425" t="701" r="652" b="800"/>
            <a:stretch/>
          </p:blipFill>
          <p:spPr>
            <a:xfrm>
              <a:off x="114245" y="1640237"/>
              <a:ext cx="1325741" cy="2186601"/>
            </a:xfrm>
            <a:prstGeom prst="parallelogram">
              <a:avLst/>
            </a:prstGeom>
          </p:spPr>
        </p:pic>
        <p:pic>
          <p:nvPicPr>
            <p:cNvPr id="10" name="Picture 9"/>
            <p:cNvPicPr>
              <a:picLocks/>
            </p:cNvPicPr>
            <p:nvPr/>
          </p:nvPicPr>
          <p:blipFill rotWithShape="1">
            <a:blip r:embed="rId5" cstate="print"/>
            <a:srcRect l="2673" t="998" r="2361" b="630"/>
            <a:stretch/>
          </p:blipFill>
          <p:spPr>
            <a:xfrm>
              <a:off x="1204101" y="1645582"/>
              <a:ext cx="1325741" cy="2186601"/>
            </a:xfrm>
            <a:prstGeom prst="parallelogram">
              <a:avLst/>
            </a:prstGeom>
          </p:spPr>
        </p:pic>
        <p:sp>
          <p:nvSpPr>
            <p:cNvPr id="43" name="TextBox 42"/>
            <p:cNvSpPr txBox="1"/>
            <p:nvPr/>
          </p:nvSpPr>
          <p:spPr>
            <a:xfrm>
              <a:off x="128588" y="3834603"/>
              <a:ext cx="998498" cy="501808"/>
            </a:xfrm>
            <a:prstGeom prst="rect">
              <a:avLst/>
            </a:prstGeom>
            <a:noFill/>
          </p:spPr>
          <p:txBody>
            <a:bodyPr wrap="square" rtlCol="0">
              <a:spAutoFit/>
            </a:bodyPr>
            <a:lstStyle/>
            <a:p>
              <a:pPr algn="ctr"/>
              <a:r>
                <a:rPr lang="en-US" sz="1200" dirty="0" smtClean="0"/>
                <a:t>Water Vapor </a:t>
              </a:r>
            </a:p>
            <a:p>
              <a:pPr algn="ctr"/>
              <a:r>
                <a:rPr lang="en-US" sz="1200" dirty="0" smtClean="0"/>
                <a:t>(6.7 </a:t>
              </a:r>
              <a:r>
                <a:rPr lang="el-GR" sz="1200" dirty="0" smtClean="0"/>
                <a:t>μ</a:t>
              </a:r>
              <a:r>
                <a:rPr lang="en-US" sz="1200" dirty="0" smtClean="0"/>
                <a:t>m)</a:t>
              </a:r>
              <a:endParaRPr lang="en-US" sz="1200" dirty="0"/>
            </a:p>
          </p:txBody>
        </p:sp>
        <p:sp>
          <p:nvSpPr>
            <p:cNvPr id="44" name="TextBox 43"/>
            <p:cNvSpPr txBox="1"/>
            <p:nvPr/>
          </p:nvSpPr>
          <p:spPr>
            <a:xfrm>
              <a:off x="1215240" y="3835581"/>
              <a:ext cx="1001702" cy="501808"/>
            </a:xfrm>
            <a:prstGeom prst="rect">
              <a:avLst/>
            </a:prstGeom>
            <a:noFill/>
          </p:spPr>
          <p:txBody>
            <a:bodyPr wrap="square" rtlCol="0">
              <a:spAutoFit/>
            </a:bodyPr>
            <a:lstStyle/>
            <a:p>
              <a:pPr algn="ctr"/>
              <a:r>
                <a:rPr lang="en-US" sz="1200" dirty="0" smtClean="0"/>
                <a:t>Water Vapor </a:t>
              </a:r>
            </a:p>
            <a:p>
              <a:pPr algn="ctr"/>
              <a:r>
                <a:rPr lang="en-US" sz="1200" dirty="0" smtClean="0"/>
                <a:t>(7.3 </a:t>
              </a:r>
              <a:r>
                <a:rPr lang="el-GR" sz="1200" dirty="0" smtClean="0"/>
                <a:t>μ</a:t>
              </a:r>
              <a:r>
                <a:rPr lang="en-US" sz="1200" dirty="0" smtClean="0"/>
                <a:t>m)</a:t>
              </a:r>
              <a:endParaRPr lang="en-US" sz="1200" dirty="0"/>
            </a:p>
          </p:txBody>
        </p:sp>
        <p:pic>
          <p:nvPicPr>
            <p:cNvPr id="50" name="Picture 49"/>
            <p:cNvPicPr>
              <a:picLocks/>
            </p:cNvPicPr>
            <p:nvPr/>
          </p:nvPicPr>
          <p:blipFill rotWithShape="1">
            <a:blip r:embed="rId6" cstate="print"/>
            <a:srcRect l="2268" t="338" r="159" b="543"/>
            <a:stretch/>
          </p:blipFill>
          <p:spPr>
            <a:xfrm>
              <a:off x="114245" y="4393889"/>
              <a:ext cx="1325741" cy="2186601"/>
            </a:xfrm>
            <a:prstGeom prst="parallelogram">
              <a:avLst/>
            </a:prstGeom>
          </p:spPr>
        </p:pic>
        <p:pic>
          <p:nvPicPr>
            <p:cNvPr id="51" name="Picture 50"/>
            <p:cNvPicPr>
              <a:picLocks/>
            </p:cNvPicPr>
            <p:nvPr/>
          </p:nvPicPr>
          <p:blipFill rotWithShape="1">
            <a:blip r:embed="rId7" cstate="print"/>
            <a:srcRect l="1021" r="1064"/>
            <a:stretch/>
          </p:blipFill>
          <p:spPr>
            <a:xfrm>
              <a:off x="1204101" y="4393889"/>
              <a:ext cx="1325741" cy="2186601"/>
            </a:xfrm>
            <a:prstGeom prst="parallelogram">
              <a:avLst/>
            </a:prstGeom>
          </p:spPr>
        </p:pic>
        <p:sp>
          <p:nvSpPr>
            <p:cNvPr id="52" name="TextBox 51"/>
            <p:cNvSpPr txBox="1"/>
            <p:nvPr/>
          </p:nvSpPr>
          <p:spPr>
            <a:xfrm>
              <a:off x="128589" y="6581459"/>
              <a:ext cx="960054" cy="501808"/>
            </a:xfrm>
            <a:prstGeom prst="rect">
              <a:avLst/>
            </a:prstGeom>
            <a:noFill/>
          </p:spPr>
          <p:txBody>
            <a:bodyPr wrap="square" rtlCol="0">
              <a:spAutoFit/>
            </a:bodyPr>
            <a:lstStyle/>
            <a:p>
              <a:pPr algn="ctr"/>
              <a:r>
                <a:rPr lang="en-US" sz="1200" dirty="0" smtClean="0"/>
                <a:t>Ozone</a:t>
              </a:r>
            </a:p>
            <a:p>
              <a:pPr algn="ctr"/>
              <a:r>
                <a:rPr lang="en-US" sz="1200" dirty="0" smtClean="0"/>
                <a:t>(9.7 </a:t>
              </a:r>
              <a:r>
                <a:rPr lang="el-GR" sz="1200" dirty="0" smtClean="0"/>
                <a:t>μ</a:t>
              </a:r>
              <a:r>
                <a:rPr lang="en-US" sz="1200" dirty="0" smtClean="0"/>
                <a:t>m)</a:t>
              </a:r>
              <a:endParaRPr lang="en-US" sz="1200" dirty="0"/>
            </a:p>
          </p:txBody>
        </p:sp>
        <p:sp>
          <p:nvSpPr>
            <p:cNvPr id="53" name="TextBox 52"/>
            <p:cNvSpPr txBox="1"/>
            <p:nvPr/>
          </p:nvSpPr>
          <p:spPr>
            <a:xfrm>
              <a:off x="1217811" y="6574305"/>
              <a:ext cx="990133" cy="501808"/>
            </a:xfrm>
            <a:prstGeom prst="rect">
              <a:avLst/>
            </a:prstGeom>
            <a:noFill/>
          </p:spPr>
          <p:txBody>
            <a:bodyPr wrap="square" rtlCol="0">
              <a:spAutoFit/>
            </a:bodyPr>
            <a:lstStyle/>
            <a:p>
              <a:pPr algn="ctr"/>
              <a:r>
                <a:rPr lang="en-US" sz="1200" dirty="0" smtClean="0"/>
                <a:t>Infrared</a:t>
              </a:r>
            </a:p>
            <a:p>
              <a:pPr algn="ctr"/>
              <a:r>
                <a:rPr lang="en-US" sz="1200" dirty="0" smtClean="0"/>
                <a:t>(11.0 </a:t>
              </a:r>
              <a:r>
                <a:rPr lang="el-GR" sz="1200" dirty="0" smtClean="0"/>
                <a:t>μ</a:t>
              </a:r>
              <a:r>
                <a:rPr lang="en-US" sz="1200" dirty="0" smtClean="0"/>
                <a:t>m)</a:t>
              </a:r>
              <a:endParaRPr lang="en-US" sz="1200" dirty="0"/>
            </a:p>
          </p:txBody>
        </p:sp>
      </p:grpSp>
      <p:grpSp>
        <p:nvGrpSpPr>
          <p:cNvPr id="40" name="Group 39"/>
          <p:cNvGrpSpPr/>
          <p:nvPr/>
        </p:nvGrpSpPr>
        <p:grpSpPr>
          <a:xfrm>
            <a:off x="174033" y="710435"/>
            <a:ext cx="2833420" cy="3017637"/>
            <a:chOff x="2079045" y="463177"/>
            <a:chExt cx="3421663" cy="2709831"/>
          </a:xfrm>
        </p:grpSpPr>
        <p:sp>
          <p:nvSpPr>
            <p:cNvPr id="41" name="Rectangle 40"/>
            <p:cNvSpPr/>
            <p:nvPr/>
          </p:nvSpPr>
          <p:spPr>
            <a:xfrm>
              <a:off x="2087481" y="463177"/>
              <a:ext cx="3413227" cy="2699886"/>
            </a:xfrm>
            <a:prstGeom prst="rect">
              <a:avLst/>
            </a:prstGeom>
            <a:solidFill>
              <a:schemeClr val="bg1">
                <a:alpha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079045" y="471368"/>
              <a:ext cx="3421663" cy="2701640"/>
            </a:xfrm>
            <a:prstGeom prst="rect">
              <a:avLst/>
            </a:prstGeom>
            <a:noFill/>
            <a:ln w="19050">
              <a:noFill/>
            </a:ln>
          </p:spPr>
          <p:txBody>
            <a:bodyPr wrap="square">
              <a:spAutoFit/>
            </a:bodyPr>
            <a:lstStyle/>
            <a:p>
              <a:pPr marL="285750" indent="-285750">
                <a:spcAft>
                  <a:spcPts val="300"/>
                </a:spcAft>
                <a:buFont typeface="Arial" panose="020B0604020202020204" pitchFamily="34" charset="0"/>
                <a:buChar char="•"/>
              </a:pPr>
              <a:r>
                <a:rPr lang="en-US" sz="1700" dirty="0"/>
                <a:t>Combine information from several channels into </a:t>
              </a:r>
              <a:r>
                <a:rPr lang="en-US" sz="1700" dirty="0" smtClean="0"/>
                <a:t>composite image for quick analysis of atmospheric features (e.g</a:t>
              </a:r>
              <a:r>
                <a:rPr lang="en-US" sz="1700" dirty="0"/>
                <a:t>., airmass </a:t>
              </a:r>
              <a:r>
                <a:rPr lang="en-US" sz="1700" dirty="0" smtClean="0"/>
                <a:t>characteristics, airborne dust, low clouds/fog, etc.)</a:t>
              </a:r>
              <a:endParaRPr lang="en-US" sz="1700" dirty="0"/>
            </a:p>
            <a:p>
              <a:pPr marL="285750" indent="-285750">
                <a:spcAft>
                  <a:spcPts val="300"/>
                </a:spcAft>
                <a:buFont typeface="Arial" panose="020B0604020202020204" pitchFamily="34" charset="0"/>
                <a:buChar char="•"/>
              </a:pPr>
              <a:r>
                <a:rPr lang="en-US" sz="1700" dirty="0" smtClean="0"/>
                <a:t>Funded by </a:t>
              </a:r>
              <a:r>
                <a:rPr lang="en-US" sz="1700" dirty="0" smtClean="0"/>
                <a:t>JPSS/GOES-R </a:t>
              </a:r>
              <a:r>
                <a:rPr lang="en-US" sz="1700" dirty="0" smtClean="0"/>
                <a:t>to demonstrate concepts originally deployed in Europe to NWS forecasters</a:t>
              </a:r>
            </a:p>
          </p:txBody>
        </p:sp>
      </p:grpSp>
      <p:grpSp>
        <p:nvGrpSpPr>
          <p:cNvPr id="4" name="Group 3"/>
          <p:cNvGrpSpPr/>
          <p:nvPr/>
        </p:nvGrpSpPr>
        <p:grpSpPr>
          <a:xfrm>
            <a:off x="174033" y="3815605"/>
            <a:ext cx="2834640" cy="2310185"/>
            <a:chOff x="2981520" y="3551499"/>
            <a:chExt cx="2834640" cy="2310185"/>
          </a:xfrm>
        </p:grpSpPr>
        <p:grpSp>
          <p:nvGrpSpPr>
            <p:cNvPr id="33" name="Group 32"/>
            <p:cNvGrpSpPr/>
            <p:nvPr/>
          </p:nvGrpSpPr>
          <p:grpSpPr>
            <a:xfrm>
              <a:off x="2981520" y="3551499"/>
              <a:ext cx="2834640" cy="2303307"/>
              <a:chOff x="5558472" y="755929"/>
              <a:chExt cx="2293275" cy="2405390"/>
            </a:xfrm>
          </p:grpSpPr>
          <p:sp>
            <p:nvSpPr>
              <p:cNvPr id="36" name="TextBox 35"/>
              <p:cNvSpPr txBox="1"/>
              <p:nvPr/>
            </p:nvSpPr>
            <p:spPr>
              <a:xfrm>
                <a:off x="5558472" y="772145"/>
                <a:ext cx="2278480" cy="321418"/>
              </a:xfrm>
              <a:prstGeom prst="rect">
                <a:avLst/>
              </a:prstGeom>
              <a:solidFill>
                <a:schemeClr val="bg1">
                  <a:alpha val="0"/>
                </a:schemeClr>
              </a:solidFill>
            </p:spPr>
            <p:txBody>
              <a:bodyPr wrap="square" rtlCol="0">
                <a:spAutoFit/>
              </a:bodyPr>
              <a:lstStyle/>
              <a:p>
                <a:pPr algn="ctr"/>
                <a:r>
                  <a:rPr lang="en-US" sz="1400" b="1" dirty="0" smtClean="0"/>
                  <a:t>Air Mass RGB Recipe</a:t>
                </a:r>
                <a:endParaRPr lang="en-US" sz="1400" b="1" dirty="0"/>
              </a:p>
            </p:txBody>
          </p:sp>
          <p:sp>
            <p:nvSpPr>
              <p:cNvPr id="34" name="Rectangle 33"/>
              <p:cNvSpPr/>
              <p:nvPr/>
            </p:nvSpPr>
            <p:spPr>
              <a:xfrm>
                <a:off x="5558472" y="755929"/>
                <a:ext cx="2293275" cy="24053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8" name="Picture 47"/>
            <p:cNvPicPr>
              <a:picLocks noChangeAspect="1"/>
            </p:cNvPicPr>
            <p:nvPr/>
          </p:nvPicPr>
          <p:blipFill rotWithShape="1">
            <a:blip r:embed="rId8" cstate="print"/>
            <a:srcRect l="539" t="1373" r="57007" b="1573"/>
            <a:stretch/>
          </p:blipFill>
          <p:spPr>
            <a:xfrm>
              <a:off x="2994154" y="3902890"/>
              <a:ext cx="2817175" cy="1958794"/>
            </a:xfrm>
            <a:prstGeom prst="rect">
              <a:avLst/>
            </a:prstGeom>
            <a:ln w="12700">
              <a:solidFill>
                <a:schemeClr val="tx1"/>
              </a:solidFill>
            </a:ln>
          </p:spPr>
        </p:pic>
      </p:grpSp>
      <p:sp>
        <p:nvSpPr>
          <p:cNvPr id="2" name="Title 1"/>
          <p:cNvSpPr>
            <a:spLocks noGrp="1"/>
          </p:cNvSpPr>
          <p:nvPr>
            <p:ph type="title"/>
          </p:nvPr>
        </p:nvSpPr>
        <p:spPr/>
        <p:txBody>
          <a:bodyPr anchor="t">
            <a:normAutofit/>
          </a:bodyPr>
          <a:lstStyle/>
          <a:p>
            <a:r>
              <a:rPr lang="en-US" sz="3800" b="1" dirty="0" smtClean="0">
                <a:effectLst>
                  <a:outerShdw blurRad="38100" dist="38100" dir="2700000" algn="tl">
                    <a:srgbClr val="000000">
                      <a:alpha val="43137"/>
                    </a:srgbClr>
                  </a:outerShdw>
                </a:effectLst>
              </a:rPr>
              <a:t>Multi-Spectral (</a:t>
            </a:r>
            <a:r>
              <a:rPr lang="en-US" sz="3800" b="1" dirty="0" smtClean="0">
                <a:solidFill>
                  <a:srgbClr val="FF0000"/>
                </a:solidFill>
                <a:effectLst>
                  <a:outerShdw blurRad="38100" dist="38100" dir="2700000" algn="tl">
                    <a:srgbClr val="000000">
                      <a:alpha val="43137"/>
                    </a:srgbClr>
                  </a:outerShdw>
                </a:effectLst>
              </a:rPr>
              <a:t>R</a:t>
            </a:r>
            <a:r>
              <a:rPr lang="en-US" sz="3800" b="1" dirty="0" smtClean="0">
                <a:solidFill>
                  <a:schemeClr val="accent6"/>
                </a:solidFill>
                <a:effectLst>
                  <a:outerShdw blurRad="38100" dist="38100" dir="2700000" algn="tl">
                    <a:srgbClr val="000000">
                      <a:alpha val="43137"/>
                    </a:srgbClr>
                  </a:outerShdw>
                </a:effectLst>
              </a:rPr>
              <a:t>G</a:t>
            </a:r>
            <a:r>
              <a:rPr lang="en-US" sz="3800" b="1" dirty="0" smtClean="0">
                <a:solidFill>
                  <a:schemeClr val="accent5"/>
                </a:solidFill>
                <a:effectLst>
                  <a:outerShdw blurRad="38100" dist="38100" dir="2700000" algn="tl">
                    <a:srgbClr val="000000">
                      <a:alpha val="43137"/>
                    </a:srgbClr>
                  </a:outerShdw>
                </a:effectLst>
              </a:rPr>
              <a:t>B</a:t>
            </a:r>
            <a:r>
              <a:rPr lang="en-US" sz="3800" b="1" dirty="0" smtClean="0">
                <a:effectLst>
                  <a:outerShdw blurRad="38100" dist="38100" dir="2700000" algn="tl">
                    <a:srgbClr val="000000">
                      <a:alpha val="43137"/>
                    </a:srgbClr>
                  </a:outerShdw>
                </a:effectLst>
              </a:rPr>
              <a:t>) Composites</a:t>
            </a:r>
            <a:endParaRPr lang="en-US" sz="3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984059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042" y="921841"/>
            <a:ext cx="8872928" cy="1958392"/>
          </a:xfrm>
        </p:spPr>
        <p:txBody>
          <a:bodyPr>
            <a:noAutofit/>
          </a:bodyPr>
          <a:lstStyle/>
          <a:p>
            <a:r>
              <a:rPr lang="en-US" sz="1800" dirty="0" smtClean="0"/>
              <a:t>In the early 2000s, EUMETSAT developed a set of RGB recipes or best practices.</a:t>
            </a:r>
          </a:p>
          <a:p>
            <a:r>
              <a:rPr lang="en-US" sz="1800" dirty="0" smtClean="0"/>
              <a:t>RGB products are qualitative and have a specific applications such as identification of low clouds and fog, dust, convection, air mass characteristics.</a:t>
            </a:r>
          </a:p>
          <a:p>
            <a:r>
              <a:rPr lang="en-US" sz="1800" dirty="0" err="1"/>
              <a:t>SPoRT</a:t>
            </a:r>
            <a:r>
              <a:rPr lang="en-US" sz="1800" dirty="0"/>
              <a:t> has worked with the GOES-R/JPSS Proving Grounds to prepare forecasters for the GOES-R era by creating RGB products with MODIS, VIIRS, SEVIRI</a:t>
            </a:r>
            <a:r>
              <a:rPr lang="en-US" sz="1800" dirty="0" smtClean="0"/>
              <a:t>, AVHRR, and AHI.</a:t>
            </a:r>
            <a:endParaRPr lang="en-US" sz="1800" dirty="0"/>
          </a:p>
          <a:p>
            <a:r>
              <a:rPr lang="en-US" sz="1800" dirty="0"/>
              <a:t>RGBs have been successfully integrated into operations in numerous WFOs and National </a:t>
            </a:r>
            <a:r>
              <a:rPr lang="en-US" sz="1800" dirty="0" smtClean="0"/>
              <a:t>Centers.</a:t>
            </a:r>
          </a:p>
        </p:txBody>
      </p:sp>
      <p:pic>
        <p:nvPicPr>
          <p:cNvPr id="5" name="Picture 4"/>
          <p:cNvPicPr>
            <a:picLocks noChangeAspect="1"/>
          </p:cNvPicPr>
          <p:nvPr/>
        </p:nvPicPr>
        <p:blipFill>
          <a:blip r:embed="rId2"/>
          <a:stretch>
            <a:fillRect/>
          </a:stretch>
        </p:blipFill>
        <p:spPr>
          <a:xfrm>
            <a:off x="6843098" y="2953205"/>
            <a:ext cx="2205872" cy="1995178"/>
          </a:xfrm>
          <a:prstGeom prst="rect">
            <a:avLst/>
          </a:prstGeom>
        </p:spPr>
      </p:pic>
      <p:pic>
        <p:nvPicPr>
          <p:cNvPr id="18" name="Picture 17"/>
          <p:cNvPicPr>
            <a:picLocks noChangeAspect="1"/>
          </p:cNvPicPr>
          <p:nvPr/>
        </p:nvPicPr>
        <p:blipFill>
          <a:blip r:embed="rId3"/>
          <a:stretch>
            <a:fillRect/>
          </a:stretch>
        </p:blipFill>
        <p:spPr>
          <a:xfrm>
            <a:off x="2327183" y="2908723"/>
            <a:ext cx="2360307" cy="1644960"/>
          </a:xfrm>
          <a:prstGeom prst="rect">
            <a:avLst/>
          </a:prstGeom>
        </p:spPr>
      </p:pic>
      <p:pic>
        <p:nvPicPr>
          <p:cNvPr id="19" name="Picture 18"/>
          <p:cNvPicPr>
            <a:picLocks noChangeAspect="1"/>
          </p:cNvPicPr>
          <p:nvPr/>
        </p:nvPicPr>
        <p:blipFill>
          <a:blip r:embed="rId4"/>
          <a:stretch>
            <a:fillRect/>
          </a:stretch>
        </p:blipFill>
        <p:spPr>
          <a:xfrm>
            <a:off x="4723034" y="2935765"/>
            <a:ext cx="2095096" cy="1704076"/>
          </a:xfrm>
          <a:prstGeom prst="rect">
            <a:avLst/>
          </a:prstGeom>
        </p:spPr>
      </p:pic>
      <p:pic>
        <p:nvPicPr>
          <p:cNvPr id="23" name="Picture 22"/>
          <p:cNvPicPr>
            <a:picLocks noChangeAspect="1"/>
          </p:cNvPicPr>
          <p:nvPr/>
        </p:nvPicPr>
        <p:blipFill>
          <a:blip r:embed="rId5"/>
          <a:stretch>
            <a:fillRect/>
          </a:stretch>
        </p:blipFill>
        <p:spPr>
          <a:xfrm>
            <a:off x="138281" y="3091239"/>
            <a:ext cx="2149222" cy="1857144"/>
          </a:xfrm>
          <a:prstGeom prst="rect">
            <a:avLst/>
          </a:prstGeom>
        </p:spPr>
      </p:pic>
      <p:pic>
        <p:nvPicPr>
          <p:cNvPr id="24" name="Picture 23"/>
          <p:cNvPicPr>
            <a:picLocks noChangeAspect="1"/>
          </p:cNvPicPr>
          <p:nvPr/>
        </p:nvPicPr>
        <p:blipFill>
          <a:blip r:embed="rId6"/>
          <a:stretch>
            <a:fillRect/>
          </a:stretch>
        </p:blipFill>
        <p:spPr>
          <a:xfrm>
            <a:off x="96931" y="5097820"/>
            <a:ext cx="2149222" cy="1739489"/>
          </a:xfrm>
          <a:prstGeom prst="rect">
            <a:avLst/>
          </a:prstGeom>
        </p:spPr>
      </p:pic>
      <p:pic>
        <p:nvPicPr>
          <p:cNvPr id="25" name="Picture 24"/>
          <p:cNvPicPr>
            <a:picLocks noChangeAspect="1"/>
          </p:cNvPicPr>
          <p:nvPr/>
        </p:nvPicPr>
        <p:blipFill>
          <a:blip r:embed="rId7"/>
          <a:stretch>
            <a:fillRect/>
          </a:stretch>
        </p:blipFill>
        <p:spPr>
          <a:xfrm>
            <a:off x="6667084" y="5131782"/>
            <a:ext cx="2381886" cy="1705527"/>
          </a:xfrm>
          <a:prstGeom prst="rect">
            <a:avLst/>
          </a:prstGeom>
        </p:spPr>
      </p:pic>
      <p:pic>
        <p:nvPicPr>
          <p:cNvPr id="26" name="Picture 25"/>
          <p:cNvPicPr>
            <a:picLocks noChangeAspect="1"/>
          </p:cNvPicPr>
          <p:nvPr/>
        </p:nvPicPr>
        <p:blipFill>
          <a:blip r:embed="rId8"/>
          <a:stretch>
            <a:fillRect/>
          </a:stretch>
        </p:blipFill>
        <p:spPr>
          <a:xfrm>
            <a:off x="4437022" y="4713980"/>
            <a:ext cx="2210943" cy="1978951"/>
          </a:xfrm>
          <a:prstGeom prst="rect">
            <a:avLst/>
          </a:prstGeom>
        </p:spPr>
      </p:pic>
      <p:pic>
        <p:nvPicPr>
          <p:cNvPr id="27" name="Picture 26"/>
          <p:cNvPicPr>
            <a:picLocks noChangeAspect="1"/>
          </p:cNvPicPr>
          <p:nvPr/>
        </p:nvPicPr>
        <p:blipFill>
          <a:blip r:embed="rId9"/>
          <a:stretch>
            <a:fillRect/>
          </a:stretch>
        </p:blipFill>
        <p:spPr>
          <a:xfrm>
            <a:off x="2265272" y="4590752"/>
            <a:ext cx="2130400" cy="2098524"/>
          </a:xfrm>
          <a:prstGeom prst="rect">
            <a:avLst/>
          </a:prstGeom>
        </p:spPr>
      </p:pic>
      <p:sp>
        <p:nvSpPr>
          <p:cNvPr id="4" name="Title 3"/>
          <p:cNvSpPr>
            <a:spLocks noGrp="1"/>
          </p:cNvSpPr>
          <p:nvPr>
            <p:ph type="title"/>
          </p:nvPr>
        </p:nvSpPr>
        <p:spPr/>
        <p:txBody>
          <a:bodyPr/>
          <a:lstStyle/>
          <a:p>
            <a:r>
              <a:rPr lang="en-US" b="1" dirty="0" smtClean="0">
                <a:effectLst>
                  <a:outerShdw blurRad="38100" dist="38100" dir="2700000" algn="tl">
                    <a:srgbClr val="000000">
                      <a:alpha val="43137"/>
                    </a:srgbClr>
                  </a:outerShdw>
                </a:effectLst>
              </a:rPr>
              <a:t>EUMETSAT RGB Best Practices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887134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5208" y="1154097"/>
            <a:ext cx="4359379" cy="4960720"/>
          </a:xfrm>
        </p:spPr>
        <p:txBody>
          <a:bodyPr>
            <a:normAutofit fontScale="85000" lnSpcReduction="10000"/>
          </a:bodyPr>
          <a:lstStyle/>
          <a:p>
            <a:r>
              <a:rPr lang="en-US" sz="1900" dirty="0" smtClean="0"/>
              <a:t>Correction technique developed to account for noticeable differences in RGB products</a:t>
            </a:r>
          </a:p>
          <a:p>
            <a:pPr lvl="1"/>
            <a:r>
              <a:rPr lang="en-US" sz="1900" dirty="0" smtClean="0"/>
              <a:t>Limb vs Nadir (Limb cooling)</a:t>
            </a:r>
          </a:p>
          <a:p>
            <a:pPr lvl="1"/>
            <a:r>
              <a:rPr lang="en-US" sz="1900" dirty="0" smtClean="0"/>
              <a:t>Between sensors (spectral differences)</a:t>
            </a:r>
          </a:p>
          <a:p>
            <a:r>
              <a:rPr lang="en-US" sz="1900" dirty="0" smtClean="0"/>
              <a:t>Limb </a:t>
            </a:r>
            <a:r>
              <a:rPr lang="en-US" sz="1900" dirty="0"/>
              <a:t>cooling of the thermal infrared and water vapor bands increases absorption by atmospheric constituents at high scan angles and results in brightness temperatures that are cooler at the edge of the swath compared to the nadir view. </a:t>
            </a:r>
            <a:endParaRPr lang="en-US" sz="1900" dirty="0" smtClean="0"/>
          </a:p>
          <a:p>
            <a:r>
              <a:rPr lang="en-US" sz="1900" dirty="0" smtClean="0"/>
              <a:t>Correction technique implemented real-time mid-2015 to thermal infrared and water vapor bands </a:t>
            </a:r>
          </a:p>
          <a:p>
            <a:pPr lvl="1"/>
            <a:r>
              <a:rPr lang="en-US" sz="1900" dirty="0" smtClean="0"/>
              <a:t>Reliable interpretation across the entire swath</a:t>
            </a:r>
          </a:p>
          <a:p>
            <a:pPr lvl="1"/>
            <a:r>
              <a:rPr lang="en-US" sz="1900" dirty="0" smtClean="0"/>
              <a:t>Account for spectral differences across sensors to provide consistent RGB products</a:t>
            </a:r>
          </a:p>
          <a:p>
            <a:r>
              <a:rPr lang="en-US" sz="1900" dirty="0" smtClean="0"/>
              <a:t>Correction improves interpretation of suite of EUMETSAT RGBs across MODIS, VIIRS, and AVHRR</a:t>
            </a:r>
          </a:p>
          <a:p>
            <a:pPr lvl="1"/>
            <a:endParaRPr lang="en-US" sz="1400" dirty="0"/>
          </a:p>
        </p:txBody>
      </p:sp>
      <p:sp>
        <p:nvSpPr>
          <p:cNvPr id="4" name="Rectangle 3"/>
          <p:cNvSpPr/>
          <p:nvPr/>
        </p:nvSpPr>
        <p:spPr>
          <a:xfrm>
            <a:off x="2494625" y="6119336"/>
            <a:ext cx="6385642" cy="738664"/>
          </a:xfrm>
          <a:prstGeom prst="rect">
            <a:avLst/>
          </a:prstGeom>
          <a:solidFill>
            <a:schemeClr val="bg1"/>
          </a:solidFill>
        </p:spPr>
        <p:txBody>
          <a:bodyPr wrap="square">
            <a:spAutoFit/>
          </a:bodyPr>
          <a:lstStyle/>
          <a:p>
            <a:pPr marL="0" marR="0">
              <a:spcBef>
                <a:spcPts val="0"/>
              </a:spcBef>
              <a:spcAft>
                <a:spcPts val="0"/>
              </a:spcAft>
            </a:pPr>
            <a:r>
              <a:rPr lang="en-US" sz="1400" dirty="0">
                <a:latin typeface="+mn-lt"/>
                <a:ea typeface="Calibri" panose="020F0502020204030204" pitchFamily="34" charset="0"/>
                <a:cs typeface="Times New Roman" panose="02020603050405020304" pitchFamily="18" charset="0"/>
              </a:rPr>
              <a:t>Elmer, N., E. Berndt, G. J. </a:t>
            </a:r>
            <a:r>
              <a:rPr lang="en-US" sz="1400" dirty="0" err="1">
                <a:latin typeface="+mn-lt"/>
                <a:ea typeface="Calibri" panose="020F0502020204030204" pitchFamily="34" charset="0"/>
                <a:cs typeface="Times New Roman" panose="02020603050405020304" pitchFamily="18" charset="0"/>
              </a:rPr>
              <a:t>Jedlovec</a:t>
            </a:r>
            <a:r>
              <a:rPr lang="en-US" sz="1400" dirty="0">
                <a:latin typeface="+mn-lt"/>
                <a:ea typeface="Calibri" panose="020F0502020204030204" pitchFamily="34" charset="0"/>
                <a:cs typeface="Times New Roman" panose="02020603050405020304" pitchFamily="18" charset="0"/>
              </a:rPr>
              <a:t>, </a:t>
            </a:r>
            <a:r>
              <a:rPr lang="en-US" sz="1400" dirty="0" smtClean="0">
                <a:latin typeface="+mn-lt"/>
                <a:ea typeface="Calibri" panose="020F0502020204030204" pitchFamily="34" charset="0"/>
                <a:cs typeface="Times New Roman" panose="02020603050405020304" pitchFamily="18" charset="0"/>
              </a:rPr>
              <a:t>2016: </a:t>
            </a:r>
            <a:r>
              <a:rPr lang="en-US" sz="1400" dirty="0">
                <a:latin typeface="+mn-lt"/>
                <a:ea typeface="Calibri" panose="020F0502020204030204" pitchFamily="34" charset="0"/>
                <a:cs typeface="Times New Roman" panose="02020603050405020304" pitchFamily="18" charset="0"/>
              </a:rPr>
              <a:t>Limb Correction of MODIS and VIIRS Infrared </a:t>
            </a:r>
            <a:r>
              <a:rPr lang="en-US" sz="1400" dirty="0" smtClean="0">
                <a:latin typeface="+mn-lt"/>
                <a:ea typeface="Calibri" panose="020F0502020204030204" pitchFamily="34" charset="0"/>
                <a:cs typeface="Times New Roman" panose="02020603050405020304" pitchFamily="18" charset="0"/>
              </a:rPr>
              <a:t>Channels </a:t>
            </a:r>
            <a:r>
              <a:rPr lang="en-US" sz="1400" dirty="0">
                <a:latin typeface="+mn-lt"/>
                <a:ea typeface="Calibri" panose="020F0502020204030204" pitchFamily="34" charset="0"/>
                <a:cs typeface="Times New Roman" panose="02020603050405020304" pitchFamily="18" charset="0"/>
              </a:rPr>
              <a:t>for the Improved Interpretation of RGB Composites, </a:t>
            </a:r>
            <a:r>
              <a:rPr lang="en-US" sz="1400" i="1" dirty="0">
                <a:latin typeface="+mn-lt"/>
                <a:ea typeface="Calibri" panose="020F0502020204030204" pitchFamily="34" charset="0"/>
                <a:cs typeface="Times New Roman" panose="02020603050405020304" pitchFamily="18" charset="0"/>
              </a:rPr>
              <a:t>Journal of Atmos. And Oceanic Technology, </a:t>
            </a:r>
            <a:r>
              <a:rPr lang="en-US" sz="1400" dirty="0" smtClean="0">
                <a:latin typeface="+mn-lt"/>
                <a:ea typeface="Calibri" panose="020F0502020204030204" pitchFamily="34" charset="0"/>
                <a:cs typeface="Times New Roman" panose="02020603050405020304" pitchFamily="18" charset="0"/>
              </a:rPr>
              <a:t>vol. 33, no. 5, pp. 1073-1087.</a:t>
            </a:r>
            <a:endParaRPr lang="en-US" sz="1400" dirty="0">
              <a:effectLst/>
              <a:latin typeface="+mn-lt"/>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7192864" y="504216"/>
            <a:ext cx="1815076" cy="5538733"/>
          </a:xfrm>
          <a:prstGeom prst="rect">
            <a:avLst/>
          </a:prstGeom>
        </p:spPr>
      </p:pic>
      <p:pic>
        <p:nvPicPr>
          <p:cNvPr id="10" name="Picture 9"/>
          <p:cNvPicPr>
            <a:picLocks noChangeAspect="1"/>
          </p:cNvPicPr>
          <p:nvPr/>
        </p:nvPicPr>
        <p:blipFill>
          <a:blip r:embed="rId3"/>
          <a:stretch>
            <a:fillRect/>
          </a:stretch>
        </p:blipFill>
        <p:spPr>
          <a:xfrm>
            <a:off x="5338491" y="504216"/>
            <a:ext cx="1787575" cy="5538733"/>
          </a:xfrm>
          <a:prstGeom prst="rect">
            <a:avLst/>
          </a:prstGeom>
        </p:spPr>
      </p:pic>
      <p:cxnSp>
        <p:nvCxnSpPr>
          <p:cNvPr id="11" name="Straight Arrow Connector 10"/>
          <p:cNvCxnSpPr/>
          <p:nvPr/>
        </p:nvCxnSpPr>
        <p:spPr>
          <a:xfrm flipV="1">
            <a:off x="5271693" y="2269838"/>
            <a:ext cx="512177" cy="71028"/>
          </a:xfrm>
          <a:prstGeom prst="straightConnector1">
            <a:avLst/>
          </a:prstGeom>
          <a:ln w="57150">
            <a:solidFill>
              <a:srgbClr val="BDD7EE"/>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34586" y="2126622"/>
            <a:ext cx="708441" cy="430887"/>
          </a:xfrm>
          <a:prstGeom prst="rect">
            <a:avLst/>
          </a:prstGeom>
          <a:solidFill>
            <a:schemeClr val="accent1">
              <a:lumMod val="40000"/>
              <a:lumOff val="60000"/>
            </a:schemeClr>
          </a:solidFill>
          <a:ln>
            <a:noFill/>
          </a:ln>
        </p:spPr>
        <p:txBody>
          <a:bodyPr wrap="square" rtlCol="0">
            <a:spAutoFit/>
          </a:bodyPr>
          <a:lstStyle/>
          <a:p>
            <a:pPr algn="ctr"/>
            <a:r>
              <a:rPr lang="en-US" sz="1100" dirty="0" smtClean="0">
                <a:latin typeface="Franklin Gothic Heavy" panose="020B0903020102020204" pitchFamily="34" charset="0"/>
              </a:rPr>
              <a:t>Cold, dry air?</a:t>
            </a:r>
            <a:endParaRPr lang="en-US" sz="1100" dirty="0">
              <a:latin typeface="Franklin Gothic Heavy" panose="020B0903020102020204" pitchFamily="34" charset="0"/>
            </a:endParaRPr>
          </a:p>
        </p:txBody>
      </p:sp>
      <p:cxnSp>
        <p:nvCxnSpPr>
          <p:cNvPr id="13" name="Straight Arrow Connector 12"/>
          <p:cNvCxnSpPr/>
          <p:nvPr/>
        </p:nvCxnSpPr>
        <p:spPr>
          <a:xfrm flipV="1">
            <a:off x="5526088" y="4914814"/>
            <a:ext cx="257782" cy="70424"/>
          </a:xfrm>
          <a:prstGeom prst="straightConnector1">
            <a:avLst/>
          </a:prstGeom>
          <a:ln w="57150">
            <a:solidFill>
              <a:srgbClr val="C5E0B4"/>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34586" y="4802084"/>
            <a:ext cx="905872" cy="430887"/>
          </a:xfrm>
          <a:prstGeom prst="rect">
            <a:avLst/>
          </a:prstGeom>
          <a:solidFill>
            <a:schemeClr val="accent3">
              <a:lumMod val="40000"/>
              <a:lumOff val="60000"/>
            </a:schemeClr>
          </a:solidFill>
          <a:ln>
            <a:solidFill>
              <a:srgbClr val="C5E0B4"/>
            </a:solidFill>
          </a:ln>
        </p:spPr>
        <p:txBody>
          <a:bodyPr wrap="square" rtlCol="0">
            <a:spAutoFit/>
          </a:bodyPr>
          <a:lstStyle/>
          <a:p>
            <a:pPr algn="ctr"/>
            <a:r>
              <a:rPr lang="en-US" sz="1100" dirty="0" smtClean="0">
                <a:latin typeface="Franklin Gothic Heavy" panose="020B0903020102020204" pitchFamily="34" charset="0"/>
              </a:rPr>
              <a:t>Warm, tropical air</a:t>
            </a:r>
            <a:endParaRPr lang="en-US" sz="1100" dirty="0">
              <a:latin typeface="Franklin Gothic Heavy" panose="020B0903020102020204" pitchFamily="34" charset="0"/>
            </a:endParaRPr>
          </a:p>
        </p:txBody>
      </p:sp>
      <p:sp>
        <p:nvSpPr>
          <p:cNvPr id="5" name="Title 4"/>
          <p:cNvSpPr>
            <a:spLocks noGrp="1"/>
          </p:cNvSpPr>
          <p:nvPr>
            <p:ph type="title"/>
          </p:nvPr>
        </p:nvSpPr>
        <p:spPr/>
        <p:txBody>
          <a:bodyPr/>
          <a:lstStyle/>
          <a:p>
            <a:r>
              <a:rPr lang="en-US" b="1" dirty="0" smtClean="0">
                <a:effectLst>
                  <a:outerShdw blurRad="38100" dist="38100" dir="2700000" algn="tl">
                    <a:srgbClr val="000000">
                      <a:alpha val="43137"/>
                    </a:srgbClr>
                  </a:outerShdw>
                </a:effectLst>
              </a:rPr>
              <a:t>RGB Improvements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97704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2521257" y="6144119"/>
            <a:ext cx="6744317" cy="7138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1400" dirty="0" err="1" smtClean="0"/>
              <a:t>Fuell</a:t>
            </a:r>
            <a:r>
              <a:rPr lang="en-US" sz="1400" dirty="0" smtClean="0"/>
              <a:t>, K. K., B. J. </a:t>
            </a:r>
            <a:r>
              <a:rPr lang="en-US" sz="1400" dirty="0" err="1" smtClean="0"/>
              <a:t>Guyer</a:t>
            </a:r>
            <a:r>
              <a:rPr lang="en-US" sz="1400" dirty="0" smtClean="0"/>
              <a:t>, D. </a:t>
            </a:r>
            <a:r>
              <a:rPr lang="en-US" sz="1400" dirty="0" err="1" smtClean="0"/>
              <a:t>Kann</a:t>
            </a:r>
            <a:r>
              <a:rPr lang="en-US" sz="1400" dirty="0" smtClean="0"/>
              <a:t>, A. L. </a:t>
            </a:r>
            <a:r>
              <a:rPr lang="en-US" sz="1400" dirty="0" err="1" smtClean="0"/>
              <a:t>Molthan</a:t>
            </a:r>
            <a:r>
              <a:rPr lang="en-US" sz="1400" dirty="0" smtClean="0"/>
              <a:t>, and N. Elmer, 2016: Next generation satellite RGB dust imagery leads to operational changes at NWS Albuquerque. </a:t>
            </a:r>
            <a:r>
              <a:rPr lang="en-US" sz="1400" i="1" dirty="0" smtClean="0"/>
              <a:t>J. Operational Meteor.</a:t>
            </a:r>
            <a:r>
              <a:rPr lang="en-US" sz="1400" dirty="0" smtClean="0"/>
              <a:t>, </a:t>
            </a:r>
            <a:r>
              <a:rPr lang="en-US" sz="1400" b="1" dirty="0" smtClean="0"/>
              <a:t>4</a:t>
            </a:r>
            <a:r>
              <a:rPr lang="en-US" sz="1400" dirty="0" smtClean="0"/>
              <a:t>(6), 75–91.</a:t>
            </a:r>
            <a:endParaRPr lang="en-US" sz="1400" dirty="0"/>
          </a:p>
        </p:txBody>
      </p:sp>
      <p:sp>
        <p:nvSpPr>
          <p:cNvPr id="5" name="Content Placeholder 2"/>
          <p:cNvSpPr>
            <a:spLocks noGrp="1"/>
          </p:cNvSpPr>
          <p:nvPr>
            <p:ph idx="1"/>
          </p:nvPr>
        </p:nvSpPr>
        <p:spPr>
          <a:xfrm>
            <a:off x="315155" y="1270287"/>
            <a:ext cx="4394447" cy="4351338"/>
          </a:xfrm>
        </p:spPr>
        <p:txBody>
          <a:bodyPr>
            <a:normAutofit/>
          </a:bodyPr>
          <a:lstStyle/>
          <a:p>
            <a:r>
              <a:rPr lang="en-US" sz="1800" dirty="0" smtClean="0"/>
              <a:t>Dust RGB has had significant operational value in the southwestern </a:t>
            </a:r>
            <a:r>
              <a:rPr lang="en-US" sz="1800" dirty="0" smtClean="0"/>
              <a:t>US</a:t>
            </a:r>
            <a:endParaRPr lang="en-US" sz="1800" dirty="0" smtClean="0"/>
          </a:p>
          <a:p>
            <a:pPr lvl="1"/>
            <a:r>
              <a:rPr lang="en-US" sz="1800" dirty="0"/>
              <a:t>Easier to track dust plumes from day to night and differentiate dust from </a:t>
            </a:r>
            <a:r>
              <a:rPr lang="en-US" sz="1800" dirty="0" smtClean="0"/>
              <a:t>clouds</a:t>
            </a:r>
            <a:endParaRPr lang="en-US" sz="1800" dirty="0"/>
          </a:p>
          <a:p>
            <a:pPr lvl="1"/>
            <a:r>
              <a:rPr lang="en-US" sz="1800" dirty="0"/>
              <a:t>Increased forecaster confidence in extent and density of dust plumes has led to better warning and advisory </a:t>
            </a:r>
            <a:r>
              <a:rPr lang="en-US" sz="1800" dirty="0" smtClean="0"/>
              <a:t>products</a:t>
            </a:r>
            <a:endParaRPr lang="en-US" sz="1800" dirty="0" smtClean="0"/>
          </a:p>
          <a:p>
            <a:pPr lvl="1"/>
            <a:r>
              <a:rPr lang="en-US" sz="1800" dirty="0" smtClean="0"/>
              <a:t>Product a part of normal operations</a:t>
            </a:r>
            <a:endParaRPr lang="en-US" sz="1800" dirty="0"/>
          </a:p>
          <a:p>
            <a:r>
              <a:rPr lang="en-US" sz="1800" dirty="0" smtClean="0"/>
              <a:t>Policy changes to allow blowing dust to impact ceiling conditions in the TAF</a:t>
            </a:r>
          </a:p>
          <a:p>
            <a:r>
              <a:rPr lang="en-US" sz="1800" dirty="0" smtClean="0"/>
              <a:t>Now issue stand-alone blowing dust advisories and dust storm </a:t>
            </a:r>
            <a:r>
              <a:rPr lang="en-US" sz="1800" dirty="0" smtClean="0"/>
              <a:t>warnings </a:t>
            </a:r>
            <a:r>
              <a:rPr lang="en-US" sz="1800" dirty="0" smtClean="0"/>
              <a:t>to the general public</a:t>
            </a:r>
          </a:p>
        </p:txBody>
      </p:sp>
      <p:pic>
        <p:nvPicPr>
          <p:cNvPr id="6" name="Picture 5"/>
          <p:cNvPicPr>
            <a:picLocks noChangeAspect="1"/>
          </p:cNvPicPr>
          <p:nvPr/>
        </p:nvPicPr>
        <p:blipFill rotWithShape="1">
          <a:blip r:embed="rId2"/>
          <a:srcRect r="644"/>
          <a:stretch/>
        </p:blipFill>
        <p:spPr>
          <a:xfrm>
            <a:off x="4718480" y="1309847"/>
            <a:ext cx="4324692" cy="3241295"/>
          </a:xfrm>
          <a:prstGeom prst="rect">
            <a:avLst/>
          </a:prstGeom>
        </p:spPr>
      </p:pic>
      <p:sp>
        <p:nvSpPr>
          <p:cNvPr id="7" name="Content Placeholder 2"/>
          <p:cNvSpPr txBox="1">
            <a:spLocks/>
          </p:cNvSpPr>
          <p:nvPr/>
        </p:nvSpPr>
        <p:spPr>
          <a:xfrm>
            <a:off x="4718480" y="4580245"/>
            <a:ext cx="4103148" cy="15638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Improved decision support services to </a:t>
            </a:r>
            <a:r>
              <a:rPr lang="en-US" sz="1800" dirty="0" smtClean="0"/>
              <a:t>state officials who have the ability to forewarn the public with roadway messaging</a:t>
            </a:r>
          </a:p>
          <a:p>
            <a:r>
              <a:rPr lang="en-US" sz="1800" dirty="0" smtClean="0"/>
              <a:t>Forecasters are ready for and prepared for RGBs in the GOES-R era </a:t>
            </a:r>
          </a:p>
        </p:txBody>
      </p:sp>
      <p:sp>
        <p:nvSpPr>
          <p:cNvPr id="3" name="Title 2"/>
          <p:cNvSpPr>
            <a:spLocks noGrp="1"/>
          </p:cNvSpPr>
          <p:nvPr>
            <p:ph type="title"/>
          </p:nvPr>
        </p:nvSpPr>
        <p:spPr/>
        <p:txBody>
          <a:bodyPr>
            <a:normAutofit/>
          </a:bodyPr>
          <a:lstStyle/>
          <a:p>
            <a:r>
              <a:rPr lang="en-US" sz="4000" b="1" dirty="0" smtClean="0">
                <a:effectLst>
                  <a:outerShdw blurRad="38100" dist="38100" dir="2700000" algn="tl">
                    <a:srgbClr val="000000">
                      <a:alpha val="43137"/>
                    </a:srgbClr>
                  </a:outerShdw>
                </a:effectLst>
              </a:rPr>
              <a:t>Dust RGB Adopted into Operations</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07375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RGB Activities in Alaska</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28650" y="1067227"/>
            <a:ext cx="8160243" cy="4351338"/>
          </a:xfrm>
        </p:spPr>
        <p:txBody>
          <a:bodyPr/>
          <a:lstStyle/>
          <a:p>
            <a:r>
              <a:rPr lang="en-US" sz="1800" dirty="0" smtClean="0"/>
              <a:t>Successful implementation of </a:t>
            </a:r>
            <a:r>
              <a:rPr lang="en-US" sz="1800" dirty="0" err="1" smtClean="0"/>
              <a:t>SPoRT</a:t>
            </a:r>
            <a:r>
              <a:rPr lang="en-US" sz="1800" dirty="0" smtClean="0"/>
              <a:t> “Research to Operations/Operations to Research” Paradigm</a:t>
            </a:r>
          </a:p>
          <a:p>
            <a:r>
              <a:rPr lang="en-US" sz="1800" dirty="0" smtClean="0"/>
              <a:t>Targeted product assessments and forecaster feedback have led to additional product development and improvements</a:t>
            </a:r>
          </a:p>
          <a:p>
            <a:endParaRPr lang="en-US" sz="1800" dirty="0" smtClean="0"/>
          </a:p>
          <a:p>
            <a:endParaRPr lang="en-US" dirty="0"/>
          </a:p>
        </p:txBody>
      </p:sp>
      <p:sp>
        <p:nvSpPr>
          <p:cNvPr id="4" name="TextBox 3"/>
          <p:cNvSpPr txBox="1"/>
          <p:nvPr/>
        </p:nvSpPr>
        <p:spPr>
          <a:xfrm>
            <a:off x="1432968" y="2387650"/>
            <a:ext cx="1371600" cy="914400"/>
          </a:xfrm>
          <a:prstGeom prst="rect">
            <a:avLst/>
          </a:prstGeom>
          <a:solidFill>
            <a:schemeClr val="accent5">
              <a:lumMod val="40000"/>
              <a:lumOff val="60000"/>
            </a:schemeClr>
          </a:solidFill>
        </p:spPr>
        <p:txBody>
          <a:bodyPr wrap="square" rtlCol="0">
            <a:spAutoFit/>
          </a:bodyPr>
          <a:lstStyle/>
          <a:p>
            <a:pPr algn="ctr"/>
            <a:r>
              <a:rPr lang="en-US" sz="1400" b="1" dirty="0" smtClean="0">
                <a:effectLst>
                  <a:outerShdw blurRad="38100" dist="38100" dir="2700000" algn="tl">
                    <a:srgbClr val="000000">
                      <a:alpha val="43137"/>
                    </a:srgbClr>
                  </a:outerShdw>
                </a:effectLst>
              </a:rPr>
              <a:t>Evaluation</a:t>
            </a:r>
          </a:p>
          <a:p>
            <a:pPr algn="ctr"/>
            <a:r>
              <a:rPr lang="en-US" sz="1400" dirty="0" err="1" smtClean="0"/>
              <a:t>NtMicro</a:t>
            </a:r>
            <a:r>
              <a:rPr lang="en-US" sz="1400" dirty="0" smtClean="0"/>
              <a:t> </a:t>
            </a:r>
            <a:r>
              <a:rPr lang="en-US" sz="1400" dirty="0"/>
              <a:t>RGB to differentiate fog from low </a:t>
            </a:r>
            <a:r>
              <a:rPr lang="en-US" sz="1400" dirty="0" smtClean="0"/>
              <a:t>cloud</a:t>
            </a:r>
            <a:endParaRPr lang="en-US" sz="1400" i="1" dirty="0"/>
          </a:p>
        </p:txBody>
      </p:sp>
      <p:sp>
        <p:nvSpPr>
          <p:cNvPr id="6" name="TextBox 5"/>
          <p:cNvSpPr txBox="1"/>
          <p:nvPr/>
        </p:nvSpPr>
        <p:spPr>
          <a:xfrm>
            <a:off x="2971799" y="2387650"/>
            <a:ext cx="1371600" cy="914400"/>
          </a:xfrm>
          <a:prstGeom prst="rect">
            <a:avLst/>
          </a:prstGeom>
          <a:solidFill>
            <a:schemeClr val="accent5">
              <a:lumMod val="40000"/>
              <a:lumOff val="60000"/>
            </a:schemeClr>
          </a:solidFill>
        </p:spPr>
        <p:txBody>
          <a:bodyPr wrap="square" rtlCol="0">
            <a:spAutoFit/>
          </a:bodyPr>
          <a:lstStyle/>
          <a:p>
            <a:pPr algn="ctr"/>
            <a:r>
              <a:rPr lang="en-US" sz="1400" b="1" dirty="0" smtClean="0">
                <a:effectLst>
                  <a:outerShdw blurRad="38100" dist="38100" dir="2700000" algn="tl">
                    <a:srgbClr val="000000">
                      <a:alpha val="43137"/>
                    </a:srgbClr>
                  </a:outerShdw>
                </a:effectLst>
              </a:rPr>
              <a:t>Evaluation</a:t>
            </a:r>
          </a:p>
          <a:p>
            <a:pPr algn="ctr"/>
            <a:r>
              <a:rPr lang="en-US" sz="1400" dirty="0" err="1" smtClean="0"/>
              <a:t>NtMicro</a:t>
            </a:r>
            <a:r>
              <a:rPr lang="en-US" sz="1400" dirty="0" smtClean="0"/>
              <a:t> vs 24-hr Micro RGB for Aviation</a:t>
            </a:r>
          </a:p>
        </p:txBody>
      </p:sp>
      <p:sp>
        <p:nvSpPr>
          <p:cNvPr id="7" name="TextBox 6"/>
          <p:cNvSpPr txBox="1"/>
          <p:nvPr/>
        </p:nvSpPr>
        <p:spPr>
          <a:xfrm>
            <a:off x="4506862" y="2387650"/>
            <a:ext cx="1371600" cy="914400"/>
          </a:xfrm>
          <a:prstGeom prst="rect">
            <a:avLst/>
          </a:prstGeom>
          <a:solidFill>
            <a:schemeClr val="accent5">
              <a:lumMod val="40000"/>
              <a:lumOff val="60000"/>
            </a:schemeClr>
          </a:solidFill>
        </p:spPr>
        <p:txBody>
          <a:bodyPr wrap="square" rtlCol="0">
            <a:spAutoFit/>
          </a:bodyPr>
          <a:lstStyle/>
          <a:p>
            <a:pPr algn="ctr"/>
            <a:r>
              <a:rPr lang="en-US" sz="1400" b="1" dirty="0">
                <a:effectLst>
                  <a:outerShdw blurRad="38100" dist="38100" dir="2700000" algn="tl">
                    <a:srgbClr val="000000">
                      <a:alpha val="43137"/>
                    </a:srgbClr>
                  </a:outerShdw>
                </a:effectLst>
              </a:rPr>
              <a:t>Evaluation</a:t>
            </a:r>
          </a:p>
          <a:p>
            <a:pPr algn="ctr"/>
            <a:r>
              <a:rPr lang="en-US" sz="1400" dirty="0" smtClean="0"/>
              <a:t>24-hr Micro RGB for Aviation </a:t>
            </a:r>
          </a:p>
          <a:p>
            <a:pPr algn="ctr"/>
            <a:r>
              <a:rPr lang="en-US" sz="1400" dirty="0" smtClean="0"/>
              <a:t> </a:t>
            </a:r>
            <a:endParaRPr lang="en-US" sz="1400" dirty="0"/>
          </a:p>
        </p:txBody>
      </p:sp>
      <p:sp>
        <p:nvSpPr>
          <p:cNvPr id="8" name="TextBox 7"/>
          <p:cNvSpPr txBox="1"/>
          <p:nvPr/>
        </p:nvSpPr>
        <p:spPr>
          <a:xfrm>
            <a:off x="6045693" y="2387650"/>
            <a:ext cx="1371600" cy="914400"/>
          </a:xfrm>
          <a:prstGeom prst="rect">
            <a:avLst/>
          </a:prstGeom>
          <a:solidFill>
            <a:schemeClr val="accent5">
              <a:lumMod val="40000"/>
              <a:lumOff val="60000"/>
            </a:schemeClr>
          </a:solidFill>
        </p:spPr>
        <p:txBody>
          <a:bodyPr wrap="square" rtlCol="0">
            <a:spAutoFit/>
          </a:bodyPr>
          <a:lstStyle/>
          <a:p>
            <a:pPr algn="ctr"/>
            <a:r>
              <a:rPr lang="en-US" sz="1400" b="1" dirty="0">
                <a:effectLst>
                  <a:outerShdw blurRad="38100" dist="38100" dir="2700000" algn="tl">
                    <a:srgbClr val="000000">
                      <a:alpha val="43137"/>
                    </a:srgbClr>
                  </a:outerShdw>
                </a:effectLst>
              </a:rPr>
              <a:t>Evaluation</a:t>
            </a:r>
          </a:p>
          <a:p>
            <a:pPr algn="ctr"/>
            <a:r>
              <a:rPr lang="en-US" sz="1400" dirty="0" smtClean="0"/>
              <a:t>AVHRR </a:t>
            </a:r>
            <a:r>
              <a:rPr lang="en-US" sz="1400" dirty="0" err="1" smtClean="0"/>
              <a:t>NtMicro</a:t>
            </a:r>
            <a:r>
              <a:rPr lang="en-US" sz="1400" dirty="0" smtClean="0"/>
              <a:t> RGB impacts to Aviation</a:t>
            </a:r>
            <a:endParaRPr lang="en-US" sz="1400" dirty="0"/>
          </a:p>
        </p:txBody>
      </p:sp>
      <p:sp>
        <p:nvSpPr>
          <p:cNvPr id="9" name="TextBox 8"/>
          <p:cNvSpPr txBox="1"/>
          <p:nvPr/>
        </p:nvSpPr>
        <p:spPr>
          <a:xfrm>
            <a:off x="7571250" y="2387650"/>
            <a:ext cx="1371600" cy="914400"/>
          </a:xfrm>
          <a:prstGeom prst="rect">
            <a:avLst/>
          </a:prstGeom>
          <a:solidFill>
            <a:schemeClr val="accent5">
              <a:lumMod val="40000"/>
              <a:lumOff val="60000"/>
            </a:schemeClr>
          </a:solidFill>
        </p:spPr>
        <p:txBody>
          <a:bodyPr wrap="square" rtlCol="0">
            <a:spAutoFit/>
          </a:bodyPr>
          <a:lstStyle/>
          <a:p>
            <a:pPr algn="ctr"/>
            <a:r>
              <a:rPr lang="en-US" sz="1400" b="1" dirty="0">
                <a:effectLst>
                  <a:outerShdw blurRad="38100" dist="38100" dir="2700000" algn="tl">
                    <a:srgbClr val="000000">
                      <a:alpha val="43137"/>
                    </a:srgbClr>
                  </a:outerShdw>
                </a:effectLst>
              </a:rPr>
              <a:t>Evaluation</a:t>
            </a:r>
          </a:p>
          <a:p>
            <a:pPr algn="ctr"/>
            <a:r>
              <a:rPr lang="en-US" sz="1400" dirty="0" smtClean="0"/>
              <a:t>VIIRS Daytime Microphysics RGB with Alaska</a:t>
            </a:r>
            <a:endParaRPr lang="en-US" sz="1400" dirty="0"/>
          </a:p>
        </p:txBody>
      </p:sp>
      <p:sp>
        <p:nvSpPr>
          <p:cNvPr id="5" name="Right Arrow 4"/>
          <p:cNvSpPr/>
          <p:nvPr/>
        </p:nvSpPr>
        <p:spPr>
          <a:xfrm>
            <a:off x="219786" y="3258213"/>
            <a:ext cx="8853193" cy="434892"/>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52077" y="3258213"/>
            <a:ext cx="1280160" cy="1188720"/>
          </a:xfrm>
          <a:prstGeom prst="ellipse">
            <a:avLst/>
          </a:prstGeom>
          <a:solidFill>
            <a:schemeClr val="accent3"/>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smtClean="0"/>
              <a:t>Introduce </a:t>
            </a:r>
            <a:r>
              <a:rPr lang="en-US" sz="1400" dirty="0" err="1" smtClean="0"/>
              <a:t>NtMicro</a:t>
            </a:r>
            <a:r>
              <a:rPr lang="en-US" sz="1400" dirty="0" smtClean="0"/>
              <a:t> RGB</a:t>
            </a:r>
            <a:endParaRPr lang="en-US" sz="1400" dirty="0"/>
          </a:p>
        </p:txBody>
      </p:sp>
      <p:sp>
        <p:nvSpPr>
          <p:cNvPr id="11" name="TextBox 10"/>
          <p:cNvSpPr txBox="1"/>
          <p:nvPr/>
        </p:nvSpPr>
        <p:spPr>
          <a:xfrm>
            <a:off x="219786" y="3284624"/>
            <a:ext cx="8853193" cy="369332"/>
          </a:xfrm>
          <a:prstGeom prst="rect">
            <a:avLst/>
          </a:prstGeom>
          <a:noFill/>
        </p:spPr>
        <p:txBody>
          <a:bodyPr wrap="square" rtlCol="0">
            <a:spAutoFit/>
          </a:bodyPr>
          <a:lstStyle/>
          <a:p>
            <a:r>
              <a:rPr lang="en-US" dirty="0" smtClean="0"/>
              <a:t>  2012/13       W</a:t>
            </a:r>
            <a:r>
              <a:rPr lang="en-US" sz="1600" dirty="0" smtClean="0"/>
              <a:t>inter 2014         Winter 2015            Summer 2015         Winter 2016            Summer 2016</a:t>
            </a:r>
            <a:endParaRPr lang="en-US" sz="1600" dirty="0"/>
          </a:p>
        </p:txBody>
      </p:sp>
      <p:sp>
        <p:nvSpPr>
          <p:cNvPr id="18" name="TextBox 17"/>
          <p:cNvSpPr txBox="1"/>
          <p:nvPr/>
        </p:nvSpPr>
        <p:spPr>
          <a:xfrm>
            <a:off x="1432968" y="3671639"/>
            <a:ext cx="1371600" cy="1815882"/>
          </a:xfrm>
          <a:prstGeom prst="rect">
            <a:avLst/>
          </a:prstGeom>
          <a:solidFill>
            <a:schemeClr val="accent4">
              <a:lumMod val="20000"/>
              <a:lumOff val="80000"/>
            </a:schemeClr>
          </a:solidFill>
        </p:spPr>
        <p:txBody>
          <a:bodyPr wrap="square" rtlCol="0">
            <a:spAutoFit/>
          </a:bodyPr>
          <a:lstStyle/>
          <a:p>
            <a:r>
              <a:rPr lang="en-US" sz="1400" b="1" dirty="0" smtClean="0">
                <a:effectLst>
                  <a:outerShdw blurRad="38100" dist="38100" dir="2700000" algn="tl">
                    <a:srgbClr val="000000">
                      <a:alpha val="43137"/>
                    </a:srgbClr>
                  </a:outerShdw>
                </a:effectLst>
              </a:rPr>
              <a:t>Feedback</a:t>
            </a:r>
          </a:p>
          <a:p>
            <a:pPr marL="285750" indent="-285750">
              <a:buFont typeface="Arial" panose="020B0604020202020204" pitchFamily="34" charset="0"/>
              <a:buChar char="•"/>
            </a:pPr>
            <a:r>
              <a:rPr lang="en-US" sz="1400" i="1" dirty="0" smtClean="0"/>
              <a:t>Product operational impact</a:t>
            </a:r>
          </a:p>
          <a:p>
            <a:pPr marL="285750" indent="-285750">
              <a:buFont typeface="Arial" panose="020B0604020202020204" pitchFamily="34" charset="0"/>
              <a:buChar char="•"/>
            </a:pPr>
            <a:r>
              <a:rPr lang="en-US" sz="1400" i="1" dirty="0" smtClean="0"/>
              <a:t>Day-time product?</a:t>
            </a:r>
          </a:p>
          <a:p>
            <a:pPr marL="285750" indent="-285750">
              <a:buFont typeface="Arial" panose="020B0604020202020204" pitchFamily="34" charset="0"/>
              <a:buChar char="•"/>
            </a:pPr>
            <a:r>
              <a:rPr lang="en-US" sz="1400" i="1" dirty="0" smtClean="0"/>
              <a:t>Additional overpasses?</a:t>
            </a:r>
            <a:endParaRPr lang="en-US" sz="1400" i="1" dirty="0"/>
          </a:p>
        </p:txBody>
      </p:sp>
      <p:sp>
        <p:nvSpPr>
          <p:cNvPr id="20" name="TextBox 19"/>
          <p:cNvSpPr txBox="1"/>
          <p:nvPr/>
        </p:nvSpPr>
        <p:spPr>
          <a:xfrm>
            <a:off x="2971799" y="3671639"/>
            <a:ext cx="1371600" cy="1384995"/>
          </a:xfrm>
          <a:prstGeom prst="rect">
            <a:avLst/>
          </a:prstGeom>
          <a:solidFill>
            <a:schemeClr val="accent4">
              <a:lumMod val="20000"/>
              <a:lumOff val="80000"/>
            </a:schemeClr>
          </a:solidFill>
        </p:spPr>
        <p:txBody>
          <a:bodyPr wrap="square" rtlCol="0">
            <a:spAutoFit/>
          </a:bodyPr>
          <a:lstStyle/>
          <a:p>
            <a:r>
              <a:rPr lang="en-US" sz="1400" b="1" dirty="0" smtClean="0">
                <a:effectLst>
                  <a:outerShdw blurRad="38100" dist="38100" dir="2700000" algn="tl">
                    <a:srgbClr val="000000">
                      <a:alpha val="43137"/>
                    </a:srgbClr>
                  </a:outerShdw>
                </a:effectLst>
              </a:rPr>
              <a:t>Feedback:</a:t>
            </a:r>
          </a:p>
          <a:p>
            <a:pPr marL="285750" indent="-285750">
              <a:buFont typeface="Arial" panose="020B0604020202020204" pitchFamily="34" charset="0"/>
              <a:buChar char="•"/>
            </a:pPr>
            <a:r>
              <a:rPr lang="en-US" sz="1400" i="1" dirty="0" smtClean="0"/>
              <a:t>24-hr Micro lacks contrast to other clouds or surfaces</a:t>
            </a:r>
            <a:endParaRPr lang="en-US" sz="1400" i="1" dirty="0"/>
          </a:p>
        </p:txBody>
      </p:sp>
      <p:sp>
        <p:nvSpPr>
          <p:cNvPr id="21" name="TextBox 20"/>
          <p:cNvSpPr txBox="1"/>
          <p:nvPr/>
        </p:nvSpPr>
        <p:spPr>
          <a:xfrm>
            <a:off x="6045693" y="3671639"/>
            <a:ext cx="1371600" cy="2468880"/>
          </a:xfrm>
          <a:prstGeom prst="rect">
            <a:avLst/>
          </a:prstGeom>
          <a:solidFill>
            <a:schemeClr val="accent4">
              <a:lumMod val="20000"/>
              <a:lumOff val="80000"/>
            </a:schemeClr>
          </a:solidFill>
        </p:spPr>
        <p:txBody>
          <a:bodyPr wrap="square" rtlCol="0">
            <a:spAutoFit/>
          </a:bodyPr>
          <a:lstStyle/>
          <a:p>
            <a:r>
              <a:rPr lang="en-US" sz="1400" b="1" dirty="0" smtClean="0">
                <a:effectLst>
                  <a:outerShdw blurRad="38100" dist="38100" dir="2700000" algn="tl">
                    <a:srgbClr val="000000">
                      <a:alpha val="43137"/>
                    </a:srgbClr>
                  </a:outerShdw>
                </a:effectLst>
              </a:rPr>
              <a:t>Feedback:</a:t>
            </a:r>
          </a:p>
          <a:p>
            <a:pPr marL="285750" indent="-285750">
              <a:buFont typeface="Arial" panose="020B0604020202020204" pitchFamily="34" charset="0"/>
              <a:buChar char="•"/>
            </a:pPr>
            <a:r>
              <a:rPr lang="en-US" sz="1400" i="1" dirty="0" smtClean="0"/>
              <a:t>Additional AVHRR overpasses useful</a:t>
            </a:r>
          </a:p>
          <a:p>
            <a:pPr marL="285750" indent="-285750">
              <a:buFont typeface="Arial" panose="020B0604020202020204" pitchFamily="34" charset="0"/>
              <a:buChar char="•"/>
            </a:pPr>
            <a:r>
              <a:rPr lang="en-US" sz="1400" i="1" dirty="0" smtClean="0"/>
              <a:t>50+ </a:t>
            </a:r>
            <a:r>
              <a:rPr lang="en-US" sz="1400" i="1" dirty="0" err="1" smtClean="0"/>
              <a:t>NtMicro</a:t>
            </a:r>
            <a:r>
              <a:rPr lang="en-US" sz="1400" i="1" dirty="0" smtClean="0"/>
              <a:t> AFD references </a:t>
            </a:r>
            <a:r>
              <a:rPr lang="en-US" sz="1400" i="1" dirty="0"/>
              <a:t>s</a:t>
            </a:r>
            <a:r>
              <a:rPr lang="en-US" sz="1400" i="1" dirty="0" smtClean="0"/>
              <a:t>ince Sept 2015</a:t>
            </a:r>
            <a:endParaRPr lang="en-US" sz="1400" i="1" dirty="0"/>
          </a:p>
        </p:txBody>
      </p:sp>
      <p:sp>
        <p:nvSpPr>
          <p:cNvPr id="25" name="TextBox 24"/>
          <p:cNvSpPr txBox="1"/>
          <p:nvPr/>
        </p:nvSpPr>
        <p:spPr>
          <a:xfrm>
            <a:off x="4506862" y="3671639"/>
            <a:ext cx="1371600" cy="1815882"/>
          </a:xfrm>
          <a:prstGeom prst="rect">
            <a:avLst/>
          </a:prstGeom>
          <a:solidFill>
            <a:schemeClr val="accent4">
              <a:lumMod val="20000"/>
              <a:lumOff val="80000"/>
            </a:schemeClr>
          </a:solidFill>
        </p:spPr>
        <p:txBody>
          <a:bodyPr wrap="square" rtlCol="0">
            <a:spAutoFit/>
          </a:bodyPr>
          <a:lstStyle/>
          <a:p>
            <a:r>
              <a:rPr lang="en-US" sz="1400" b="1" dirty="0" smtClean="0">
                <a:effectLst>
                  <a:outerShdw blurRad="38100" dist="38100" dir="2700000" algn="tl">
                    <a:srgbClr val="000000">
                      <a:alpha val="43137"/>
                    </a:srgbClr>
                  </a:outerShdw>
                </a:effectLst>
              </a:rPr>
              <a:t>Feedback:</a:t>
            </a:r>
          </a:p>
          <a:p>
            <a:pPr marL="285750" indent="-285750">
              <a:buFont typeface="Arial" panose="020B0604020202020204" pitchFamily="34" charset="0"/>
              <a:buChar char="•"/>
            </a:pPr>
            <a:r>
              <a:rPr lang="en-US" sz="1400" i="1" dirty="0" smtClean="0"/>
              <a:t>Large to Very large impact</a:t>
            </a:r>
          </a:p>
          <a:p>
            <a:pPr marL="285750" indent="-285750">
              <a:buFont typeface="Arial" panose="020B0604020202020204" pitchFamily="34" charset="0"/>
              <a:buChar char="•"/>
            </a:pPr>
            <a:r>
              <a:rPr lang="en-US" sz="1400" i="1" dirty="0" smtClean="0"/>
              <a:t>24-hr Micro insufficient in some cases</a:t>
            </a:r>
            <a:endParaRPr lang="en-US" sz="1400" i="1" dirty="0"/>
          </a:p>
        </p:txBody>
      </p:sp>
      <p:sp>
        <p:nvSpPr>
          <p:cNvPr id="14" name="Oval 13"/>
          <p:cNvSpPr/>
          <p:nvPr/>
        </p:nvSpPr>
        <p:spPr>
          <a:xfrm>
            <a:off x="2268933" y="5377952"/>
            <a:ext cx="1280160" cy="1188720"/>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smtClean="0"/>
              <a:t>Introduce</a:t>
            </a:r>
          </a:p>
          <a:p>
            <a:pPr algn="ctr"/>
            <a:r>
              <a:rPr lang="en-US" sz="1400" dirty="0" smtClean="0"/>
              <a:t>24-hour Micro RGB</a:t>
            </a:r>
            <a:endParaRPr lang="en-US" sz="1400" dirty="0"/>
          </a:p>
        </p:txBody>
      </p:sp>
      <p:sp>
        <p:nvSpPr>
          <p:cNvPr id="19" name="Oval 18"/>
          <p:cNvSpPr/>
          <p:nvPr/>
        </p:nvSpPr>
        <p:spPr>
          <a:xfrm>
            <a:off x="3380928" y="5037937"/>
            <a:ext cx="1280160" cy="1146986"/>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smtClean="0"/>
              <a:t>Adjust</a:t>
            </a:r>
          </a:p>
          <a:p>
            <a:pPr algn="ctr"/>
            <a:r>
              <a:rPr lang="en-US" sz="1400" dirty="0" smtClean="0"/>
              <a:t>24-hour Micro RGB</a:t>
            </a:r>
            <a:endParaRPr lang="en-US" sz="1400" dirty="0"/>
          </a:p>
        </p:txBody>
      </p:sp>
      <p:sp>
        <p:nvSpPr>
          <p:cNvPr id="13" name="Oval 12"/>
          <p:cNvSpPr/>
          <p:nvPr/>
        </p:nvSpPr>
        <p:spPr>
          <a:xfrm>
            <a:off x="5165313" y="5632779"/>
            <a:ext cx="1280160" cy="1188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smtClean="0"/>
              <a:t>Expand </a:t>
            </a:r>
            <a:r>
              <a:rPr lang="en-US" sz="1400" dirty="0" err="1" smtClean="0"/>
              <a:t>NtMicro</a:t>
            </a:r>
            <a:r>
              <a:rPr lang="en-US" sz="1400" dirty="0" smtClean="0"/>
              <a:t> to AVHRR</a:t>
            </a:r>
            <a:endParaRPr lang="en-US" sz="1400" dirty="0"/>
          </a:p>
        </p:txBody>
      </p:sp>
      <p:sp>
        <p:nvSpPr>
          <p:cNvPr id="12" name="Oval 11"/>
          <p:cNvSpPr/>
          <p:nvPr/>
        </p:nvSpPr>
        <p:spPr>
          <a:xfrm>
            <a:off x="7080851" y="5591078"/>
            <a:ext cx="1280160" cy="1188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smtClean="0"/>
              <a:t>Introduce </a:t>
            </a:r>
            <a:r>
              <a:rPr lang="en-US" sz="1400" dirty="0" err="1" smtClean="0"/>
              <a:t>DtMicro</a:t>
            </a:r>
            <a:r>
              <a:rPr lang="en-US" sz="1400" dirty="0" smtClean="0"/>
              <a:t> RGB</a:t>
            </a:r>
            <a:endParaRPr lang="en-US" sz="1400" dirty="0"/>
          </a:p>
        </p:txBody>
      </p:sp>
      <p:sp>
        <p:nvSpPr>
          <p:cNvPr id="27" name="TextBox 26"/>
          <p:cNvSpPr txBox="1"/>
          <p:nvPr/>
        </p:nvSpPr>
        <p:spPr>
          <a:xfrm>
            <a:off x="7571250" y="3671639"/>
            <a:ext cx="1371600" cy="1384995"/>
          </a:xfrm>
          <a:prstGeom prst="rect">
            <a:avLst/>
          </a:prstGeom>
          <a:solidFill>
            <a:schemeClr val="accent4">
              <a:lumMod val="20000"/>
              <a:lumOff val="80000"/>
            </a:schemeClr>
          </a:solidFill>
        </p:spPr>
        <p:txBody>
          <a:bodyPr wrap="square" rtlCol="0">
            <a:spAutoFit/>
          </a:bodyPr>
          <a:lstStyle/>
          <a:p>
            <a:r>
              <a:rPr lang="en-US" sz="1400" b="1" dirty="0" smtClean="0">
                <a:effectLst>
                  <a:outerShdw blurRad="38100" dist="38100" dir="2700000" algn="tl">
                    <a:srgbClr val="000000">
                      <a:alpha val="43137"/>
                    </a:srgbClr>
                  </a:outerShdw>
                </a:effectLst>
              </a:rPr>
              <a:t>Feedback:</a:t>
            </a:r>
          </a:p>
          <a:p>
            <a:pPr marL="285750" indent="-285750">
              <a:buFont typeface="Arial" panose="020B0604020202020204" pitchFamily="34" charset="0"/>
              <a:buChar char="•"/>
            </a:pPr>
            <a:r>
              <a:rPr lang="en-US" sz="1400" i="1" dirty="0" smtClean="0"/>
              <a:t>So far product rated high operational impact </a:t>
            </a:r>
            <a:endParaRPr lang="en-US" sz="1400" i="1" dirty="0"/>
          </a:p>
        </p:txBody>
      </p:sp>
      <p:sp>
        <p:nvSpPr>
          <p:cNvPr id="29" name="Oval 28"/>
          <p:cNvSpPr/>
          <p:nvPr/>
        </p:nvSpPr>
        <p:spPr>
          <a:xfrm>
            <a:off x="4226125" y="5418565"/>
            <a:ext cx="1280160" cy="1146986"/>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smtClean="0"/>
              <a:t>Adjust</a:t>
            </a:r>
          </a:p>
          <a:p>
            <a:pPr algn="ctr"/>
            <a:r>
              <a:rPr lang="en-US" sz="1400" dirty="0" smtClean="0"/>
              <a:t>24-hour Micro RGB</a:t>
            </a:r>
            <a:endParaRPr lang="en-US" sz="1400" dirty="0"/>
          </a:p>
        </p:txBody>
      </p:sp>
    </p:spTree>
    <p:extLst>
      <p:ext uri="{BB962C8B-B14F-4D97-AF65-F5344CB8AC3E}">
        <p14:creationId xmlns:p14="http://schemas.microsoft.com/office/powerpoint/2010/main" val="11809625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Outline</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Global Precipitation Measurement Products</a:t>
            </a:r>
            <a:endParaRPr lang="en-US" dirty="0"/>
          </a:p>
          <a:p>
            <a:r>
              <a:rPr lang="en-US" dirty="0" smtClean="0"/>
              <a:t>Passive Microwave Snowfall Rate Product</a:t>
            </a:r>
            <a:endParaRPr lang="en-US" dirty="0"/>
          </a:p>
          <a:p>
            <a:r>
              <a:rPr lang="en-US" dirty="0"/>
              <a:t>Aerosol Optical </a:t>
            </a:r>
            <a:r>
              <a:rPr lang="en-US" dirty="0" smtClean="0"/>
              <a:t>Depth Composite Product</a:t>
            </a:r>
            <a:endParaRPr lang="en-US" dirty="0"/>
          </a:p>
          <a:p>
            <a:r>
              <a:rPr lang="en-US" dirty="0" smtClean="0"/>
              <a:t>Hyperspectral Infrared Sounder Ozone </a:t>
            </a:r>
            <a:r>
              <a:rPr lang="en-US" dirty="0"/>
              <a:t>Products</a:t>
            </a:r>
          </a:p>
          <a:p>
            <a:r>
              <a:rPr lang="en-US" dirty="0"/>
              <a:t>Gridded </a:t>
            </a:r>
            <a:r>
              <a:rPr lang="en-US" dirty="0" smtClean="0"/>
              <a:t>NOAA-Unique Combined Atmospheric Processing System (NUCAPS) </a:t>
            </a:r>
            <a:r>
              <a:rPr lang="en-US" dirty="0" smtClean="0"/>
              <a:t>Activities</a:t>
            </a:r>
            <a:endParaRPr lang="en-US" dirty="0" smtClean="0"/>
          </a:p>
          <a:p>
            <a:r>
              <a:rPr lang="en-US" dirty="0" smtClean="0"/>
              <a:t>Multi-Spectral (RGB) Composites</a:t>
            </a:r>
            <a:endParaRPr lang="en-US" dirty="0"/>
          </a:p>
        </p:txBody>
      </p:sp>
    </p:spTree>
    <p:extLst>
      <p:ext uri="{BB962C8B-B14F-4D97-AF65-F5344CB8AC3E}">
        <p14:creationId xmlns:p14="http://schemas.microsoft.com/office/powerpoint/2010/main" val="28714831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100835"/>
            <a:ext cx="8231265" cy="4729903"/>
          </a:xfrm>
        </p:spPr>
        <p:txBody>
          <a:bodyPr>
            <a:normAutofit/>
          </a:bodyPr>
          <a:lstStyle/>
          <a:p>
            <a:r>
              <a:rPr lang="en-US" sz="1800" dirty="0" smtClean="0"/>
              <a:t>Night-time Microphysics RGB routinely used in operations</a:t>
            </a:r>
          </a:p>
          <a:p>
            <a:r>
              <a:rPr lang="en-US" sz="1800" dirty="0" smtClean="0"/>
              <a:t>Expanded product to AVHRR instrument to allow for more overpasses (NOAA-19, </a:t>
            </a:r>
            <a:r>
              <a:rPr lang="en-US" sz="1800" dirty="0" err="1" smtClean="0"/>
              <a:t>Metop</a:t>
            </a:r>
            <a:r>
              <a:rPr lang="en-US" sz="1800" dirty="0" smtClean="0"/>
              <a:t>-B) to compliment MODIS and VIIRS</a:t>
            </a:r>
          </a:p>
          <a:p>
            <a:r>
              <a:rPr lang="en-US" sz="1800" dirty="0" smtClean="0"/>
              <a:t>Explored development of 24-hour Microphysics RGB due to limited use of Night-time Microphysics RGB during high-latitude summer</a:t>
            </a:r>
          </a:p>
          <a:p>
            <a:pPr marL="0" indent="0">
              <a:buNone/>
            </a:pPr>
            <a:endParaRPr lang="en-US" sz="1800" dirty="0"/>
          </a:p>
        </p:txBody>
      </p:sp>
      <p:pic>
        <p:nvPicPr>
          <p:cNvPr id="4" name="Picture 3"/>
          <p:cNvPicPr>
            <a:picLocks noChangeAspect="1"/>
          </p:cNvPicPr>
          <p:nvPr/>
        </p:nvPicPr>
        <p:blipFill>
          <a:blip r:embed="rId2"/>
          <a:stretch>
            <a:fillRect/>
          </a:stretch>
        </p:blipFill>
        <p:spPr>
          <a:xfrm>
            <a:off x="1319719" y="3025407"/>
            <a:ext cx="7008921" cy="3015847"/>
          </a:xfrm>
          <a:prstGeom prst="rect">
            <a:avLst/>
          </a:prstGeom>
        </p:spPr>
      </p:pic>
      <p:sp>
        <p:nvSpPr>
          <p:cNvPr id="5" name="TextBox 4"/>
          <p:cNvSpPr txBox="1"/>
          <p:nvPr/>
        </p:nvSpPr>
        <p:spPr>
          <a:xfrm>
            <a:off x="1204115" y="5222856"/>
            <a:ext cx="1783327" cy="954107"/>
          </a:xfrm>
          <a:prstGeom prst="rect">
            <a:avLst/>
          </a:prstGeom>
          <a:solidFill>
            <a:schemeClr val="bg1"/>
          </a:solidFill>
          <a:ln>
            <a:solidFill>
              <a:schemeClr val="tx1"/>
            </a:solidFill>
          </a:ln>
        </p:spPr>
        <p:txBody>
          <a:bodyPr wrap="square" rtlCol="0">
            <a:spAutoFit/>
          </a:bodyPr>
          <a:lstStyle/>
          <a:p>
            <a:pPr marL="463550" lvl="1" indent="-177800"/>
            <a:r>
              <a:rPr lang="en-US" sz="1400" dirty="0" err="1" smtClean="0">
                <a:latin typeface="Georgia" pitchFamily="18" charset="0"/>
              </a:rPr>
              <a:t>NtMicro</a:t>
            </a:r>
            <a:r>
              <a:rPr lang="en-US" sz="1400" dirty="0" smtClean="0">
                <a:latin typeface="Georgia" pitchFamily="18" charset="0"/>
              </a:rPr>
              <a:t> RGB</a:t>
            </a:r>
          </a:p>
          <a:p>
            <a:pPr marL="463550" lvl="1" indent="-177800"/>
            <a:r>
              <a:rPr lang="en-US" sz="1400" dirty="0" smtClean="0">
                <a:solidFill>
                  <a:srgbClr val="FF0000"/>
                </a:solidFill>
                <a:latin typeface="Georgia" pitchFamily="18" charset="0"/>
              </a:rPr>
              <a:t>12.0µm-10.8µm </a:t>
            </a:r>
            <a:endParaRPr lang="en-US" sz="1400" dirty="0">
              <a:solidFill>
                <a:srgbClr val="FF0000"/>
              </a:solidFill>
              <a:latin typeface="Georgia" pitchFamily="18" charset="0"/>
            </a:endParaRPr>
          </a:p>
          <a:p>
            <a:pPr marL="463550" lvl="1" indent="-177800"/>
            <a:r>
              <a:rPr lang="en-US" sz="1400" dirty="0">
                <a:solidFill>
                  <a:srgbClr val="00B050"/>
                </a:solidFill>
                <a:latin typeface="Georgia" pitchFamily="18" charset="0"/>
              </a:rPr>
              <a:t>10.8µm-3.7µm</a:t>
            </a:r>
          </a:p>
          <a:p>
            <a:pPr marL="463550" lvl="1" indent="-177800"/>
            <a:r>
              <a:rPr lang="en-US" sz="1400" dirty="0">
                <a:solidFill>
                  <a:srgbClr val="0070C0"/>
                </a:solidFill>
                <a:latin typeface="Georgia" pitchFamily="18" charset="0"/>
              </a:rPr>
              <a:t>10.8µm </a:t>
            </a:r>
            <a:endParaRPr lang="en-US" sz="1400" dirty="0"/>
          </a:p>
        </p:txBody>
      </p:sp>
      <p:sp>
        <p:nvSpPr>
          <p:cNvPr id="6" name="TextBox 5"/>
          <p:cNvSpPr txBox="1"/>
          <p:nvPr/>
        </p:nvSpPr>
        <p:spPr>
          <a:xfrm>
            <a:off x="5017832" y="5228722"/>
            <a:ext cx="1897807" cy="954107"/>
          </a:xfrm>
          <a:prstGeom prst="rect">
            <a:avLst/>
          </a:prstGeom>
          <a:solidFill>
            <a:schemeClr val="bg1"/>
          </a:solidFill>
          <a:ln>
            <a:solidFill>
              <a:schemeClr val="tx1"/>
            </a:solidFill>
          </a:ln>
        </p:spPr>
        <p:txBody>
          <a:bodyPr wrap="square" rtlCol="0">
            <a:spAutoFit/>
          </a:bodyPr>
          <a:lstStyle/>
          <a:p>
            <a:pPr marL="463550" lvl="1" indent="-177800"/>
            <a:r>
              <a:rPr lang="en-US" sz="1400" dirty="0" smtClean="0">
                <a:latin typeface="Georgia" pitchFamily="18" charset="0"/>
              </a:rPr>
              <a:t>24-hr Micro RGB</a:t>
            </a:r>
          </a:p>
          <a:p>
            <a:pPr marL="463550" lvl="1" indent="-177800"/>
            <a:r>
              <a:rPr lang="en-US" sz="1400" dirty="0" smtClean="0">
                <a:solidFill>
                  <a:srgbClr val="FF0000"/>
                </a:solidFill>
                <a:latin typeface="Georgia" pitchFamily="18" charset="0"/>
              </a:rPr>
              <a:t>12.0µm-10.8µm </a:t>
            </a:r>
            <a:endParaRPr lang="en-US" sz="1400" dirty="0">
              <a:solidFill>
                <a:srgbClr val="FF0000"/>
              </a:solidFill>
              <a:latin typeface="Georgia" pitchFamily="18" charset="0"/>
            </a:endParaRPr>
          </a:p>
          <a:p>
            <a:pPr marL="463550" lvl="1" indent="-177800"/>
            <a:r>
              <a:rPr lang="en-US" sz="1400" dirty="0">
                <a:solidFill>
                  <a:srgbClr val="00B050"/>
                </a:solidFill>
                <a:latin typeface="Georgia" pitchFamily="18" charset="0"/>
              </a:rPr>
              <a:t>10.8µm-8.7µm </a:t>
            </a:r>
            <a:endParaRPr lang="en-US" sz="1400" dirty="0" smtClean="0">
              <a:solidFill>
                <a:srgbClr val="00B050"/>
              </a:solidFill>
              <a:latin typeface="Georgia" pitchFamily="18" charset="0"/>
            </a:endParaRPr>
          </a:p>
          <a:p>
            <a:pPr marL="463550" lvl="1" indent="-177800"/>
            <a:r>
              <a:rPr lang="en-US" sz="1400" dirty="0" smtClean="0">
                <a:solidFill>
                  <a:srgbClr val="0070C0"/>
                </a:solidFill>
                <a:latin typeface="Georgia" pitchFamily="18" charset="0"/>
              </a:rPr>
              <a:t>10.8µm </a:t>
            </a:r>
            <a:endParaRPr lang="en-US" sz="1400" dirty="0"/>
          </a:p>
        </p:txBody>
      </p:sp>
      <p:sp>
        <p:nvSpPr>
          <p:cNvPr id="7" name="Title 6"/>
          <p:cNvSpPr>
            <a:spLocks noGrp="1"/>
          </p:cNvSpPr>
          <p:nvPr>
            <p:ph type="title"/>
          </p:nvPr>
        </p:nvSpPr>
        <p:spPr/>
        <p:txBody>
          <a:bodyPr/>
          <a:lstStyle/>
          <a:p>
            <a:r>
              <a:rPr lang="en-US" b="1" dirty="0" smtClean="0">
                <a:effectLst>
                  <a:outerShdw blurRad="38100" dist="38100" dir="2700000" algn="tl">
                    <a:srgbClr val="000000">
                      <a:alpha val="43137"/>
                    </a:srgbClr>
                  </a:outerShdw>
                </a:effectLst>
              </a:rPr>
              <a:t>RGB Activities in Alaska</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272516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971" y="1040256"/>
            <a:ext cx="8231265" cy="4729903"/>
          </a:xfrm>
        </p:spPr>
        <p:txBody>
          <a:bodyPr>
            <a:normAutofit/>
          </a:bodyPr>
          <a:lstStyle/>
          <a:p>
            <a:r>
              <a:rPr lang="en-US" sz="1800" dirty="0"/>
              <a:t>T</a:t>
            </a:r>
            <a:r>
              <a:rPr lang="en-US" sz="1800" dirty="0" smtClean="0"/>
              <a:t>he 24-hr Microphysics </a:t>
            </a:r>
            <a:r>
              <a:rPr lang="en-US" sz="1800" dirty="0"/>
              <a:t>is adequate for monitoring features during both day and </a:t>
            </a:r>
            <a:r>
              <a:rPr lang="en-US" sz="1800" dirty="0" smtClean="0"/>
              <a:t>night but use </a:t>
            </a:r>
            <a:r>
              <a:rPr lang="en-US" sz="1800" dirty="0"/>
              <a:t>of the dirty window 8.7 µm band limits the precision due to weak water vapor </a:t>
            </a:r>
            <a:r>
              <a:rPr lang="en-US" sz="1800" dirty="0" smtClean="0"/>
              <a:t>absorption </a:t>
            </a:r>
          </a:p>
          <a:p>
            <a:r>
              <a:rPr lang="en-US" sz="1800" dirty="0" smtClean="0"/>
              <a:t>Developed </a:t>
            </a:r>
            <a:r>
              <a:rPr lang="en-US" sz="1800" dirty="0"/>
              <a:t>the capability to derive the 3.9 µm reflected component to create the EUMETSAT </a:t>
            </a:r>
            <a:r>
              <a:rPr lang="en-US" sz="1800" dirty="0" smtClean="0"/>
              <a:t>Day-time Microphysics RGB</a:t>
            </a:r>
          </a:p>
          <a:p>
            <a:r>
              <a:rPr lang="en-US" sz="1800" dirty="0" smtClean="0"/>
              <a:t>Use </a:t>
            </a:r>
            <a:r>
              <a:rPr lang="en-US" sz="1800" dirty="0"/>
              <a:t>of the </a:t>
            </a:r>
            <a:r>
              <a:rPr lang="en-US" sz="1800" dirty="0" err="1"/>
              <a:t>NtMicro</a:t>
            </a:r>
            <a:r>
              <a:rPr lang="en-US" sz="1800" dirty="0"/>
              <a:t> and </a:t>
            </a:r>
            <a:r>
              <a:rPr lang="en-US" sz="1800" dirty="0" err="1"/>
              <a:t>DtMicro</a:t>
            </a:r>
            <a:r>
              <a:rPr lang="en-US" sz="1800" dirty="0"/>
              <a:t> should provide more precision in tracking low clouds and fog from night to day than the 24-hrMicro due to the use of the  </a:t>
            </a:r>
            <a:r>
              <a:rPr lang="en-US" sz="1800" dirty="0" smtClean="0"/>
              <a:t>           11 </a:t>
            </a:r>
            <a:r>
              <a:rPr lang="en-US" sz="1800" dirty="0"/>
              <a:t>- 3.9 µm relationship and 3.9 µm reflected </a:t>
            </a:r>
            <a:r>
              <a:rPr lang="en-US" sz="1800" dirty="0" smtClean="0"/>
              <a:t>component</a:t>
            </a:r>
            <a:endParaRPr lang="en-US" sz="1800" dirty="0"/>
          </a:p>
        </p:txBody>
      </p:sp>
      <p:pic>
        <p:nvPicPr>
          <p:cNvPr id="7" name="Picture 6"/>
          <p:cNvPicPr>
            <a:picLocks noChangeAspect="1"/>
          </p:cNvPicPr>
          <p:nvPr/>
        </p:nvPicPr>
        <p:blipFill rotWithShape="1">
          <a:blip r:embed="rId2"/>
          <a:srcRect l="19005" t="13035" r="2580" b="3658"/>
          <a:stretch/>
        </p:blipFill>
        <p:spPr>
          <a:xfrm>
            <a:off x="504043" y="3614676"/>
            <a:ext cx="3927674" cy="2420986"/>
          </a:xfrm>
          <a:prstGeom prst="rect">
            <a:avLst/>
          </a:prstGeom>
          <a:ln w="25400">
            <a:solidFill>
              <a:schemeClr val="tx1"/>
            </a:solidFill>
          </a:ln>
        </p:spPr>
      </p:pic>
      <p:sp>
        <p:nvSpPr>
          <p:cNvPr id="8" name="TextBox 7"/>
          <p:cNvSpPr txBox="1"/>
          <p:nvPr/>
        </p:nvSpPr>
        <p:spPr>
          <a:xfrm>
            <a:off x="503055" y="5592589"/>
            <a:ext cx="3927674" cy="461665"/>
          </a:xfrm>
          <a:prstGeom prst="rect">
            <a:avLst/>
          </a:prstGeom>
          <a:solidFill>
            <a:schemeClr val="bg1">
              <a:lumMod val="75000"/>
            </a:schemeClr>
          </a:solidFill>
          <a:ln w="25400">
            <a:solidFill>
              <a:schemeClr val="tx1"/>
            </a:solidFill>
          </a:ln>
        </p:spPr>
        <p:txBody>
          <a:bodyPr wrap="square" rtlCol="0">
            <a:spAutoFit/>
          </a:bodyPr>
          <a:lstStyle/>
          <a:p>
            <a:pPr algn="ctr"/>
            <a:r>
              <a:rPr lang="en-US" sz="1200" dirty="0" err="1" smtClean="0"/>
              <a:t>SPoRT</a:t>
            </a:r>
            <a:r>
              <a:rPr lang="en-US" sz="1200" dirty="0" smtClean="0"/>
              <a:t> LEO 12 Jun 2016 1259 UTC </a:t>
            </a:r>
          </a:p>
          <a:p>
            <a:pPr algn="ctr"/>
            <a:r>
              <a:rPr lang="en-US" sz="1200" dirty="0" smtClean="0"/>
              <a:t>Nighttime Microphysics RGB</a:t>
            </a:r>
            <a:endParaRPr lang="en-US" sz="1200" dirty="0"/>
          </a:p>
        </p:txBody>
      </p:sp>
      <p:pic>
        <p:nvPicPr>
          <p:cNvPr id="9" name="Picture 8"/>
          <p:cNvPicPr>
            <a:picLocks noChangeAspect="1"/>
          </p:cNvPicPr>
          <p:nvPr/>
        </p:nvPicPr>
        <p:blipFill rotWithShape="1">
          <a:blip r:embed="rId3"/>
          <a:srcRect l="18986" t="12878" r="2396" b="4086"/>
          <a:stretch/>
        </p:blipFill>
        <p:spPr>
          <a:xfrm>
            <a:off x="4630366" y="3614676"/>
            <a:ext cx="3980974" cy="2439578"/>
          </a:xfrm>
          <a:prstGeom prst="rect">
            <a:avLst/>
          </a:prstGeom>
          <a:ln w="25400">
            <a:solidFill>
              <a:schemeClr val="tx1"/>
            </a:solidFill>
          </a:ln>
        </p:spPr>
      </p:pic>
      <p:sp>
        <p:nvSpPr>
          <p:cNvPr id="10" name="TextBox 9"/>
          <p:cNvSpPr txBox="1"/>
          <p:nvPr/>
        </p:nvSpPr>
        <p:spPr>
          <a:xfrm>
            <a:off x="4640394" y="5592589"/>
            <a:ext cx="3970946" cy="461665"/>
          </a:xfrm>
          <a:prstGeom prst="rect">
            <a:avLst/>
          </a:prstGeom>
          <a:solidFill>
            <a:schemeClr val="bg1">
              <a:lumMod val="75000"/>
            </a:schemeClr>
          </a:solidFill>
          <a:ln w="25400">
            <a:solidFill>
              <a:schemeClr val="tx1"/>
            </a:solidFill>
          </a:ln>
        </p:spPr>
        <p:txBody>
          <a:bodyPr wrap="square" rtlCol="0">
            <a:spAutoFit/>
          </a:bodyPr>
          <a:lstStyle/>
          <a:p>
            <a:pPr algn="ctr"/>
            <a:r>
              <a:rPr lang="en-US" sz="1200" dirty="0" err="1" smtClean="0"/>
              <a:t>SPoRT</a:t>
            </a:r>
            <a:r>
              <a:rPr lang="en-US" sz="1200" dirty="0" smtClean="0"/>
              <a:t> LEO 12 Jun 2016 2255 UTC </a:t>
            </a:r>
          </a:p>
          <a:p>
            <a:pPr algn="ctr"/>
            <a:r>
              <a:rPr lang="en-US" sz="1200" dirty="0" smtClean="0"/>
              <a:t>Daytime Microphysics RGB</a:t>
            </a:r>
            <a:endParaRPr lang="en-US" sz="1200" dirty="0"/>
          </a:p>
        </p:txBody>
      </p:sp>
      <p:sp>
        <p:nvSpPr>
          <p:cNvPr id="4" name="Title 3"/>
          <p:cNvSpPr>
            <a:spLocks noGrp="1"/>
          </p:cNvSpPr>
          <p:nvPr>
            <p:ph type="title"/>
          </p:nvPr>
        </p:nvSpPr>
        <p:spPr/>
        <p:txBody>
          <a:bodyPr/>
          <a:lstStyle/>
          <a:p>
            <a:r>
              <a:rPr lang="en-US" b="1" dirty="0" smtClean="0">
                <a:effectLst>
                  <a:outerShdw blurRad="38100" dist="38100" dir="2700000" algn="tl">
                    <a:srgbClr val="000000">
                      <a:alpha val="43137"/>
                    </a:srgbClr>
                  </a:outerShdw>
                </a:effectLst>
              </a:rPr>
              <a:t>RGB Activities in Alaska</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394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4362" y="1100831"/>
            <a:ext cx="7886700" cy="4596522"/>
          </a:xfrm>
        </p:spPr>
        <p:txBody>
          <a:bodyPr/>
          <a:lstStyle/>
          <a:p>
            <a:r>
              <a:rPr lang="en-US" sz="2000" dirty="0"/>
              <a:t>Actively working with Alaska Region to implement client-side RGBs with existing data stream for Himawari-8 AHI, MODIS, VIIRS, and AVHRR</a:t>
            </a:r>
          </a:p>
          <a:p>
            <a:pPr lvl="1"/>
            <a:r>
              <a:rPr lang="en-US" sz="1600" dirty="0"/>
              <a:t>Developed end-to-end VIIRS processing using CSPP </a:t>
            </a:r>
            <a:r>
              <a:rPr lang="en-US" sz="1600" dirty="0" smtClean="0"/>
              <a:t>data, </a:t>
            </a:r>
            <a:r>
              <a:rPr lang="en-US" sz="1600" dirty="0"/>
              <a:t>and </a:t>
            </a:r>
            <a:r>
              <a:rPr lang="en-US" sz="1600" dirty="0" smtClean="0"/>
              <a:t>polar2grid, and python</a:t>
            </a:r>
          </a:p>
          <a:p>
            <a:pPr lvl="1"/>
            <a:r>
              <a:rPr lang="en-US" sz="1600" dirty="0" smtClean="0"/>
              <a:t>Moving toward use of community, open source tools </a:t>
            </a:r>
          </a:p>
          <a:p>
            <a:pPr lvl="1"/>
            <a:r>
              <a:rPr lang="en-US" sz="1600" dirty="0" smtClean="0"/>
              <a:t>Use of existing data steams and processing at the data source reduces </a:t>
            </a:r>
            <a:r>
              <a:rPr lang="en-US" sz="1600" dirty="0" err="1" smtClean="0"/>
              <a:t>SPoRT’s</a:t>
            </a:r>
            <a:r>
              <a:rPr lang="en-US" sz="1600" dirty="0" smtClean="0"/>
              <a:t> processing load</a:t>
            </a:r>
            <a:endParaRPr lang="en-US" sz="1600" dirty="0"/>
          </a:p>
          <a:p>
            <a:pPr lvl="1"/>
            <a:r>
              <a:rPr lang="en-US" sz="1600" dirty="0"/>
              <a:t>Eliminated the need for </a:t>
            </a:r>
            <a:r>
              <a:rPr lang="en-US" sz="1600" dirty="0" err="1" smtClean="0"/>
              <a:t>McIDAS</a:t>
            </a:r>
            <a:r>
              <a:rPr lang="en-US" sz="1600" dirty="0" smtClean="0"/>
              <a:t>, reducing overhead cost and risk</a:t>
            </a:r>
          </a:p>
          <a:p>
            <a:r>
              <a:rPr lang="en-US" sz="2000" dirty="0" smtClean="0"/>
              <a:t>Opportunity to contribute to community processing code</a:t>
            </a:r>
          </a:p>
        </p:txBody>
      </p:sp>
      <p:pic>
        <p:nvPicPr>
          <p:cNvPr id="4" name="Picture 3"/>
          <p:cNvPicPr>
            <a:picLocks noChangeAspect="1"/>
          </p:cNvPicPr>
          <p:nvPr/>
        </p:nvPicPr>
        <p:blipFill>
          <a:blip r:embed="rId2"/>
          <a:stretch>
            <a:fillRect/>
          </a:stretch>
        </p:blipFill>
        <p:spPr>
          <a:xfrm>
            <a:off x="3630968" y="3587271"/>
            <a:ext cx="5113536" cy="2966916"/>
          </a:xfrm>
          <a:prstGeom prst="rect">
            <a:avLst/>
          </a:prstGeom>
          <a:ln w="28575">
            <a:solidFill>
              <a:schemeClr val="tx1"/>
            </a:solidFill>
          </a:ln>
        </p:spPr>
      </p:pic>
      <p:sp>
        <p:nvSpPr>
          <p:cNvPr id="5" name="TextBox 4"/>
          <p:cNvSpPr txBox="1"/>
          <p:nvPr/>
        </p:nvSpPr>
        <p:spPr>
          <a:xfrm>
            <a:off x="3599895" y="3521684"/>
            <a:ext cx="5175681" cy="461665"/>
          </a:xfrm>
          <a:prstGeom prst="rect">
            <a:avLst/>
          </a:prstGeom>
          <a:solidFill>
            <a:schemeClr val="bg1">
              <a:lumMod val="75000"/>
            </a:schemeClr>
          </a:solidFill>
          <a:ln w="28575">
            <a:solidFill>
              <a:schemeClr val="tx1"/>
            </a:solidFill>
          </a:ln>
        </p:spPr>
        <p:txBody>
          <a:bodyPr wrap="square" rtlCol="0">
            <a:spAutoFit/>
          </a:bodyPr>
          <a:lstStyle/>
          <a:p>
            <a:pPr algn="ctr"/>
            <a:r>
              <a:rPr lang="en-US" sz="1200" dirty="0" smtClean="0"/>
              <a:t>VIIRS client-side EUMETSAT RGBs in Alaska</a:t>
            </a:r>
          </a:p>
          <a:p>
            <a:pPr algn="ctr"/>
            <a:r>
              <a:rPr lang="en-US" sz="1200" dirty="0" smtClean="0"/>
              <a:t>(top left) </a:t>
            </a:r>
            <a:r>
              <a:rPr lang="en-US" sz="1200" dirty="0" err="1" smtClean="0"/>
              <a:t>DtMicro</a:t>
            </a:r>
            <a:r>
              <a:rPr lang="en-US" sz="1200" dirty="0" smtClean="0"/>
              <a:t>, (top right) </a:t>
            </a:r>
            <a:r>
              <a:rPr lang="en-US" sz="1200" dirty="0" err="1" smtClean="0"/>
              <a:t>NtMicro</a:t>
            </a:r>
            <a:r>
              <a:rPr lang="en-US" sz="1200" dirty="0" smtClean="0"/>
              <a:t>, (bottom left) Dust, (bottom right) Ash</a:t>
            </a:r>
          </a:p>
        </p:txBody>
      </p:sp>
      <p:sp>
        <p:nvSpPr>
          <p:cNvPr id="6" name="Content Placeholder 2"/>
          <p:cNvSpPr txBox="1">
            <a:spLocks/>
          </p:cNvSpPr>
          <p:nvPr/>
        </p:nvSpPr>
        <p:spPr>
          <a:xfrm>
            <a:off x="504362" y="3200903"/>
            <a:ext cx="3064461" cy="27484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smtClean="0"/>
          </a:p>
          <a:p>
            <a:pPr lvl="1"/>
            <a:r>
              <a:rPr lang="en-US" sz="1600" dirty="0" smtClean="0"/>
              <a:t>Added ability to output MODIS Satellite zenith angle in polar2grid </a:t>
            </a:r>
          </a:p>
          <a:p>
            <a:pPr lvl="1"/>
            <a:r>
              <a:rPr lang="en-US" sz="1600" dirty="0" smtClean="0"/>
              <a:t>Needed variable for correction technique</a:t>
            </a:r>
          </a:p>
          <a:p>
            <a:pPr lvl="1"/>
            <a:r>
              <a:rPr lang="en-US" sz="1600" dirty="0" smtClean="0"/>
              <a:t>Code changes accepted by polar2grid team for incorporation in next official software release</a:t>
            </a:r>
          </a:p>
          <a:p>
            <a:pPr lvl="1"/>
            <a:endParaRPr lang="en-US" sz="1400" dirty="0" smtClean="0"/>
          </a:p>
          <a:p>
            <a:endParaRPr lang="en-US" dirty="0"/>
          </a:p>
        </p:txBody>
      </p:sp>
      <p:sp>
        <p:nvSpPr>
          <p:cNvPr id="7" name="Title 6"/>
          <p:cNvSpPr>
            <a:spLocks noGrp="1"/>
          </p:cNvSpPr>
          <p:nvPr>
            <p:ph type="title"/>
          </p:nvPr>
        </p:nvSpPr>
        <p:spPr/>
        <p:txBody>
          <a:bodyPr/>
          <a:lstStyle/>
          <a:p>
            <a:r>
              <a:rPr lang="en-US" b="1" dirty="0" smtClean="0">
                <a:effectLst>
                  <a:outerShdw blurRad="38100" dist="38100" dir="2700000" algn="tl">
                    <a:srgbClr val="000000">
                      <a:alpha val="43137"/>
                    </a:srgbClr>
                  </a:outerShdw>
                </a:effectLst>
              </a:rPr>
              <a:t>RGB Activities in Alaska</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36280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txBox="1">
            <a:spLocks/>
          </p:cNvSpPr>
          <p:nvPr/>
        </p:nvSpPr>
        <p:spPr bwMode="auto">
          <a:xfrm>
            <a:off x="360414" y="1002626"/>
            <a:ext cx="4682102" cy="53244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800" dirty="0" smtClean="0"/>
              <a:t>Expansion of EUMETSAT RGB suite to Himawari-8 AHI</a:t>
            </a:r>
          </a:p>
          <a:p>
            <a:pPr>
              <a:defRPr/>
            </a:pPr>
            <a:r>
              <a:rPr lang="en-US" sz="1800" dirty="0" smtClean="0"/>
              <a:t>Suite of RGBs provided to National Centers:</a:t>
            </a:r>
          </a:p>
          <a:p>
            <a:pPr lvl="1">
              <a:defRPr/>
            </a:pPr>
            <a:r>
              <a:rPr lang="en-US" sz="1400" dirty="0" smtClean="0"/>
              <a:t>Ocean Prediction Center</a:t>
            </a:r>
          </a:p>
          <a:p>
            <a:pPr lvl="1">
              <a:defRPr/>
            </a:pPr>
            <a:r>
              <a:rPr lang="en-US" sz="1400" dirty="0" smtClean="0"/>
              <a:t>Weather Prediction Center</a:t>
            </a:r>
          </a:p>
          <a:p>
            <a:pPr lvl="1">
              <a:defRPr/>
            </a:pPr>
            <a:r>
              <a:rPr lang="en-US" sz="1400" dirty="0" smtClean="0"/>
              <a:t>NESDIS Satellite Analysis Branch</a:t>
            </a:r>
          </a:p>
          <a:p>
            <a:pPr>
              <a:defRPr/>
            </a:pPr>
            <a:r>
              <a:rPr lang="en-US" sz="1800" dirty="0" smtClean="0"/>
              <a:t>Routinely used in operations and featured on social media</a:t>
            </a:r>
          </a:p>
          <a:p>
            <a:pPr>
              <a:defRPr/>
            </a:pPr>
            <a:r>
              <a:rPr lang="en-US" sz="1800" dirty="0" smtClean="0"/>
              <a:t>Used as a proxy for GOES-R in an evaluation with NWS Operations Proving Ground </a:t>
            </a:r>
            <a:r>
              <a:rPr lang="en-US" sz="1800" i="1" dirty="0" smtClean="0"/>
              <a:t>“Evaluating Operational Applications of Multiple Spectral Bands for the GOES-R Era”</a:t>
            </a:r>
          </a:p>
          <a:p>
            <a:pPr lvl="1">
              <a:defRPr/>
            </a:pPr>
            <a:r>
              <a:rPr lang="en-US" sz="1800" dirty="0" smtClean="0"/>
              <a:t>Initial </a:t>
            </a:r>
            <a:r>
              <a:rPr lang="en-US" sz="1800" dirty="0" err="1" smtClean="0"/>
              <a:t>testbed</a:t>
            </a:r>
            <a:r>
              <a:rPr lang="en-US" sz="1800" dirty="0" smtClean="0"/>
              <a:t> activity for client-side RGB generation</a:t>
            </a:r>
          </a:p>
          <a:p>
            <a:pPr lvl="1">
              <a:defRPr/>
            </a:pPr>
            <a:r>
              <a:rPr lang="en-US" sz="1800" dirty="0" smtClean="0"/>
              <a:t>Discussions to implement AHI client-side RGBs in Pacific and Alaska Regions</a:t>
            </a:r>
          </a:p>
          <a:p>
            <a:pPr lvl="1">
              <a:defRPr/>
            </a:pPr>
            <a:r>
              <a:rPr lang="en-US" sz="1800" dirty="0" smtClean="0"/>
              <a:t>Provided prototype capability for   GOES-R client-side RGBs</a:t>
            </a:r>
          </a:p>
          <a:p>
            <a:pPr>
              <a:defRPr/>
            </a:pPr>
            <a:endParaRPr lang="en-US" sz="1800" dirty="0" smtClean="0"/>
          </a:p>
        </p:txBody>
      </p:sp>
      <p:pic>
        <p:nvPicPr>
          <p:cNvPr id="14" name="Picture 13"/>
          <p:cNvPicPr>
            <a:picLocks noChangeAspect="1"/>
          </p:cNvPicPr>
          <p:nvPr/>
        </p:nvPicPr>
        <p:blipFill rotWithShape="1">
          <a:blip r:embed="rId2"/>
          <a:srcRect l="38643" t="13104" r="30807" b="22405"/>
          <a:stretch/>
        </p:blipFill>
        <p:spPr>
          <a:xfrm>
            <a:off x="5173491" y="1002626"/>
            <a:ext cx="3483718" cy="5501974"/>
          </a:xfrm>
          <a:prstGeom prst="rect">
            <a:avLst/>
          </a:prstGeom>
        </p:spPr>
      </p:pic>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RGBs and Next-Generation Sensors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0383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829" y="1257420"/>
            <a:ext cx="3605838" cy="5078392"/>
          </a:xfrm>
        </p:spPr>
        <p:txBody>
          <a:bodyPr/>
          <a:lstStyle/>
          <a:p>
            <a:r>
              <a:rPr lang="en-US" sz="1900" dirty="0" smtClean="0"/>
              <a:t>Introduce forecasters to multispectral bands in preparation for GOES-R</a:t>
            </a:r>
            <a:endParaRPr lang="en-US" sz="1900" dirty="0"/>
          </a:p>
          <a:p>
            <a:r>
              <a:rPr lang="en-US" sz="1900" dirty="0" smtClean="0"/>
              <a:t>Give forecasters the opportunity to view and evaluate AHI imagery as a proxy</a:t>
            </a:r>
            <a:endParaRPr lang="en-US" sz="1900" dirty="0"/>
          </a:p>
          <a:p>
            <a:r>
              <a:rPr lang="en-US" sz="1900" dirty="0" err="1" smtClean="0"/>
              <a:t>SPoRT</a:t>
            </a:r>
            <a:r>
              <a:rPr lang="en-US" sz="1900" dirty="0" smtClean="0"/>
              <a:t> provided AHI case studies, training material, capability for client-side RGB generation and Integrated Training plug-in</a:t>
            </a:r>
          </a:p>
          <a:p>
            <a:r>
              <a:rPr lang="en-US" sz="1900" dirty="0" err="1" smtClean="0"/>
              <a:t>SPoRT</a:t>
            </a:r>
            <a:r>
              <a:rPr lang="en-US" sz="1900" dirty="0" smtClean="0"/>
              <a:t> developed the Integrated Training AWIPS-II plug-in to allow forecasters to view training right in AWIPS-II </a:t>
            </a:r>
          </a:p>
        </p:txBody>
      </p:sp>
      <p:sp>
        <p:nvSpPr>
          <p:cNvPr id="7" name="Content Placeholder 2"/>
          <p:cNvSpPr txBox="1">
            <a:spLocks/>
          </p:cNvSpPr>
          <p:nvPr/>
        </p:nvSpPr>
        <p:spPr bwMode="auto">
          <a:xfrm>
            <a:off x="4094716" y="4470690"/>
            <a:ext cx="4729571" cy="23273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00" dirty="0" smtClean="0"/>
              <a:t>Forecasters gave feedback on:</a:t>
            </a:r>
          </a:p>
          <a:p>
            <a:pPr lvl="1"/>
            <a:r>
              <a:rPr lang="en-US" sz="1900" dirty="0" smtClean="0"/>
              <a:t>Utility of single channels and RGB products for specific applications</a:t>
            </a:r>
          </a:p>
          <a:p>
            <a:pPr lvl="1"/>
            <a:r>
              <a:rPr lang="en-US" sz="1900" dirty="0" smtClean="0"/>
              <a:t>Use of the Integrated Training plug-in</a:t>
            </a:r>
          </a:p>
          <a:p>
            <a:pPr lvl="1"/>
            <a:r>
              <a:rPr lang="en-US" sz="1900" dirty="0" smtClean="0"/>
              <a:t>Impact of local dynamic RGB generation on AWIPS-II system performance</a:t>
            </a:r>
          </a:p>
        </p:txBody>
      </p:sp>
      <p:pic>
        <p:nvPicPr>
          <p:cNvPr id="15" name="Picture 14"/>
          <p:cNvPicPr>
            <a:picLocks noChangeAspect="1"/>
          </p:cNvPicPr>
          <p:nvPr/>
        </p:nvPicPr>
        <p:blipFill rotWithShape="1">
          <a:blip r:embed="rId2"/>
          <a:srcRect r="4760"/>
          <a:stretch/>
        </p:blipFill>
        <p:spPr>
          <a:xfrm>
            <a:off x="4038007" y="1457597"/>
            <a:ext cx="4535434" cy="2825496"/>
          </a:xfrm>
          <a:prstGeom prst="rect">
            <a:avLst/>
          </a:prstGeom>
        </p:spPr>
      </p:pic>
      <p:pic>
        <p:nvPicPr>
          <p:cNvPr id="12" name="Picture 11"/>
          <p:cNvPicPr>
            <a:picLocks noChangeAspect="1"/>
          </p:cNvPicPr>
          <p:nvPr/>
        </p:nvPicPr>
        <p:blipFill>
          <a:blip r:embed="rId3"/>
          <a:stretch>
            <a:fillRect/>
          </a:stretch>
        </p:blipFill>
        <p:spPr>
          <a:xfrm>
            <a:off x="3968683" y="1257420"/>
            <a:ext cx="4604758" cy="3254029"/>
          </a:xfrm>
          <a:prstGeom prst="rect">
            <a:avLst/>
          </a:prstGeom>
        </p:spPr>
      </p:pic>
      <p:sp>
        <p:nvSpPr>
          <p:cNvPr id="17" name="Title 16"/>
          <p:cNvSpPr>
            <a:spLocks noGrp="1"/>
          </p:cNvSpPr>
          <p:nvPr>
            <p:ph type="title"/>
          </p:nvPr>
        </p:nvSpPr>
        <p:spPr/>
        <p:txBody>
          <a:bodyPr>
            <a:normAutofit/>
          </a:bodyPr>
          <a:lstStyle/>
          <a:p>
            <a:r>
              <a:rPr lang="en-US" sz="4000" b="1" dirty="0" smtClean="0">
                <a:effectLst>
                  <a:outerShdw blurRad="38100" dist="38100" dir="2700000" algn="tl">
                    <a:srgbClr val="000000">
                      <a:alpha val="43137"/>
                    </a:srgbClr>
                  </a:outerShdw>
                </a:effectLst>
              </a:rPr>
              <a:t>Demonstration with </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NWS Operations Proving Ground</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438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30822"/>
            <a:ext cx="7886700" cy="4841504"/>
          </a:xfrm>
        </p:spPr>
        <p:txBody>
          <a:bodyPr>
            <a:normAutofit fontScale="85000" lnSpcReduction="20000"/>
          </a:bodyPr>
          <a:lstStyle/>
          <a:p>
            <a:r>
              <a:rPr lang="en-US" dirty="0" err="1" smtClean="0"/>
              <a:t>SPoRT</a:t>
            </a:r>
            <a:r>
              <a:rPr lang="en-US" dirty="0" smtClean="0"/>
              <a:t> has a wide variety of remote sensing activities that span the electromagnetic spectrum</a:t>
            </a:r>
          </a:p>
          <a:p>
            <a:pPr lvl="1"/>
            <a:r>
              <a:rPr lang="en-US" dirty="0" smtClean="0"/>
              <a:t>Passive microwave</a:t>
            </a:r>
          </a:p>
          <a:p>
            <a:pPr lvl="1"/>
            <a:r>
              <a:rPr lang="en-US" dirty="0" smtClean="0"/>
              <a:t>Visible measurements of aerosol optical depth</a:t>
            </a:r>
          </a:p>
          <a:p>
            <a:pPr lvl="1"/>
            <a:r>
              <a:rPr lang="en-US" dirty="0" smtClean="0"/>
              <a:t>Hyperspectral infrared sounders</a:t>
            </a:r>
          </a:p>
          <a:p>
            <a:pPr lvl="1"/>
            <a:r>
              <a:rPr lang="en-US" dirty="0" smtClean="0"/>
              <a:t>Multi-spectral composites</a:t>
            </a:r>
            <a:endParaRPr lang="en-US" dirty="0" smtClean="0"/>
          </a:p>
          <a:p>
            <a:pPr lvl="1"/>
            <a:endParaRPr lang="en-US" dirty="0" smtClean="0"/>
          </a:p>
          <a:p>
            <a:r>
              <a:rPr lang="en-US" dirty="0"/>
              <a:t>Targeted training and product assessments has led to products adopted into normal operations, product adjustments, and even new product </a:t>
            </a:r>
            <a:r>
              <a:rPr lang="en-US" dirty="0" smtClean="0"/>
              <a:t>development</a:t>
            </a:r>
            <a:endParaRPr lang="en-US" dirty="0"/>
          </a:p>
          <a:p>
            <a:endParaRPr lang="en-US" dirty="0"/>
          </a:p>
          <a:p>
            <a:r>
              <a:rPr lang="en-US" dirty="0" err="1"/>
              <a:t>SPoRT</a:t>
            </a:r>
            <a:r>
              <a:rPr lang="en-US" dirty="0"/>
              <a:t> has successfully engaged with NOAA NWS National Centers, WFOs, the Operations Proving Ground, and </a:t>
            </a:r>
            <a:r>
              <a:rPr lang="en-US" dirty="0" smtClean="0"/>
              <a:t>the GOES-R/JPSS </a:t>
            </a:r>
            <a:r>
              <a:rPr lang="en-US" dirty="0"/>
              <a:t>Proving Grounds to </a:t>
            </a:r>
            <a:r>
              <a:rPr lang="en-US" dirty="0" smtClean="0"/>
              <a:t>introduce forecasters to </a:t>
            </a:r>
            <a:r>
              <a:rPr lang="en-US" dirty="0" smtClean="0"/>
              <a:t>innovative products </a:t>
            </a:r>
            <a:r>
              <a:rPr lang="en-US" dirty="0" smtClean="0"/>
              <a:t>and prepare </a:t>
            </a:r>
            <a:r>
              <a:rPr lang="en-US" dirty="0"/>
              <a:t>forecasters for the </a:t>
            </a:r>
            <a:r>
              <a:rPr lang="en-US" dirty="0" smtClean="0"/>
              <a:t>GOES-R/JPSS era</a:t>
            </a:r>
          </a:p>
          <a:p>
            <a:endParaRPr lang="en-US" dirty="0"/>
          </a:p>
        </p:txBody>
      </p:sp>
      <p:sp>
        <p:nvSpPr>
          <p:cNvPr id="4" name="Title 3"/>
          <p:cNvSpPr>
            <a:spLocks noGrp="1"/>
          </p:cNvSpPr>
          <p:nvPr>
            <p:ph type="title"/>
          </p:nvPr>
        </p:nvSpPr>
        <p:spPr/>
        <p:txBody>
          <a:bodyPr/>
          <a:lstStyle/>
          <a:p>
            <a:r>
              <a:rPr lang="en-US" b="1" dirty="0" smtClean="0">
                <a:effectLst>
                  <a:outerShdw blurRad="38100" dist="38100" dir="2700000" algn="tl">
                    <a:srgbClr val="000000">
                      <a:alpha val="43137"/>
                    </a:srgbClr>
                  </a:outerShdw>
                </a:effectLst>
              </a:rPr>
              <a:t>Summary</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46632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5"/>
          <p:cNvSpPr>
            <a:spLocks noGrp="1"/>
          </p:cNvSpPr>
          <p:nvPr>
            <p:ph type="title"/>
          </p:nvPr>
        </p:nvSpPr>
        <p:spPr>
          <a:xfrm>
            <a:off x="457200" y="152400"/>
            <a:ext cx="8229600" cy="1143000"/>
          </a:xfrm>
        </p:spPr>
        <p:txBody>
          <a:bodyPr>
            <a:normAutofit/>
          </a:bodyPr>
          <a:lstStyle/>
          <a:p>
            <a:r>
              <a:rPr lang="en-US" b="1" dirty="0" smtClean="0">
                <a:effectLst>
                  <a:outerShdw blurRad="38100" dist="38100" dir="2700000" algn="tl">
                    <a:srgbClr val="000000">
                      <a:alpha val="43137"/>
                    </a:srgbClr>
                  </a:outerShdw>
                </a:effectLst>
              </a:rPr>
              <a:t>The GPM Constellation</a:t>
            </a:r>
            <a:endParaRPr lang="en-US" b="1" dirty="0">
              <a:effectLst>
                <a:outerShdw blurRad="38100" dist="38100" dir="2700000" algn="tl">
                  <a:srgbClr val="000000">
                    <a:alpha val="43137"/>
                  </a:srgbClr>
                </a:outerShdw>
              </a:effectLst>
            </a:endParaRPr>
          </a:p>
        </p:txBody>
      </p:sp>
      <p:sp>
        <p:nvSpPr>
          <p:cNvPr id="4100" name="Content Placeholder 16"/>
          <p:cNvSpPr>
            <a:spLocks noGrp="1"/>
          </p:cNvSpPr>
          <p:nvPr>
            <p:ph idx="1"/>
          </p:nvPr>
        </p:nvSpPr>
        <p:spPr>
          <a:xfrm>
            <a:off x="84408" y="1063332"/>
            <a:ext cx="2960958" cy="4745175"/>
          </a:xfrm>
        </p:spPr>
        <p:txBody>
          <a:bodyPr>
            <a:normAutofit/>
          </a:bodyPr>
          <a:lstStyle/>
          <a:p>
            <a:pPr marL="0" lvl="0" indent="0" algn="ctr">
              <a:buNone/>
            </a:pPr>
            <a:endParaRPr lang="en-US" sz="2400" b="1" dirty="0" smtClean="0">
              <a:solidFill>
                <a:prstClr val="black"/>
              </a:solidFill>
            </a:endParaRPr>
          </a:p>
          <a:p>
            <a:pPr marL="0" lvl="0" indent="0" algn="ctr">
              <a:buNone/>
            </a:pPr>
            <a:r>
              <a:rPr lang="en-US" sz="2400" b="1" dirty="0" smtClean="0">
                <a:solidFill>
                  <a:prstClr val="black"/>
                </a:solidFill>
              </a:rPr>
              <a:t>GPM Core (NASA)</a:t>
            </a:r>
            <a:endParaRPr lang="en-US" sz="2400" b="1" dirty="0">
              <a:solidFill>
                <a:prstClr val="black"/>
              </a:solidFill>
            </a:endParaRPr>
          </a:p>
          <a:p>
            <a:pPr marL="0" indent="0" algn="ctr">
              <a:buNone/>
            </a:pPr>
            <a:r>
              <a:rPr lang="en-US" sz="1800" dirty="0" smtClean="0"/>
              <a:t>GMI</a:t>
            </a:r>
          </a:p>
          <a:p>
            <a:pPr marL="0" indent="0" algn="ctr">
              <a:buNone/>
            </a:pPr>
            <a:r>
              <a:rPr lang="en-US" sz="1800" dirty="0" smtClean="0"/>
              <a:t>DPR</a:t>
            </a:r>
            <a:endParaRPr lang="en-US" sz="1800" dirty="0"/>
          </a:p>
          <a:p>
            <a:pPr marL="0" indent="0" algn="ctr">
              <a:buNone/>
            </a:pPr>
            <a:endParaRPr lang="en-US" sz="2000" dirty="0"/>
          </a:p>
          <a:p>
            <a:pPr marL="0" indent="0" algn="ctr">
              <a:buNone/>
            </a:pPr>
            <a:r>
              <a:rPr lang="en-US" sz="2400" b="1" dirty="0"/>
              <a:t>GPM Constellation Partner Instruments</a:t>
            </a:r>
          </a:p>
          <a:p>
            <a:pPr marL="0" indent="0" algn="ctr">
              <a:buNone/>
            </a:pPr>
            <a:r>
              <a:rPr lang="en-US" sz="1800" dirty="0" smtClean="0"/>
              <a:t>ATMS (NASA/NOAA)</a:t>
            </a:r>
            <a:endParaRPr lang="en-US" sz="1800" dirty="0"/>
          </a:p>
          <a:p>
            <a:pPr marL="0" indent="0" algn="ctr">
              <a:buNone/>
            </a:pPr>
            <a:r>
              <a:rPr lang="en-US" sz="1800" dirty="0"/>
              <a:t>MHS (NOAA)</a:t>
            </a:r>
          </a:p>
          <a:p>
            <a:pPr marL="0" indent="0" algn="ctr">
              <a:buNone/>
            </a:pPr>
            <a:r>
              <a:rPr lang="en-US" sz="1800" dirty="0" smtClean="0"/>
              <a:t>AMSR2</a:t>
            </a:r>
            <a:endParaRPr lang="en-US" sz="1800" dirty="0">
              <a:solidFill>
                <a:schemeClr val="accent6">
                  <a:lumMod val="75000"/>
                </a:schemeClr>
              </a:solidFill>
            </a:endParaRPr>
          </a:p>
          <a:p>
            <a:pPr marL="0" indent="0" algn="ctr">
              <a:buNone/>
            </a:pPr>
            <a:r>
              <a:rPr lang="en-US" sz="1800" dirty="0" smtClean="0"/>
              <a:t>SSMIS</a:t>
            </a:r>
            <a:endParaRPr lang="en-US" sz="1800" dirty="0"/>
          </a:p>
          <a:p>
            <a:pPr marL="0" indent="0" algn="ctr">
              <a:buNone/>
            </a:pPr>
            <a:r>
              <a:rPr lang="en-US" sz="1800" dirty="0" smtClean="0"/>
              <a:t>SAPHIR</a:t>
            </a:r>
            <a:endParaRPr lang="en-US" sz="1800" dirty="0"/>
          </a:p>
          <a:p>
            <a:pPr marL="398463" lvl="1" indent="-173038">
              <a:spcBef>
                <a:spcPts val="600"/>
              </a:spcBef>
            </a:pPr>
            <a:endParaRPr lang="en-US" sz="1800" dirty="0"/>
          </a:p>
          <a:p>
            <a:pPr marL="398463" lvl="1" indent="-173038">
              <a:spcBef>
                <a:spcPts val="600"/>
              </a:spcBef>
            </a:pPr>
            <a:endParaRPr lang="en-US" sz="1800" dirty="0"/>
          </a:p>
        </p:txBody>
      </p:sp>
      <p:pic>
        <p:nvPicPr>
          <p:cNvPr id="1026" name="Picture 2" descr="C:\Users\flafonta\Pictures\740891main_GPM_constellation_updated_8_25_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5366" y="1501423"/>
            <a:ext cx="5765642" cy="424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2221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Early GMI Applications</a:t>
            </a:r>
            <a:endParaRPr lang="en-US" dirty="0"/>
          </a:p>
        </p:txBody>
      </p:sp>
      <p:sp>
        <p:nvSpPr>
          <p:cNvPr id="3" name="Content Placeholder 2"/>
          <p:cNvSpPr>
            <a:spLocks noGrp="1"/>
          </p:cNvSpPr>
          <p:nvPr>
            <p:ph idx="1"/>
          </p:nvPr>
        </p:nvSpPr>
        <p:spPr>
          <a:xfrm>
            <a:off x="699671" y="1447411"/>
            <a:ext cx="4005494" cy="4351338"/>
          </a:xfrm>
        </p:spPr>
        <p:txBody>
          <a:bodyPr>
            <a:normAutofit fontScale="85000" lnSpcReduction="10000"/>
          </a:bodyPr>
          <a:lstStyle/>
          <a:p>
            <a:pPr marL="0" indent="0">
              <a:buNone/>
            </a:pPr>
            <a:r>
              <a:rPr lang="en-US" sz="2400" b="1" dirty="0"/>
              <a:t>Products provided to NHC and CPHP</a:t>
            </a:r>
          </a:p>
          <a:p>
            <a:pPr lvl="1"/>
            <a:r>
              <a:rPr lang="en-US" sz="2000" dirty="0"/>
              <a:t>37 GHz H/V/RGB</a:t>
            </a:r>
          </a:p>
          <a:p>
            <a:pPr lvl="1"/>
            <a:r>
              <a:rPr lang="en-US" sz="2000" dirty="0"/>
              <a:t>89 GHz H/V/RGB</a:t>
            </a:r>
          </a:p>
          <a:p>
            <a:pPr marL="0" indent="0">
              <a:buNone/>
            </a:pPr>
            <a:endParaRPr lang="en-US" sz="2400" b="1" dirty="0"/>
          </a:p>
          <a:p>
            <a:pPr marL="0" indent="0">
              <a:buNone/>
            </a:pPr>
            <a:r>
              <a:rPr lang="en-US" sz="2400" b="1" dirty="0"/>
              <a:t>Forecaster Feedback</a:t>
            </a:r>
          </a:p>
          <a:p>
            <a:pPr lvl="1" indent="-342900"/>
            <a:r>
              <a:rPr lang="en-US" sz="2000" dirty="0"/>
              <a:t>Mark </a:t>
            </a:r>
            <a:r>
              <a:rPr lang="en-US" sz="2000" dirty="0" err="1"/>
              <a:t>DeMaria</a:t>
            </a:r>
            <a:r>
              <a:rPr lang="en-US" sz="2000" dirty="0"/>
              <a:t> (NHC) commented that the inclusion of passive microwave data into the NHC/Tropical Proving Ground was one of the most broadly accepted and welcomed data sets.</a:t>
            </a:r>
          </a:p>
          <a:p>
            <a:pPr lvl="1" indent="-342900"/>
            <a:r>
              <a:rPr lang="en-US" sz="2000" dirty="0"/>
              <a:t>Forecaster at CPHC on Hurricane </a:t>
            </a:r>
            <a:r>
              <a:rPr lang="en-US" sz="2000" dirty="0" err="1"/>
              <a:t>Iselle</a:t>
            </a:r>
            <a:r>
              <a:rPr lang="en-US" sz="2000" dirty="0"/>
              <a:t> (Aug 2014):  “We've definitely been looking at the GMI imagery on NAWIPS and through the NRL TC webpage”.</a:t>
            </a:r>
          </a:p>
          <a:p>
            <a:endParaRPr lang="en-US" dirty="0"/>
          </a:p>
        </p:txBody>
      </p:sp>
      <p:pic>
        <p:nvPicPr>
          <p:cNvPr id="4"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31757" r="23045"/>
          <a:stretch/>
        </p:blipFill>
        <p:spPr>
          <a:xfrm>
            <a:off x="5136776" y="1447411"/>
            <a:ext cx="3402105" cy="4092778"/>
          </a:xfrm>
          <a:prstGeom prst="rect">
            <a:avLst/>
          </a:prstGeom>
        </p:spPr>
      </p:pic>
      <p:sp>
        <p:nvSpPr>
          <p:cNvPr id="5" name="Content Placeholder 3"/>
          <p:cNvSpPr txBox="1">
            <a:spLocks/>
          </p:cNvSpPr>
          <p:nvPr/>
        </p:nvSpPr>
        <p:spPr>
          <a:xfrm>
            <a:off x="5105400" y="5526742"/>
            <a:ext cx="3608294" cy="5782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400" i="1" dirty="0" smtClean="0"/>
              <a:t>89GHz RGB from GPM of Hurricane Iselle in E. Pacific as viewed from NHC NAWIPS display</a:t>
            </a:r>
            <a:endParaRPr lang="en-US" sz="1400" i="1" dirty="0"/>
          </a:p>
        </p:txBody>
      </p:sp>
    </p:spTree>
    <p:extLst>
      <p:ext uri="{BB962C8B-B14F-4D97-AF65-F5344CB8AC3E}">
        <p14:creationId xmlns:p14="http://schemas.microsoft.com/office/powerpoint/2010/main" val="4289705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5077" t="38139"/>
          <a:stretch/>
        </p:blipFill>
        <p:spPr>
          <a:xfrm>
            <a:off x="5605428" y="1242203"/>
            <a:ext cx="2314745" cy="2614493"/>
          </a:xfrm>
          <a:prstGeom prst="rect">
            <a:avLst/>
          </a:prstGeom>
        </p:spPr>
      </p:pic>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GPM Level 2 Rain Rate</a:t>
            </a:r>
            <a:endParaRPr lang="en-US" dirty="0"/>
          </a:p>
        </p:txBody>
      </p:sp>
      <p:sp>
        <p:nvSpPr>
          <p:cNvPr id="3" name="Content Placeholder 2"/>
          <p:cNvSpPr>
            <a:spLocks noGrp="1"/>
          </p:cNvSpPr>
          <p:nvPr>
            <p:ph idx="1"/>
          </p:nvPr>
        </p:nvSpPr>
        <p:spPr>
          <a:xfrm>
            <a:off x="447358" y="1291342"/>
            <a:ext cx="4850070" cy="4739977"/>
          </a:xfrm>
        </p:spPr>
        <p:txBody>
          <a:bodyPr>
            <a:noAutofit/>
          </a:bodyPr>
          <a:lstStyle/>
          <a:p>
            <a:pPr marL="0" indent="0">
              <a:buNone/>
            </a:pPr>
            <a:r>
              <a:rPr lang="en-US" sz="1800" b="1" dirty="0"/>
              <a:t>Operational Uses</a:t>
            </a:r>
            <a:r>
              <a:rPr lang="en-US" sz="1800" dirty="0"/>
              <a:t>:</a:t>
            </a:r>
          </a:p>
          <a:p>
            <a:r>
              <a:rPr lang="en-US" sz="1800" dirty="0"/>
              <a:t>Radar- or data-void regions, including offshore</a:t>
            </a:r>
          </a:p>
          <a:p>
            <a:r>
              <a:rPr lang="en-US" sz="1800" dirty="0"/>
              <a:t>Forecasting/</a:t>
            </a:r>
            <a:r>
              <a:rPr lang="en-US" sz="1800" dirty="0" err="1"/>
              <a:t>nowcasting</a:t>
            </a:r>
            <a:r>
              <a:rPr lang="en-US" sz="1800" dirty="0"/>
              <a:t> rain rates for areal flooding</a:t>
            </a:r>
          </a:p>
          <a:p>
            <a:pPr marL="0" indent="0">
              <a:buNone/>
            </a:pPr>
            <a:r>
              <a:rPr lang="en-US" sz="1800" b="1" dirty="0"/>
              <a:t>Assessments:</a:t>
            </a:r>
          </a:p>
          <a:p>
            <a:r>
              <a:rPr lang="en-US" sz="1800" dirty="0"/>
              <a:t>Southwest US (monsoon)</a:t>
            </a:r>
          </a:p>
          <a:p>
            <a:r>
              <a:rPr lang="en-US" sz="1800" dirty="0"/>
              <a:t>West Coast (offshore monitoring of atmospheric rivers, fronts)</a:t>
            </a:r>
          </a:p>
          <a:p>
            <a:r>
              <a:rPr lang="en-US" sz="1800" dirty="0"/>
              <a:t>Alaska WFOs (offshore and radar-void </a:t>
            </a:r>
            <a:r>
              <a:rPr lang="en-US" sz="1800" dirty="0" smtClean="0"/>
              <a:t>precipitation observations)</a:t>
            </a:r>
            <a:endParaRPr lang="en-US" sz="1800" dirty="0"/>
          </a:p>
          <a:p>
            <a:pPr marL="0" indent="0">
              <a:buNone/>
            </a:pPr>
            <a:r>
              <a:rPr lang="en-US" sz="1800" b="1" dirty="0"/>
              <a:t>Actionable Feedback:</a:t>
            </a:r>
          </a:p>
          <a:p>
            <a:r>
              <a:rPr lang="en-US" sz="1800" dirty="0"/>
              <a:t>Frequency of overpasses “</a:t>
            </a:r>
            <a:r>
              <a:rPr lang="en-US" sz="1800" dirty="0" err="1"/>
              <a:t>loopable</a:t>
            </a:r>
            <a:r>
              <a:rPr lang="en-US" sz="1800" dirty="0"/>
              <a:t>” at high latitudes</a:t>
            </a:r>
          </a:p>
          <a:p>
            <a:r>
              <a:rPr lang="en-US" sz="1800" dirty="0"/>
              <a:t>Provides confidence when more than just a “snapshot” is </a:t>
            </a:r>
            <a:r>
              <a:rPr lang="en-US" sz="1800" dirty="0" smtClean="0"/>
              <a:t>available</a:t>
            </a:r>
            <a:endParaRPr lang="en-US" sz="1800" dirty="0"/>
          </a:p>
        </p:txBody>
      </p:sp>
      <p:sp>
        <p:nvSpPr>
          <p:cNvPr id="7" name="Rounded Rectangle 6"/>
          <p:cNvSpPr/>
          <p:nvPr/>
        </p:nvSpPr>
        <p:spPr>
          <a:xfrm>
            <a:off x="6991500" y="3260982"/>
            <a:ext cx="1912417" cy="464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t>24-hr Accumulation</a:t>
            </a:r>
          </a:p>
          <a:p>
            <a:pPr algn="ctr"/>
            <a:r>
              <a:rPr lang="en-US" sz="1400" dirty="0" smtClean="0"/>
              <a:t>08 April 2016</a:t>
            </a:r>
            <a:endParaRPr lang="en-US" sz="1400" dirty="0"/>
          </a:p>
        </p:txBody>
      </p:sp>
      <p:pic>
        <p:nvPicPr>
          <p:cNvPr id="8" name="Picture 7"/>
          <p:cNvPicPr>
            <a:picLocks noChangeAspect="1"/>
          </p:cNvPicPr>
          <p:nvPr/>
        </p:nvPicPr>
        <p:blipFill>
          <a:blip r:embed="rId3"/>
          <a:stretch>
            <a:fillRect/>
          </a:stretch>
        </p:blipFill>
        <p:spPr>
          <a:xfrm>
            <a:off x="5779751" y="3774349"/>
            <a:ext cx="2448422" cy="2963217"/>
          </a:xfrm>
          <a:prstGeom prst="rect">
            <a:avLst/>
          </a:prstGeom>
          <a:ln>
            <a:solidFill>
              <a:schemeClr val="tx1"/>
            </a:solidFill>
          </a:ln>
        </p:spPr>
      </p:pic>
      <p:sp>
        <p:nvSpPr>
          <p:cNvPr id="9" name="Rounded Rectangle 8"/>
          <p:cNvSpPr/>
          <p:nvPr/>
        </p:nvSpPr>
        <p:spPr>
          <a:xfrm>
            <a:off x="7576294" y="3741624"/>
            <a:ext cx="1278965" cy="1404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t>Juneau, AK</a:t>
            </a:r>
          </a:p>
          <a:p>
            <a:pPr algn="ctr"/>
            <a:r>
              <a:rPr lang="en-US" sz="1400" dirty="0" smtClean="0"/>
              <a:t>GPM Rain Rates</a:t>
            </a:r>
          </a:p>
          <a:p>
            <a:pPr algn="ctr"/>
            <a:r>
              <a:rPr lang="en-US" sz="1400" dirty="0" smtClean="0"/>
              <a:t>08 April 2016 (0349 UTC)</a:t>
            </a:r>
            <a:endParaRPr lang="en-US" sz="1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1258" y="1425174"/>
            <a:ext cx="364170" cy="2248553"/>
          </a:xfrm>
          <a:prstGeom prst="rect">
            <a:avLst/>
          </a:prstGeom>
        </p:spPr>
      </p:pic>
    </p:spTree>
    <p:extLst>
      <p:ext uri="{BB962C8B-B14F-4D97-AF65-F5344CB8AC3E}">
        <p14:creationId xmlns:p14="http://schemas.microsoft.com/office/powerpoint/2010/main" val="3680482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GPM IMERG</a:t>
            </a:r>
            <a:endParaRPr lang="en-US" dirty="0"/>
          </a:p>
        </p:txBody>
      </p:sp>
      <p:sp>
        <p:nvSpPr>
          <p:cNvPr id="3" name="Content Placeholder 2"/>
          <p:cNvSpPr>
            <a:spLocks noGrp="1"/>
          </p:cNvSpPr>
          <p:nvPr>
            <p:ph idx="1"/>
          </p:nvPr>
        </p:nvSpPr>
        <p:spPr>
          <a:xfrm>
            <a:off x="183505" y="1295020"/>
            <a:ext cx="4446052" cy="4901593"/>
          </a:xfrm>
        </p:spPr>
        <p:txBody>
          <a:bodyPr>
            <a:noAutofit/>
          </a:bodyPr>
          <a:lstStyle/>
          <a:p>
            <a:pPr marL="0" indent="0">
              <a:buNone/>
            </a:pPr>
            <a:r>
              <a:rPr lang="en-US" sz="1800" b="1" dirty="0"/>
              <a:t>Available products: </a:t>
            </a:r>
          </a:p>
          <a:p>
            <a:r>
              <a:rPr lang="en-US" sz="1800" dirty="0"/>
              <a:t>30-min rain </a:t>
            </a:r>
            <a:r>
              <a:rPr lang="en-US" sz="1800" dirty="0" smtClean="0"/>
              <a:t>rate, 1-hr</a:t>
            </a:r>
            <a:r>
              <a:rPr lang="en-US" sz="1800" dirty="0"/>
              <a:t>, 3-hr, 6-hr, 12-hr, </a:t>
            </a:r>
            <a:r>
              <a:rPr lang="en-US" sz="1800" dirty="0"/>
              <a:t> </a:t>
            </a:r>
            <a:r>
              <a:rPr lang="en-US" sz="1800" dirty="0" smtClean="0"/>
              <a:t>  </a:t>
            </a:r>
            <a:r>
              <a:rPr lang="en-US" sz="1800" dirty="0" smtClean="0"/>
              <a:t>and </a:t>
            </a:r>
            <a:r>
              <a:rPr lang="en-US" sz="1800" dirty="0"/>
              <a:t>24-hr accumulations</a:t>
            </a:r>
          </a:p>
          <a:p>
            <a:pPr marL="0" indent="0">
              <a:buNone/>
            </a:pPr>
            <a:r>
              <a:rPr lang="en-US" sz="1800" b="1" dirty="0"/>
              <a:t>Applications:</a:t>
            </a:r>
          </a:p>
          <a:p>
            <a:r>
              <a:rPr lang="en-US" sz="1800" dirty="0"/>
              <a:t>Early product available for forecasting/</a:t>
            </a:r>
            <a:r>
              <a:rPr lang="en-US" sz="1800" dirty="0" err="1"/>
              <a:t>nowcasting</a:t>
            </a:r>
            <a:r>
              <a:rPr lang="en-US" sz="1800" dirty="0"/>
              <a:t> flooding </a:t>
            </a:r>
          </a:p>
          <a:p>
            <a:r>
              <a:rPr lang="en-US" sz="1800" dirty="0"/>
              <a:t>Late and Final products available for </a:t>
            </a:r>
            <a:r>
              <a:rPr lang="en-US" sz="1800" dirty="0" smtClean="0"/>
              <a:t>     post-event </a:t>
            </a:r>
            <a:r>
              <a:rPr lang="en-US" sz="1800" dirty="0"/>
              <a:t>analysis</a:t>
            </a:r>
          </a:p>
          <a:p>
            <a:r>
              <a:rPr lang="en-US" sz="1800" dirty="0"/>
              <a:t>Potential use in hydrological modeling</a:t>
            </a:r>
          </a:p>
          <a:p>
            <a:pPr marL="0" indent="0">
              <a:buNone/>
            </a:pPr>
            <a:r>
              <a:rPr lang="en-US" sz="1800" b="1" dirty="0"/>
              <a:t>Assessments:</a:t>
            </a:r>
          </a:p>
          <a:p>
            <a:r>
              <a:rPr lang="en-US" sz="1800" dirty="0"/>
              <a:t>River Forecast </a:t>
            </a:r>
            <a:r>
              <a:rPr lang="en-US" sz="1800" dirty="0" smtClean="0"/>
              <a:t>Centers, Alaska WFOs</a:t>
            </a:r>
          </a:p>
          <a:p>
            <a:pPr marL="0" indent="0">
              <a:buNone/>
            </a:pPr>
            <a:r>
              <a:rPr lang="en-US" sz="1800" b="1" dirty="0"/>
              <a:t>Actionable Feedback:</a:t>
            </a:r>
          </a:p>
          <a:p>
            <a:r>
              <a:rPr lang="en-US" sz="1800" dirty="0"/>
              <a:t>60N-60S domain is limiting</a:t>
            </a:r>
          </a:p>
          <a:p>
            <a:r>
              <a:rPr lang="en-US" sz="1800" dirty="0"/>
              <a:t>Best use in radar-void regions</a:t>
            </a:r>
          </a:p>
          <a:p>
            <a:pPr marL="0" indent="0">
              <a:buNone/>
            </a:pPr>
            <a:endParaRPr lang="en-US" sz="18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858"/>
          <a:stretch/>
        </p:blipFill>
        <p:spPr>
          <a:xfrm>
            <a:off x="4379754" y="611750"/>
            <a:ext cx="4580741" cy="3176374"/>
          </a:xfrm>
          <a:prstGeom prst="rect">
            <a:avLst/>
          </a:prstGeo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1095" y="3727437"/>
            <a:ext cx="4218097" cy="2292683"/>
          </a:xfrm>
          <a:prstGeom prst="rect">
            <a:avLst/>
          </a:prstGeom>
          <a:ln w="12700">
            <a:solidFill>
              <a:schemeClr val="tx1"/>
            </a:solidFill>
          </a:ln>
        </p:spPr>
      </p:pic>
      <p:sp>
        <p:nvSpPr>
          <p:cNvPr id="6" name="TextBox 5"/>
          <p:cNvSpPr txBox="1"/>
          <p:nvPr/>
        </p:nvSpPr>
        <p:spPr>
          <a:xfrm>
            <a:off x="6702640" y="5854634"/>
            <a:ext cx="2326551" cy="738664"/>
          </a:xfrm>
          <a:prstGeom prst="rect">
            <a:avLst/>
          </a:prstGeom>
          <a:solidFill>
            <a:schemeClr val="accent1"/>
          </a:solidFill>
        </p:spPr>
        <p:txBody>
          <a:bodyPr wrap="square" rtlCol="0">
            <a:spAutoFit/>
          </a:bodyPr>
          <a:lstStyle/>
          <a:p>
            <a:pPr algn="ctr"/>
            <a:r>
              <a:rPr lang="en-US" sz="1400" dirty="0" smtClean="0"/>
              <a:t>Area </a:t>
            </a:r>
            <a:r>
              <a:rPr lang="en-US" sz="1400" dirty="0"/>
              <a:t> </a:t>
            </a:r>
            <a:r>
              <a:rPr lang="en-US" sz="1400" dirty="0" smtClean="0"/>
              <a:t>of landslides </a:t>
            </a:r>
            <a:r>
              <a:rPr lang="en-US" sz="1400" dirty="0"/>
              <a:t>near Sitka on Baranof </a:t>
            </a:r>
            <a:r>
              <a:rPr lang="en-US" sz="1400" dirty="0" smtClean="0"/>
              <a:t>Island</a:t>
            </a:r>
          </a:p>
          <a:p>
            <a:pPr algn="ctr"/>
            <a:r>
              <a:rPr lang="en-US" sz="1400" dirty="0" smtClean="0"/>
              <a:t>(18 Aug. 2015)</a:t>
            </a:r>
            <a:endParaRPr lang="en-US" sz="1400" dirty="0"/>
          </a:p>
        </p:txBody>
      </p:sp>
      <p:grpSp>
        <p:nvGrpSpPr>
          <p:cNvPr id="7" name="Group 6"/>
          <p:cNvGrpSpPr>
            <a:grpSpLocks noChangeAspect="1"/>
          </p:cNvGrpSpPr>
          <p:nvPr/>
        </p:nvGrpSpPr>
        <p:grpSpPr>
          <a:xfrm>
            <a:off x="3507952" y="5333424"/>
            <a:ext cx="2424748" cy="1373392"/>
            <a:chOff x="134658" y="1473620"/>
            <a:chExt cx="8514042" cy="4822405"/>
          </a:xfrm>
        </p:grpSpPr>
        <p:pic>
          <p:nvPicPr>
            <p:cNvPr id="8" name="Picture 7" descr="http://a57.foxnews.com/global.fncstatic.com/static/managed/img/fn2/feeds/Associated%20Press/2015/08/19/876/493/Alaska%20Landslides-4.jpg?ve=1&amp;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600200"/>
              <a:ext cx="8343900" cy="4695825"/>
            </a:xfrm>
            <a:prstGeom prst="rect">
              <a:avLst/>
            </a:prstGeom>
            <a:noFill/>
            <a:ln w="12700">
              <a:solidFill>
                <a:schemeClr val="bg2"/>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134658" y="1473620"/>
              <a:ext cx="7086685" cy="54978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James Poulson / The Daily Sitka Sentinel</a:t>
              </a:r>
            </a:p>
          </p:txBody>
        </p:sp>
      </p:grpSp>
      <p:sp>
        <p:nvSpPr>
          <p:cNvPr id="10" name="Rounded Rectangle 9"/>
          <p:cNvSpPr/>
          <p:nvPr/>
        </p:nvSpPr>
        <p:spPr>
          <a:xfrm>
            <a:off x="5713916" y="161682"/>
            <a:ext cx="1912417" cy="464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24-hr Accumulations</a:t>
            </a:r>
          </a:p>
          <a:p>
            <a:pPr algn="ctr"/>
            <a:r>
              <a:rPr lang="en-US" sz="1400" dirty="0" smtClean="0"/>
              <a:t>24 June 2016</a:t>
            </a:r>
            <a:endParaRPr lang="en-US" sz="1400" dirty="0"/>
          </a:p>
        </p:txBody>
      </p:sp>
    </p:spTree>
    <p:extLst>
      <p:ext uri="{BB962C8B-B14F-4D97-AF65-F5344CB8AC3E}">
        <p14:creationId xmlns:p14="http://schemas.microsoft.com/office/powerpoint/2010/main" val="10536016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550298" y="1212493"/>
            <a:ext cx="4555601" cy="3664293"/>
            <a:chOff x="4298804" y="2702109"/>
            <a:chExt cx="4764276" cy="3497184"/>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8804" y="2702109"/>
              <a:ext cx="4679604" cy="3496392"/>
            </a:xfrm>
            <a:prstGeom prst="rect">
              <a:avLst/>
            </a:prstGeom>
          </p:spPr>
        </p:pic>
        <p:sp>
          <p:nvSpPr>
            <p:cNvPr id="7" name="TextBox 6"/>
            <p:cNvSpPr txBox="1"/>
            <p:nvPr/>
          </p:nvSpPr>
          <p:spPr>
            <a:xfrm>
              <a:off x="6837148" y="5636865"/>
              <a:ext cx="2128243" cy="562428"/>
            </a:xfrm>
            <a:prstGeom prst="rect">
              <a:avLst/>
            </a:prstGeom>
            <a:solidFill>
              <a:srgbClr val="0C0C0C"/>
            </a:solidFill>
          </p:spPr>
          <p:txBody>
            <a:bodyPr wrap="square" rtlCol="0">
              <a:spAutoFit/>
            </a:bodyPr>
            <a:lstStyle/>
            <a:p>
              <a:pPr algn="r"/>
              <a:r>
                <a:rPr lang="en-US" sz="1100" dirty="0" smtClean="0">
                  <a:solidFill>
                    <a:schemeClr val="bg1"/>
                  </a:solidFill>
                </a:rPr>
                <a:t>ATMS </a:t>
              </a:r>
              <a:r>
                <a:rPr lang="en-US" sz="1200" dirty="0" smtClean="0">
                  <a:solidFill>
                    <a:schemeClr val="bg1"/>
                  </a:solidFill>
                </a:rPr>
                <a:t>Snowfall </a:t>
              </a:r>
              <a:r>
                <a:rPr lang="en-US" sz="1100" dirty="0" smtClean="0">
                  <a:solidFill>
                    <a:schemeClr val="bg1"/>
                  </a:solidFill>
                </a:rPr>
                <a:t>Rate Product displayed in AWIPS2 on 23 January 2016 at 0713 UTC</a:t>
              </a:r>
              <a:endParaRPr lang="en-US" sz="1100" dirty="0">
                <a:solidFill>
                  <a:schemeClr val="bg1"/>
                </a:solidFill>
              </a:endParaRPr>
            </a:p>
          </p:txBody>
        </p:sp>
        <p:sp>
          <p:nvSpPr>
            <p:cNvPr id="8" name="TextBox 7"/>
            <p:cNvSpPr txBox="1"/>
            <p:nvPr/>
          </p:nvSpPr>
          <p:spPr>
            <a:xfrm>
              <a:off x="7321946" y="4442519"/>
              <a:ext cx="1741134" cy="468392"/>
            </a:xfrm>
            <a:prstGeom prst="rect">
              <a:avLst/>
            </a:prstGeom>
            <a:noFill/>
          </p:spPr>
          <p:txBody>
            <a:bodyPr wrap="square" rtlCol="0">
              <a:spAutoFit/>
            </a:bodyPr>
            <a:lstStyle/>
            <a:p>
              <a:r>
                <a:rPr lang="en-US" sz="1200" b="1" dirty="0" smtClean="0">
                  <a:solidFill>
                    <a:srgbClr val="FF0000"/>
                  </a:solidFill>
                </a:rPr>
                <a:t>1-2”/</a:t>
              </a:r>
              <a:r>
                <a:rPr lang="en-US" sz="1200" b="1" dirty="0" err="1" smtClean="0">
                  <a:solidFill>
                    <a:srgbClr val="FF0000"/>
                  </a:solidFill>
                </a:rPr>
                <a:t>hr</a:t>
              </a:r>
              <a:r>
                <a:rPr lang="en-US" sz="1200" b="1" dirty="0" smtClean="0">
                  <a:solidFill>
                    <a:srgbClr val="FF0000"/>
                  </a:solidFill>
                </a:rPr>
                <a:t> rates shown over DC area</a:t>
              </a:r>
              <a:endParaRPr lang="en-US" sz="1200" b="1" dirty="0">
                <a:solidFill>
                  <a:srgbClr val="FF0000"/>
                </a:solidFill>
              </a:endParaRPr>
            </a:p>
          </p:txBody>
        </p:sp>
        <p:cxnSp>
          <p:nvCxnSpPr>
            <p:cNvPr id="10" name="Straight Arrow Connector 9"/>
            <p:cNvCxnSpPr>
              <a:stCxn id="8" idx="1"/>
            </p:cNvCxnSpPr>
            <p:nvPr/>
          </p:nvCxnSpPr>
          <p:spPr>
            <a:xfrm flipH="1" flipV="1">
              <a:off x="6941285" y="4317281"/>
              <a:ext cx="380661" cy="3594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spect="1"/>
          </p:cNvPicPr>
          <p:nvPr/>
        </p:nvPicPr>
        <p:blipFill>
          <a:blip r:embed="rId3"/>
          <a:stretch>
            <a:fillRect/>
          </a:stretch>
        </p:blipFill>
        <p:spPr>
          <a:xfrm>
            <a:off x="4512198" y="4958107"/>
            <a:ext cx="4542902" cy="813014"/>
          </a:xfrm>
          <a:prstGeom prst="rect">
            <a:avLst/>
          </a:prstGeom>
        </p:spPr>
      </p:pic>
      <p:sp>
        <p:nvSpPr>
          <p:cNvPr id="20" name="TextBox 19"/>
          <p:cNvSpPr txBox="1"/>
          <p:nvPr/>
        </p:nvSpPr>
        <p:spPr>
          <a:xfrm>
            <a:off x="24340" y="892138"/>
            <a:ext cx="4487858" cy="5347618"/>
          </a:xfrm>
          <a:prstGeom prst="rect">
            <a:avLst/>
          </a:prstGeom>
          <a:noFill/>
        </p:spPr>
        <p:txBody>
          <a:bodyPr wrap="square" rtlCol="0">
            <a:spAutoFit/>
          </a:bodyPr>
          <a:lstStyle/>
          <a:p>
            <a:pPr marL="228600" indent="-228600">
              <a:spcBef>
                <a:spcPts val="300"/>
              </a:spcBef>
              <a:spcAft>
                <a:spcPts val="300"/>
              </a:spcAft>
              <a:buFont typeface="Arial" panose="020B0604020202020204" pitchFamily="34" charset="0"/>
              <a:buChar char="•"/>
            </a:pPr>
            <a:r>
              <a:rPr lang="en-US" dirty="0" smtClean="0"/>
              <a:t>Collaboration between MSFC/SPoRT and NOAA/NESDIS/STAR funded through ROSES13 NDOA proposal</a:t>
            </a:r>
          </a:p>
          <a:p>
            <a:pPr marL="228600" indent="-228600">
              <a:spcBef>
                <a:spcPts val="300"/>
              </a:spcBef>
              <a:spcAft>
                <a:spcPts val="300"/>
              </a:spcAft>
              <a:buFont typeface="Arial" panose="020B0604020202020204" pitchFamily="34" charset="0"/>
              <a:buChar char="•"/>
            </a:pPr>
            <a:r>
              <a:rPr lang="en-US" dirty="0" smtClean="0"/>
              <a:t>Product developed by scientists at NESDIS and accelerated into operations by SPoRT</a:t>
            </a:r>
          </a:p>
          <a:p>
            <a:pPr marL="228600" indent="-228600">
              <a:spcBef>
                <a:spcPts val="300"/>
              </a:spcBef>
              <a:spcAft>
                <a:spcPts val="300"/>
              </a:spcAft>
              <a:buFont typeface="Arial" panose="020B0604020202020204" pitchFamily="34" charset="0"/>
              <a:buChar char="•"/>
            </a:pPr>
            <a:r>
              <a:rPr lang="en-US" dirty="0" smtClean="0"/>
              <a:t>SPoRT has directly contributed:</a:t>
            </a:r>
          </a:p>
          <a:p>
            <a:pPr marL="406400" lvl="1" indent="-177800">
              <a:buFont typeface="Calibri" panose="020F0502020204030204" pitchFamily="34" charset="0"/>
              <a:buChar char="–"/>
            </a:pPr>
            <a:r>
              <a:rPr lang="en-US" i="1" dirty="0"/>
              <a:t>g</a:t>
            </a:r>
            <a:r>
              <a:rPr lang="en-US" i="1" dirty="0" smtClean="0"/>
              <a:t>uidance on operational perspective (e.g., reduction in data latencies)</a:t>
            </a:r>
          </a:p>
          <a:p>
            <a:pPr marL="406400" lvl="1" indent="-177800">
              <a:buFont typeface="Calibri" panose="020F0502020204030204" pitchFamily="34" charset="0"/>
              <a:buChar char="–"/>
            </a:pPr>
            <a:r>
              <a:rPr lang="en-US" i="1" dirty="0" smtClean="0"/>
              <a:t>ingest into National Weather Service (NWS) decision support system (AWIPS2)</a:t>
            </a:r>
          </a:p>
          <a:p>
            <a:pPr marL="406400" lvl="1" indent="-177800">
              <a:buFont typeface="Calibri" panose="020F0502020204030204" pitchFamily="34" charset="0"/>
              <a:buChar char="–"/>
            </a:pPr>
            <a:r>
              <a:rPr lang="en-US" i="1" dirty="0" smtClean="0"/>
              <a:t>training materials</a:t>
            </a:r>
          </a:p>
          <a:p>
            <a:pPr marL="406400" lvl="1" indent="-177800">
              <a:buFont typeface="Calibri" panose="020F0502020204030204" pitchFamily="34" charset="0"/>
              <a:buChar char="–"/>
            </a:pPr>
            <a:r>
              <a:rPr lang="en-US" i="1" dirty="0" smtClean="0"/>
              <a:t>leadership of product assessment with NWS forecasters</a:t>
            </a:r>
            <a:endParaRPr lang="en-US" dirty="0" smtClean="0"/>
          </a:p>
          <a:p>
            <a:pPr marL="285750" indent="-285750">
              <a:spcBef>
                <a:spcPts val="300"/>
              </a:spcBef>
              <a:buFont typeface="Arial" panose="020B0604020202020204" pitchFamily="34" charset="0"/>
              <a:buChar char="•"/>
            </a:pPr>
            <a:r>
              <a:rPr lang="en-US" dirty="0" smtClean="0"/>
              <a:t>Evaluated by forecasters in ER, SR, WR, and AR in 2015 and 2016</a:t>
            </a:r>
          </a:p>
          <a:p>
            <a:pPr marL="285750" indent="-285750">
              <a:spcBef>
                <a:spcPts val="300"/>
              </a:spcBef>
              <a:buFont typeface="Arial" panose="020B0604020202020204" pitchFamily="34" charset="0"/>
              <a:buChar char="•"/>
            </a:pPr>
            <a:r>
              <a:rPr lang="en-US" dirty="0" smtClean="0"/>
              <a:t>Currently funded by JPSS PG/RR proposal to extend capabilities over ocean and work to support as a future baseline product</a:t>
            </a:r>
            <a:endParaRPr lang="en-US" dirty="0"/>
          </a:p>
        </p:txBody>
      </p:sp>
      <p:sp>
        <p:nvSpPr>
          <p:cNvPr id="4" name="Title 3"/>
          <p:cNvSpPr>
            <a:spLocks noGrp="1"/>
          </p:cNvSpPr>
          <p:nvPr>
            <p:ph type="title"/>
          </p:nvPr>
        </p:nvSpPr>
        <p:spPr/>
        <p:txBody>
          <a:bodyPr/>
          <a:lstStyle/>
          <a:p>
            <a:r>
              <a:rPr lang="en-US" b="1" dirty="0" smtClean="0">
                <a:effectLst>
                  <a:outerShdw blurRad="38100" dist="38100" dir="2700000" algn="tl">
                    <a:srgbClr val="000000">
                      <a:alpha val="43137"/>
                    </a:srgbClr>
                  </a:outerShdw>
                </a:effectLst>
              </a:rPr>
              <a:t>Passive Microwave Snowfall Rate</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316544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4" name="Content Placeholder 3"/>
          <p:cNvSpPr>
            <a:spLocks noGrp="1"/>
          </p:cNvSpPr>
          <p:nvPr>
            <p:ph idx="1"/>
          </p:nvPr>
        </p:nvSpPr>
        <p:spPr>
          <a:xfrm>
            <a:off x="628650" y="1104240"/>
            <a:ext cx="7886700" cy="4778776"/>
          </a:xfrm>
        </p:spPr>
        <p:txBody>
          <a:bodyPr>
            <a:normAutofit/>
          </a:bodyPr>
          <a:lstStyle/>
          <a:p>
            <a:r>
              <a:rPr lang="en-US" sz="1800" dirty="0" smtClean="0"/>
              <a:t>Product merges </a:t>
            </a:r>
            <a:r>
              <a:rPr lang="en-US" sz="1800" dirty="0"/>
              <a:t>aerosol information from GEO and LEO sensors </a:t>
            </a:r>
            <a:r>
              <a:rPr lang="en-US" sz="1800" dirty="0" smtClean="0"/>
              <a:t>to provide </a:t>
            </a:r>
            <a:r>
              <a:rPr lang="en-US" sz="1800" dirty="0"/>
              <a:t>a comprehensive understanding of the aerosol spatial </a:t>
            </a:r>
            <a:r>
              <a:rPr lang="en-US" sz="1800" dirty="0" smtClean="0"/>
              <a:t>distribution (Naeger et al., 2016). </a:t>
            </a:r>
          </a:p>
          <a:p>
            <a:pPr lvl="1"/>
            <a:r>
              <a:rPr lang="en-US" sz="1800" dirty="0" smtClean="0"/>
              <a:t>Processed MODIS and VIIRS AOD products </a:t>
            </a:r>
          </a:p>
          <a:p>
            <a:pPr lvl="1"/>
            <a:r>
              <a:rPr lang="en-US" sz="1800" dirty="0" smtClean="0"/>
              <a:t>Developed our own AOD retrieval algorithms for GOES-West and MTSAT-2. </a:t>
            </a:r>
          </a:p>
          <a:p>
            <a:r>
              <a:rPr lang="en-US" sz="1800" dirty="0" smtClean="0"/>
              <a:t>Developed to support aircraft flight planning during the NOAA-led </a:t>
            </a:r>
            <a:r>
              <a:rPr lang="en-US" sz="1800" dirty="0" err="1" smtClean="0"/>
              <a:t>CalWater</a:t>
            </a:r>
            <a:r>
              <a:rPr lang="en-US" sz="1800" dirty="0" smtClean="0"/>
              <a:t> 2 field campaign over northern California.</a:t>
            </a:r>
          </a:p>
          <a:p>
            <a:pPr lvl="1"/>
            <a:r>
              <a:rPr lang="en-US" sz="1800" dirty="0" smtClean="0"/>
              <a:t>Assisted field investigators in identifying locations where long-range transported aerosols were likely interacting with atmospheric river events. </a:t>
            </a:r>
          </a:p>
          <a:p>
            <a:pPr lvl="1"/>
            <a:endParaRPr lang="en-US" dirty="0"/>
          </a:p>
        </p:txBody>
      </p:sp>
      <p:grpSp>
        <p:nvGrpSpPr>
          <p:cNvPr id="6" name="Group 5"/>
          <p:cNvGrpSpPr/>
          <p:nvPr/>
        </p:nvGrpSpPr>
        <p:grpSpPr>
          <a:xfrm>
            <a:off x="564354" y="4024699"/>
            <a:ext cx="8177602" cy="2152264"/>
            <a:chOff x="17627385" y="25437175"/>
            <a:chExt cx="16512427" cy="609447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27385" y="25437175"/>
              <a:ext cx="16512427" cy="6094470"/>
            </a:xfrm>
            <a:prstGeom prst="rect">
              <a:avLst/>
            </a:prstGeom>
            <a:ln>
              <a:solidFill>
                <a:schemeClr val="tx1"/>
              </a:solidFill>
            </a:ln>
          </p:spPr>
        </p:pic>
        <p:sp>
          <p:nvSpPr>
            <p:cNvPr id="8" name="Oval 7"/>
            <p:cNvSpPr/>
            <p:nvPr/>
          </p:nvSpPr>
          <p:spPr>
            <a:xfrm rot="19857797">
              <a:off x="27473452" y="28151169"/>
              <a:ext cx="2769570" cy="17132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5907888" y="6168087"/>
            <a:ext cx="1964914" cy="523220"/>
          </a:xfrm>
          <a:prstGeom prst="rect">
            <a:avLst/>
          </a:prstGeom>
          <a:noFill/>
        </p:spPr>
        <p:txBody>
          <a:bodyPr wrap="square" rtlCol="0">
            <a:spAutoFit/>
          </a:bodyPr>
          <a:lstStyle/>
          <a:p>
            <a:pPr algn="ctr"/>
            <a:r>
              <a:rPr lang="en-US" sz="1400" b="1" dirty="0" smtClean="0">
                <a:solidFill>
                  <a:srgbClr val="FF0000"/>
                </a:solidFill>
              </a:rPr>
              <a:t>Elevated AOD during atmospheric river event</a:t>
            </a:r>
            <a:endParaRPr lang="en-US" sz="1400" b="1" dirty="0">
              <a:solidFill>
                <a:srgbClr val="FF0000"/>
              </a:solidFill>
            </a:endParaRPr>
          </a:p>
        </p:txBody>
      </p:sp>
      <p:cxnSp>
        <p:nvCxnSpPr>
          <p:cNvPr id="5" name="Straight Arrow Connector 4"/>
          <p:cNvCxnSpPr>
            <a:stCxn id="9" idx="0"/>
          </p:cNvCxnSpPr>
          <p:nvPr/>
        </p:nvCxnSpPr>
        <p:spPr>
          <a:xfrm flipH="1" flipV="1">
            <a:off x="6169981" y="5379868"/>
            <a:ext cx="720364" cy="78821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b="1" dirty="0" err="1" smtClean="0">
                <a:effectLst>
                  <a:outerShdw blurRad="38100" dist="38100" dir="2700000" algn="tl">
                    <a:srgbClr val="000000">
                      <a:alpha val="43137"/>
                    </a:srgbClr>
                  </a:outerShdw>
                </a:effectLst>
              </a:rPr>
              <a:t>SPoRT</a:t>
            </a:r>
            <a:r>
              <a:rPr lang="en-US" b="1" dirty="0" smtClean="0">
                <a:effectLst>
                  <a:outerShdw blurRad="38100" dist="38100" dir="2700000" algn="tl">
                    <a:srgbClr val="000000">
                      <a:alpha val="43137"/>
                    </a:srgbClr>
                  </a:outerShdw>
                </a:effectLst>
              </a:rPr>
              <a:t> AOD Composite Product</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13517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4" name="Content Placeholder 3"/>
          <p:cNvSpPr>
            <a:spLocks noGrp="1"/>
          </p:cNvSpPr>
          <p:nvPr>
            <p:ph idx="1"/>
          </p:nvPr>
        </p:nvSpPr>
        <p:spPr>
          <a:xfrm>
            <a:off x="540240" y="1164423"/>
            <a:ext cx="4547556" cy="4778776"/>
          </a:xfrm>
        </p:spPr>
        <p:txBody>
          <a:bodyPr>
            <a:noAutofit/>
          </a:bodyPr>
          <a:lstStyle/>
          <a:p>
            <a:r>
              <a:rPr lang="en-US" sz="1800" dirty="0" smtClean="0"/>
              <a:t>Development of an AOD retrieval algorithm for the Advanced </a:t>
            </a:r>
            <a:r>
              <a:rPr lang="en-US" sz="1800" dirty="0" err="1" smtClean="0"/>
              <a:t>Himawari</a:t>
            </a:r>
            <a:r>
              <a:rPr lang="en-US" sz="1800" dirty="0" smtClean="0"/>
              <a:t> Imager (AHI) onboard </a:t>
            </a:r>
            <a:r>
              <a:rPr lang="en-US" sz="1800" dirty="0"/>
              <a:t>Himawari-8 </a:t>
            </a:r>
            <a:r>
              <a:rPr lang="en-US" sz="1800" dirty="0" smtClean="0"/>
              <a:t>began summer 2015.  </a:t>
            </a:r>
          </a:p>
          <a:p>
            <a:pPr lvl="1"/>
            <a:r>
              <a:rPr lang="en-US" sz="1800" dirty="0" smtClean="0"/>
              <a:t>AHI retrieval algorithm implemented into </a:t>
            </a:r>
            <a:r>
              <a:rPr lang="en-US" sz="1800" dirty="0" err="1" smtClean="0"/>
              <a:t>SPoRT</a:t>
            </a:r>
            <a:r>
              <a:rPr lang="en-US" sz="1800" dirty="0" smtClean="0"/>
              <a:t> AOD Composite product in winter 2015.</a:t>
            </a:r>
          </a:p>
          <a:p>
            <a:pPr lvl="1"/>
            <a:r>
              <a:rPr lang="en-US" sz="1800" dirty="0" smtClean="0"/>
              <a:t>Planned improvements to AHI algorithm in the coming months to prepare for launch of GOES-R.  </a:t>
            </a:r>
          </a:p>
          <a:p>
            <a:pPr lvl="1"/>
            <a:r>
              <a:rPr lang="en-US" sz="1800" dirty="0" smtClean="0"/>
              <a:t>Use our improved AHI algorithm to accelerate the development of a </a:t>
            </a:r>
            <a:r>
              <a:rPr lang="en-US" sz="1800" dirty="0" smtClean="0"/>
              <a:t> GOES-R </a:t>
            </a:r>
            <a:r>
              <a:rPr lang="en-US" sz="1800" dirty="0" smtClean="0"/>
              <a:t>retrieval algorithm.  </a:t>
            </a:r>
          </a:p>
          <a:p>
            <a:r>
              <a:rPr lang="en-US" sz="1800" dirty="0" smtClean="0"/>
              <a:t>Plan to expand the coverage of our product to the eastern United States and possibly to near global coverage in the future (GOES-East and </a:t>
            </a:r>
            <a:r>
              <a:rPr lang="en-US" sz="1800" dirty="0" err="1" smtClean="0"/>
              <a:t>Meteosat</a:t>
            </a:r>
            <a:r>
              <a:rPr lang="en-US" sz="1800" dirty="0" smtClean="0"/>
              <a:t>).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0643" y="1090960"/>
            <a:ext cx="3269429" cy="201168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8067" y="2992847"/>
            <a:ext cx="3268740" cy="2011680"/>
          </a:xfrm>
          <a:prstGeom prst="rect">
            <a:avLst/>
          </a:prstGeom>
        </p:spPr>
      </p:pic>
      <p:sp>
        <p:nvSpPr>
          <p:cNvPr id="17" name="TextBox 16"/>
          <p:cNvSpPr txBox="1"/>
          <p:nvPr/>
        </p:nvSpPr>
        <p:spPr>
          <a:xfrm>
            <a:off x="6433891" y="1035662"/>
            <a:ext cx="81098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srgbClr val="FF0000"/>
                </a:solidFill>
                <a:effectLst/>
                <a:uLnTx/>
                <a:uFillTx/>
              </a:rPr>
              <a:t>Dust</a:t>
            </a:r>
          </a:p>
        </p:txBody>
      </p:sp>
      <p:cxnSp>
        <p:nvCxnSpPr>
          <p:cNvPr id="18" name="Straight Arrow Connector 17"/>
          <p:cNvCxnSpPr/>
          <p:nvPr/>
        </p:nvCxnSpPr>
        <p:spPr>
          <a:xfrm flipH="1">
            <a:off x="6754593" y="1340984"/>
            <a:ext cx="4219" cy="208065"/>
          </a:xfrm>
          <a:prstGeom prst="straightConnector1">
            <a:avLst/>
          </a:prstGeom>
          <a:noFill/>
          <a:ln w="25400" cap="flat" cmpd="sng" algn="ctr">
            <a:solidFill>
              <a:sysClr val="windowText" lastClr="000000"/>
            </a:solidFill>
            <a:prstDash val="solid"/>
            <a:tailEnd type="arrow"/>
          </a:ln>
          <a:effectLst/>
        </p:spPr>
      </p:cxnSp>
      <p:sp>
        <p:nvSpPr>
          <p:cNvPr id="19" name="TextBox 18"/>
          <p:cNvSpPr txBox="1"/>
          <p:nvPr/>
        </p:nvSpPr>
        <p:spPr>
          <a:xfrm>
            <a:off x="7575444" y="1123749"/>
            <a:ext cx="124410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prstClr val="black"/>
                </a:solidFill>
                <a:effectLst/>
                <a:uLnTx/>
                <a:uFillTx/>
              </a:rPr>
              <a:t>Pollution</a:t>
            </a:r>
          </a:p>
        </p:txBody>
      </p:sp>
      <p:sp>
        <p:nvSpPr>
          <p:cNvPr id="20" name="TextBox 19"/>
          <p:cNvSpPr txBox="1"/>
          <p:nvPr/>
        </p:nvSpPr>
        <p:spPr>
          <a:xfrm>
            <a:off x="7379522" y="2064982"/>
            <a:ext cx="87782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prstClr val="black"/>
                </a:solidFill>
                <a:effectLst/>
                <a:uLnTx/>
                <a:uFillTx/>
              </a:rPr>
              <a:t>Cloud</a:t>
            </a:r>
          </a:p>
        </p:txBody>
      </p:sp>
      <p:sp>
        <p:nvSpPr>
          <p:cNvPr id="21" name="Oval 20"/>
          <p:cNvSpPr/>
          <p:nvPr/>
        </p:nvSpPr>
        <p:spPr>
          <a:xfrm rot="21363733">
            <a:off x="6018597" y="1562587"/>
            <a:ext cx="1391562" cy="377920"/>
          </a:xfrm>
          <a:prstGeom prst="ellipse">
            <a:avLst/>
          </a:prstGeom>
          <a:solidFill>
            <a:srgbClr val="FF0000">
              <a:alpha val="0"/>
            </a:srgbClr>
          </a:solidFill>
          <a:ln w="38100" cap="flat" cmpd="sng" algn="ctr">
            <a:solidFill>
              <a:sysClr val="windowText" lastClr="0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cxnSp>
        <p:nvCxnSpPr>
          <p:cNvPr id="22" name="Straight Arrow Connector 21"/>
          <p:cNvCxnSpPr/>
          <p:nvPr/>
        </p:nvCxnSpPr>
        <p:spPr>
          <a:xfrm>
            <a:off x="7944060" y="1460547"/>
            <a:ext cx="176302" cy="317019"/>
          </a:xfrm>
          <a:prstGeom prst="straightConnector1">
            <a:avLst/>
          </a:prstGeom>
          <a:noFill/>
          <a:ln w="25400" cap="flat" cmpd="sng" algn="ctr">
            <a:solidFill>
              <a:sysClr val="windowText" lastClr="000000"/>
            </a:solidFill>
            <a:prstDash val="solid"/>
            <a:tailEnd type="arrow"/>
          </a:ln>
          <a:effectLst/>
        </p:spPr>
      </p:cxnSp>
      <p:sp>
        <p:nvSpPr>
          <p:cNvPr id="23" name="TextBox 22"/>
          <p:cNvSpPr txBox="1"/>
          <p:nvPr/>
        </p:nvSpPr>
        <p:spPr>
          <a:xfrm>
            <a:off x="6485329" y="2970417"/>
            <a:ext cx="81098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srgbClr val="FF0000"/>
                </a:solidFill>
                <a:effectLst/>
                <a:uLnTx/>
                <a:uFillTx/>
              </a:rPr>
              <a:t>Dust</a:t>
            </a:r>
          </a:p>
        </p:txBody>
      </p:sp>
      <p:cxnSp>
        <p:nvCxnSpPr>
          <p:cNvPr id="24" name="Straight Arrow Connector 23"/>
          <p:cNvCxnSpPr/>
          <p:nvPr/>
        </p:nvCxnSpPr>
        <p:spPr>
          <a:xfrm flipH="1">
            <a:off x="6806031" y="3275739"/>
            <a:ext cx="4219" cy="208065"/>
          </a:xfrm>
          <a:prstGeom prst="straightConnector1">
            <a:avLst/>
          </a:prstGeom>
          <a:noFill/>
          <a:ln w="25400" cap="flat" cmpd="sng" algn="ctr">
            <a:solidFill>
              <a:sysClr val="windowText" lastClr="000000"/>
            </a:solidFill>
            <a:prstDash val="solid"/>
            <a:tailEnd type="arrow"/>
          </a:ln>
          <a:effectLst/>
        </p:spPr>
      </p:cxnSp>
      <p:sp>
        <p:nvSpPr>
          <p:cNvPr id="25" name="TextBox 24"/>
          <p:cNvSpPr txBox="1"/>
          <p:nvPr/>
        </p:nvSpPr>
        <p:spPr>
          <a:xfrm>
            <a:off x="7626882" y="3058504"/>
            <a:ext cx="124410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prstClr val="black"/>
                </a:solidFill>
                <a:effectLst/>
                <a:uLnTx/>
                <a:uFillTx/>
              </a:rPr>
              <a:t>Pollution</a:t>
            </a:r>
          </a:p>
        </p:txBody>
      </p:sp>
      <p:sp>
        <p:nvSpPr>
          <p:cNvPr id="26" name="TextBox 25"/>
          <p:cNvSpPr txBox="1"/>
          <p:nvPr/>
        </p:nvSpPr>
        <p:spPr>
          <a:xfrm>
            <a:off x="7430960" y="3999737"/>
            <a:ext cx="87782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prstClr val="black"/>
                </a:solidFill>
                <a:effectLst/>
                <a:uLnTx/>
                <a:uFillTx/>
              </a:rPr>
              <a:t>Cloud</a:t>
            </a:r>
          </a:p>
        </p:txBody>
      </p:sp>
      <p:sp>
        <p:nvSpPr>
          <p:cNvPr id="27" name="Oval 26"/>
          <p:cNvSpPr/>
          <p:nvPr/>
        </p:nvSpPr>
        <p:spPr>
          <a:xfrm rot="21363733">
            <a:off x="6070035" y="3497342"/>
            <a:ext cx="1391562" cy="377920"/>
          </a:xfrm>
          <a:prstGeom prst="ellipse">
            <a:avLst/>
          </a:prstGeom>
          <a:solidFill>
            <a:srgbClr val="FF0000">
              <a:alpha val="0"/>
            </a:srgbClr>
          </a:solidFill>
          <a:ln w="38100" cap="flat" cmpd="sng" algn="ctr">
            <a:solidFill>
              <a:sysClr val="windowText" lastClr="0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cxnSp>
        <p:nvCxnSpPr>
          <p:cNvPr id="28" name="Straight Arrow Connector 27"/>
          <p:cNvCxnSpPr/>
          <p:nvPr/>
        </p:nvCxnSpPr>
        <p:spPr>
          <a:xfrm>
            <a:off x="7995498" y="3395302"/>
            <a:ext cx="176302" cy="317019"/>
          </a:xfrm>
          <a:prstGeom prst="straightConnector1">
            <a:avLst/>
          </a:prstGeom>
          <a:noFill/>
          <a:ln w="25400" cap="flat" cmpd="sng" algn="ctr">
            <a:solidFill>
              <a:sysClr val="windowText" lastClr="000000"/>
            </a:solidFill>
            <a:prstDash val="solid"/>
            <a:tailEnd type="arrow"/>
          </a:ln>
          <a:effectLst/>
        </p:spPr>
      </p:cxnSp>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t="4478" r="41179" b="3917"/>
          <a:stretch/>
        </p:blipFill>
        <p:spPr>
          <a:xfrm>
            <a:off x="5103042" y="1458304"/>
            <a:ext cx="587148" cy="3200400"/>
          </a:xfrm>
          <a:prstGeom prst="rect">
            <a:avLst/>
          </a:prstGeom>
        </p:spPr>
      </p:pic>
      <p:sp>
        <p:nvSpPr>
          <p:cNvPr id="2" name="Rectangle 1"/>
          <p:cNvSpPr/>
          <p:nvPr/>
        </p:nvSpPr>
        <p:spPr>
          <a:xfrm>
            <a:off x="5679025" y="5120365"/>
            <a:ext cx="3326304" cy="1600438"/>
          </a:xfrm>
          <a:prstGeom prst="rect">
            <a:avLst/>
          </a:prstGeom>
        </p:spPr>
        <p:txBody>
          <a:bodyPr wrap="square">
            <a:spAutoFit/>
          </a:bodyPr>
          <a:lstStyle/>
          <a:p>
            <a:pPr algn="just"/>
            <a:r>
              <a:rPr lang="en-US" sz="1400" i="1" dirty="0" smtClean="0"/>
              <a:t>AOD Composite </a:t>
            </a:r>
            <a:r>
              <a:rPr lang="en-US" sz="1400" i="1" dirty="0"/>
              <a:t>product over </a:t>
            </a:r>
            <a:r>
              <a:rPr lang="en-US" sz="1400" i="1" dirty="0" smtClean="0"/>
              <a:t>Asia/western </a:t>
            </a:r>
            <a:r>
              <a:rPr lang="en-US" sz="1400" i="1" dirty="0"/>
              <a:t>Pacific on 4 March </a:t>
            </a:r>
            <a:r>
              <a:rPr lang="en-US" sz="1400" i="1" dirty="0" smtClean="0"/>
              <a:t>2016 featuring dust </a:t>
            </a:r>
            <a:r>
              <a:rPr lang="en-US" sz="1400" i="1" dirty="0"/>
              <a:t>storm over </a:t>
            </a:r>
            <a:r>
              <a:rPr lang="en-US" sz="1400" i="1" dirty="0" err="1"/>
              <a:t>Taklamakan</a:t>
            </a:r>
            <a:r>
              <a:rPr lang="en-US" sz="1400" i="1" dirty="0"/>
              <a:t> desert and transported dust over eastern </a:t>
            </a:r>
            <a:r>
              <a:rPr lang="en-US" sz="1400" i="1" dirty="0" smtClean="0"/>
              <a:t>Asia. Composite </a:t>
            </a:r>
            <a:r>
              <a:rPr lang="en-US" sz="1400" i="1" dirty="0"/>
              <a:t>product depicts extent of aerosol contaminated regions much better than MODIS and VIIRS AOD products alone. </a:t>
            </a:r>
          </a:p>
        </p:txBody>
      </p:sp>
      <p:sp>
        <p:nvSpPr>
          <p:cNvPr id="5" name="Title 4"/>
          <p:cNvSpPr>
            <a:spLocks noGrp="1"/>
          </p:cNvSpPr>
          <p:nvPr>
            <p:ph type="title"/>
          </p:nvPr>
        </p:nvSpPr>
        <p:spPr/>
        <p:txBody>
          <a:bodyPr/>
          <a:lstStyle/>
          <a:p>
            <a:r>
              <a:rPr lang="en-US" b="1" dirty="0" err="1" smtClean="0">
                <a:effectLst>
                  <a:outerShdw blurRad="38100" dist="38100" dir="2700000" algn="tl">
                    <a:srgbClr val="000000">
                      <a:alpha val="43137"/>
                    </a:srgbClr>
                  </a:outerShdw>
                </a:effectLst>
              </a:rPr>
              <a:t>SPoRT</a:t>
            </a:r>
            <a:r>
              <a:rPr lang="en-US" b="1" dirty="0" smtClean="0">
                <a:effectLst>
                  <a:outerShdw blurRad="38100" dist="38100" dir="2700000" algn="tl">
                    <a:srgbClr val="000000">
                      <a:alpha val="43137"/>
                    </a:srgbClr>
                  </a:outerShdw>
                </a:effectLst>
              </a:rPr>
              <a:t> AOD Composite Product</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220413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UDIO_ID" val="283"/>
  <p:tag name="ORIGINAL_AUDIO_FILEPATH" val="C:\Users\lab\Documents\Berndt_test\audio_slide12.wav"/>
  <p:tag name="ELAPSEDTIME" val="171.462"/>
  <p:tag name="ARTICULATE_NAV_LEVEL" val="1"/>
  <p:tag name="ARTICULATE_SLIDE_PRESENTER_GUID" val="88ccf8e2-1860-4e52-b0b3-6aaa133d3592"/>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572</TotalTime>
  <Words>2909</Words>
  <Application>Microsoft Office PowerPoint</Application>
  <PresentationFormat>On-screen Show (4:3)</PresentationFormat>
  <Paragraphs>301</Paragraphs>
  <Slides>25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Berlin Sans FB</vt:lpstr>
      <vt:lpstr>Calibri</vt:lpstr>
      <vt:lpstr>Calibri Light</vt:lpstr>
      <vt:lpstr>Franklin Gothic Heavy</vt:lpstr>
      <vt:lpstr>Georgia</vt:lpstr>
      <vt:lpstr>Times New Roman</vt:lpstr>
      <vt:lpstr>Office Theme</vt:lpstr>
      <vt:lpstr>Overview of Recent Remote Sensing  Activities</vt:lpstr>
      <vt:lpstr>Outline</vt:lpstr>
      <vt:lpstr>The GPM Constellation</vt:lpstr>
      <vt:lpstr>Early GMI Applications</vt:lpstr>
      <vt:lpstr>GPM Level 2 Rain Rate</vt:lpstr>
      <vt:lpstr>GPM IMERG</vt:lpstr>
      <vt:lpstr>Passive Microwave Snowfall Rate</vt:lpstr>
      <vt:lpstr>SPoRT AOD Composite Product</vt:lpstr>
      <vt:lpstr>SPoRT AOD Composite Product</vt:lpstr>
      <vt:lpstr>SPoRT Ozone Products</vt:lpstr>
      <vt:lpstr>SPoRT Ozone Products</vt:lpstr>
      <vt:lpstr>NUCAPS for Extratropical Transition</vt:lpstr>
      <vt:lpstr>Gridded NUCAPS Activities</vt:lpstr>
      <vt:lpstr>Gridded NUCAPS Activities</vt:lpstr>
      <vt:lpstr>Multi-Spectral (RGB) Composites</vt:lpstr>
      <vt:lpstr>EUMETSAT RGB Best Practices</vt:lpstr>
      <vt:lpstr>RGB Improvements</vt:lpstr>
      <vt:lpstr>Dust RGB Adopted into Operations</vt:lpstr>
      <vt:lpstr>RGB Activities in Alaska</vt:lpstr>
      <vt:lpstr>RGB Activities in Alaska</vt:lpstr>
      <vt:lpstr>RGB Activities in Alaska</vt:lpstr>
      <vt:lpstr>RGB Activities in Alaska</vt:lpstr>
      <vt:lpstr>RGBs and Next-Generation Sensors</vt:lpstr>
      <vt:lpstr>Demonstration with  NWS Operations Proving Ground</vt:lpstr>
      <vt:lpstr>Summary</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Bell, Jordan R. (MSFC-ZP11)[UAH]</dc:creator>
  <cp:lastModifiedBy>Berndt, Emily B. (MSFC-ZP11)[UAH]</cp:lastModifiedBy>
  <cp:revision>58</cp:revision>
  <dcterms:created xsi:type="dcterms:W3CDTF">2016-07-13T13:16:21Z</dcterms:created>
  <dcterms:modified xsi:type="dcterms:W3CDTF">2016-07-25T19:24:23Z</dcterms:modified>
</cp:coreProperties>
</file>