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316" r:id="rId3"/>
    <p:sldId id="258" r:id="rId4"/>
    <p:sldId id="266" r:id="rId5"/>
    <p:sldId id="305" r:id="rId6"/>
    <p:sldId id="270" r:id="rId7"/>
    <p:sldId id="271" r:id="rId8"/>
    <p:sldId id="272" r:id="rId9"/>
    <p:sldId id="297" r:id="rId10"/>
    <p:sldId id="284" r:id="rId11"/>
    <p:sldId id="301" r:id="rId12"/>
    <p:sldId id="285" r:id="rId13"/>
    <p:sldId id="279" r:id="rId14"/>
    <p:sldId id="325" r:id="rId15"/>
    <p:sldId id="315" r:id="rId16"/>
    <p:sldId id="281" r:id="rId17"/>
    <p:sldId id="273" r:id="rId18"/>
    <p:sldId id="275" r:id="rId19"/>
    <p:sldId id="303" r:id="rId20"/>
    <p:sldId id="277" r:id="rId21"/>
    <p:sldId id="321" r:id="rId22"/>
    <p:sldId id="308" r:id="rId23"/>
    <p:sldId id="313" r:id="rId24"/>
    <p:sldId id="309" r:id="rId25"/>
    <p:sldId id="310" r:id="rId26"/>
    <p:sldId id="312" r:id="rId27"/>
    <p:sldId id="317" r:id="rId28"/>
    <p:sldId id="322" r:id="rId29"/>
    <p:sldId id="323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0" autoAdjust="0"/>
    <p:restoredTop sz="86695" autoAdjust="0"/>
  </p:normalViewPr>
  <p:slideViewPr>
    <p:cSldViewPr snapToGrid="0" showGuides="1">
      <p:cViewPr varScale="1">
        <p:scale>
          <a:sx n="76" d="100"/>
          <a:sy n="76" d="100"/>
        </p:scale>
        <p:origin x="1692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stanogt\My%20Documents\cg_to_ic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stanogt\My%20Documents\cg_to_ic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A50021"/>
            </a:solidFill>
          </c:spPr>
          <c:invertIfNegative val="0"/>
          <c:val>
            <c:numRef>
              <c:f>cg_vs_ic!$A$71:$A$101</c:f>
              <c:numCache>
                <c:formatCode>General</c:formatCode>
                <c:ptCount val="31"/>
                <c:pt idx="0">
                  <c:v>9</c:v>
                </c:pt>
                <c:pt idx="1">
                  <c:v>28</c:v>
                </c:pt>
                <c:pt idx="2">
                  <c:v>7</c:v>
                </c:pt>
                <c:pt idx="3">
                  <c:v>33</c:v>
                </c:pt>
                <c:pt idx="4">
                  <c:v>29</c:v>
                </c:pt>
                <c:pt idx="5">
                  <c:v>2</c:v>
                </c:pt>
                <c:pt idx="6">
                  <c:v>8</c:v>
                </c:pt>
                <c:pt idx="7">
                  <c:v>17</c:v>
                </c:pt>
                <c:pt idx="8">
                  <c:v>35</c:v>
                </c:pt>
                <c:pt idx="9">
                  <c:v>19</c:v>
                </c:pt>
                <c:pt idx="10">
                  <c:v>18</c:v>
                </c:pt>
                <c:pt idx="11">
                  <c:v>20</c:v>
                </c:pt>
                <c:pt idx="12">
                  <c:v>0</c:v>
                </c:pt>
                <c:pt idx="13">
                  <c:v>44</c:v>
                </c:pt>
                <c:pt idx="14">
                  <c:v>45</c:v>
                </c:pt>
                <c:pt idx="15">
                  <c:v>22</c:v>
                </c:pt>
                <c:pt idx="16">
                  <c:v>26</c:v>
                </c:pt>
                <c:pt idx="17">
                  <c:v>22</c:v>
                </c:pt>
                <c:pt idx="18">
                  <c:v>37</c:v>
                </c:pt>
                <c:pt idx="19">
                  <c:v>1</c:v>
                </c:pt>
                <c:pt idx="20">
                  <c:v>24</c:v>
                </c:pt>
                <c:pt idx="21">
                  <c:v>57</c:v>
                </c:pt>
                <c:pt idx="22">
                  <c:v>0</c:v>
                </c:pt>
                <c:pt idx="23">
                  <c:v>20</c:v>
                </c:pt>
                <c:pt idx="24">
                  <c:v>14</c:v>
                </c:pt>
                <c:pt idx="25">
                  <c:v>4</c:v>
                </c:pt>
                <c:pt idx="26">
                  <c:v>14</c:v>
                </c:pt>
                <c:pt idx="27">
                  <c:v>10</c:v>
                </c:pt>
                <c:pt idx="28">
                  <c:v>14</c:v>
                </c:pt>
                <c:pt idx="29">
                  <c:v>12</c:v>
                </c:pt>
                <c:pt idx="30">
                  <c:v>19</c:v>
                </c:pt>
              </c:numCache>
            </c:numRef>
          </c:val>
        </c:ser>
        <c:ser>
          <c:idx val="1"/>
          <c:order val="1"/>
          <c:spPr>
            <a:noFill/>
          </c:spPr>
          <c:invertIfNegative val="0"/>
          <c:val>
            <c:numRef>
              <c:f>cg_vs_ic!$C$71:$C$101</c:f>
              <c:numCache>
                <c:formatCode>General</c:formatCode>
                <c:ptCount val="31"/>
                <c:pt idx="0">
                  <c:v>61</c:v>
                </c:pt>
                <c:pt idx="1">
                  <c:v>68</c:v>
                </c:pt>
                <c:pt idx="2">
                  <c:v>55</c:v>
                </c:pt>
                <c:pt idx="3">
                  <c:v>37</c:v>
                </c:pt>
                <c:pt idx="4">
                  <c:v>140</c:v>
                </c:pt>
                <c:pt idx="5">
                  <c:v>71</c:v>
                </c:pt>
                <c:pt idx="6">
                  <c:v>109</c:v>
                </c:pt>
                <c:pt idx="7">
                  <c:v>105</c:v>
                </c:pt>
                <c:pt idx="8">
                  <c:v>72</c:v>
                </c:pt>
                <c:pt idx="9">
                  <c:v>40</c:v>
                </c:pt>
                <c:pt idx="10">
                  <c:v>152</c:v>
                </c:pt>
                <c:pt idx="11">
                  <c:v>106</c:v>
                </c:pt>
                <c:pt idx="12">
                  <c:v>70</c:v>
                </c:pt>
                <c:pt idx="13">
                  <c:v>34</c:v>
                </c:pt>
                <c:pt idx="14">
                  <c:v>140</c:v>
                </c:pt>
                <c:pt idx="15">
                  <c:v>112</c:v>
                </c:pt>
                <c:pt idx="16">
                  <c:v>141</c:v>
                </c:pt>
                <c:pt idx="17">
                  <c:v>31</c:v>
                </c:pt>
                <c:pt idx="18">
                  <c:v>62</c:v>
                </c:pt>
                <c:pt idx="19">
                  <c:v>148</c:v>
                </c:pt>
                <c:pt idx="20">
                  <c:v>162</c:v>
                </c:pt>
                <c:pt idx="21">
                  <c:v>124</c:v>
                </c:pt>
                <c:pt idx="22">
                  <c:v>205</c:v>
                </c:pt>
                <c:pt idx="23">
                  <c:v>42</c:v>
                </c:pt>
                <c:pt idx="24">
                  <c:v>97</c:v>
                </c:pt>
                <c:pt idx="25">
                  <c:v>47</c:v>
                </c:pt>
                <c:pt idx="26">
                  <c:v>47</c:v>
                </c:pt>
                <c:pt idx="27">
                  <c:v>66</c:v>
                </c:pt>
                <c:pt idx="28">
                  <c:v>111</c:v>
                </c:pt>
                <c:pt idx="29">
                  <c:v>62</c:v>
                </c:pt>
                <c:pt idx="30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053344"/>
        <c:axId val="182715448"/>
      </c:barChart>
      <c:catAx>
        <c:axId val="18305334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aseline="0">
                <a:solidFill>
                  <a:schemeClr val="tx1"/>
                </a:solidFill>
              </a:defRPr>
            </a:pPr>
            <a:endParaRPr lang="en-US"/>
          </a:p>
        </c:txPr>
        <c:crossAx val="182715448"/>
        <c:crosses val="autoZero"/>
        <c:auto val="1"/>
        <c:lblAlgn val="ctr"/>
        <c:lblOffset val="100"/>
        <c:tickLblSkip val="3"/>
        <c:noMultiLvlLbl val="0"/>
      </c:catAx>
      <c:valAx>
        <c:axId val="182715448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endParaRPr lang="en-US"/>
          </a:p>
        </c:txPr>
        <c:crossAx val="183053344"/>
        <c:crosses val="autoZero"/>
        <c:crossBetween val="between"/>
        <c:majorUnit val="25"/>
      </c:valAx>
      <c:spPr>
        <a:noFill/>
      </c:spPr>
    </c:plotArea>
    <c:plotVisOnly val="1"/>
    <c:dispBlanksAs val="gap"/>
    <c:showDLblsOverMax val="0"/>
  </c:chart>
  <c:spPr>
    <a:solidFill>
      <a:schemeClr val="bg1">
        <a:lumMod val="75000"/>
      </a:schemeClr>
    </a:solidFill>
    <a:ln w="19050"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A50021"/>
            </a:solidFill>
          </c:spPr>
          <c:invertIfNegative val="0"/>
          <c:val>
            <c:numRef>
              <c:f>cg_vs_ic!$A$71:$A$101</c:f>
              <c:numCache>
                <c:formatCode>General</c:formatCode>
                <c:ptCount val="31"/>
                <c:pt idx="0">
                  <c:v>9</c:v>
                </c:pt>
                <c:pt idx="1">
                  <c:v>28</c:v>
                </c:pt>
                <c:pt idx="2">
                  <c:v>7</c:v>
                </c:pt>
                <c:pt idx="3">
                  <c:v>33</c:v>
                </c:pt>
                <c:pt idx="4">
                  <c:v>29</c:v>
                </c:pt>
                <c:pt idx="5">
                  <c:v>2</c:v>
                </c:pt>
                <c:pt idx="6">
                  <c:v>8</c:v>
                </c:pt>
                <c:pt idx="7">
                  <c:v>17</c:v>
                </c:pt>
                <c:pt idx="8">
                  <c:v>35</c:v>
                </c:pt>
                <c:pt idx="9">
                  <c:v>19</c:v>
                </c:pt>
                <c:pt idx="10">
                  <c:v>18</c:v>
                </c:pt>
                <c:pt idx="11">
                  <c:v>20</c:v>
                </c:pt>
                <c:pt idx="12">
                  <c:v>0</c:v>
                </c:pt>
                <c:pt idx="13">
                  <c:v>44</c:v>
                </c:pt>
                <c:pt idx="14">
                  <c:v>45</c:v>
                </c:pt>
                <c:pt idx="15">
                  <c:v>22</c:v>
                </c:pt>
                <c:pt idx="16">
                  <c:v>26</c:v>
                </c:pt>
                <c:pt idx="17">
                  <c:v>22</c:v>
                </c:pt>
                <c:pt idx="18">
                  <c:v>37</c:v>
                </c:pt>
                <c:pt idx="19">
                  <c:v>1</c:v>
                </c:pt>
                <c:pt idx="20">
                  <c:v>24</c:v>
                </c:pt>
                <c:pt idx="21">
                  <c:v>57</c:v>
                </c:pt>
                <c:pt idx="22">
                  <c:v>0</c:v>
                </c:pt>
                <c:pt idx="23">
                  <c:v>20</c:v>
                </c:pt>
                <c:pt idx="24">
                  <c:v>14</c:v>
                </c:pt>
                <c:pt idx="25">
                  <c:v>4</c:v>
                </c:pt>
                <c:pt idx="26">
                  <c:v>14</c:v>
                </c:pt>
                <c:pt idx="27">
                  <c:v>10</c:v>
                </c:pt>
                <c:pt idx="28">
                  <c:v>14</c:v>
                </c:pt>
                <c:pt idx="29">
                  <c:v>12</c:v>
                </c:pt>
                <c:pt idx="30">
                  <c:v>19</c:v>
                </c:pt>
              </c:numCache>
            </c:numRef>
          </c:val>
        </c:ser>
        <c:ser>
          <c:idx val="1"/>
          <c:order val="1"/>
          <c:spPr>
            <a:solidFill>
              <a:srgbClr val="0070C0"/>
            </a:solidFill>
          </c:spPr>
          <c:invertIfNegative val="0"/>
          <c:val>
            <c:numRef>
              <c:f>cg_vs_ic!$C$71:$C$101</c:f>
              <c:numCache>
                <c:formatCode>General</c:formatCode>
                <c:ptCount val="31"/>
                <c:pt idx="0">
                  <c:v>61</c:v>
                </c:pt>
                <c:pt idx="1">
                  <c:v>68</c:v>
                </c:pt>
                <c:pt idx="2">
                  <c:v>55</c:v>
                </c:pt>
                <c:pt idx="3">
                  <c:v>37</c:v>
                </c:pt>
                <c:pt idx="4">
                  <c:v>140</c:v>
                </c:pt>
                <c:pt idx="5">
                  <c:v>71</c:v>
                </c:pt>
                <c:pt idx="6">
                  <c:v>109</c:v>
                </c:pt>
                <c:pt idx="7">
                  <c:v>105</c:v>
                </c:pt>
                <c:pt idx="8">
                  <c:v>72</c:v>
                </c:pt>
                <c:pt idx="9">
                  <c:v>40</c:v>
                </c:pt>
                <c:pt idx="10">
                  <c:v>152</c:v>
                </c:pt>
                <c:pt idx="11">
                  <c:v>106</c:v>
                </c:pt>
                <c:pt idx="12">
                  <c:v>70</c:v>
                </c:pt>
                <c:pt idx="13">
                  <c:v>34</c:v>
                </c:pt>
                <c:pt idx="14">
                  <c:v>140</c:v>
                </c:pt>
                <c:pt idx="15">
                  <c:v>112</c:v>
                </c:pt>
                <c:pt idx="16">
                  <c:v>141</c:v>
                </c:pt>
                <c:pt idx="17">
                  <c:v>31</c:v>
                </c:pt>
                <c:pt idx="18">
                  <c:v>62</c:v>
                </c:pt>
                <c:pt idx="19">
                  <c:v>148</c:v>
                </c:pt>
                <c:pt idx="20">
                  <c:v>162</c:v>
                </c:pt>
                <c:pt idx="21">
                  <c:v>124</c:v>
                </c:pt>
                <c:pt idx="22">
                  <c:v>205</c:v>
                </c:pt>
                <c:pt idx="23">
                  <c:v>42</c:v>
                </c:pt>
                <c:pt idx="24">
                  <c:v>97</c:v>
                </c:pt>
                <c:pt idx="25">
                  <c:v>47</c:v>
                </c:pt>
                <c:pt idx="26">
                  <c:v>47</c:v>
                </c:pt>
                <c:pt idx="27">
                  <c:v>66</c:v>
                </c:pt>
                <c:pt idx="28">
                  <c:v>111</c:v>
                </c:pt>
                <c:pt idx="29">
                  <c:v>62</c:v>
                </c:pt>
                <c:pt idx="30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779968"/>
        <c:axId val="182780352"/>
      </c:barChart>
      <c:catAx>
        <c:axId val="182779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aseline="0">
                <a:solidFill>
                  <a:schemeClr val="tx1"/>
                </a:solidFill>
              </a:defRPr>
            </a:pPr>
            <a:endParaRPr lang="en-US"/>
          </a:p>
        </c:txPr>
        <c:crossAx val="182780352"/>
        <c:crosses val="autoZero"/>
        <c:auto val="1"/>
        <c:lblAlgn val="ctr"/>
        <c:lblOffset val="100"/>
        <c:tickLblSkip val="3"/>
        <c:noMultiLvlLbl val="0"/>
      </c:catAx>
      <c:valAx>
        <c:axId val="18278035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endParaRPr lang="en-US"/>
          </a:p>
        </c:txPr>
        <c:crossAx val="182779968"/>
        <c:crosses val="autoZero"/>
        <c:crossBetween val="between"/>
        <c:majorUnit val="25"/>
      </c:valAx>
      <c:spPr>
        <a:solidFill>
          <a:schemeClr val="bg1">
            <a:lumMod val="75000"/>
          </a:schemeClr>
        </a:solidFill>
      </c:spPr>
    </c:plotArea>
    <c:plotVisOnly val="1"/>
    <c:dispBlanksAs val="gap"/>
    <c:showDLblsOverMax val="0"/>
  </c:chart>
  <c:spPr>
    <a:solidFill>
      <a:schemeClr val="bg1">
        <a:lumMod val="75000"/>
      </a:schemeClr>
    </a:solidFill>
    <a:ln w="19050">
      <a:solidFill>
        <a:schemeClr val="tx1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45CA6-3EC7-4D4E-8951-E50879E869C5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6422D-29B7-49AA-8334-369000C62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5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published: Moore,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Gravelle</a:t>
            </a:r>
            <a:r>
              <a:rPr lang="en-US" baseline="0" dirty="0" smtClean="0"/>
              <a:t>, Chronis, and Vaughan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79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boxes denote GOES satellite-based</a:t>
            </a:r>
            <a:r>
              <a:rPr lang="en-US" baseline="0" dirty="0" smtClean="0"/>
              <a:t> Lightning Threat, valid for 45 min. Purple boxes denote radar-based Lightning Threat, valid for 10 min.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3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4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47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10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55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National Aviation Meteorologist</a:t>
            </a:r>
            <a:r>
              <a:rPr lang="en-US" baseline="0" dirty="0" smtClean="0"/>
              <a:t> – September 6, 2014</a:t>
            </a:r>
          </a:p>
          <a:p>
            <a:r>
              <a:rPr lang="en-US" baseline="0" dirty="0" smtClean="0"/>
              <a:t>Noted storms on radar and began reroutes</a:t>
            </a:r>
          </a:p>
          <a:p>
            <a:r>
              <a:rPr lang="en-US" baseline="0" dirty="0" smtClean="0"/>
              <a:t>1928 UTC noted that reroutes, while in </a:t>
            </a:r>
            <a:r>
              <a:rPr lang="en-US" baseline="0" dirty="0" err="1" smtClean="0"/>
              <a:t>stratiform</a:t>
            </a:r>
            <a:r>
              <a:rPr lang="en-US" baseline="0" dirty="0" smtClean="0"/>
              <a:t> region were going into active lightning</a:t>
            </a:r>
          </a:p>
          <a:p>
            <a:r>
              <a:rPr lang="en-US" baseline="0" dirty="0" smtClean="0"/>
              <a:t>Lightning not fatal to commercial aircraft, but can result in costly repairs and maintenance checks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88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47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all the</a:t>
            </a:r>
            <a:r>
              <a:rPr lang="en-US" baseline="0" dirty="0" smtClean="0"/>
              <a:t> uses and how this is preparing for GOES-R/S GLM, include visualization “results” (i.e., 2 min running sum)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3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6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takeaway – Total lightning has</a:t>
            </a:r>
            <a:r>
              <a:rPr lang="en-US" baseline="0" dirty="0" smtClean="0"/>
              <a:t> potential to change how CSIGs are done.</a:t>
            </a:r>
          </a:p>
          <a:p>
            <a:r>
              <a:rPr lang="en-US" baseline="0" dirty="0" smtClean="0"/>
              <a:t>Publication underway with AWC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49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7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the earlier Google</a:t>
            </a:r>
            <a:r>
              <a:rPr lang="en-US" baseline="0" dirty="0" smtClean="0"/>
              <a:t> Earth (started in 2009, to EMA in 2012, pros/cons)</a:t>
            </a:r>
          </a:p>
          <a:p>
            <a:r>
              <a:rPr lang="en-US" sz="1200" b="1" dirty="0" smtClean="0"/>
              <a:t>Chattanooga / Hamilton County EMA feedback</a:t>
            </a:r>
            <a:endParaRPr lang="en-US" sz="1200" dirty="0" smtClean="0"/>
          </a:p>
          <a:p>
            <a:r>
              <a:rPr lang="en-US" sz="1200" dirty="0" smtClean="0"/>
              <a:t>Current display greatly improved over original Google Earth display</a:t>
            </a:r>
          </a:p>
          <a:p>
            <a:r>
              <a:rPr lang="en-US" sz="1200" dirty="0" smtClean="0"/>
              <a:t>Three big events: US Women’s soccer exhibition (22 K people), FBI crime scene in July, Ray County nuclear power plant exercise</a:t>
            </a:r>
          </a:p>
          <a:p>
            <a:r>
              <a:rPr lang="en-US" sz="1200" dirty="0" smtClean="0"/>
              <a:t>Tool is used regularly to monitor storm activity – Used on all platforms (phone, tablet, PC) – Tool “keeps us from guessing”</a:t>
            </a:r>
          </a:p>
          <a:p>
            <a:r>
              <a:rPr lang="en-US" sz="1200" dirty="0" smtClean="0"/>
              <a:t>Interest in updating display to include radar, dynamically added range rings</a:t>
            </a:r>
          </a:p>
          <a:p>
            <a:r>
              <a:rPr lang="en-US" sz="1200" dirty="0" smtClean="0"/>
              <a:t>EMA fully endorses effort and looks to aid in formalizing work with NWS, other EMAs, other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8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Funded</a:t>
            </a:r>
            <a:r>
              <a:rPr lang="en-US" baseline="0" dirty="0" smtClean="0"/>
              <a:t> by MSFC now, aim for NASA Centers, could become go-to tool for non-NWS partners (both domestic and international)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38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84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422D-29B7-49AA-8334-369000C624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2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8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5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3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7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6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49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5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8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3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C19F5-96A9-4E6C-9906-8A050A55B2D0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5C340-F408-45CA-8532-AD29D075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8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g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tif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" y="853001"/>
            <a:ext cx="7875588" cy="2852737"/>
          </a:xfrm>
        </p:spPr>
        <p:txBody>
          <a:bodyPr/>
          <a:lstStyle/>
          <a:p>
            <a:r>
              <a:rPr lang="en-US" dirty="0" smtClean="0"/>
              <a:t>Overview of Total Lightning Activities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7160" y="3962400"/>
            <a:ext cx="7875588" cy="21272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Geoffrey Stano</a:t>
            </a:r>
          </a:p>
          <a:p>
            <a:r>
              <a:rPr lang="en-US" dirty="0" smtClean="0"/>
              <a:t>Kevin McGrath</a:t>
            </a:r>
          </a:p>
          <a:p>
            <a:r>
              <a:rPr lang="en-US" dirty="0" smtClean="0"/>
              <a:t>Paul Meyer</a:t>
            </a:r>
          </a:p>
          <a:p>
            <a:r>
              <a:rPr lang="en-US" dirty="0" smtClean="0"/>
              <a:t>Kevin Fuell</a:t>
            </a:r>
          </a:p>
          <a:p>
            <a:r>
              <a:rPr lang="en-US" dirty="0" smtClean="0"/>
              <a:t>Christopher Schultz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Lightning Safety – Emergency Managers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1226138"/>
            <a:ext cx="5068733" cy="3962400"/>
            <a:chOff x="152400" y="1226138"/>
            <a:chExt cx="5068733" cy="3962400"/>
          </a:xfrm>
        </p:grpSpPr>
        <p:pic>
          <p:nvPicPr>
            <p:cNvPr id="5" name="Picture 2" descr="I:\Old_files\Chattanooga_webinar\20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226138"/>
              <a:ext cx="5068733" cy="39624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>
              <a:outerShdw blurRad="101600" dist="76200" dir="2700000" algn="tl" rotWithShape="0">
                <a:schemeClr val="tx2">
                  <a:lumMod val="75000"/>
                  <a:alpha val="7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 rot="2258418">
              <a:off x="1933329" y="2268206"/>
              <a:ext cx="1083252" cy="152026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52400" y="3369804"/>
              <a:ext cx="4800601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81847" y="3369804"/>
              <a:ext cx="323154" cy="181873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33401" y="1548714"/>
              <a:ext cx="1300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Tennessee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2580" y="4596714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Georgia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1426" y="4412048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Alabama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43201" y="3602462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Hamilton Co.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70031" y="2852443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Chattanooga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>
            <a:xfrm flipH="1">
              <a:off x="2362201" y="3037109"/>
              <a:ext cx="807830" cy="184666"/>
            </a:xfrm>
            <a:prstGeom prst="straightConnector1">
              <a:avLst/>
            </a:prstGeom>
            <a:ln w="25400">
              <a:solidFill>
                <a:schemeClr val="bg1">
                  <a:lumMod val="9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0" y="1143000"/>
            <a:ext cx="8404806" cy="486156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019800" y="1002664"/>
            <a:ext cx="2971800" cy="4233764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96000" y="1143000"/>
            <a:ext cx="2819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Initiated by NWS partners to work with emergency managers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Usable by users without AWIPS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Works on mobile devices 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Applicable to other data sets (i.e., GLM, Earth Networks, etc.)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Opens collaborations with other users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7" r="31899" b="42420"/>
          <a:stretch/>
        </p:blipFill>
        <p:spPr>
          <a:xfrm>
            <a:off x="209428" y="1073376"/>
            <a:ext cx="2343151" cy="192901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4" r="27445" b="34357"/>
          <a:stretch/>
        </p:blipFill>
        <p:spPr>
          <a:xfrm>
            <a:off x="209428" y="3111847"/>
            <a:ext cx="2891791" cy="232029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2" name="Oval 21"/>
          <p:cNvSpPr/>
          <p:nvPr/>
        </p:nvSpPr>
        <p:spPr>
          <a:xfrm>
            <a:off x="548520" y="3950046"/>
            <a:ext cx="14478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21125998">
            <a:off x="660015" y="1719707"/>
            <a:ext cx="14478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7"/>
          <p:cNvSpPr txBox="1"/>
          <p:nvPr/>
        </p:nvSpPr>
        <p:spPr>
          <a:xfrm>
            <a:off x="557591" y="3011707"/>
            <a:ext cx="1210313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1 July 2015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1857 UTC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991600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Lightning Safety – Emergency Managers Example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733430"/>
            <a:ext cx="8839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</a:rPr>
              <a:t>Chattanooga / Hamilton County EMA: August 19 2015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EMA was using the new total lightning display available on iPad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Providing decision support for the U.S. Women’s National Soccer Team game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Monitoring small storms approaching stadium in Chattanooga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Noted lightning activity in approaching storms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EMA, with consultations with NWS Morristown deemed storms a threat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Evacuated stadium (20 thousand spectators) and postponed game 83 minutes</a:t>
            </a:r>
          </a:p>
        </p:txBody>
      </p:sp>
    </p:spTree>
    <p:extLst>
      <p:ext uri="{BB962C8B-B14F-4D97-AF65-F5344CB8AC3E}">
        <p14:creationId xmlns:p14="http://schemas.microsoft.com/office/powerpoint/2010/main" val="38137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Lightning Safety – Marshall Space Flight Center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9" y="3229844"/>
            <a:ext cx="5585253" cy="349617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01600" dist="76200" dir="8100000" algn="tr" rotWithShape="0">
              <a:srgbClr val="0070C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970116"/>
            <a:ext cx="5143533" cy="321470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01600" dist="76200" dir="8100000" algn="tr" rotWithShape="0">
              <a:srgbClr val="0070C0">
                <a:alpha val="70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326538" y="1172334"/>
            <a:ext cx="1998323" cy="839817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Initial Sample Page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10, 20 mi range rings (MSFC)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097" y="3723505"/>
            <a:ext cx="1331234" cy="302748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Radar and IR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49893" y="3383921"/>
            <a:ext cx="2471685" cy="419908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en-US" sz="1600" baseline="30000" dirty="0" smtClean="0">
                <a:solidFill>
                  <a:schemeClr val="bg1">
                    <a:lumMod val="95000"/>
                  </a:schemeClr>
                </a:solidFill>
              </a:rPr>
              <a:t>st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GeoTiff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sample in WMS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66951" y="947565"/>
            <a:ext cx="37770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New effort: Funded by MSFC Center Innovation Fund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Integrate observations into a single visualization tool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Work closely with MSFC emergency management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8754" y="4422654"/>
            <a:ext cx="32987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Support other NASA Centers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Ultimately could support many non-NWS partners</a:t>
            </a:r>
          </a:p>
        </p:txBody>
      </p:sp>
    </p:spTree>
    <p:extLst>
      <p:ext uri="{BB962C8B-B14F-4D97-AF65-F5344CB8AC3E}">
        <p14:creationId xmlns:p14="http://schemas.microsoft.com/office/powerpoint/2010/main" val="396435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Total Lightning Climatology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8600" y="704799"/>
            <a:ext cx="3764756" cy="5870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Data currently include March 2003 through September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Numerous uses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Allows for data mining (flashes by month, season, time of day, environmental parameters,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Creates a quality controlled data set for NASA and UAH researchers to easily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Some fun stats: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3.03 billion sources processed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31.6 million flashes of 10+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en-US" sz="1550" dirty="0"/>
          </a:p>
        </p:txBody>
      </p:sp>
      <p:sp>
        <p:nvSpPr>
          <p:cNvPr id="7" name="Rectangle 6"/>
          <p:cNvSpPr/>
          <p:nvPr/>
        </p:nvSpPr>
        <p:spPr>
          <a:xfrm>
            <a:off x="152400" y="55060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lash </a:t>
            </a:r>
            <a:r>
              <a:rPr lang="en-US" dirty="0"/>
              <a:t>initiation </a:t>
            </a:r>
            <a:r>
              <a:rPr lang="en-US" dirty="0" smtClean="0"/>
              <a:t>density climatology</a:t>
            </a:r>
          </a:p>
          <a:p>
            <a:r>
              <a:rPr lang="en-US" dirty="0" smtClean="0"/>
              <a:t>(</a:t>
            </a:r>
            <a:r>
              <a:rPr lang="en-US" dirty="0"/>
              <a:t>Initiation points / 2 km</a:t>
            </a:r>
            <a:r>
              <a:rPr lang="en-US" baseline="30000" dirty="0"/>
              <a:t>2</a:t>
            </a:r>
            <a:r>
              <a:rPr lang="en-US" dirty="0"/>
              <a:t> / year)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53" y="991777"/>
            <a:ext cx="5189847" cy="437094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01600" dist="88900" dir="8100000" algn="tr" rotWithShape="0">
              <a:srgbClr val="002060">
                <a:alpha val="6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551" y="5137898"/>
            <a:ext cx="1872010" cy="4496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32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Lightning Initiation Algorithm - UAH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2108200"/>
            <a:ext cx="8763000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indent="-338138"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Identify and track growing cumulus in GOES imagery</a:t>
            </a:r>
          </a:p>
          <a:p>
            <a:pPr marL="338138" indent="-338138"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Calculate first flash Lightning Initiation (LI) satellite fields</a:t>
            </a:r>
          </a:p>
          <a:p>
            <a:pPr marL="338138" indent="-338138"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If LI is forecasted, produce a polygon downwind from satellite-derived winds valid for 45 minutes</a:t>
            </a:r>
          </a:p>
          <a:p>
            <a:pPr marL="338138" indent="-338138">
              <a:buFont typeface="+mj-lt"/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If radar echo forms, continue tracking within the WDSS-II (</a:t>
            </a:r>
            <a:r>
              <a:rPr lang="en-US" sz="1800" dirty="0" err="1" smtClean="0">
                <a:latin typeface="Arial"/>
                <a:cs typeface="Arial"/>
              </a:rPr>
              <a:t>Lakshmanan</a:t>
            </a:r>
            <a:r>
              <a:rPr lang="en-US" sz="1800" dirty="0" smtClean="0">
                <a:latin typeface="Arial"/>
                <a:cs typeface="Arial"/>
              </a:rPr>
              <a:t> et al. 2007); rely on Multi Radar Multi Sensor (MRMS) dataset</a:t>
            </a:r>
          </a:p>
          <a:p>
            <a:pPr marL="338138" indent="-338138">
              <a:buFont typeface="+mj-lt"/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If echo surpasses 40 </a:t>
            </a:r>
            <a:r>
              <a:rPr lang="en-US" sz="1800" dirty="0" err="1" smtClean="0">
                <a:latin typeface="Arial"/>
                <a:cs typeface="Arial"/>
              </a:rPr>
              <a:t>dBZ</a:t>
            </a:r>
            <a:r>
              <a:rPr lang="en-US" sz="1800" dirty="0" smtClean="0">
                <a:latin typeface="Arial"/>
                <a:cs typeface="Arial"/>
              </a:rPr>
              <a:t> at –10 C threshold, flag the LI polygon that lightning is imminent. </a:t>
            </a:r>
          </a:p>
          <a:p>
            <a:pPr marL="338138" indent="-338138">
              <a:buFont typeface="+mj-lt"/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Validation occurring over U.S. using NLDN datasets.</a:t>
            </a:r>
          </a:p>
          <a:p>
            <a:pPr marL="338138" indent="-338138">
              <a:buFont typeface="+mj-lt"/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Combined with HRRR model Lightning Flash Algorithm to predict future lightning flash rates.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787400"/>
            <a:ext cx="8839200" cy="1015663"/>
          </a:xfrm>
          <a:prstGeom prst="rect">
            <a:avLst/>
          </a:prstGeom>
          <a:solidFill>
            <a:schemeClr val="bg2"/>
          </a:solidFill>
          <a:ln w="2222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Geostationary and radar methods exist to identify/predict 1</a:t>
            </a:r>
            <a:r>
              <a:rPr lang="en-US" sz="2000" baseline="30000" dirty="0" smtClean="0">
                <a:latin typeface="Arial"/>
                <a:cs typeface="Arial"/>
              </a:rPr>
              <a:t>st</a:t>
            </a:r>
            <a:r>
              <a:rPr lang="en-US" sz="2000" dirty="0" smtClean="0">
                <a:latin typeface="Arial"/>
                <a:cs typeface="Arial"/>
              </a:rPr>
              <a:t> lightning flash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Satellite first lightning forecast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up to 60-90 min</a:t>
            </a:r>
            <a:r>
              <a:rPr lang="en-US" sz="2000" dirty="0" smtClean="0">
                <a:latin typeface="Arial"/>
                <a:cs typeface="Arial"/>
              </a:rPr>
              <a:t>) with ~75% confidence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Radar first forecast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~10 min</a:t>
            </a:r>
            <a:r>
              <a:rPr lang="en-US" sz="2000" dirty="0" smtClean="0">
                <a:latin typeface="Arial"/>
                <a:cs typeface="Arial"/>
              </a:rPr>
              <a:t>) with ~90% confidence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9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Lightning Initiation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" y="636270"/>
            <a:ext cx="7875911" cy="54102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01600" dist="88900" dir="2700000" algn="tl" rotWithShape="0">
              <a:srgbClr val="002060">
                <a:alpha val="60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703393" y="6167682"/>
            <a:ext cx="5119807" cy="419908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May 9, 2016: Southern Kansas and Northern Oklahoma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7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Lightning Mapping Array Plug-in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399" y="652842"/>
            <a:ext cx="365545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Needed way to continue to display lightning mapping array in AWIPS II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Developed plug-in to allow support on legacy and new AWIPS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Coordinated with NWS on vetting the plug-in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First 3</a:t>
            </a:r>
            <a:r>
              <a:rPr lang="en-US" sz="2200" baseline="300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rd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party plug-in to receive ATAN approval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Now a baseline component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Set stage for SPoRT to develop the GLM plug-in</a:t>
            </a:r>
            <a:endParaRPr lang="en-US" sz="22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71800"/>
            <a:ext cx="3781237" cy="35814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01600" dist="76200" dir="2700000" algn="tl" rotWithShape="0">
              <a:srgbClr val="18335E">
                <a:alpha val="6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43" y="762000"/>
            <a:ext cx="3781456" cy="35814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01600" dist="76200" dir="2700000" algn="tl" rotWithShape="0">
              <a:srgbClr val="18335E">
                <a:alpha val="60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4627004" y="5737471"/>
            <a:ext cx="1240396" cy="762000"/>
          </a:xfrm>
          <a:prstGeom prst="roundRect">
            <a:avLst/>
          </a:prstGeom>
          <a:solidFill>
            <a:srgbClr val="18335E"/>
          </a:solidFill>
          <a:ln>
            <a:solidFill>
              <a:srgbClr val="113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Lightning jump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342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48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Meteogram</a:t>
            </a: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Trace Tool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07950" y="1178995"/>
            <a:ext cx="1649971" cy="2772714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i="1" dirty="0" smtClean="0">
                <a:solidFill>
                  <a:srgbClr val="00B0F0"/>
                </a:solidFill>
              </a:rPr>
              <a:t>Moore, OK Tornado</a:t>
            </a:r>
          </a:p>
          <a:p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</a:rPr>
              <a:t>1950 UTC (6 min prior to touchdown)</a:t>
            </a:r>
          </a:p>
          <a:p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bg1">
                    <a:lumMod val="95000"/>
                  </a:schemeClr>
                </a:solidFill>
              </a:rPr>
              <a:t>NOTE: Lightning jump at ~1910 UTC</a:t>
            </a:r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171828"/>
            <a:ext cx="88392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Joint effort between SPoRT and the Meteorological Development Laboratory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Grew out of National Weather Service Request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Functional on many gridded data (e.g., radar, satellite, models)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1</a:t>
            </a:r>
            <a:r>
              <a:rPr lang="en-US" sz="2000" baseline="30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st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 product evaluated after Operational Readiness Evaluation proposal call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Future work to include the lightning jump algorithm</a:t>
            </a:r>
          </a:p>
          <a:p>
            <a:pPr marL="230188" indent="-23018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Baselined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</a:rPr>
              <a:t> AWIPS capability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645512"/>
            <a:ext cx="6912528" cy="3506879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2583809" y="816104"/>
            <a:ext cx="1192592" cy="495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857227" y="796667"/>
            <a:ext cx="964733" cy="5152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776401" y="626075"/>
            <a:ext cx="1080826" cy="380057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First Jump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Preparing for the Future: GLM Activities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:\Documents and Settings\gstano\My Documents\Liason\Training\GLM_training\GOES_E_W_no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0188" y="1752600"/>
            <a:ext cx="4917521" cy="3573780"/>
          </a:xfrm>
          <a:prstGeom prst="roundRect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074920" y="838200"/>
            <a:ext cx="2819400" cy="762000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GLM Domain for GOES-East or West Positions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98720" y="5562600"/>
            <a:ext cx="3048000" cy="762000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OTD + LIS lightning climatology (1995-2005)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" y="838201"/>
            <a:ext cx="3810000" cy="5276142"/>
          </a:xfrm>
          <a:prstGeom prst="roundRect">
            <a:avLst/>
          </a:prstGeom>
          <a:solidFill>
            <a:srgbClr val="00174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8600" y="1082040"/>
            <a:ext cx="37338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</a:pPr>
            <a:r>
              <a:rPr lang="en-US" sz="2000" dirty="0" smtClean="0">
                <a:solidFill>
                  <a:srgbClr val="00B0F0"/>
                </a:solidFill>
                <a:latin typeface="Calibri" pitchFamily="34" charset="0"/>
              </a:rPr>
              <a:t>Ties All Previous Work Together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LMA collaborations allow for examples in various locations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VSPs paved way for operational collaborations including National Centers and Aviation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Collaborators reaching out for new efforts (i.e., EMA work)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Creates a knowledgeable and diverse group to begin GLM assessments and training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Has led to GOES-R requesting SPoRT as the GLM satellite liaison</a:t>
            </a:r>
          </a:p>
        </p:txBody>
      </p:sp>
    </p:spTree>
    <p:extLst>
      <p:ext uri="{BB962C8B-B14F-4D97-AF65-F5344CB8AC3E}">
        <p14:creationId xmlns:p14="http://schemas.microsoft.com/office/powerpoint/2010/main" val="19828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GLM Visualizations in AWIPS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38" y="1255852"/>
            <a:ext cx="5428064" cy="407616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01600" dist="76200" dir="8100000" algn="tr" rotWithShape="0">
              <a:srgbClr val="002060">
                <a:alpha val="70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5669768" y="710705"/>
            <a:ext cx="3332944" cy="5576195"/>
          </a:xfrm>
          <a:prstGeom prst="roundRect">
            <a:avLst/>
          </a:prstGeom>
          <a:solidFill>
            <a:srgbClr val="00174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2168" y="954544"/>
            <a:ext cx="30724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10 minute module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Best possible demo of what GLM should look like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1</a:t>
            </a:r>
            <a:r>
              <a:rPr lang="en-US" sz="2000" baseline="30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ever use of GLM proxy in AWIPS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Compare to NLDN, ENI, and LMAs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Builds on SPoRT’s demonstrated strengths</a:t>
            </a:r>
          </a:p>
          <a:p>
            <a:pPr marL="687388" lvl="1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Applications</a:t>
            </a:r>
          </a:p>
          <a:p>
            <a:pPr marL="687388" lvl="1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Integration in AWIPS</a:t>
            </a:r>
          </a:p>
          <a:p>
            <a:pPr marL="687388" lvl="1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Training abilities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Sets stage for future applications training</a:t>
            </a:r>
          </a:p>
        </p:txBody>
      </p:sp>
    </p:spTree>
    <p:extLst>
      <p:ext uri="{BB962C8B-B14F-4D97-AF65-F5344CB8AC3E}">
        <p14:creationId xmlns:p14="http://schemas.microsoft.com/office/powerpoint/2010/main" val="13731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Lightning Fast Facts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053" y="804562"/>
            <a:ext cx="89490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>
              <a:spcAft>
                <a:spcPts val="1200"/>
              </a:spcAft>
            </a:pPr>
            <a:r>
              <a:rPr lang="en-US" sz="2200" b="1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Since 2014 …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1 assessment with all partners (1</a:t>
            </a:r>
            <a:r>
              <a:rPr lang="en-US" sz="2200" baseline="300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st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with AWC and CWSUs)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 Visiting Scientist Proposals funded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3 new lightning mapping array collaborators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4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Training modules (2 for GOES-R Foundational Course)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5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new publications (4 published, 1 in review)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3 new end user partners (Peachtree City, Buffalo, Atlanta CWSU)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3 </a:t>
            </a:r>
            <a:r>
              <a:rPr lang="en-US" sz="2200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baselined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abilities in AWIPS by 2017 (LMA/GLM plug-in, tracking tool)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1 invited presentation to EUMETSAT Convective Week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2 more years at HWT and AWC summer experiment 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1 new requested activity from GOES-R: GLM satellite liaison</a:t>
            </a:r>
          </a:p>
        </p:txBody>
      </p:sp>
    </p:spTree>
    <p:extLst>
      <p:ext uri="{BB962C8B-B14F-4D97-AF65-F5344CB8AC3E}">
        <p14:creationId xmlns:p14="http://schemas.microsoft.com/office/powerpoint/2010/main" val="23249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Animated GLM proxy in AWIPS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"/>
            <a:ext cx="9144000" cy="5452533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  <a:effectLst>
            <a:outerShdw blurRad="101600" dist="76200" dir="5400000" algn="t" rotWithShape="0">
              <a:srgbClr val="002060">
                <a:alpha val="60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87835" y="951014"/>
            <a:ext cx="8979965" cy="3186088"/>
            <a:chOff x="87835" y="1157312"/>
            <a:chExt cx="8979965" cy="3186088"/>
          </a:xfrm>
        </p:grpSpPr>
        <p:sp>
          <p:nvSpPr>
            <p:cNvPr id="8" name="Rounded Rectangle 7"/>
            <p:cNvSpPr/>
            <p:nvPr/>
          </p:nvSpPr>
          <p:spPr>
            <a:xfrm>
              <a:off x="87835" y="1157312"/>
              <a:ext cx="1055166" cy="450857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113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Flashes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012634" y="1157312"/>
              <a:ext cx="1055166" cy="450857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113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Groups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7835" y="3892543"/>
              <a:ext cx="1055166" cy="450857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113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Events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40279" y="3191172"/>
            <a:ext cx="5124832" cy="2798581"/>
            <a:chOff x="2240279" y="3479177"/>
            <a:chExt cx="5124832" cy="2798581"/>
          </a:xfrm>
        </p:grpSpPr>
        <p:sp>
          <p:nvSpPr>
            <p:cNvPr id="12" name="Rectangle 11"/>
            <p:cNvSpPr/>
            <p:nvPr/>
          </p:nvSpPr>
          <p:spPr>
            <a:xfrm>
              <a:off x="2240280" y="3479177"/>
              <a:ext cx="566928" cy="731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40279" y="6222386"/>
              <a:ext cx="550499" cy="553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07327" y="3479177"/>
              <a:ext cx="557784" cy="731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594360"/>
            <a:ext cx="9144000" cy="5452533"/>
            <a:chOff x="0" y="859083"/>
            <a:chExt cx="9144000" cy="5452533"/>
          </a:xfrm>
          <a:effectLst>
            <a:outerShdw blurRad="101600" dist="76200" dir="5400000" algn="t" rotWithShape="0">
              <a:srgbClr val="002060">
                <a:alpha val="60000"/>
              </a:srgbClr>
            </a:outerShdw>
          </a:effectLst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9083"/>
              <a:ext cx="9144000" cy="5452533"/>
            </a:xfrm>
            <a:prstGeom prst="rect">
              <a:avLst/>
            </a:prstGeom>
            <a:ln w="12700">
              <a:solidFill>
                <a:schemeClr val="tx1">
                  <a:lumMod val="50000"/>
                </a:schemeClr>
              </a:solidFill>
            </a:ln>
          </p:spPr>
        </p:pic>
        <p:sp>
          <p:nvSpPr>
            <p:cNvPr id="19" name="Oval 18"/>
            <p:cNvSpPr/>
            <p:nvPr/>
          </p:nvSpPr>
          <p:spPr>
            <a:xfrm>
              <a:off x="838200" y="5063409"/>
              <a:ext cx="574040" cy="580216"/>
            </a:xfrm>
            <a:prstGeom prst="ellipse">
              <a:avLst/>
            </a:prstGeom>
            <a:solidFill>
              <a:srgbClr val="FFFF00">
                <a:alpha val="0"/>
              </a:srgb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05479" y="5219431"/>
              <a:ext cx="1137852" cy="368553"/>
            </a:xfrm>
            <a:prstGeom prst="roundRect">
              <a:avLst/>
            </a:prstGeom>
            <a:solidFill>
              <a:srgbClr val="18335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latin typeface="Franklin Gothic Book" panose="020B0503020102020204" pitchFamily="34" charset="0"/>
                </a:rPr>
                <a:t>5 events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324600" y="2517360"/>
              <a:ext cx="1137852" cy="368553"/>
            </a:xfrm>
            <a:prstGeom prst="roundRect">
              <a:avLst/>
            </a:prstGeom>
            <a:solidFill>
              <a:srgbClr val="18335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latin typeface="Franklin Gothic Book" panose="020B0503020102020204" pitchFamily="34" charset="0"/>
                </a:rPr>
                <a:t>2 groups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5454450" y="2340774"/>
              <a:ext cx="574040" cy="580216"/>
            </a:xfrm>
            <a:prstGeom prst="ellipse">
              <a:avLst/>
            </a:prstGeom>
            <a:solidFill>
              <a:srgbClr val="FFFF00">
                <a:alpha val="0"/>
              </a:srgb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38200" y="2438400"/>
              <a:ext cx="574040" cy="580216"/>
            </a:xfrm>
            <a:prstGeom prst="ellipse">
              <a:avLst/>
            </a:prstGeom>
            <a:solidFill>
              <a:srgbClr val="FFFF00">
                <a:alpha val="0"/>
              </a:srgb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600855" y="2514600"/>
              <a:ext cx="909252" cy="368553"/>
            </a:xfrm>
            <a:prstGeom prst="roundRect">
              <a:avLst/>
            </a:prstGeom>
            <a:solidFill>
              <a:srgbClr val="18335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latin typeface="Franklin Gothic Book" panose="020B0503020102020204" pitchFamily="34" charset="0"/>
                </a:rPr>
                <a:t>1 flash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240279" y="3479177"/>
              <a:ext cx="5124832" cy="2787430"/>
              <a:chOff x="2240279" y="3479177"/>
              <a:chExt cx="5124832" cy="278743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240280" y="3479177"/>
                <a:ext cx="566928" cy="7315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240279" y="6211235"/>
                <a:ext cx="550499" cy="5537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807327" y="3479177"/>
                <a:ext cx="557784" cy="7315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87835" y="1157312"/>
              <a:ext cx="1055166" cy="450857"/>
            </a:xfrm>
            <a:prstGeom prst="roundRect">
              <a:avLst/>
            </a:prstGeom>
            <a:solidFill>
              <a:srgbClr val="18335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Franklin Gothic Book" panose="020B0503020102020204" pitchFamily="34" charset="0"/>
                </a:rPr>
                <a:t>Flashes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012634" y="1157312"/>
              <a:ext cx="1055166" cy="450857"/>
            </a:xfrm>
            <a:prstGeom prst="roundRect">
              <a:avLst/>
            </a:prstGeom>
            <a:solidFill>
              <a:srgbClr val="18335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Franklin Gothic Book" panose="020B0503020102020204" pitchFamily="34" charset="0"/>
                </a:rPr>
                <a:t>Groups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87835" y="3892543"/>
              <a:ext cx="1055166" cy="450857"/>
            </a:xfrm>
            <a:prstGeom prst="roundRect">
              <a:avLst/>
            </a:prstGeom>
            <a:solidFill>
              <a:srgbClr val="18335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Franklin Gothic Book" panose="020B0503020102020204" pitchFamily="34" charset="0"/>
                </a:rPr>
                <a:t>Events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784034" y="3893243"/>
              <a:ext cx="1283766" cy="450857"/>
            </a:xfrm>
            <a:prstGeom prst="roundRect">
              <a:avLst/>
            </a:prstGeom>
            <a:solidFill>
              <a:srgbClr val="18335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Franklin Gothic Book" panose="020B0503020102020204" pitchFamily="34" charset="0"/>
                </a:rPr>
                <a:t>Reflectivity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23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Future Activities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9" y="754442"/>
            <a:ext cx="900056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Continue new role as GLM satellite liaison</a:t>
            </a:r>
          </a:p>
          <a:p>
            <a:pPr lvl="2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Emphasis on GLM training, SPoRT applications library, and integrated quick guides in AWIPS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Pursue opportunities with non-NWS partners (i.e., EMAs)</a:t>
            </a:r>
          </a:p>
          <a:p>
            <a:pPr lvl="2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Expansion of work with Chattanooga / Hamilton County and MSFC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New collaborations: Tropical cyclones with CIRA and NHC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Pursue international collaborations</a:t>
            </a:r>
          </a:p>
          <a:p>
            <a:pPr lvl="2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Already started with Environment Canada</a:t>
            </a:r>
          </a:p>
          <a:p>
            <a:pPr lvl="2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Visiting EUMETSAT in September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Continue to emphasize utility of base lightning data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Aviation emphasis continues with GLM use over Golden Triangle, and CWSU needs (i.e., case study work with CWSU Houston)</a:t>
            </a:r>
            <a:endParaRPr lang="en-US" sz="22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20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51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57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Timeline of Lightning Activities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399" y="685799"/>
            <a:ext cx="4309011" cy="6040217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1760" y="800011"/>
            <a:ext cx="4036359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</a:pPr>
            <a:r>
              <a:rPr lang="en-US" sz="2000" dirty="0" smtClean="0">
                <a:solidFill>
                  <a:srgbClr val="5BB9FF"/>
                </a:solidFill>
                <a:latin typeface="Calibri" pitchFamily="34" charset="0"/>
              </a:rPr>
              <a:t>Timeline of Activities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1996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1</a:t>
            </a:r>
            <a:r>
              <a:rPr lang="en-US" sz="1600" baseline="30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operational use with WFO Melbourne, Florida (pre-SPoRT)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2002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SPoRT established</a:t>
            </a:r>
            <a:endParaRPr lang="en-US" sz="1600" u="sng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2003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SPoRT transition to WFO Huntsville, Alabama and 1</a:t>
            </a:r>
            <a:r>
              <a:rPr lang="en-US" sz="1600" baseline="30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warning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2008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Operational assessment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2009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Development of pseudo-GLM demo product; Begin Hazardous Weather Testbed participation; Initial training module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2010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1</a:t>
            </a:r>
            <a:r>
              <a:rPr lang="en-US" sz="1600" baseline="30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evaluation of pseudo-GLM</a:t>
            </a:r>
            <a:endParaRPr lang="en-US" sz="1600" u="sng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2012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National Centers partnership; Non-severe use emphasis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2013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Partnership with Center Weather Service Units; 8 collaborating LMAs; Begin Aviation Weather Experiment participation; Emergency management collaboration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2014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Aviation use assessment; Operational uses training module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2015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LMA plug-in baselined; Creation of GLM plug-in; Mobile device web display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2016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: International with Toronto LMA; EUMETSAT; WMS display for MSFC safety</a:t>
            </a:r>
            <a:endParaRPr lang="en-US" sz="1600" u="sng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82589" y="685800"/>
            <a:ext cx="4309011" cy="3684722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21950" y="800011"/>
            <a:ext cx="4036359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</a:pPr>
            <a:r>
              <a:rPr lang="en-US" sz="2000" dirty="0" smtClean="0">
                <a:solidFill>
                  <a:srgbClr val="5BB9FF"/>
                </a:solidFill>
                <a:latin typeface="Calibri" pitchFamily="34" charset="0"/>
              </a:rPr>
              <a:t>Training Activities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Basic LMA primer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Three part operational uses module</a:t>
            </a:r>
          </a:p>
          <a:p>
            <a:pPr marL="687388" lvl="1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Lightning jumps / severe weather</a:t>
            </a:r>
          </a:p>
          <a:p>
            <a:pPr marL="687388" lvl="1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Lightning safety</a:t>
            </a:r>
          </a:p>
          <a:p>
            <a:pPr marL="687388" lvl="1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Unusual cases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Demonstration of the pseudo-GLM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Total lightning use for National Centers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Quick guides for LMA and pseudo-GLM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Science expert for COMET GLM module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Visualize GLM in AWIPS for NOAA/NWS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Developing applications library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Applications with GLM (post-launch)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098" y="4451308"/>
            <a:ext cx="2861992" cy="1635993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76200" dist="63500" dir="2700000" algn="tl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2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49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55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Qualifications for Lightning Applications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2400" y="990600"/>
            <a:ext cx="3962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NSSTC: 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L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argest concentration of lightning scientists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Developers of OTD, LIS, ISS-LIS, and GLM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Constant interaction between NWS, UAH, and NASA on research and applications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Stano: Enhanced KSC/Cape Canaveral lightning safety, Pseudo-GLM for GOES-R,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forged LMA collaborations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Schultz: UAH lightning jump, lightning-radar research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2"/>
          <a:stretch/>
        </p:blipFill>
        <p:spPr bwMode="auto">
          <a:xfrm>
            <a:off x="4284723" y="722299"/>
            <a:ext cx="3761280" cy="2462212"/>
          </a:xfrm>
          <a:prstGeom prst="rect">
            <a:avLst/>
          </a:prstGeom>
          <a:noFill/>
          <a:ln>
            <a:noFill/>
          </a:ln>
          <a:effectLst>
            <a:outerShdw blurRad="101600" dist="762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Documents and Settings\gstano\Desktop\networks\dclm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3071" y="4573959"/>
            <a:ext cx="2809875" cy="2030441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prstClr val="black">
                <a:alpha val="70000"/>
              </a:prst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63" y="2654743"/>
            <a:ext cx="2711784" cy="2933622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2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Classic Use – Warning Decision Support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1066799"/>
            <a:ext cx="3810000" cy="4572001"/>
          </a:xfrm>
          <a:prstGeom prst="roundRect">
            <a:avLst/>
          </a:prstGeom>
          <a:solidFill>
            <a:srgbClr val="00174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1219200"/>
            <a:ext cx="37338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</a:pPr>
            <a:r>
              <a:rPr lang="en-US" sz="2000" dirty="0" smtClean="0">
                <a:solidFill>
                  <a:srgbClr val="00B0F0"/>
                </a:solidFill>
                <a:latin typeface="Calibri" pitchFamily="34" charset="0"/>
              </a:rPr>
              <a:t>Summary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Favorable storm environment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Total lightning coincided with radar in pointing out main cell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Lightning jump preceded definitive radar signature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Lead time of 24 minutes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No cloud-to-ground trend</a:t>
            </a:r>
          </a:p>
          <a:p>
            <a:pPr marL="230188" indent="-230188">
              <a:spcAft>
                <a:spcPts val="600"/>
              </a:spcAft>
            </a:pPr>
            <a:r>
              <a:rPr lang="en-US" sz="2000" dirty="0" smtClean="0">
                <a:solidFill>
                  <a:srgbClr val="00B0F0"/>
                </a:solidFill>
                <a:latin typeface="Calibri" pitchFamily="34" charset="0"/>
              </a:rPr>
              <a:t>Forecaster Quote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“… data from 1446 UTC made it clear that the storm was indeed strengthening.”</a:t>
            </a:r>
          </a:p>
        </p:txBody>
      </p:sp>
      <p:pic>
        <p:nvPicPr>
          <p:cNvPr id="7" name="Picture 2" descr="http://www.srh.noaa.gov/images/hun/stormsurveys/2012-03-02/limes_mad/IMG_4410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760" y="3615956"/>
            <a:ext cx="4250945" cy="318820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101600" dist="76200" dir="2700000" algn="tl" rotWithShape="0">
              <a:srgbClr val="001746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569" y="1143000"/>
            <a:ext cx="5042018" cy="312420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101600" dist="76200" dir="8100000" algn="tr" rotWithShape="0">
              <a:schemeClr val="accent1">
                <a:lumMod val="75000"/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836408" y="1816902"/>
            <a:ext cx="0" cy="191689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915400" y="1600200"/>
            <a:ext cx="0" cy="2133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83680" y="1600200"/>
            <a:ext cx="0" cy="2133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799637">
            <a:off x="5031320" y="1973289"/>
            <a:ext cx="1079392" cy="1693705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95800" y="1929825"/>
            <a:ext cx="112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Lightning Jump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69480" y="1466757"/>
            <a:ext cx="1146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Touchdown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2258" y="22860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Debris Signature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35785" y="1396425"/>
            <a:ext cx="112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Velocity Couplet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86199" y="5550206"/>
            <a:ext cx="1731815" cy="1189949"/>
          </a:xfrm>
          <a:prstGeom prst="roundRect">
            <a:avLst/>
          </a:prstGeom>
          <a:solidFill>
            <a:srgbClr val="001746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EF-3 Tornado (216-266 km/</a:t>
            </a:r>
            <a:r>
              <a:rPr lang="en-US" sz="1400" dirty="0" err="1" smtClean="0"/>
              <a:t>hr</a:t>
            </a:r>
            <a:r>
              <a:rPr lang="en-US" sz="1400" dirty="0" smtClean="0"/>
              <a:t>)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Photo: National Weather Service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91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Aviation Weather Center (AWC) Activities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8956" y="1637378"/>
            <a:ext cx="4557155" cy="2789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5" y="747692"/>
            <a:ext cx="4557155" cy="2728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09" y="3709768"/>
            <a:ext cx="4557155" cy="2812024"/>
          </a:xfrm>
          <a:prstGeom prst="rect">
            <a:avLst/>
          </a:prstGeom>
        </p:spPr>
      </p:pic>
      <p:sp>
        <p:nvSpPr>
          <p:cNvPr id="8" name="Content Placeholder 16"/>
          <p:cNvSpPr txBox="1">
            <a:spLocks/>
          </p:cNvSpPr>
          <p:nvPr/>
        </p:nvSpPr>
        <p:spPr bwMode="auto">
          <a:xfrm>
            <a:off x="5214282" y="747692"/>
            <a:ext cx="3788430" cy="28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National Aviation Meteorologist located in Washington D.C.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Coordinate with AWC on air route management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Sept. 6, 2014 (1928 UTC): Routing aircraft around storms based on radar through </a:t>
            </a:r>
            <a:r>
              <a:rPr lang="en-US" sz="2000" dirty="0" err="1" smtClean="0"/>
              <a:t>stratiform</a:t>
            </a:r>
            <a:r>
              <a:rPr lang="en-US" sz="2000" dirty="0" smtClean="0"/>
              <a:t> region (left)</a:t>
            </a:r>
          </a:p>
        </p:txBody>
      </p:sp>
      <p:sp>
        <p:nvSpPr>
          <p:cNvPr id="9" name="Content Placeholder 16"/>
          <p:cNvSpPr txBox="1">
            <a:spLocks/>
          </p:cNvSpPr>
          <p:nvPr/>
        </p:nvSpPr>
        <p:spPr bwMode="auto">
          <a:xfrm>
            <a:off x="118753" y="3681332"/>
            <a:ext cx="4251456" cy="23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DCLMA pseudo-GLM noting that re-route was into active lightning region (5-10 per two minutes)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No NLDN observations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Risks lightning strike as in ascent/descent phase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Not fatal, but costly maintenance</a:t>
            </a:r>
          </a:p>
        </p:txBody>
      </p:sp>
    </p:spTree>
    <p:extLst>
      <p:ext uri="{BB962C8B-B14F-4D97-AF65-F5344CB8AC3E}">
        <p14:creationId xmlns:p14="http://schemas.microsoft.com/office/powerpoint/2010/main" val="294951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Extended Flashes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I:\AMS\images\colma\colma_25jul13\colma_25jul13_long_flash-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21409" cy="4648200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ffectLst>
            <a:outerShdw blurRad="101600" dist="76200" dir="5400000" algn="t" rotWithShape="0">
              <a:srgbClr val="00206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3543300"/>
            <a:ext cx="25146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AWIPS II – 1928 UTC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7960" y="1524000"/>
            <a:ext cx="25146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Composite Reflectivity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5269468"/>
            <a:ext cx="181356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0.9° Reflectivity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278868"/>
            <a:ext cx="365760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Extended ~42 miles (67.5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Originated in storm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Extended through weak reflectivity region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8679" y="1536299"/>
            <a:ext cx="198811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Source Densities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20743324">
            <a:off x="1053873" y="2201148"/>
            <a:ext cx="1676400" cy="467471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7855" y="2000497"/>
            <a:ext cx="2971272" cy="3040371"/>
          </a:xfrm>
          <a:prstGeom prst="round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101600" dist="76200" dir="2700000" algn="tl" rotWithShape="0">
              <a:schemeClr val="tx2">
                <a:lumMod val="75000"/>
                <a:alpha val="8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91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562229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GOES-R Proving Ground – Pseudo Geostationary Lightning Mapper (GLM)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67" y="4005239"/>
            <a:ext cx="4495801" cy="2578841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68" y="1095630"/>
            <a:ext cx="4495800" cy="2578841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28600" y="1524000"/>
            <a:ext cx="3886200" cy="3962400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14344" y="2839219"/>
            <a:ext cx="2353647" cy="726460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Washington D.C. (non-interpolated)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15391" y="5072039"/>
            <a:ext cx="1752600" cy="829571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Oklahoma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(interpolated)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26" y="1676400"/>
            <a:ext cx="3733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 Prepare forecasters for GLM</a:t>
            </a:r>
          </a:p>
          <a:p>
            <a:pPr marL="228600" indent="-2286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Counts lightning flashes, one of the GLM products</a:t>
            </a:r>
          </a:p>
          <a:p>
            <a:pPr marL="228600" indent="-2286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Pseudo GLM only uses ground-based VHF data</a:t>
            </a:r>
          </a:p>
          <a:p>
            <a:pPr lvl="1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 GLM is optical based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 Pseudo GLM is for training</a:t>
            </a:r>
          </a:p>
          <a:p>
            <a:pPr lvl="1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  Flash rate trends</a:t>
            </a:r>
          </a:p>
          <a:p>
            <a:pPr marL="746125" lvl="1" indent="-288925"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Cellular flash density patterns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62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Total Lightning … In a Flash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3048000" y="1276350"/>
          <a:ext cx="5943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3048000" y="1276350"/>
          <a:ext cx="5943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 Box 22"/>
          <p:cNvSpPr txBox="1">
            <a:spLocks noChangeArrowheads="1"/>
          </p:cNvSpPr>
          <p:nvPr/>
        </p:nvSpPr>
        <p:spPr bwMode="auto">
          <a:xfrm rot="16200000">
            <a:off x="1543658" y="3160196"/>
            <a:ext cx="2454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Total Lightning Activity</a:t>
            </a:r>
          </a:p>
        </p:txBody>
      </p:sp>
      <p:sp>
        <p:nvSpPr>
          <p:cNvPr id="8" name="Rectangle 26"/>
          <p:cNvSpPr>
            <a:spLocks noChangeArrowheads="1"/>
          </p:cNvSpPr>
          <p:nvPr/>
        </p:nvSpPr>
        <p:spPr bwMode="auto">
          <a:xfrm>
            <a:off x="7391400" y="5715000"/>
            <a:ext cx="304800" cy="304800"/>
          </a:xfrm>
          <a:prstGeom prst="rect">
            <a:avLst/>
          </a:prstGeom>
          <a:solidFill>
            <a:srgbClr val="0060A8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5334000" y="5715000"/>
            <a:ext cx="304800" cy="304800"/>
          </a:xfrm>
          <a:prstGeom prst="rect">
            <a:avLst/>
          </a:prstGeom>
          <a:solidFill>
            <a:srgbClr val="7E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22_0"/>
          <p:cNvSpPr txBox="1">
            <a:spLocks noChangeArrowheads="1"/>
          </p:cNvSpPr>
          <p:nvPr/>
        </p:nvSpPr>
        <p:spPr bwMode="auto">
          <a:xfrm>
            <a:off x="7696200" y="5551488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Inter-Cloud Flashes</a:t>
            </a:r>
          </a:p>
        </p:txBody>
      </p:sp>
      <p:sp>
        <p:nvSpPr>
          <p:cNvPr id="11" name="Text Box 22_1"/>
          <p:cNvSpPr txBox="1">
            <a:spLocks noChangeArrowheads="1"/>
          </p:cNvSpPr>
          <p:nvPr/>
        </p:nvSpPr>
        <p:spPr bwMode="auto">
          <a:xfrm>
            <a:off x="5638800" y="5526088"/>
            <a:ext cx="1924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Cloud-to-Ground Strikes</a:t>
            </a:r>
          </a:p>
        </p:txBody>
      </p:sp>
      <p:sp>
        <p:nvSpPr>
          <p:cNvPr id="12" name="Text Box 22_2"/>
          <p:cNvSpPr txBox="1">
            <a:spLocks noChangeArrowheads="1"/>
          </p:cNvSpPr>
          <p:nvPr/>
        </p:nvSpPr>
        <p:spPr bwMode="auto">
          <a:xfrm>
            <a:off x="2971800" y="5602288"/>
            <a:ext cx="2274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31 Individual Storms</a:t>
            </a:r>
          </a:p>
        </p:txBody>
      </p:sp>
      <p:sp>
        <p:nvSpPr>
          <p:cNvPr id="13" name="Oval 12"/>
          <p:cNvSpPr/>
          <p:nvPr/>
        </p:nvSpPr>
        <p:spPr>
          <a:xfrm>
            <a:off x="5623560" y="4668838"/>
            <a:ext cx="152400" cy="381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24344" y="4668838"/>
            <a:ext cx="152400" cy="381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28600" y="3048000"/>
            <a:ext cx="2209800" cy="1219200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solidFill>
                  <a:srgbClr val="00B0F0"/>
                </a:solidFill>
                <a:cs typeface="Tahoma" pitchFamily="34" charset="0"/>
              </a:rPr>
              <a:t>Total Lightning</a:t>
            </a:r>
            <a:endParaRPr lang="en-US" sz="2000" dirty="0" smtClean="0">
              <a:solidFill>
                <a:srgbClr val="00B0F0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Intra-cloud AND cloud-to-ground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0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Lightning Safety – NWS Incident Support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16"/>
          <p:cNvSpPr txBox="1">
            <a:spLocks/>
          </p:cNvSpPr>
          <p:nvPr/>
        </p:nvSpPr>
        <p:spPr>
          <a:xfrm>
            <a:off x="4687544" y="1398839"/>
            <a:ext cx="4456456" cy="48550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400" dirty="0" smtClean="0"/>
              <a:t>Cheyenne Frontier Days Rodeo</a:t>
            </a:r>
          </a:p>
          <a:p>
            <a:pPr marL="573088" lvl="1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 Largest outdoor rodeo in world</a:t>
            </a:r>
          </a:p>
          <a:p>
            <a:pPr marL="573088" lvl="1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 </a:t>
            </a:r>
            <a:r>
              <a:rPr lang="en-US" sz="2000" dirty="0" smtClean="0"/>
              <a:t>10 days, thousands of visitors</a:t>
            </a:r>
          </a:p>
          <a:p>
            <a:pPr marL="573088" lvl="1" indent="-173038" fontAlgn="auto"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 </a:t>
            </a:r>
            <a:r>
              <a:rPr lang="en-US" sz="2000" i="1" dirty="0" smtClean="0"/>
              <a:t>“The WFO was providing weather support to the Laramie County Emergency Manager on the evening of July 20</a:t>
            </a:r>
            <a:r>
              <a:rPr lang="en-US" sz="2000" i="1" baseline="30000" dirty="0" smtClean="0"/>
              <a:t>th</a:t>
            </a:r>
            <a:r>
              <a:rPr lang="en-US" sz="2000" i="1" dirty="0" smtClean="0"/>
              <a:t>.  Convection developed south of Cheyenne, moving north producing some total lightning.  The activity remained greater than 15 miles from Frontier Park and [the data] proved extremely useful in enhancing situational awareness and forecast confidence throughout the event.</a:t>
            </a: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8" y="1070230"/>
            <a:ext cx="4583126" cy="4963168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101600" dist="76200" dir="8100000" algn="tr" rotWithShape="0">
              <a:schemeClr val="tx2">
                <a:lumMod val="75000"/>
                <a:alpha val="8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5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55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61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Total Lightning … In a Flash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8" y="3619877"/>
            <a:ext cx="2846922" cy="2704723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76200" dist="76200" dir="2700000" algn="ctr" rotWithShape="0">
              <a:schemeClr val="accent1">
                <a:lumMod val="50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1" y="784500"/>
            <a:ext cx="2846922" cy="2703338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76200" dist="76200" dir="2700000" algn="ctr" rotWithShape="0">
              <a:schemeClr val="accent1">
                <a:lumMod val="50000"/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1558" y="3733800"/>
            <a:ext cx="1625838" cy="84778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itchFamily="34" charset="0"/>
              </a:rPr>
              <a:t>3.4° Reflectivity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~6100 m (mixed phase region)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07889" y="698069"/>
            <a:ext cx="1297798" cy="3364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1450 UTC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96333" y="3605290"/>
            <a:ext cx="1352598" cy="3364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 pitchFamily="34" charset="0"/>
              </a:rPr>
              <a:t>1452 UTC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811" y="990599"/>
            <a:ext cx="1476385" cy="3429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itchFamily="34" charset="0"/>
              </a:rPr>
              <a:t>Total Lightning</a:t>
            </a:r>
          </a:p>
        </p:txBody>
      </p:sp>
      <p:sp>
        <p:nvSpPr>
          <p:cNvPr id="11" name="Oval 10"/>
          <p:cNvSpPr/>
          <p:nvPr/>
        </p:nvSpPr>
        <p:spPr>
          <a:xfrm rot="20310700">
            <a:off x="665226" y="1237631"/>
            <a:ext cx="2569960" cy="1219578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79096" y="1143000"/>
            <a:ext cx="8763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Spatial extent</a:t>
            </a:r>
            <a:endParaRPr lang="en-US" sz="1600" dirty="0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2319292" y="1435388"/>
            <a:ext cx="1559804" cy="31721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79096" y="2153459"/>
            <a:ext cx="124945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Developing updraft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631196" y="2246535"/>
            <a:ext cx="2114405" cy="19931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54828" y="3658137"/>
            <a:ext cx="140536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Radar 2 min after lightning </a:t>
            </a:r>
            <a:r>
              <a:rPr lang="en-US" sz="1600" dirty="0" err="1" smtClean="0"/>
              <a:t>obs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4828" y="4556739"/>
            <a:ext cx="140536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Lightning 10s of km from updraft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2523528" y="4647282"/>
            <a:ext cx="1084204" cy="32495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36758" y="5455341"/>
            <a:ext cx="155088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Large lightning </a:t>
            </a:r>
            <a:r>
              <a:rPr lang="en-US" sz="1600" dirty="0" err="1" smtClean="0"/>
              <a:t>obs</a:t>
            </a:r>
            <a:r>
              <a:rPr lang="en-US" sz="1600" dirty="0" smtClean="0"/>
              <a:t> with updraft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1662592" y="5160985"/>
            <a:ext cx="1916036" cy="55401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334000" y="914401"/>
            <a:ext cx="3657600" cy="5029200"/>
          </a:xfrm>
          <a:prstGeom prst="roundRect">
            <a:avLst/>
          </a:prstGeom>
          <a:solidFill>
            <a:srgbClr val="18335E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73914" y="1066802"/>
            <a:ext cx="3517686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</a:pPr>
            <a:r>
              <a:rPr lang="en-US" sz="2000" dirty="0" smtClean="0">
                <a:solidFill>
                  <a:srgbClr val="5BB9FF"/>
                </a:solidFill>
                <a:latin typeface="Calibri" pitchFamily="34" charset="0"/>
              </a:rPr>
              <a:t>Total Lightning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Intra-cloud and cloud-to-ground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Rapid updates</a:t>
            </a:r>
          </a:p>
          <a:p>
            <a:pPr marL="230188" indent="-230188">
              <a:spcAft>
                <a:spcPts val="600"/>
              </a:spcAft>
            </a:pPr>
            <a:r>
              <a:rPr lang="en-US" sz="2000" dirty="0" smtClean="0">
                <a:solidFill>
                  <a:srgbClr val="5BB9FF"/>
                </a:solidFill>
                <a:latin typeface="Calibri" pitchFamily="34" charset="0"/>
              </a:rPr>
              <a:t>Physical Reasoning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Driven by updraft in mixed phase region (above -10°C)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Stronger, deeper updrafts</a:t>
            </a:r>
          </a:p>
          <a:p>
            <a:pPr marL="687388" lvl="1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More lightning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Increase = strengthening updraft</a:t>
            </a:r>
          </a:p>
          <a:p>
            <a:pPr marL="230188" indent="-230188">
              <a:spcAft>
                <a:spcPts val="600"/>
              </a:spcAft>
            </a:pPr>
            <a:r>
              <a:rPr lang="en-US" sz="2000" dirty="0" smtClean="0">
                <a:solidFill>
                  <a:srgbClr val="5BB9FF"/>
                </a:solidFill>
                <a:latin typeface="Calibri" pitchFamily="34" charset="0"/>
              </a:rPr>
              <a:t>Applications</a:t>
            </a:r>
            <a:endParaRPr lang="en-US" sz="2000" dirty="0">
              <a:solidFill>
                <a:srgbClr val="5BB9FF"/>
              </a:solidFill>
              <a:latin typeface="Calibri" pitchFamily="34" charset="0"/>
            </a:endParaRPr>
          </a:p>
          <a:p>
            <a:pPr marL="230188" indent="-230188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Rapid increases = lightning jumps</a:t>
            </a:r>
          </a:p>
          <a:p>
            <a:pPr marL="687388" lvl="1" indent="-230188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Severe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wx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decision support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Lightning safety: Extent and lead time on first cloud-to-ground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Aviation: Convective activity</a:t>
            </a:r>
          </a:p>
        </p:txBody>
      </p:sp>
    </p:spTree>
    <p:extLst>
      <p:ext uri="{BB962C8B-B14F-4D97-AF65-F5344CB8AC3E}">
        <p14:creationId xmlns:p14="http://schemas.microsoft.com/office/powerpoint/2010/main" val="30928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37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643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Applications Development Partnerships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34" y="691980"/>
            <a:ext cx="6501958" cy="42310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7898" y="5392914"/>
            <a:ext cx="23998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lvl="2" indent="-111125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Proving Ground</a:t>
            </a:r>
          </a:p>
          <a:p>
            <a:pPr marL="111125" lvl="2" indent="-111125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Satellite liaisons</a:t>
            </a:r>
          </a:p>
          <a:p>
            <a:pPr marL="111125" lvl="2" indent="-111125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WFOs</a:t>
            </a:r>
          </a:p>
          <a:p>
            <a:pPr marL="111125" lvl="2" indent="-111125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Aviation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3782" y="5385222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25" lvl="2" indent="-111125">
              <a:buFont typeface="Arial" pitchFamily="34" charset="0"/>
              <a:buChar char="•"/>
            </a:pPr>
            <a:r>
              <a:rPr lang="en-US" sz="2200" dirty="0">
                <a:solidFill>
                  <a:schemeClr val="tx1">
                    <a:lumMod val="95000"/>
                  </a:schemeClr>
                </a:solidFill>
              </a:rPr>
              <a:t>NASA Marshall</a:t>
            </a:r>
          </a:p>
          <a:p>
            <a:pPr marL="111125" lvl="2" indent="-111125">
              <a:buFont typeface="Arial" pitchFamily="34" charset="0"/>
              <a:buChar char="•"/>
            </a:pPr>
            <a:r>
              <a:rPr lang="en-US" sz="2200" dirty="0">
                <a:solidFill>
                  <a:schemeClr val="tx1">
                    <a:lumMod val="95000"/>
                  </a:schemeClr>
                </a:solidFill>
              </a:rPr>
              <a:t>Emergency Management</a:t>
            </a:r>
          </a:p>
          <a:p>
            <a:pPr marL="111125" lvl="2" indent="-111125">
              <a:buFont typeface="Arial" pitchFamily="34" charset="0"/>
              <a:buChar char="•"/>
            </a:pPr>
            <a:r>
              <a:rPr lang="en-US" sz="2200" dirty="0">
                <a:solidFill>
                  <a:schemeClr val="tx1">
                    <a:lumMod val="95000"/>
                  </a:schemeClr>
                </a:solidFill>
              </a:rPr>
              <a:t>Satellite Foundational Course for 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</a:rPr>
              <a:t>GOES-R</a:t>
            </a:r>
            <a:endParaRPr lang="en-US" sz="22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8400" y="5390954"/>
            <a:ext cx="29032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2" indent="-1111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</a:rPr>
              <a:t>In-house 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</a:rPr>
              <a:t>partnerships, NSSTC expertise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1034" y="4985879"/>
            <a:ext cx="57034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en-US" sz="2200" b="1" dirty="0">
                <a:solidFill>
                  <a:schemeClr val="tx1">
                    <a:lumMod val="95000"/>
                  </a:schemeClr>
                </a:solidFill>
              </a:rPr>
              <a:t>SPoRT is collaborating with diverse group</a:t>
            </a:r>
          </a:p>
        </p:txBody>
      </p:sp>
    </p:spTree>
    <p:extLst>
      <p:ext uri="{BB962C8B-B14F-4D97-AF65-F5344CB8AC3E}">
        <p14:creationId xmlns:p14="http://schemas.microsoft.com/office/powerpoint/2010/main" val="13292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Weather Forecast Office Partnerships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5900" y="1320799"/>
            <a:ext cx="3810000" cy="4610101"/>
          </a:xfrm>
          <a:prstGeom prst="roundRect">
            <a:avLst/>
          </a:prstGeom>
          <a:solidFill>
            <a:srgbClr val="00174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8300" y="1473200"/>
            <a:ext cx="37338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</a:pPr>
            <a:r>
              <a:rPr lang="en-US" sz="2000" dirty="0" smtClean="0">
                <a:solidFill>
                  <a:srgbClr val="00B0F0"/>
                </a:solidFill>
                <a:latin typeface="Calibri" pitchFamily="34" charset="0"/>
              </a:rPr>
              <a:t>Key Activities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Regular interaction with all partners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2014 assessment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Development of training / science sharing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“Classic” use: Lightning jumps (Example to right)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Wider uses: Lightning safety</a:t>
            </a:r>
          </a:p>
          <a:p>
            <a:pPr marL="230188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New partnerships</a:t>
            </a:r>
          </a:p>
          <a:p>
            <a:pPr marL="687388" lvl="1" indent="-2301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WFO Buffalo, Peachtree City, and Atlanta CWSU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20" y="1320799"/>
            <a:ext cx="4703692" cy="4674416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  <a:effectLst>
            <a:outerShdw blurRad="88900" dist="76200" dir="2700000" algn="tl" rotWithShape="0">
              <a:srgbClr val="002060">
                <a:alpha val="60000"/>
              </a:srgbClr>
            </a:outerShdw>
          </a:effectLst>
        </p:spPr>
      </p:pic>
      <p:sp>
        <p:nvSpPr>
          <p:cNvPr id="19" name="Rounded Rectangle 18"/>
          <p:cNvSpPr/>
          <p:nvPr/>
        </p:nvSpPr>
        <p:spPr>
          <a:xfrm>
            <a:off x="4049597" y="5470807"/>
            <a:ext cx="1233603" cy="1182255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2x2 km, 2 min Sum Source Density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02100" y="2345967"/>
            <a:ext cx="1703186" cy="573212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2x2 km, 1 min Source Density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84570" y="6116726"/>
            <a:ext cx="2337394" cy="573212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Example from WFO Albuquerque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713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PGLM at the Hazardous Weather Testbed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34451" y="1150123"/>
            <a:ext cx="6768261" cy="5213751"/>
            <a:chOff x="-3155532" y="-4200865"/>
            <a:chExt cx="6768261" cy="52137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5532" y="-4200865"/>
              <a:ext cx="6768261" cy="4615532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101600" dist="76200" dir="2700000" algn="tl" rotWithShape="0">
                <a:schemeClr val="accent1">
                  <a:lumMod val="75000"/>
                  <a:alpha val="60000"/>
                </a:schemeClr>
              </a:outerShdw>
            </a:effectLst>
          </p:spPr>
        </p:pic>
        <p:sp>
          <p:nvSpPr>
            <p:cNvPr id="7" name="TextBox 12"/>
            <p:cNvSpPr txBox="1"/>
            <p:nvPr/>
          </p:nvSpPr>
          <p:spPr>
            <a:xfrm>
              <a:off x="564478" y="-4162471"/>
              <a:ext cx="2943916" cy="83099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Pseudo GLM flash extent density</a:t>
              </a:r>
            </a:p>
            <a:p>
              <a:pPr algn="just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Earth Networks IC/CG flashes</a:t>
              </a:r>
            </a:p>
            <a:p>
              <a:pPr algn="just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GOES-14 super rapid scan IR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TextBox 13"/>
            <p:cNvSpPr txBox="1"/>
            <p:nvPr/>
          </p:nvSpPr>
          <p:spPr>
            <a:xfrm>
              <a:off x="-1515390" y="674332"/>
              <a:ext cx="3487975" cy="33855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</a:rPr>
                <a:t>From 2015 Hazardous Weather Testbed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68" y="-2165221"/>
              <a:ext cx="3071126" cy="20118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0" name="TextBox 17"/>
            <p:cNvSpPr txBox="1"/>
            <p:nvPr/>
          </p:nvSpPr>
          <p:spPr>
            <a:xfrm>
              <a:off x="2265679" y="-2052568"/>
              <a:ext cx="1210313" cy="83099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PGLM – Shaded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ENI CGs – Blue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95000"/>
                    </a:schemeClr>
                  </a:solidFill>
                </a:rPr>
                <a:t>ENI ICs – Yellow circles</a:t>
              </a:r>
              <a:endParaRPr lang="en-US" sz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52400" y="1251329"/>
            <a:ext cx="238685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Train on total lightning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Compare with other data sets (both current and future)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Key Lesson: 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LMA concepts applicable to 8 km GLM </a:t>
            </a:r>
            <a:r>
              <a:rPr lang="en-US" sz="2200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obs</a:t>
            </a:r>
            <a:endParaRPr lang="en-US" sz="2200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Feedback now on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4906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764254"/>
            <a:ext cx="8180751" cy="5106988"/>
            <a:chOff x="533400" y="764254"/>
            <a:chExt cx="8180751" cy="5106988"/>
          </a:xfrm>
        </p:grpSpPr>
        <p:grpSp>
          <p:nvGrpSpPr>
            <p:cNvPr id="6" name="Group 5"/>
            <p:cNvGrpSpPr/>
            <p:nvPr/>
          </p:nvGrpSpPr>
          <p:grpSpPr>
            <a:xfrm>
              <a:off x="533400" y="764254"/>
              <a:ext cx="8180751" cy="5106988"/>
              <a:chOff x="776654" y="835067"/>
              <a:chExt cx="8180751" cy="5106988"/>
            </a:xfrm>
          </p:grpSpPr>
          <p:pic>
            <p:nvPicPr>
              <p:cNvPr id="8" name="Picture 4" descr="RadarCvrg10k16k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47"/>
              <a:stretch>
                <a:fillRect/>
              </a:stretch>
            </p:blipFill>
            <p:spPr bwMode="auto">
              <a:xfrm>
                <a:off x="776654" y="835067"/>
                <a:ext cx="7699375" cy="5106988"/>
              </a:xfrm>
              <a:prstGeom prst="rect">
                <a:avLst/>
              </a:prstGeom>
              <a:noFill/>
              <a:ln w="12700">
                <a:solidFill>
                  <a:srgbClr val="002060"/>
                </a:solidFill>
              </a:ln>
              <a:effectLst>
                <a:outerShdw blurRad="101600" dist="76200" dir="2700000" algn="tl" rotWithShape="0">
                  <a:srgbClr val="002060">
                    <a:alpha val="40000"/>
                  </a:srgbClr>
                </a:outerShdw>
              </a:effectLst>
            </p:spPr>
          </p:pic>
          <p:sp>
            <p:nvSpPr>
              <p:cNvPr id="9" name="Rounded Rectangle 8"/>
              <p:cNvSpPr/>
              <p:nvPr/>
            </p:nvSpPr>
            <p:spPr bwMode="auto">
              <a:xfrm>
                <a:off x="6934200" y="1378504"/>
                <a:ext cx="2023205" cy="842878"/>
              </a:xfrm>
              <a:prstGeom prst="roundRect">
                <a:avLst/>
              </a:prstGeom>
              <a:solidFill>
                <a:srgbClr val="18335E"/>
              </a:solidFill>
              <a:ln>
                <a:solidFill>
                  <a:srgbClr val="2C5D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10401" y="1432925"/>
                <a:ext cx="194700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Poor radar coverage, especially at 16,500 feet.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48640" y="795528"/>
              <a:ext cx="304673" cy="302546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3527" y="762000"/>
            <a:ext cx="8180624" cy="5111496"/>
            <a:chOff x="776781" y="832813"/>
            <a:chExt cx="8180624" cy="5111496"/>
          </a:xfrm>
        </p:grpSpPr>
        <p:pic>
          <p:nvPicPr>
            <p:cNvPr id="12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81" y="832813"/>
              <a:ext cx="7699248" cy="5111496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  <a:effectLst>
              <a:outerShdw blurRad="101600" dist="76200" dir="2700000" algn="tl" rotWithShape="0">
                <a:srgbClr val="002060">
                  <a:alpha val="40000"/>
                </a:srgbClr>
              </a:outerShdw>
            </a:effectLst>
          </p:spPr>
        </p:pic>
        <p:sp>
          <p:nvSpPr>
            <p:cNvPr id="13" name="Rounded Rectangle 12"/>
            <p:cNvSpPr/>
            <p:nvPr/>
          </p:nvSpPr>
          <p:spPr bwMode="auto">
            <a:xfrm>
              <a:off x="6934200" y="1371599"/>
              <a:ext cx="2023205" cy="1385263"/>
            </a:xfrm>
            <a:prstGeom prst="roundRect">
              <a:avLst/>
            </a:prstGeom>
            <a:solidFill>
              <a:srgbClr val="18335E"/>
            </a:solidFill>
            <a:ln>
              <a:solidFill>
                <a:srgbClr val="2C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0401" y="1426021"/>
              <a:ext cx="1947004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Southwest and Gulf Stream has a high incidence of convective SIGMETs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However …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Aviation Weather Center (AWC) Activities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140" y="5949805"/>
            <a:ext cx="4237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Images provided by James Reynolds (CWSU ZAB)</a:t>
            </a:r>
            <a:endParaRPr lang="en-US" sz="1400" i="1" dirty="0"/>
          </a:p>
        </p:txBody>
      </p:sp>
      <p:sp>
        <p:nvSpPr>
          <p:cNvPr id="18" name="Rounded Rectangle 17"/>
          <p:cNvSpPr/>
          <p:nvPr/>
        </p:nvSpPr>
        <p:spPr bwMode="auto">
          <a:xfrm>
            <a:off x="6515100" y="5811315"/>
            <a:ext cx="2023205" cy="842878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591301" y="5865736"/>
            <a:ext cx="1947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Opportunity to implement alternative data sets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251710" y="3426049"/>
            <a:ext cx="1920240" cy="654461"/>
          </a:xfrm>
          <a:custGeom>
            <a:avLst/>
            <a:gdLst>
              <a:gd name="connsiteX0" fmla="*/ 1920240 w 1920240"/>
              <a:gd name="connsiteY0" fmla="*/ 2951 h 654461"/>
              <a:gd name="connsiteX1" fmla="*/ 948690 w 1920240"/>
              <a:gd name="connsiteY1" fmla="*/ 71531 h 654461"/>
              <a:gd name="connsiteX2" fmla="*/ 491490 w 1920240"/>
              <a:gd name="connsiteY2" fmla="*/ 483011 h 654461"/>
              <a:gd name="connsiteX3" fmla="*/ 0 w 1920240"/>
              <a:gd name="connsiteY3" fmla="*/ 654461 h 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0240" h="654461">
                <a:moveTo>
                  <a:pt x="1920240" y="2951"/>
                </a:moveTo>
                <a:cubicBezTo>
                  <a:pt x="1553527" y="-2764"/>
                  <a:pt x="1186815" y="-8479"/>
                  <a:pt x="948690" y="71531"/>
                </a:cubicBezTo>
                <a:cubicBezTo>
                  <a:pt x="710565" y="151541"/>
                  <a:pt x="649605" y="385856"/>
                  <a:pt x="491490" y="483011"/>
                </a:cubicBezTo>
                <a:cubicBezTo>
                  <a:pt x="333375" y="580166"/>
                  <a:pt x="217170" y="631601"/>
                  <a:pt x="0" y="65446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228850" y="4212171"/>
            <a:ext cx="2034540" cy="279819"/>
          </a:xfrm>
          <a:custGeom>
            <a:avLst/>
            <a:gdLst>
              <a:gd name="connsiteX0" fmla="*/ 2034540 w 2034540"/>
              <a:gd name="connsiteY0" fmla="*/ 279819 h 279819"/>
              <a:gd name="connsiteX1" fmla="*/ 1074420 w 2034540"/>
              <a:gd name="connsiteY1" fmla="*/ 62649 h 279819"/>
              <a:gd name="connsiteX2" fmla="*/ 491490 w 2034540"/>
              <a:gd name="connsiteY2" fmla="*/ 5499 h 279819"/>
              <a:gd name="connsiteX3" fmla="*/ 0 w 2034540"/>
              <a:gd name="connsiteY3" fmla="*/ 5499 h 27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540" h="279819">
                <a:moveTo>
                  <a:pt x="2034540" y="279819"/>
                </a:moveTo>
                <a:cubicBezTo>
                  <a:pt x="1683067" y="194094"/>
                  <a:pt x="1331595" y="108369"/>
                  <a:pt x="1074420" y="62649"/>
                </a:cubicBezTo>
                <a:cubicBezTo>
                  <a:pt x="817245" y="16929"/>
                  <a:pt x="670560" y="15024"/>
                  <a:pt x="491490" y="5499"/>
                </a:cubicBezTo>
                <a:cubicBezTo>
                  <a:pt x="312420" y="-4026"/>
                  <a:pt x="156210" y="736"/>
                  <a:pt x="0" y="549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515100" y="3063240"/>
            <a:ext cx="720090" cy="1645920"/>
          </a:xfrm>
          <a:custGeom>
            <a:avLst/>
            <a:gdLst>
              <a:gd name="connsiteX0" fmla="*/ 0 w 720090"/>
              <a:gd name="connsiteY0" fmla="*/ 1645920 h 1645920"/>
              <a:gd name="connsiteX1" fmla="*/ 205740 w 720090"/>
              <a:gd name="connsiteY1" fmla="*/ 1028700 h 1645920"/>
              <a:gd name="connsiteX2" fmla="*/ 594360 w 720090"/>
              <a:gd name="connsiteY2" fmla="*/ 491490 h 1645920"/>
              <a:gd name="connsiteX3" fmla="*/ 720090 w 720090"/>
              <a:gd name="connsiteY3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90" h="1645920">
                <a:moveTo>
                  <a:pt x="0" y="1645920"/>
                </a:moveTo>
                <a:cubicBezTo>
                  <a:pt x="53340" y="1433512"/>
                  <a:pt x="106680" y="1221105"/>
                  <a:pt x="205740" y="1028700"/>
                </a:cubicBezTo>
                <a:cubicBezTo>
                  <a:pt x="304800" y="836295"/>
                  <a:pt x="508635" y="662940"/>
                  <a:pt x="594360" y="491490"/>
                </a:cubicBezTo>
                <a:cubicBezTo>
                  <a:pt x="680085" y="320040"/>
                  <a:pt x="700087" y="160020"/>
                  <a:pt x="72009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7229" y="4921501"/>
            <a:ext cx="21771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Major flight corridors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02913" y="4845084"/>
            <a:ext cx="21771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Major flight corridors</a:t>
            </a:r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2251710" y="3464203"/>
            <a:ext cx="1920240" cy="654461"/>
          </a:xfrm>
          <a:custGeom>
            <a:avLst/>
            <a:gdLst>
              <a:gd name="connsiteX0" fmla="*/ 1920240 w 1920240"/>
              <a:gd name="connsiteY0" fmla="*/ 2951 h 654461"/>
              <a:gd name="connsiteX1" fmla="*/ 948690 w 1920240"/>
              <a:gd name="connsiteY1" fmla="*/ 71531 h 654461"/>
              <a:gd name="connsiteX2" fmla="*/ 491490 w 1920240"/>
              <a:gd name="connsiteY2" fmla="*/ 483011 h 654461"/>
              <a:gd name="connsiteX3" fmla="*/ 0 w 1920240"/>
              <a:gd name="connsiteY3" fmla="*/ 654461 h 65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0240" h="654461">
                <a:moveTo>
                  <a:pt x="1920240" y="2951"/>
                </a:moveTo>
                <a:cubicBezTo>
                  <a:pt x="1553527" y="-2764"/>
                  <a:pt x="1186815" y="-8479"/>
                  <a:pt x="948690" y="71531"/>
                </a:cubicBezTo>
                <a:cubicBezTo>
                  <a:pt x="710565" y="151541"/>
                  <a:pt x="649605" y="385856"/>
                  <a:pt x="491490" y="483011"/>
                </a:cubicBezTo>
                <a:cubicBezTo>
                  <a:pt x="333375" y="580166"/>
                  <a:pt x="217170" y="631601"/>
                  <a:pt x="0" y="654461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390175" y="4287017"/>
            <a:ext cx="2034540" cy="279819"/>
          </a:xfrm>
          <a:custGeom>
            <a:avLst/>
            <a:gdLst>
              <a:gd name="connsiteX0" fmla="*/ 2034540 w 2034540"/>
              <a:gd name="connsiteY0" fmla="*/ 279819 h 279819"/>
              <a:gd name="connsiteX1" fmla="*/ 1074420 w 2034540"/>
              <a:gd name="connsiteY1" fmla="*/ 62649 h 279819"/>
              <a:gd name="connsiteX2" fmla="*/ 491490 w 2034540"/>
              <a:gd name="connsiteY2" fmla="*/ 5499 h 279819"/>
              <a:gd name="connsiteX3" fmla="*/ 0 w 2034540"/>
              <a:gd name="connsiteY3" fmla="*/ 5499 h 27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540" h="279819">
                <a:moveTo>
                  <a:pt x="2034540" y="279819"/>
                </a:moveTo>
                <a:cubicBezTo>
                  <a:pt x="1683067" y="194094"/>
                  <a:pt x="1331595" y="108369"/>
                  <a:pt x="1074420" y="62649"/>
                </a:cubicBezTo>
                <a:cubicBezTo>
                  <a:pt x="817245" y="16929"/>
                  <a:pt x="670560" y="15024"/>
                  <a:pt x="491490" y="5499"/>
                </a:cubicBezTo>
                <a:cubicBezTo>
                  <a:pt x="312420" y="-4026"/>
                  <a:pt x="156210" y="736"/>
                  <a:pt x="0" y="5499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900068" y="3026698"/>
            <a:ext cx="720090" cy="1645920"/>
          </a:xfrm>
          <a:custGeom>
            <a:avLst/>
            <a:gdLst>
              <a:gd name="connsiteX0" fmla="*/ 0 w 720090"/>
              <a:gd name="connsiteY0" fmla="*/ 1645920 h 1645920"/>
              <a:gd name="connsiteX1" fmla="*/ 205740 w 720090"/>
              <a:gd name="connsiteY1" fmla="*/ 1028700 h 1645920"/>
              <a:gd name="connsiteX2" fmla="*/ 594360 w 720090"/>
              <a:gd name="connsiteY2" fmla="*/ 491490 h 1645920"/>
              <a:gd name="connsiteX3" fmla="*/ 720090 w 720090"/>
              <a:gd name="connsiteY3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90" h="1645920">
                <a:moveTo>
                  <a:pt x="0" y="1645920"/>
                </a:moveTo>
                <a:cubicBezTo>
                  <a:pt x="53340" y="1433512"/>
                  <a:pt x="106680" y="1221105"/>
                  <a:pt x="205740" y="1028700"/>
                </a:cubicBezTo>
                <a:cubicBezTo>
                  <a:pt x="304800" y="836295"/>
                  <a:pt x="508635" y="662940"/>
                  <a:pt x="594360" y="491490"/>
                </a:cubicBezTo>
                <a:cubicBezTo>
                  <a:pt x="680085" y="320040"/>
                  <a:pt x="700087" y="160020"/>
                  <a:pt x="720090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 bwMode="auto">
          <a:xfrm>
            <a:off x="73128" y="1174382"/>
            <a:ext cx="2099405" cy="1676393"/>
          </a:xfrm>
          <a:prstGeom prst="roundRect">
            <a:avLst/>
          </a:prstGeom>
          <a:solidFill>
            <a:srgbClr val="18335E"/>
          </a:solidFill>
          <a:ln>
            <a:solidFill>
              <a:srgbClr val="2C5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49328" y="1228805"/>
            <a:ext cx="202320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Grew from VSPs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Aviation not widely discussed in Proving Ground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Assess total lightning with Convective SIGMETs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27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9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Impacts on AWC Activities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6" y="747692"/>
            <a:ext cx="3696020" cy="2911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47" y="4097900"/>
            <a:ext cx="4740051" cy="2331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3640" y="747692"/>
            <a:ext cx="474096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Convective SIGMETS for linear storms (left)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Encompasses highest reflectivity and where storms will go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Mostly ignores </a:t>
            </a:r>
            <a:r>
              <a:rPr lang="en-US" sz="2200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stratiform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precipitation region (i.e., aircraft continue to fly through)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06982" y="3780400"/>
            <a:ext cx="450118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AWC evaluation of PGLM may change this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Lightning activity well into </a:t>
            </a:r>
            <a:r>
              <a:rPr lang="en-US" sz="2200" dirty="0" err="1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stratiform</a:t>
            </a: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 region</a:t>
            </a:r>
          </a:p>
          <a:p>
            <a:pPr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Aircraft wish to avoid this (maintenance checks, turbulence)</a:t>
            </a:r>
          </a:p>
        </p:txBody>
      </p:sp>
    </p:spTree>
    <p:extLst>
      <p:ext uri="{BB962C8B-B14F-4D97-AF65-F5344CB8AC3E}">
        <p14:creationId xmlns:p14="http://schemas.microsoft.com/office/powerpoint/2010/main" val="32291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861" y="6168087"/>
            <a:ext cx="672206" cy="557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67" y="6289703"/>
            <a:ext cx="1472540" cy="314697"/>
          </a:xfrm>
          <a:prstGeom prst="rect">
            <a:avLst/>
          </a:prstGeom>
        </p:spPr>
      </p:pic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52400" y="92675"/>
            <a:ext cx="8850312" cy="5334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Aviation: Center Weather Service Units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6304" y="594088"/>
            <a:ext cx="5334067" cy="6192958"/>
            <a:chOff x="146304" y="594088"/>
            <a:chExt cx="5334067" cy="61929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371" y="594088"/>
              <a:ext cx="5334000" cy="3056478"/>
            </a:xfrm>
            <a:prstGeom prst="rect">
              <a:avLst/>
            </a:prstGeom>
            <a:ln w="12700">
              <a:solidFill>
                <a:srgbClr val="002060"/>
              </a:solidFill>
            </a:ln>
            <a:effectLst>
              <a:outerShdw blurRad="101600" dist="76200" dir="2700000" algn="tl" rotWithShape="0">
                <a:srgbClr val="002060">
                  <a:alpha val="40000"/>
                </a:srgbClr>
              </a:outerShdw>
            </a:effectLst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304" y="3733800"/>
              <a:ext cx="5334000" cy="3053246"/>
            </a:xfrm>
            <a:prstGeom prst="rect">
              <a:avLst/>
            </a:prstGeom>
            <a:ln w="12700">
              <a:solidFill>
                <a:srgbClr val="002060"/>
              </a:solidFill>
            </a:ln>
            <a:effectLst>
              <a:outerShdw blurRad="101600" dist="76200" dir="2700000" algn="tl" rotWithShape="0">
                <a:srgbClr val="002060">
                  <a:alpha val="40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4033859" y="1951279"/>
              <a:ext cx="1087394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2100 UTC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 rot="19609988">
              <a:off x="1157954" y="1908582"/>
              <a:ext cx="1437003" cy="111348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9609988">
              <a:off x="1161288" y="5048295"/>
              <a:ext cx="1437003" cy="111348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487280" y="5846724"/>
            <a:ext cx="2515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Example from CWSU Denver</a:t>
            </a:r>
            <a:endParaRPr lang="en-US" sz="1400" i="1" dirty="0"/>
          </a:p>
        </p:txBody>
      </p:sp>
      <p:sp>
        <p:nvSpPr>
          <p:cNvPr id="14" name="Content Placeholder 16"/>
          <p:cNvSpPr txBox="1">
            <a:spLocks/>
          </p:cNvSpPr>
          <p:nvPr/>
        </p:nvSpPr>
        <p:spPr>
          <a:xfrm>
            <a:off x="5752668" y="1936059"/>
            <a:ext cx="3188172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Gap in storms southeast of Denver International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Allows for continued air traffic within TRACON air space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6304" y="594360"/>
            <a:ext cx="5330952" cy="6190488"/>
            <a:chOff x="146304" y="594360"/>
            <a:chExt cx="5330952" cy="6190488"/>
          </a:xfrm>
        </p:grpSpPr>
        <p:pic>
          <p:nvPicPr>
            <p:cNvPr id="18" name="Picture 17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304" y="594360"/>
              <a:ext cx="5330952" cy="3054096"/>
            </a:xfrm>
            <a:prstGeom prst="rect">
              <a:avLst/>
            </a:prstGeom>
            <a:ln w="12700">
              <a:solidFill>
                <a:srgbClr val="002060"/>
              </a:solidFill>
            </a:ln>
            <a:effectLst>
              <a:outerShdw blurRad="101600" dist="76200" dir="2700000" algn="tl" rotWithShape="0">
                <a:srgbClr val="002060">
                  <a:alpha val="40000"/>
                </a:srgbClr>
              </a:outerShdw>
            </a:effectLst>
          </p:spPr>
        </p:pic>
        <p:pic>
          <p:nvPicPr>
            <p:cNvPr id="19" name="Picture 18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304" y="3730752"/>
              <a:ext cx="5330952" cy="3054096"/>
            </a:xfrm>
            <a:prstGeom prst="rect">
              <a:avLst/>
            </a:prstGeom>
            <a:ln w="12700">
              <a:solidFill>
                <a:srgbClr val="002060"/>
              </a:solidFill>
            </a:ln>
            <a:effectLst>
              <a:outerShdw blurRad="101600" dist="76200" dir="2700000" algn="tl" rotWithShape="0">
                <a:srgbClr val="002060">
                  <a:alpha val="40000"/>
                </a:srgb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4032504" y="1947672"/>
              <a:ext cx="1087394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2121 UTC</a:t>
              </a:r>
              <a:endParaRPr lang="en-US" dirty="0"/>
            </a:p>
          </p:txBody>
        </p:sp>
        <p:sp>
          <p:nvSpPr>
            <p:cNvPr id="21" name="Right Arrow 20"/>
            <p:cNvSpPr/>
            <p:nvPr/>
          </p:nvSpPr>
          <p:spPr>
            <a:xfrm rot="15096021">
              <a:off x="1907578" y="2782675"/>
              <a:ext cx="609600" cy="28448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 rot="15096021">
              <a:off x="1911096" y="5924444"/>
              <a:ext cx="609600" cy="28448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16"/>
          <p:cNvSpPr txBox="1">
            <a:spLocks/>
          </p:cNvSpPr>
          <p:nvPr/>
        </p:nvSpPr>
        <p:spPr bwMode="auto">
          <a:xfrm>
            <a:off x="5756270" y="1905001"/>
            <a:ext cx="3188172" cy="23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New storm core observed in total lightning observations prior to radar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CWSU informs Traffic Management Unit of impending route closure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6304" y="594360"/>
            <a:ext cx="5330952" cy="6190488"/>
            <a:chOff x="146304" y="594360"/>
            <a:chExt cx="5330952" cy="6190488"/>
          </a:xfrm>
        </p:grpSpPr>
        <p:pic>
          <p:nvPicPr>
            <p:cNvPr id="25" name="Picture 2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6304" y="594360"/>
              <a:ext cx="5329843" cy="3054096"/>
            </a:xfrm>
            <a:prstGeom prst="rect">
              <a:avLst/>
            </a:prstGeom>
            <a:ln w="12700">
              <a:solidFill>
                <a:srgbClr val="002060"/>
              </a:solidFill>
            </a:ln>
            <a:effectLst>
              <a:outerShdw blurRad="101600" dist="76200" dir="2700000" algn="tl" rotWithShape="0">
                <a:srgbClr val="002060">
                  <a:alpha val="40000"/>
                </a:srgbClr>
              </a:outerShdw>
            </a:effectLst>
          </p:spPr>
        </p:pic>
        <p:pic>
          <p:nvPicPr>
            <p:cNvPr id="26" name="Picture 25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304" y="3730752"/>
              <a:ext cx="5330952" cy="3054096"/>
            </a:xfrm>
            <a:prstGeom prst="rect">
              <a:avLst/>
            </a:prstGeom>
            <a:ln w="12700">
              <a:solidFill>
                <a:srgbClr val="002060"/>
              </a:solidFill>
            </a:ln>
            <a:effectLst>
              <a:outerShdw blurRad="101600" dist="76200" dir="2700000" algn="tl" rotWithShape="0">
                <a:srgbClr val="002060">
                  <a:alpha val="40000"/>
                </a:srgbClr>
              </a:outerShdw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4032504" y="1947672"/>
              <a:ext cx="1087394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2147 UTC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 rot="19609988">
              <a:off x="1161288" y="1911096"/>
              <a:ext cx="1437003" cy="1113481"/>
            </a:xfrm>
            <a:prstGeom prst="ellipse">
              <a:avLst/>
            </a:prstGeom>
            <a:solidFill>
              <a:srgbClr val="FFFF00">
                <a:alpha val="0"/>
              </a:srgbClr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19609988">
              <a:off x="1161288" y="5047488"/>
              <a:ext cx="1437003" cy="111348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Content Placeholder 16"/>
          <p:cNvSpPr txBox="1">
            <a:spLocks/>
          </p:cNvSpPr>
          <p:nvPr/>
        </p:nvSpPr>
        <p:spPr bwMode="auto">
          <a:xfrm>
            <a:off x="5755993" y="1910610"/>
            <a:ext cx="3188172" cy="23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Air route is completely closed by convection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Total lightning spatial extent and rapid updates provided additional insight into convective activity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5894681" y="740878"/>
            <a:ext cx="29041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Terminal Radar Approach Control (TRACON) Gate Monitoring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1" name="Content Placeholder 16"/>
          <p:cNvSpPr txBox="1">
            <a:spLocks/>
          </p:cNvSpPr>
          <p:nvPr/>
        </p:nvSpPr>
        <p:spPr bwMode="auto">
          <a:xfrm>
            <a:off x="5814540" y="3829867"/>
            <a:ext cx="3188172" cy="182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Key findings: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000" dirty="0" smtClean="0"/>
              <a:t>Total lightning useful to monitor convection (extent and duration) to advise Traffic Management Unit</a:t>
            </a:r>
          </a:p>
        </p:txBody>
      </p:sp>
    </p:spTree>
    <p:extLst>
      <p:ext uri="{BB962C8B-B14F-4D97-AF65-F5344CB8AC3E}">
        <p14:creationId xmlns:p14="http://schemas.microsoft.com/office/powerpoint/2010/main" val="342223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3" grpId="0"/>
      <p:bldP spid="23" grpId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927</TotalTime>
  <Words>2273</Words>
  <Application>Microsoft Office PowerPoint</Application>
  <PresentationFormat>On-screen Show (4:3)</PresentationFormat>
  <Paragraphs>344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Franklin Gothic Book</vt:lpstr>
      <vt:lpstr>Tahoma</vt:lpstr>
      <vt:lpstr>Office Theme</vt:lpstr>
      <vt:lpstr>Overview of Total Lightning Activities</vt:lpstr>
      <vt:lpstr>Lightning Fast Facts</vt:lpstr>
      <vt:lpstr>Total Lightning … In a Flash</vt:lpstr>
      <vt:lpstr>Applications Development Partnerships</vt:lpstr>
      <vt:lpstr>Weather Forecast Office Partnerships</vt:lpstr>
      <vt:lpstr>PGLM at the Hazardous Weather Testbed</vt:lpstr>
      <vt:lpstr>Aviation Weather Center (AWC) Activities</vt:lpstr>
      <vt:lpstr>Impacts on AWC Activities</vt:lpstr>
      <vt:lpstr>Aviation: Center Weather Service Units</vt:lpstr>
      <vt:lpstr>Lightning Safety – Emergency Managers</vt:lpstr>
      <vt:lpstr>Lightning Safety – Emergency Managers Example</vt:lpstr>
      <vt:lpstr>Lightning Safety – Marshall Space Flight Center</vt:lpstr>
      <vt:lpstr>Total Lightning Climatology</vt:lpstr>
      <vt:lpstr>Lightning Initiation Algorithm - UAH</vt:lpstr>
      <vt:lpstr>Lightning Initiation</vt:lpstr>
      <vt:lpstr>The Lightning Mapping Array Plug-in</vt:lpstr>
      <vt:lpstr>Meteogram Trace Tool</vt:lpstr>
      <vt:lpstr>Preparing for the Future: GLM Activities</vt:lpstr>
      <vt:lpstr>GLM Visualizations in AWIPS</vt:lpstr>
      <vt:lpstr>Animated GLM proxy in AWIPS</vt:lpstr>
      <vt:lpstr>Future Activities</vt:lpstr>
      <vt:lpstr>Timeline of Lightning Activities</vt:lpstr>
      <vt:lpstr>Qualifications for Lightning Applications</vt:lpstr>
      <vt:lpstr>Classic Use – Warning Decision Support</vt:lpstr>
      <vt:lpstr>Aviation Weather Center (AWC) Activities</vt:lpstr>
      <vt:lpstr>Extended Flashes</vt:lpstr>
      <vt:lpstr>GOES-R Proving Ground – Pseudo Geostationary Lightning Mapper (GLM)</vt:lpstr>
      <vt:lpstr>Total Lightning … In a Flash</vt:lpstr>
      <vt:lpstr>Lightning Safety – NWS Incident Support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Bell, Jordan R. (MSFC-ZP11)[UAH]</dc:creator>
  <cp:lastModifiedBy>Stano, Geoffrey T. (MSFC-ZP11)[ENSCO INC]</cp:lastModifiedBy>
  <cp:revision>128</cp:revision>
  <dcterms:created xsi:type="dcterms:W3CDTF">2016-07-13T13:16:21Z</dcterms:created>
  <dcterms:modified xsi:type="dcterms:W3CDTF">2016-07-26T17:50:19Z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stano_lightning_overview_v2</vt:lpwstr>
  </property>
  <property fmtid="{D5CDD505-2E9C-101B-9397-08002B2CF9AE}" pid="4" name="ArticulateGUID">
    <vt:lpwstr>E7421A9D-6201-4EB3-B489-FBC95B069E4F</vt:lpwstr>
  </property>
  <property fmtid="{D5CDD505-2E9C-101B-9397-08002B2CF9AE}" pid="5" name="ArticulateProjectFull">
    <vt:lpwstr>C:\Users\gstano\Desktop\Session4.1_Stano_Lightning_Overview.ppta</vt:lpwstr>
  </property>
</Properties>
</file>