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1" r:id="rId2"/>
    <p:sldId id="257" r:id="rId3"/>
    <p:sldId id="270" r:id="rId4"/>
    <p:sldId id="267" r:id="rId5"/>
    <p:sldId id="261" r:id="rId6"/>
    <p:sldId id="269" r:id="rId7"/>
    <p:sldId id="266" r:id="rId8"/>
    <p:sldId id="268" r:id="rId9"/>
    <p:sldId id="263"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snapToGrid="0" showGuides="1">
      <p:cViewPr varScale="1">
        <p:scale>
          <a:sx n="109" d="100"/>
          <a:sy n="109" d="100"/>
        </p:scale>
        <p:origin x="390" y="9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F8C19F5-96A9-4E6C-9906-8A050A55B2D0}" type="datetimeFigureOut">
              <a:rPr lang="en-US" smtClean="0"/>
              <a:t>7/25/2016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D5C340-F408-45CA-8532-AD29D075F3F0}" type="slidenum">
              <a:rPr lang="en-US" smtClean="0"/>
              <a:t>‹#›</a:t>
            </a:fld>
            <a:endParaRPr lang="en-US"/>
          </a:p>
        </p:txBody>
      </p:sp>
    </p:spTree>
    <p:extLst>
      <p:ext uri="{BB962C8B-B14F-4D97-AF65-F5344CB8AC3E}">
        <p14:creationId xmlns:p14="http://schemas.microsoft.com/office/powerpoint/2010/main" val="2814225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8C19F5-96A9-4E6C-9906-8A050A55B2D0}" type="datetimeFigureOut">
              <a:rPr lang="en-US" smtClean="0"/>
              <a:t>7/25/2016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D5C340-F408-45CA-8532-AD29D075F3F0}" type="slidenum">
              <a:rPr lang="en-US" smtClean="0"/>
              <a:t>‹#›</a:t>
            </a:fld>
            <a:endParaRPr lang="en-US"/>
          </a:p>
        </p:txBody>
      </p:sp>
    </p:spTree>
    <p:extLst>
      <p:ext uri="{BB962C8B-B14F-4D97-AF65-F5344CB8AC3E}">
        <p14:creationId xmlns:p14="http://schemas.microsoft.com/office/powerpoint/2010/main" val="3864387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8C19F5-96A9-4E6C-9906-8A050A55B2D0}" type="datetimeFigureOut">
              <a:rPr lang="en-US" smtClean="0"/>
              <a:t>7/25/2016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D5C340-F408-45CA-8532-AD29D075F3F0}" type="slidenum">
              <a:rPr lang="en-US" smtClean="0"/>
              <a:t>‹#›</a:t>
            </a:fld>
            <a:endParaRPr lang="en-US"/>
          </a:p>
        </p:txBody>
      </p:sp>
    </p:spTree>
    <p:extLst>
      <p:ext uri="{BB962C8B-B14F-4D97-AF65-F5344CB8AC3E}">
        <p14:creationId xmlns:p14="http://schemas.microsoft.com/office/powerpoint/2010/main" val="1906458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8C19F5-96A9-4E6C-9906-8A050A55B2D0}" type="datetimeFigureOut">
              <a:rPr lang="en-US" smtClean="0"/>
              <a:t>7/25/2016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D5C340-F408-45CA-8532-AD29D075F3F0}" type="slidenum">
              <a:rPr lang="en-US" smtClean="0"/>
              <a:t>‹#›</a:t>
            </a:fld>
            <a:endParaRPr lang="en-US"/>
          </a:p>
        </p:txBody>
      </p:sp>
    </p:spTree>
    <p:extLst>
      <p:ext uri="{BB962C8B-B14F-4D97-AF65-F5344CB8AC3E}">
        <p14:creationId xmlns:p14="http://schemas.microsoft.com/office/powerpoint/2010/main" val="2676235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8C19F5-96A9-4E6C-9906-8A050A55B2D0}" type="datetimeFigureOut">
              <a:rPr lang="en-US" smtClean="0"/>
              <a:t>7/25/2016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D5C340-F408-45CA-8532-AD29D075F3F0}" type="slidenum">
              <a:rPr lang="en-US" smtClean="0"/>
              <a:t>‹#›</a:t>
            </a:fld>
            <a:endParaRPr lang="en-US"/>
          </a:p>
        </p:txBody>
      </p:sp>
    </p:spTree>
    <p:extLst>
      <p:ext uri="{BB962C8B-B14F-4D97-AF65-F5344CB8AC3E}">
        <p14:creationId xmlns:p14="http://schemas.microsoft.com/office/powerpoint/2010/main" val="2954179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F8C19F5-96A9-4E6C-9906-8A050A55B2D0}" type="datetimeFigureOut">
              <a:rPr lang="en-US" smtClean="0"/>
              <a:t>7/25/2016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D5C340-F408-45CA-8532-AD29D075F3F0}" type="slidenum">
              <a:rPr lang="en-US" smtClean="0"/>
              <a:t>‹#›</a:t>
            </a:fld>
            <a:endParaRPr lang="en-US"/>
          </a:p>
        </p:txBody>
      </p:sp>
    </p:spTree>
    <p:extLst>
      <p:ext uri="{BB962C8B-B14F-4D97-AF65-F5344CB8AC3E}">
        <p14:creationId xmlns:p14="http://schemas.microsoft.com/office/powerpoint/2010/main" val="1013066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F8C19F5-96A9-4E6C-9906-8A050A55B2D0}" type="datetimeFigureOut">
              <a:rPr lang="en-US" smtClean="0"/>
              <a:t>7/25/2016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D5C340-F408-45CA-8532-AD29D075F3F0}" type="slidenum">
              <a:rPr lang="en-US" smtClean="0"/>
              <a:t>‹#›</a:t>
            </a:fld>
            <a:endParaRPr lang="en-US"/>
          </a:p>
        </p:txBody>
      </p:sp>
    </p:spTree>
    <p:extLst>
      <p:ext uri="{BB962C8B-B14F-4D97-AF65-F5344CB8AC3E}">
        <p14:creationId xmlns:p14="http://schemas.microsoft.com/office/powerpoint/2010/main" val="2060149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F8C19F5-96A9-4E6C-9906-8A050A55B2D0}" type="datetimeFigureOut">
              <a:rPr lang="en-US" smtClean="0"/>
              <a:t>7/25/2016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D5C340-F408-45CA-8532-AD29D075F3F0}" type="slidenum">
              <a:rPr lang="en-US" smtClean="0"/>
              <a:t>‹#›</a:t>
            </a:fld>
            <a:endParaRPr lang="en-US"/>
          </a:p>
        </p:txBody>
      </p:sp>
    </p:spTree>
    <p:extLst>
      <p:ext uri="{BB962C8B-B14F-4D97-AF65-F5344CB8AC3E}">
        <p14:creationId xmlns:p14="http://schemas.microsoft.com/office/powerpoint/2010/main" val="3282050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8C19F5-96A9-4E6C-9906-8A050A55B2D0}" type="datetimeFigureOut">
              <a:rPr lang="en-US" smtClean="0"/>
              <a:t>7/25/2016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D5C340-F408-45CA-8532-AD29D075F3F0}" type="slidenum">
              <a:rPr lang="en-US" smtClean="0"/>
              <a:t>‹#›</a:t>
            </a:fld>
            <a:endParaRPr lang="en-US"/>
          </a:p>
        </p:txBody>
      </p:sp>
    </p:spTree>
    <p:extLst>
      <p:ext uri="{BB962C8B-B14F-4D97-AF65-F5344CB8AC3E}">
        <p14:creationId xmlns:p14="http://schemas.microsoft.com/office/powerpoint/2010/main" val="3458482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8C19F5-96A9-4E6C-9906-8A050A55B2D0}" type="datetimeFigureOut">
              <a:rPr lang="en-US" smtClean="0"/>
              <a:t>7/25/2016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D5C340-F408-45CA-8532-AD29D075F3F0}" type="slidenum">
              <a:rPr lang="en-US" smtClean="0"/>
              <a:t>‹#›</a:t>
            </a:fld>
            <a:endParaRPr lang="en-US"/>
          </a:p>
        </p:txBody>
      </p:sp>
    </p:spTree>
    <p:extLst>
      <p:ext uri="{BB962C8B-B14F-4D97-AF65-F5344CB8AC3E}">
        <p14:creationId xmlns:p14="http://schemas.microsoft.com/office/powerpoint/2010/main" val="405839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8C19F5-96A9-4E6C-9906-8A050A55B2D0}" type="datetimeFigureOut">
              <a:rPr lang="en-US" smtClean="0"/>
              <a:t>7/25/2016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D5C340-F408-45CA-8532-AD29D075F3F0}" type="slidenum">
              <a:rPr lang="en-US" smtClean="0"/>
              <a:t>‹#›</a:t>
            </a:fld>
            <a:endParaRPr lang="en-US"/>
          </a:p>
        </p:txBody>
      </p:sp>
    </p:spTree>
    <p:extLst>
      <p:ext uri="{BB962C8B-B14F-4D97-AF65-F5344CB8AC3E}">
        <p14:creationId xmlns:p14="http://schemas.microsoft.com/office/powerpoint/2010/main" val="1966839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8C19F5-96A9-4E6C-9906-8A050A55B2D0}" type="datetimeFigureOut">
              <a:rPr lang="en-US" smtClean="0"/>
              <a:t>7/25/2016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D5C340-F408-45CA-8532-AD29D075F3F0}" type="slidenum">
              <a:rPr lang="en-US" smtClean="0"/>
              <a:t>‹#›</a:t>
            </a:fld>
            <a:endParaRPr lang="en-US"/>
          </a:p>
        </p:txBody>
      </p:sp>
    </p:spTree>
    <p:extLst>
      <p:ext uri="{BB962C8B-B14F-4D97-AF65-F5344CB8AC3E}">
        <p14:creationId xmlns:p14="http://schemas.microsoft.com/office/powerpoint/2010/main" val="18629884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5.emf"/><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13.emf"/><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3"/>
          <p:cNvSpPr>
            <a:spLocks noGrp="1"/>
          </p:cNvSpPr>
          <p:nvPr>
            <p:ph type="title"/>
          </p:nvPr>
        </p:nvSpPr>
        <p:spPr>
          <a:xfrm>
            <a:off x="0" y="1709739"/>
            <a:ext cx="7875588" cy="2852737"/>
          </a:xfrm>
        </p:spPr>
        <p:txBody>
          <a:bodyPr/>
          <a:lstStyle/>
          <a:p>
            <a:r>
              <a:rPr lang="en-US" dirty="0" smtClean="0"/>
              <a:t>Future Modeling and Data Assimilation Activities</a:t>
            </a:r>
            <a:endParaRPr lang="en-US" dirty="0"/>
          </a:p>
        </p:txBody>
      </p:sp>
      <p:sp>
        <p:nvSpPr>
          <p:cNvPr id="5" name="Text Placeholder 4"/>
          <p:cNvSpPr>
            <a:spLocks noGrp="1"/>
          </p:cNvSpPr>
          <p:nvPr>
            <p:ph type="body" idx="1"/>
          </p:nvPr>
        </p:nvSpPr>
        <p:spPr>
          <a:xfrm>
            <a:off x="0" y="4589464"/>
            <a:ext cx="7875588" cy="1500187"/>
          </a:xfrm>
        </p:spPr>
        <p:txBody>
          <a:bodyPr/>
          <a:lstStyle/>
          <a:p>
            <a:r>
              <a:rPr lang="en-US" dirty="0" smtClean="0"/>
              <a:t>Bradley Zavodsky, Andrew Molthan, Jonathan Case, Clay Blankenship, Aaron </a:t>
            </a:r>
            <a:r>
              <a:rPr lang="en-US" dirty="0" err="1" smtClean="0"/>
              <a:t>Naeger</a:t>
            </a:r>
            <a:r>
              <a:rPr lang="en-US" dirty="0" smtClean="0"/>
              <a:t>, Nicholas Elmer, Jayanthi Srikishen</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753" y="6168087"/>
            <a:ext cx="672206" cy="55793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959" y="6289703"/>
            <a:ext cx="1472540" cy="314697"/>
          </a:xfrm>
          <a:prstGeom prst="rect">
            <a:avLst/>
          </a:prstGeom>
        </p:spPr>
      </p:pic>
    </p:spTree>
    <p:extLst>
      <p:ext uri="{BB962C8B-B14F-4D97-AF65-F5344CB8AC3E}">
        <p14:creationId xmlns:p14="http://schemas.microsoft.com/office/powerpoint/2010/main" val="17393562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53" y="6168087"/>
            <a:ext cx="672206" cy="557930"/>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59" y="6289703"/>
            <a:ext cx="1472540" cy="314697"/>
          </a:xfrm>
          <a:prstGeom prst="rect">
            <a:avLst/>
          </a:prstGeom>
        </p:spPr>
      </p:pic>
      <p:sp>
        <p:nvSpPr>
          <p:cNvPr id="4" name="Title 15"/>
          <p:cNvSpPr>
            <a:spLocks noGrp="1"/>
          </p:cNvSpPr>
          <p:nvPr>
            <p:ph type="title"/>
          </p:nvPr>
        </p:nvSpPr>
        <p:spPr>
          <a:xfrm>
            <a:off x="0" y="152400"/>
            <a:ext cx="9144000" cy="1143000"/>
          </a:xfrm>
        </p:spPr>
        <p:txBody>
          <a:bodyPr>
            <a:normAutofit/>
          </a:bodyPr>
          <a:lstStyle/>
          <a:p>
            <a:r>
              <a:rPr lang="en-US" sz="4400" b="1" dirty="0" smtClean="0">
                <a:effectLst>
                  <a:outerShdw blurRad="38100" dist="38100" dir="2700000" algn="tl">
                    <a:srgbClr val="000000">
                      <a:alpha val="43137"/>
                    </a:srgbClr>
                  </a:outerShdw>
                </a:effectLst>
              </a:rPr>
              <a:t>Reduction in Hyperspectral IR Profiles</a:t>
            </a:r>
            <a:endParaRPr lang="en-US" sz="4400" b="1" dirty="0">
              <a:effectLst>
                <a:outerShdw blurRad="38100" dist="38100" dir="2700000" algn="tl">
                  <a:srgbClr val="000000">
                    <a:alpha val="43137"/>
                  </a:srgbClr>
                </a:outerShdw>
              </a:effectLst>
            </a:endParaRPr>
          </a:p>
        </p:txBody>
      </p:sp>
      <p:sp>
        <p:nvSpPr>
          <p:cNvPr id="6" name="Content Placeholder 3"/>
          <p:cNvSpPr txBox="1">
            <a:spLocks/>
          </p:cNvSpPr>
          <p:nvPr/>
        </p:nvSpPr>
        <p:spPr>
          <a:xfrm>
            <a:off x="540240" y="1369840"/>
            <a:ext cx="7721728" cy="477877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85750" indent="-285750">
              <a:buFont typeface="Arial" panose="020B0604020202020204" pitchFamily="34" charset="0"/>
              <a:buChar char="•"/>
            </a:pPr>
            <a:r>
              <a:rPr lang="en-US" sz="1800" dirty="0" smtClean="0"/>
              <a:t>Since its inception, SPoRT has had expertise in assimilation of retrieved temperature and moisture profiles from hyperspectral IR sounders (e.g., AIRS, IASI, </a:t>
            </a:r>
            <a:r>
              <a:rPr lang="en-US" sz="1800" dirty="0" err="1" smtClean="0"/>
              <a:t>CrIS</a:t>
            </a:r>
            <a:r>
              <a:rPr lang="en-US" sz="1800" dirty="0" smtClean="0"/>
              <a:t>) into regional models</a:t>
            </a:r>
          </a:p>
          <a:p>
            <a:pPr marL="285750" indent="-285750">
              <a:buFont typeface="Arial" panose="020B0604020202020204" pitchFamily="34" charset="0"/>
              <a:buChar char="•"/>
            </a:pPr>
            <a:r>
              <a:rPr lang="en-US" sz="1800" dirty="0" smtClean="0"/>
              <a:t>Previous SAC noted that the community from global to local models have moved on to radiance assimilation, for which NASA and NOAA have invested substantial resources, so the operational users for this type of assimilation is reduced</a:t>
            </a:r>
          </a:p>
          <a:p>
            <a:pPr marL="285750" indent="-285750">
              <a:buFont typeface="Arial" panose="020B0604020202020204" pitchFamily="34" charset="0"/>
              <a:buChar char="•"/>
            </a:pPr>
            <a:r>
              <a:rPr lang="en-US" sz="1800" dirty="0"/>
              <a:t>Last two leads for this type of work have migrated into larger leadership positions and success in filling contractors/students to fill that void has not had much </a:t>
            </a:r>
            <a:r>
              <a:rPr lang="en-US" sz="1800" dirty="0" smtClean="0"/>
              <a:t>success</a:t>
            </a:r>
          </a:p>
          <a:p>
            <a:pPr marL="285750" indent="-285750">
              <a:buFont typeface="Arial" panose="020B0604020202020204" pitchFamily="34" charset="0"/>
              <a:buChar char="•"/>
            </a:pPr>
            <a:r>
              <a:rPr lang="en-US" sz="1800" dirty="0" smtClean="0"/>
              <a:t>Should SPoRT continue to pursue research into demonstrating hyperspectral IR profiles on regional/local modeling?</a:t>
            </a:r>
            <a:endParaRPr lang="en-US" sz="1800" dirty="0"/>
          </a:p>
        </p:txBody>
      </p:sp>
    </p:spTree>
    <p:extLst>
      <p:ext uri="{BB962C8B-B14F-4D97-AF65-F5344CB8AC3E}">
        <p14:creationId xmlns:p14="http://schemas.microsoft.com/office/powerpoint/2010/main" val="7170799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53" y="6168087"/>
            <a:ext cx="672206" cy="557930"/>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59" y="6289703"/>
            <a:ext cx="1472540" cy="314697"/>
          </a:xfrm>
          <a:prstGeom prst="rect">
            <a:avLst/>
          </a:prstGeom>
        </p:spPr>
      </p:pic>
      <p:sp>
        <p:nvSpPr>
          <p:cNvPr id="5" name="Title 15"/>
          <p:cNvSpPr>
            <a:spLocks noGrp="1"/>
          </p:cNvSpPr>
          <p:nvPr>
            <p:ph type="title"/>
          </p:nvPr>
        </p:nvSpPr>
        <p:spPr>
          <a:xfrm>
            <a:off x="457200" y="152400"/>
            <a:ext cx="8229600" cy="1143000"/>
          </a:xfrm>
        </p:spPr>
        <p:txBody>
          <a:bodyPr>
            <a:normAutofit/>
          </a:bodyPr>
          <a:lstStyle/>
          <a:p>
            <a:r>
              <a:rPr lang="en-US" sz="4400" b="1" dirty="0" smtClean="0">
                <a:effectLst>
                  <a:outerShdw blurRad="38100" dist="38100" dir="2700000" algn="tl">
                    <a:srgbClr val="000000">
                      <a:alpha val="43137"/>
                    </a:srgbClr>
                  </a:outerShdw>
                </a:effectLst>
              </a:rPr>
              <a:t>Outline</a:t>
            </a:r>
            <a:endParaRPr lang="en-US" sz="4400" b="1" dirty="0">
              <a:effectLst>
                <a:outerShdw blurRad="38100" dist="38100" dir="2700000" algn="tl">
                  <a:srgbClr val="000000">
                    <a:alpha val="43137"/>
                  </a:srgbClr>
                </a:outerShdw>
              </a:effectLst>
            </a:endParaRPr>
          </a:p>
        </p:txBody>
      </p:sp>
      <p:sp>
        <p:nvSpPr>
          <p:cNvPr id="6" name="Content Placeholder 3"/>
          <p:cNvSpPr txBox="1">
            <a:spLocks/>
          </p:cNvSpPr>
          <p:nvPr/>
        </p:nvSpPr>
        <p:spPr>
          <a:xfrm>
            <a:off x="540240" y="1369840"/>
            <a:ext cx="8146560" cy="477877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85750" indent="-285750">
              <a:buFont typeface="Arial" panose="020B0604020202020204" pitchFamily="34" charset="0"/>
              <a:buChar char="•"/>
            </a:pPr>
            <a:r>
              <a:rPr lang="en-US" dirty="0" smtClean="0"/>
              <a:t>Transition SPoRT-LIS to Noah-MP</a:t>
            </a:r>
          </a:p>
          <a:p>
            <a:pPr marL="285750" indent="-285750">
              <a:buFont typeface="Arial" panose="020B0604020202020204" pitchFamily="34" charset="0"/>
              <a:buChar char="•"/>
            </a:pPr>
            <a:r>
              <a:rPr lang="en-US" dirty="0"/>
              <a:t>R2O for GSFC Research into SPoRT-LIS</a:t>
            </a:r>
          </a:p>
          <a:p>
            <a:pPr marL="285750" indent="-285750">
              <a:buFont typeface="Arial" panose="020B0604020202020204" pitchFamily="34" charset="0"/>
              <a:buChar char="•"/>
            </a:pPr>
            <a:r>
              <a:rPr lang="en-US" dirty="0"/>
              <a:t>NASA R2O Into National Water Model</a:t>
            </a:r>
          </a:p>
          <a:p>
            <a:pPr marL="285750" indent="-285750">
              <a:buFont typeface="Arial" panose="020B0604020202020204" pitchFamily="34" charset="0"/>
              <a:buChar char="•"/>
            </a:pPr>
            <a:r>
              <a:rPr lang="en-US" dirty="0" smtClean="0"/>
              <a:t>Ensemble Modeling Initiatives</a:t>
            </a:r>
          </a:p>
          <a:p>
            <a:pPr marL="285750" indent="-285750">
              <a:buFont typeface="Arial" panose="020B0604020202020204" pitchFamily="34" charset="0"/>
              <a:buChar char="•"/>
            </a:pPr>
            <a:r>
              <a:rPr lang="en-US" dirty="0" smtClean="0"/>
              <a:t>International </a:t>
            </a:r>
            <a:r>
              <a:rPr lang="en-US" dirty="0"/>
              <a:t>Collaborative Experiment – </a:t>
            </a:r>
            <a:r>
              <a:rPr lang="en-US" dirty="0" err="1"/>
              <a:t>PyeongChang</a:t>
            </a:r>
            <a:r>
              <a:rPr lang="en-US" dirty="0"/>
              <a:t> Olympic </a:t>
            </a:r>
            <a:r>
              <a:rPr lang="en-US" dirty="0" smtClean="0"/>
              <a:t>Paralympic (ICE-POP)</a:t>
            </a:r>
          </a:p>
          <a:p>
            <a:pPr marL="285750" indent="-285750">
              <a:buFont typeface="Arial" panose="020B0604020202020204" pitchFamily="34" charset="0"/>
              <a:buChar char="•"/>
            </a:pPr>
            <a:r>
              <a:rPr lang="en-US" dirty="0"/>
              <a:t>Regional Seasonal </a:t>
            </a:r>
            <a:r>
              <a:rPr lang="en-US" dirty="0" smtClean="0"/>
              <a:t>Forecasts</a:t>
            </a:r>
          </a:p>
          <a:p>
            <a:pPr marL="285750" indent="-285750">
              <a:buFont typeface="Arial" panose="020B0604020202020204" pitchFamily="34" charset="0"/>
              <a:buChar char="•"/>
            </a:pPr>
            <a:r>
              <a:rPr lang="en-US" dirty="0" smtClean="0"/>
              <a:t>Aerosols for cloud/precipitation dynamics and radiative transfer modeling</a:t>
            </a:r>
          </a:p>
          <a:p>
            <a:pPr marL="285750" indent="-285750">
              <a:buFont typeface="Arial" panose="020B0604020202020204" pitchFamily="34" charset="0"/>
              <a:buChar char="•"/>
            </a:pPr>
            <a:r>
              <a:rPr lang="en-US" dirty="0" smtClean="0"/>
              <a:t>Reduction of emphasis on hyperspectral IR retrieved profile assimilation</a:t>
            </a:r>
            <a:endParaRPr lang="en-US" dirty="0"/>
          </a:p>
        </p:txBody>
      </p:sp>
    </p:spTree>
    <p:extLst>
      <p:ext uri="{BB962C8B-B14F-4D97-AF65-F5344CB8AC3E}">
        <p14:creationId xmlns:p14="http://schemas.microsoft.com/office/powerpoint/2010/main" val="3680482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53" y="6168087"/>
            <a:ext cx="672206" cy="557930"/>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59" y="6289703"/>
            <a:ext cx="1472540" cy="314697"/>
          </a:xfrm>
          <a:prstGeom prst="rect">
            <a:avLst/>
          </a:prstGeom>
        </p:spPr>
      </p:pic>
      <p:sp>
        <p:nvSpPr>
          <p:cNvPr id="4" name="Title 15"/>
          <p:cNvSpPr>
            <a:spLocks noGrp="1"/>
          </p:cNvSpPr>
          <p:nvPr>
            <p:ph type="title"/>
          </p:nvPr>
        </p:nvSpPr>
        <p:spPr>
          <a:xfrm>
            <a:off x="457200" y="152400"/>
            <a:ext cx="8229600" cy="1143000"/>
          </a:xfrm>
        </p:spPr>
        <p:txBody>
          <a:bodyPr>
            <a:normAutofit/>
          </a:bodyPr>
          <a:lstStyle/>
          <a:p>
            <a:pPr algn="ctr"/>
            <a:r>
              <a:rPr lang="en-US" sz="4400" b="1" dirty="0" smtClean="0">
                <a:effectLst>
                  <a:outerShdw blurRad="38100" dist="38100" dir="2700000" algn="tl">
                    <a:srgbClr val="000000">
                      <a:alpha val="43137"/>
                    </a:srgbClr>
                  </a:outerShdw>
                </a:effectLst>
              </a:rPr>
              <a:t>Develop SPoRT-LIS with Noah-MP</a:t>
            </a:r>
            <a:endParaRPr lang="en-US" sz="4400" b="1" dirty="0">
              <a:effectLst>
                <a:outerShdw blurRad="38100" dist="38100" dir="2700000" algn="tl">
                  <a:srgbClr val="000000">
                    <a:alpha val="43137"/>
                  </a:srgbClr>
                </a:outerShdw>
              </a:effectLst>
            </a:endParaRPr>
          </a:p>
        </p:txBody>
      </p:sp>
      <p:sp>
        <p:nvSpPr>
          <p:cNvPr id="6" name="Content Placeholder 3"/>
          <p:cNvSpPr txBox="1">
            <a:spLocks/>
          </p:cNvSpPr>
          <p:nvPr/>
        </p:nvSpPr>
        <p:spPr>
          <a:xfrm>
            <a:off x="342899" y="1440180"/>
            <a:ext cx="8469327" cy="457376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85750" indent="-285750">
              <a:buFont typeface="Arial" panose="020B0604020202020204" pitchFamily="34" charset="0"/>
              <a:buChar char="•"/>
            </a:pPr>
            <a:r>
              <a:rPr lang="en-US" sz="2000" dirty="0" smtClean="0"/>
              <a:t>NOAA LSM activities are migrating to the Noah-Multiphysics (Noah-MP) land surface model</a:t>
            </a:r>
          </a:p>
          <a:p>
            <a:pPr marL="285750" indent="-285750">
              <a:buFont typeface="Arial" panose="020B0604020202020204" pitchFamily="34" charset="0"/>
              <a:buChar char="•"/>
            </a:pPr>
            <a:r>
              <a:rPr lang="en-US" sz="2000" dirty="0" smtClean="0"/>
              <a:t>Continued development of SPoRT-LIS products will occur, including a Noah-MP run that will either replace or create a mini-ensemble for the current Noah version (similar in concept to the NLDAS-2)</a:t>
            </a:r>
          </a:p>
          <a:p>
            <a:pPr marL="742950" lvl="1" indent="-285750">
              <a:buFont typeface="Wingdings" panose="05000000000000000000" pitchFamily="2" charset="2"/>
              <a:buChar char="§"/>
            </a:pPr>
            <a:r>
              <a:rPr lang="en-US" sz="1800" dirty="0" smtClean="0">
                <a:solidFill>
                  <a:schemeClr val="tx1"/>
                </a:solidFill>
              </a:rPr>
              <a:t>Noah-MP enables connectivity to the National Water Model (NWM)</a:t>
            </a:r>
          </a:p>
          <a:p>
            <a:pPr marL="742950" lvl="1" indent="-285750">
              <a:buFont typeface="Wingdings" panose="05000000000000000000" pitchFamily="2" charset="2"/>
              <a:buChar char="§"/>
            </a:pPr>
            <a:r>
              <a:rPr lang="en-US" sz="1800" dirty="0">
                <a:solidFill>
                  <a:schemeClr val="tx1"/>
                </a:solidFill>
              </a:rPr>
              <a:t>Plan to implement </a:t>
            </a:r>
            <a:r>
              <a:rPr lang="en-US" sz="1800" dirty="0" smtClean="0">
                <a:solidFill>
                  <a:schemeClr val="tx1"/>
                </a:solidFill>
              </a:rPr>
              <a:t>a NWM configuration of SPoRT-LIS using Noah-MP</a:t>
            </a:r>
          </a:p>
          <a:p>
            <a:pPr marL="742950" lvl="1" indent="-285750">
              <a:buFont typeface="Wingdings" panose="05000000000000000000" pitchFamily="2" charset="2"/>
              <a:buChar char="§"/>
            </a:pPr>
            <a:r>
              <a:rPr lang="en-US" sz="1800" dirty="0" smtClean="0">
                <a:solidFill>
                  <a:schemeClr val="tx1"/>
                </a:solidFill>
              </a:rPr>
              <a:t>Provides more consistent input land surface fields to Elmer’s WRF-Hydro studies</a:t>
            </a:r>
          </a:p>
          <a:p>
            <a:pPr marL="742950" lvl="1" indent="-285750">
              <a:buFont typeface="Wingdings" panose="05000000000000000000" pitchFamily="2" charset="2"/>
              <a:buChar char="§"/>
            </a:pPr>
            <a:r>
              <a:rPr lang="en-US" sz="1800" dirty="0" smtClean="0">
                <a:solidFill>
                  <a:schemeClr val="tx1"/>
                </a:solidFill>
              </a:rPr>
              <a:t>Groundwater model in Noah-MP enables assimilation of total terrestrial water</a:t>
            </a:r>
            <a:endParaRPr lang="en-US" sz="1800" dirty="0">
              <a:solidFill>
                <a:schemeClr val="tx1"/>
              </a:solidFill>
            </a:endParaRPr>
          </a:p>
          <a:p>
            <a:pPr marL="285750" indent="-285750">
              <a:buFont typeface="Arial" panose="020B0604020202020204" pitchFamily="34" charset="0"/>
              <a:buChar char="•"/>
            </a:pPr>
            <a:r>
              <a:rPr lang="en-US" sz="2000" dirty="0" smtClean="0"/>
              <a:t>Allows the opportunity to investigate satellite-based land products, such as Leaf Area Index (LAI), that may allow SPoRT to develop future composite modeling products</a:t>
            </a:r>
          </a:p>
          <a:p>
            <a:pPr marL="285750" indent="-285750">
              <a:buFont typeface="Arial" panose="020B0604020202020204" pitchFamily="34" charset="0"/>
              <a:buChar char="•"/>
            </a:pPr>
            <a:r>
              <a:rPr lang="en-US" sz="2000" dirty="0" smtClean="0"/>
              <a:t>Will continue coordinating with GSFC/NCAR team on coupling LIS and WRF-Hydro capabilities</a:t>
            </a:r>
          </a:p>
        </p:txBody>
      </p:sp>
    </p:spTree>
    <p:extLst>
      <p:ext uri="{BB962C8B-B14F-4D97-AF65-F5344CB8AC3E}">
        <p14:creationId xmlns:p14="http://schemas.microsoft.com/office/powerpoint/2010/main" val="19873305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53" y="6168087"/>
            <a:ext cx="672206" cy="557930"/>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59" y="6289703"/>
            <a:ext cx="1472540" cy="314697"/>
          </a:xfrm>
          <a:prstGeom prst="rect">
            <a:avLst/>
          </a:prstGeom>
        </p:spPr>
      </p:pic>
      <p:sp>
        <p:nvSpPr>
          <p:cNvPr id="4" name="Title 15"/>
          <p:cNvSpPr>
            <a:spLocks noGrp="1"/>
          </p:cNvSpPr>
          <p:nvPr>
            <p:ph type="title"/>
          </p:nvPr>
        </p:nvSpPr>
        <p:spPr>
          <a:xfrm>
            <a:off x="457200" y="152400"/>
            <a:ext cx="8229600" cy="1143000"/>
          </a:xfrm>
        </p:spPr>
        <p:txBody>
          <a:bodyPr>
            <a:normAutofit fontScale="90000"/>
          </a:bodyPr>
          <a:lstStyle/>
          <a:p>
            <a:r>
              <a:rPr lang="en-US" sz="4400" b="1" dirty="0" smtClean="0">
                <a:effectLst>
                  <a:outerShdw blurRad="38100" dist="38100" dir="2700000" algn="tl">
                    <a:srgbClr val="000000">
                      <a:alpha val="43137"/>
                    </a:srgbClr>
                  </a:outerShdw>
                </a:effectLst>
              </a:rPr>
              <a:t>R2O for GSFC Research into SPoRT-LIS</a:t>
            </a:r>
            <a:endParaRPr lang="en-US" sz="4400" b="1" dirty="0">
              <a:effectLst>
                <a:outerShdw blurRad="38100" dist="38100" dir="2700000" algn="tl">
                  <a:srgbClr val="000000">
                    <a:alpha val="43137"/>
                  </a:srgbClr>
                </a:outerShdw>
              </a:effectLst>
            </a:endParaRPr>
          </a:p>
        </p:txBody>
      </p:sp>
      <p:sp>
        <p:nvSpPr>
          <p:cNvPr id="6" name="Content Placeholder 3"/>
          <p:cNvSpPr txBox="1">
            <a:spLocks/>
          </p:cNvSpPr>
          <p:nvPr/>
        </p:nvSpPr>
        <p:spPr>
          <a:xfrm>
            <a:off x="540240" y="1369840"/>
            <a:ext cx="4547556" cy="477877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85750" indent="-285750">
              <a:buFont typeface="Arial" panose="020B0604020202020204" pitchFamily="34" charset="0"/>
              <a:buChar char="•"/>
            </a:pPr>
            <a:r>
              <a:rPr lang="en-US" sz="1800" dirty="0" smtClean="0"/>
              <a:t>GSFC has performed substantial research into assimilation of various datasets into the LIS</a:t>
            </a:r>
          </a:p>
          <a:p>
            <a:pPr marL="742950" lvl="1" indent="-285750">
              <a:buFont typeface="Arial" panose="020B0604020202020204" pitchFamily="34" charset="0"/>
              <a:buChar char="•"/>
            </a:pPr>
            <a:r>
              <a:rPr lang="en-US" sz="1400" dirty="0" smtClean="0"/>
              <a:t>Snow water equivalent</a:t>
            </a:r>
          </a:p>
          <a:p>
            <a:pPr marL="742950" lvl="1" indent="-285750">
              <a:buFont typeface="Arial" panose="020B0604020202020204" pitchFamily="34" charset="0"/>
              <a:buChar char="•"/>
            </a:pPr>
            <a:r>
              <a:rPr lang="en-US" sz="1400" dirty="0" smtClean="0"/>
              <a:t>Irrigation</a:t>
            </a:r>
            <a:endParaRPr lang="en-US" sz="1400" dirty="0"/>
          </a:p>
          <a:p>
            <a:pPr marL="285750" indent="-285750">
              <a:buFont typeface="Arial" panose="020B0604020202020204" pitchFamily="34" charset="0"/>
              <a:buChar char="•"/>
            </a:pPr>
            <a:r>
              <a:rPr lang="en-US" sz="1800" dirty="0" smtClean="0"/>
              <a:t>Leverage ongoing collaborations with NU-WRF/LIS team at GSFC to identify datasets that have had positive impacts in publications and integrate real-time data download, ingest into SPoRT-LIS, and disseminate capabilities to partners</a:t>
            </a:r>
          </a:p>
          <a:p>
            <a:pPr marL="285750" indent="-285750">
              <a:buFont typeface="Arial" panose="020B0604020202020204" pitchFamily="34" charset="0"/>
              <a:buChar char="•"/>
            </a:pPr>
            <a:r>
              <a:rPr lang="en-US" sz="1800" dirty="0" smtClean="0"/>
              <a:t>Improvements to these characterizations may aid in better representation of drought/flood percentile product over the Central Plains and Mountain West</a:t>
            </a:r>
            <a:endParaRPr lang="en-US" sz="1800" dirty="0"/>
          </a:p>
        </p:txBody>
      </p:sp>
      <p:pic>
        <p:nvPicPr>
          <p:cNvPr id="2" name="Picture 1"/>
          <p:cNvPicPr>
            <a:picLocks noChangeAspect="1"/>
          </p:cNvPicPr>
          <p:nvPr/>
        </p:nvPicPr>
        <p:blipFill>
          <a:blip r:embed="rId4"/>
          <a:stretch>
            <a:fillRect/>
          </a:stretch>
        </p:blipFill>
        <p:spPr>
          <a:xfrm>
            <a:off x="5023059" y="1369840"/>
            <a:ext cx="2462073" cy="3251837"/>
          </a:xfrm>
          <a:prstGeom prst="rect">
            <a:avLst/>
          </a:prstGeom>
          <a:ln w="15875">
            <a:solidFill>
              <a:schemeClr val="tx1"/>
            </a:solidFill>
          </a:ln>
        </p:spPr>
      </p:pic>
      <p:pic>
        <p:nvPicPr>
          <p:cNvPr id="7" name="Picture 6"/>
          <p:cNvPicPr>
            <a:picLocks noChangeAspect="1"/>
          </p:cNvPicPr>
          <p:nvPr/>
        </p:nvPicPr>
        <p:blipFill>
          <a:blip r:embed="rId5"/>
          <a:stretch>
            <a:fillRect/>
          </a:stretch>
        </p:blipFill>
        <p:spPr>
          <a:xfrm>
            <a:off x="6254095" y="2703076"/>
            <a:ext cx="2482898" cy="3314700"/>
          </a:xfrm>
          <a:prstGeom prst="rect">
            <a:avLst/>
          </a:prstGeom>
          <a:ln w="15875">
            <a:solidFill>
              <a:schemeClr val="tx1"/>
            </a:solidFill>
          </a:ln>
        </p:spPr>
      </p:pic>
    </p:spTree>
    <p:extLst>
      <p:ext uri="{BB962C8B-B14F-4D97-AF65-F5344CB8AC3E}">
        <p14:creationId xmlns:p14="http://schemas.microsoft.com/office/powerpoint/2010/main" val="31527764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53" y="6168087"/>
            <a:ext cx="672206" cy="557930"/>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59" y="6289703"/>
            <a:ext cx="1472540" cy="314697"/>
          </a:xfrm>
          <a:prstGeom prst="rect">
            <a:avLst/>
          </a:prstGeom>
        </p:spPr>
      </p:pic>
      <p:sp>
        <p:nvSpPr>
          <p:cNvPr id="4" name="Title 15"/>
          <p:cNvSpPr>
            <a:spLocks noGrp="1"/>
          </p:cNvSpPr>
          <p:nvPr>
            <p:ph type="title"/>
          </p:nvPr>
        </p:nvSpPr>
        <p:spPr>
          <a:xfrm>
            <a:off x="457200" y="152400"/>
            <a:ext cx="8229600" cy="1143000"/>
          </a:xfrm>
        </p:spPr>
        <p:txBody>
          <a:bodyPr>
            <a:normAutofit fontScale="90000"/>
          </a:bodyPr>
          <a:lstStyle/>
          <a:p>
            <a:r>
              <a:rPr lang="en-US" sz="4400" b="1" dirty="0" smtClean="0">
                <a:effectLst>
                  <a:outerShdw blurRad="38100" dist="38100" dir="2700000" algn="tl">
                    <a:srgbClr val="000000">
                      <a:alpha val="43137"/>
                    </a:srgbClr>
                  </a:outerShdw>
                </a:effectLst>
              </a:rPr>
              <a:t>NASA R2O Into National Water Model</a:t>
            </a:r>
            <a:endParaRPr lang="en-US" sz="4400" b="1" dirty="0">
              <a:effectLst>
                <a:outerShdw blurRad="38100" dist="38100" dir="2700000" algn="tl">
                  <a:srgbClr val="000000">
                    <a:alpha val="43137"/>
                  </a:srgbClr>
                </a:outerShdw>
              </a:effectLst>
            </a:endParaRPr>
          </a:p>
        </p:txBody>
      </p:sp>
      <p:sp>
        <p:nvSpPr>
          <p:cNvPr id="6" name="Content Placeholder 3"/>
          <p:cNvSpPr txBox="1">
            <a:spLocks/>
          </p:cNvSpPr>
          <p:nvPr/>
        </p:nvSpPr>
        <p:spPr>
          <a:xfrm>
            <a:off x="74793" y="1352256"/>
            <a:ext cx="3767731" cy="477877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85750" indent="-285750">
              <a:buFont typeface="Arial" panose="020B0604020202020204" pitchFamily="34" charset="0"/>
              <a:buChar char="•"/>
            </a:pPr>
            <a:r>
              <a:rPr lang="en-US" sz="1800" dirty="0" smtClean="0"/>
              <a:t>Continue research activities to demonstrate NASA datasets in National Water Model (NWM)</a:t>
            </a:r>
          </a:p>
          <a:p>
            <a:pPr marL="742950" lvl="1" indent="-285750">
              <a:buFont typeface="Arial" panose="020B0604020202020204" pitchFamily="34" charset="0"/>
              <a:buChar char="•"/>
            </a:pPr>
            <a:r>
              <a:rPr lang="en-US" sz="1400" dirty="0" smtClean="0"/>
              <a:t>SAC Member Joe </a:t>
            </a:r>
            <a:r>
              <a:rPr lang="en-US" sz="1400" dirty="0" err="1" smtClean="0"/>
              <a:t>Santanello</a:t>
            </a:r>
            <a:r>
              <a:rPr lang="en-US" sz="1400" dirty="0" smtClean="0"/>
              <a:t> has a NASA-funded project to link LIS and WRF-Hydro in ESMF</a:t>
            </a:r>
          </a:p>
          <a:p>
            <a:pPr marL="742950" lvl="1" indent="-285750">
              <a:buFont typeface="Arial" panose="020B0604020202020204" pitchFamily="34" charset="0"/>
              <a:buChar char="•"/>
            </a:pPr>
            <a:r>
              <a:rPr lang="en-US" sz="1400" dirty="0" smtClean="0"/>
              <a:t>NWS Director Dr. Louis </a:t>
            </a:r>
            <a:r>
              <a:rPr lang="en-US" sz="1400" dirty="0" err="1" smtClean="0"/>
              <a:t>Uccellini</a:t>
            </a:r>
            <a:r>
              <a:rPr lang="en-US" sz="1400" dirty="0"/>
              <a:t> </a:t>
            </a:r>
            <a:r>
              <a:rPr lang="en-US" sz="1400" dirty="0" smtClean="0"/>
              <a:t>expressed his desire to see the NASA LIS linked to perform data assimilation of land surface datasets into the NWM</a:t>
            </a:r>
            <a:endParaRPr lang="en-US" sz="1800" dirty="0" smtClean="0"/>
          </a:p>
          <a:p>
            <a:pPr marL="285750" indent="-285750">
              <a:buFont typeface="Arial" panose="020B0604020202020204" pitchFamily="34" charset="0"/>
              <a:buChar char="•"/>
            </a:pPr>
            <a:r>
              <a:rPr lang="en-US" sz="1800" dirty="0" smtClean="0"/>
              <a:t>Develop offline, pseudo-operational version of the NWM in collaboration with modelers at the NWC to allow NASA researchers to </a:t>
            </a:r>
            <a:r>
              <a:rPr lang="en-US" sz="1800" dirty="0" err="1" smtClean="0"/>
              <a:t>testbed</a:t>
            </a:r>
            <a:r>
              <a:rPr lang="en-US" sz="1800" dirty="0" smtClean="0"/>
              <a:t> NASA-funded research in the operational environment</a:t>
            </a:r>
          </a:p>
          <a:p>
            <a:pPr marL="742950" lvl="1" indent="-285750">
              <a:buFont typeface="Arial" panose="020B0604020202020204" pitchFamily="34" charset="0"/>
              <a:buChar char="•"/>
            </a:pPr>
            <a:r>
              <a:rPr lang="en-US" sz="1400" dirty="0"/>
              <a:t>I</a:t>
            </a:r>
            <a:r>
              <a:rPr lang="en-US" sz="1400" dirty="0" smtClean="0"/>
              <a:t>nvited presentation to the NASA Applied Sciences Water Resources</a:t>
            </a:r>
          </a:p>
          <a:p>
            <a:pPr marL="742950" lvl="1" indent="-285750">
              <a:buFont typeface="Arial" panose="020B0604020202020204" pitchFamily="34" charset="0"/>
              <a:buChar char="•"/>
            </a:pPr>
            <a:r>
              <a:rPr lang="en-US" sz="1400" dirty="0" smtClean="0"/>
              <a:t>Hydrology modeling civil servant position to open shortly in </a:t>
            </a:r>
            <a:r>
              <a:rPr lang="en-US" sz="1400" dirty="0" err="1" smtClean="0"/>
              <a:t>USAJobs</a:t>
            </a:r>
            <a:endParaRPr lang="en-US" sz="1400" dirty="0" smtClean="0"/>
          </a:p>
        </p:txBody>
      </p:sp>
      <p:pic>
        <p:nvPicPr>
          <p:cNvPr id="3" name="Picture 2"/>
          <p:cNvPicPr>
            <a:picLocks noChangeAspect="1"/>
          </p:cNvPicPr>
          <p:nvPr/>
        </p:nvPicPr>
        <p:blipFill>
          <a:blip r:embed="rId4"/>
          <a:stretch>
            <a:fillRect/>
          </a:stretch>
        </p:blipFill>
        <p:spPr>
          <a:xfrm>
            <a:off x="3886484" y="1519306"/>
            <a:ext cx="5125489" cy="3657600"/>
          </a:xfrm>
          <a:prstGeom prst="rect">
            <a:avLst/>
          </a:prstGeom>
        </p:spPr>
      </p:pic>
      <p:sp>
        <p:nvSpPr>
          <p:cNvPr id="5" name="TextBox 4"/>
          <p:cNvSpPr txBox="1"/>
          <p:nvPr/>
        </p:nvSpPr>
        <p:spPr>
          <a:xfrm>
            <a:off x="3951514" y="5204209"/>
            <a:ext cx="5018315" cy="584775"/>
          </a:xfrm>
          <a:prstGeom prst="rect">
            <a:avLst/>
          </a:prstGeom>
          <a:noFill/>
        </p:spPr>
        <p:txBody>
          <a:bodyPr wrap="square" rtlCol="0">
            <a:spAutoFit/>
          </a:bodyPr>
          <a:lstStyle/>
          <a:p>
            <a:r>
              <a:rPr lang="en-US" sz="1600" i="1" dirty="0" smtClean="0"/>
              <a:t>From:  </a:t>
            </a:r>
            <a:r>
              <a:rPr lang="en-US" sz="1600" i="1" dirty="0" err="1" smtClean="0"/>
              <a:t>Gochis</a:t>
            </a:r>
            <a:r>
              <a:rPr lang="en-US" sz="1600" i="1" dirty="0" smtClean="0"/>
              <a:t> et al. (2016) presentation to NWM developers/implementers</a:t>
            </a:r>
            <a:endParaRPr lang="en-US" sz="1600" i="1" dirty="0"/>
          </a:p>
        </p:txBody>
      </p:sp>
      <p:cxnSp>
        <p:nvCxnSpPr>
          <p:cNvPr id="7" name="Straight Arrow Connector 6"/>
          <p:cNvCxnSpPr/>
          <p:nvPr/>
        </p:nvCxnSpPr>
        <p:spPr>
          <a:xfrm>
            <a:off x="7702062" y="2022231"/>
            <a:ext cx="0" cy="254977"/>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991519" y="2022231"/>
            <a:ext cx="0" cy="254977"/>
          </a:xfrm>
          <a:prstGeom prst="straightConnector1">
            <a:avLst/>
          </a:prstGeom>
          <a:ln>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09110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53" y="6168087"/>
            <a:ext cx="672206" cy="557930"/>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59" y="6289703"/>
            <a:ext cx="1472540" cy="314697"/>
          </a:xfrm>
          <a:prstGeom prst="rect">
            <a:avLst/>
          </a:prstGeom>
        </p:spPr>
      </p:pic>
      <p:sp>
        <p:nvSpPr>
          <p:cNvPr id="4" name="Title 15"/>
          <p:cNvSpPr>
            <a:spLocks noGrp="1"/>
          </p:cNvSpPr>
          <p:nvPr>
            <p:ph type="title"/>
          </p:nvPr>
        </p:nvSpPr>
        <p:spPr>
          <a:xfrm>
            <a:off x="457200" y="152400"/>
            <a:ext cx="8229600" cy="1143000"/>
          </a:xfrm>
        </p:spPr>
        <p:txBody>
          <a:bodyPr>
            <a:normAutofit/>
          </a:bodyPr>
          <a:lstStyle/>
          <a:p>
            <a:r>
              <a:rPr lang="en-US" sz="4400" b="1" dirty="0" smtClean="0">
                <a:effectLst>
                  <a:outerShdw blurRad="38100" dist="38100" dir="2700000" algn="tl">
                    <a:srgbClr val="000000">
                      <a:alpha val="43137"/>
                    </a:srgbClr>
                  </a:outerShdw>
                </a:effectLst>
              </a:rPr>
              <a:t>Ensemble Modeling Initiatives</a:t>
            </a:r>
            <a:endParaRPr lang="en-US" sz="4400" b="1" dirty="0">
              <a:effectLst>
                <a:outerShdw blurRad="38100" dist="38100" dir="2700000" algn="tl">
                  <a:srgbClr val="000000">
                    <a:alpha val="43137"/>
                  </a:srgbClr>
                </a:outerShdw>
              </a:effectLst>
            </a:endParaRPr>
          </a:p>
        </p:txBody>
      </p:sp>
      <p:sp>
        <p:nvSpPr>
          <p:cNvPr id="6" name="Content Placeholder 3"/>
          <p:cNvSpPr txBox="1">
            <a:spLocks/>
          </p:cNvSpPr>
          <p:nvPr/>
        </p:nvSpPr>
        <p:spPr>
          <a:xfrm>
            <a:off x="342899" y="1369840"/>
            <a:ext cx="8469327" cy="477877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85750" indent="-285750">
              <a:buFont typeface="Arial" panose="020B0604020202020204" pitchFamily="34" charset="0"/>
              <a:buChar char="•"/>
            </a:pPr>
            <a:r>
              <a:rPr lang="en-US" sz="1800" dirty="0" smtClean="0"/>
              <a:t>Continued development/investigation of the impact of NASA datasets and physics for regional-scale model for scientific evaluation of land surface impacts on model VORTEX-SE</a:t>
            </a:r>
          </a:p>
          <a:p>
            <a:pPr marL="742950" lvl="1" indent="-285750">
              <a:buFont typeface="Arial" panose="020B0604020202020204" pitchFamily="34" charset="0"/>
              <a:buChar char="•"/>
            </a:pPr>
            <a:r>
              <a:rPr lang="en-US" sz="1400" dirty="0" smtClean="0"/>
              <a:t>Implement day-after ensemble for study of days of interest for different convective modes related to VORTEX-SE</a:t>
            </a:r>
          </a:p>
          <a:p>
            <a:pPr marL="742950" lvl="1" indent="-285750">
              <a:buFont typeface="Arial" panose="020B0604020202020204" pitchFamily="34" charset="0"/>
              <a:buChar char="•"/>
            </a:pPr>
            <a:r>
              <a:rPr lang="en-US" sz="1400" dirty="0" smtClean="0"/>
              <a:t>Investigate use of virtualization (e.g., </a:t>
            </a:r>
            <a:r>
              <a:rPr lang="en-US" sz="1400" dirty="0" err="1" smtClean="0"/>
              <a:t>Docker</a:t>
            </a:r>
            <a:r>
              <a:rPr lang="en-US" sz="1400" dirty="0" smtClean="0"/>
              <a:t>) for setting up collaborative ensemble capabilities across NASA Centers or organizations and how we can help NWS with evolving local modeling concept</a:t>
            </a:r>
          </a:p>
          <a:p>
            <a:pPr marL="285750" indent="-285750">
              <a:buFont typeface="Arial" panose="020B0604020202020204" pitchFamily="34" charset="0"/>
              <a:buChar char="•"/>
            </a:pPr>
            <a:r>
              <a:rPr lang="en-US" sz="1800" dirty="0" smtClean="0"/>
              <a:t>MAP proposal submitted with </a:t>
            </a:r>
            <a:r>
              <a:rPr lang="en-US" sz="1800" dirty="0" err="1" smtClean="0"/>
              <a:t>Toshi</a:t>
            </a:r>
            <a:r>
              <a:rPr lang="en-US" sz="1800" dirty="0" smtClean="0"/>
              <a:t> Matsui (GSFC/UM) to investigate ensemble forecasting for extreme events; opportunities to further deploy MET Scripts</a:t>
            </a:r>
          </a:p>
          <a:p>
            <a:pPr marL="285750" indent="-285750">
              <a:buFont typeface="Arial" panose="020B0604020202020204" pitchFamily="34" charset="0"/>
              <a:buChar char="•"/>
            </a:pPr>
            <a:r>
              <a:rPr lang="en-US" sz="1800" dirty="0" smtClean="0"/>
              <a:t>Pursue development of a NASA regional ensemble with high-resolution datasets (LIS, SST, GVF) to support launch operations</a:t>
            </a:r>
          </a:p>
          <a:p>
            <a:pPr marL="742950" lvl="1" indent="-285750">
              <a:buFont typeface="Arial" panose="020B0604020202020204" pitchFamily="34" charset="0"/>
              <a:buChar char="•"/>
            </a:pPr>
            <a:r>
              <a:rPr lang="en-US" sz="1400" dirty="0" smtClean="0"/>
              <a:t>SPoRT collaborated with AMU to develop a deterministic local NWP system for flight ops used during Orion test flight in December 2014</a:t>
            </a:r>
          </a:p>
          <a:p>
            <a:pPr marL="742950" lvl="1" indent="-285750">
              <a:buFont typeface="Arial" panose="020B0604020202020204" pitchFamily="34" charset="0"/>
              <a:buChar char="•"/>
            </a:pPr>
            <a:r>
              <a:rPr lang="en-US" sz="1400" dirty="0" smtClean="0"/>
              <a:t>Included in Natural Environments Day of Launch Working Group to pursue funding from KSC/WPP launch support groups </a:t>
            </a:r>
          </a:p>
          <a:p>
            <a:pPr marL="285750" lvl="0" indent="-285750">
              <a:buFont typeface="Arial" panose="020B0604020202020204" pitchFamily="34" charset="0"/>
              <a:buChar char="•"/>
            </a:pPr>
            <a:r>
              <a:rPr lang="en-US" sz="1800" dirty="0"/>
              <a:t>Development of daily south-Asia deterministic and on-demand convection-allowing ensemble system using NU-WRF </a:t>
            </a:r>
            <a:r>
              <a:rPr lang="en-US" sz="1800" dirty="0" smtClean="0"/>
              <a:t>to </a:t>
            </a:r>
            <a:r>
              <a:rPr lang="en-US" sz="1800" dirty="0"/>
              <a:t>identify regions favoring intense </a:t>
            </a:r>
            <a:r>
              <a:rPr lang="en-US" sz="1800" dirty="0" smtClean="0"/>
              <a:t>thunderstorms</a:t>
            </a:r>
          </a:p>
          <a:p>
            <a:pPr marL="742950" lvl="1" indent="-285750">
              <a:buFont typeface="Arial" panose="020B0604020202020204" pitchFamily="34" charset="0"/>
              <a:buChar char="•"/>
            </a:pPr>
            <a:r>
              <a:rPr lang="en-US" sz="1400" dirty="0" smtClean="0"/>
              <a:t>Case and Bell Co-Is on SERVIR Applied Science Team proposal led by Dr. Patrick Gatlin (MSFC)</a:t>
            </a:r>
            <a:endParaRPr lang="en-US" sz="1400" dirty="0"/>
          </a:p>
        </p:txBody>
      </p:sp>
    </p:spTree>
    <p:extLst>
      <p:ext uri="{BB962C8B-B14F-4D97-AF65-F5344CB8AC3E}">
        <p14:creationId xmlns:p14="http://schemas.microsoft.com/office/powerpoint/2010/main" val="37274436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53" y="6168087"/>
            <a:ext cx="672206" cy="557930"/>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59" y="6289703"/>
            <a:ext cx="1472540" cy="314697"/>
          </a:xfrm>
          <a:prstGeom prst="rect">
            <a:avLst/>
          </a:prstGeom>
        </p:spPr>
      </p:pic>
      <p:sp>
        <p:nvSpPr>
          <p:cNvPr id="4" name="Title 15"/>
          <p:cNvSpPr>
            <a:spLocks noGrp="1"/>
          </p:cNvSpPr>
          <p:nvPr>
            <p:ph type="title"/>
          </p:nvPr>
        </p:nvSpPr>
        <p:spPr>
          <a:xfrm>
            <a:off x="457200" y="152400"/>
            <a:ext cx="8229600" cy="1143000"/>
          </a:xfrm>
        </p:spPr>
        <p:txBody>
          <a:bodyPr>
            <a:normAutofit/>
          </a:bodyPr>
          <a:lstStyle/>
          <a:p>
            <a:r>
              <a:rPr lang="en-US" sz="4400" b="1" dirty="0" smtClean="0">
                <a:effectLst>
                  <a:outerShdw blurRad="38100" dist="38100" dir="2700000" algn="tl">
                    <a:srgbClr val="000000">
                      <a:alpha val="43137"/>
                    </a:srgbClr>
                  </a:outerShdw>
                </a:effectLst>
              </a:rPr>
              <a:t>ICE-POP</a:t>
            </a:r>
            <a:endParaRPr lang="en-US" sz="4400" b="1" dirty="0">
              <a:effectLst>
                <a:outerShdw blurRad="38100" dist="38100" dir="2700000" algn="tl">
                  <a:srgbClr val="000000">
                    <a:alpha val="43137"/>
                  </a:srgbClr>
                </a:outerShdw>
              </a:effectLst>
            </a:endParaRPr>
          </a:p>
        </p:txBody>
      </p:sp>
      <p:sp>
        <p:nvSpPr>
          <p:cNvPr id="5" name="Content Placeholder 3"/>
          <p:cNvSpPr txBox="1">
            <a:spLocks/>
          </p:cNvSpPr>
          <p:nvPr/>
        </p:nvSpPr>
        <p:spPr>
          <a:xfrm>
            <a:off x="540240" y="1369840"/>
            <a:ext cx="4547556" cy="477877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85750" indent="-285750">
              <a:buFont typeface="Arial" panose="020B0604020202020204" pitchFamily="34" charset="0"/>
              <a:buChar char="•"/>
            </a:pPr>
            <a:r>
              <a:rPr lang="en-US" sz="1800" dirty="0"/>
              <a:t>Leverage GSFC/SPoRT </a:t>
            </a:r>
            <a:r>
              <a:rPr lang="en-US" sz="1800" dirty="0" smtClean="0"/>
              <a:t>NU-WRF collaborations and </a:t>
            </a:r>
            <a:r>
              <a:rPr lang="en-US" sz="1800" dirty="0"/>
              <a:t>new SPoRT processing cluster to conduct daily NU-WRF simulations toward </a:t>
            </a:r>
            <a:r>
              <a:rPr lang="en-US" sz="1800" dirty="0" smtClean="0"/>
              <a:t>forecasting winter QPF </a:t>
            </a:r>
            <a:r>
              <a:rPr lang="en-US" sz="1800" dirty="0"/>
              <a:t>over large topographic </a:t>
            </a:r>
            <a:r>
              <a:rPr lang="en-US" sz="1800" dirty="0" smtClean="0"/>
              <a:t>gradients.</a:t>
            </a:r>
          </a:p>
          <a:p>
            <a:pPr marL="285750" indent="-285750">
              <a:buFont typeface="Arial" panose="020B0604020202020204" pitchFamily="34" charset="0"/>
              <a:buChar char="•"/>
            </a:pPr>
            <a:r>
              <a:rPr lang="en-US" sz="1800" dirty="0" smtClean="0"/>
              <a:t>Real-time distribution using FTP and/or WMS to submit member to international ensemble of forecasts with NASA-developed model physics and datasets (e.g., SPoRT SST, LIS) in </a:t>
            </a:r>
            <a:r>
              <a:rPr lang="en-US" sz="1800" dirty="0"/>
              <a:t>daily forecast mode for experimental evaluation during </a:t>
            </a:r>
            <a:r>
              <a:rPr lang="en-US" sz="1800" dirty="0" smtClean="0"/>
              <a:t>Olympics.</a:t>
            </a:r>
            <a:endParaRPr lang="en-US" sz="1800" dirty="0"/>
          </a:p>
          <a:p>
            <a:pPr marL="285750" indent="-285750">
              <a:buFont typeface="Arial" panose="020B0604020202020204" pitchFamily="34" charset="0"/>
              <a:buChar char="•"/>
            </a:pPr>
            <a:r>
              <a:rPr lang="en-US" sz="1800" dirty="0" smtClean="0"/>
              <a:t>Determine </a:t>
            </a:r>
            <a:r>
              <a:rPr lang="en-US" sz="1800" dirty="0"/>
              <a:t>governing model </a:t>
            </a:r>
            <a:r>
              <a:rPr lang="en-US" sz="1800" dirty="0" smtClean="0"/>
              <a:t>physics/resolution </a:t>
            </a:r>
            <a:r>
              <a:rPr lang="en-US" sz="1800" dirty="0"/>
              <a:t>required to improve predictability in coastal/orographic snow events</a:t>
            </a:r>
            <a:r>
              <a:rPr lang="en-US" sz="1800" dirty="0" smtClean="0"/>
              <a:t>.</a:t>
            </a:r>
          </a:p>
          <a:p>
            <a:pPr marL="285750" indent="-285750">
              <a:buFont typeface="Arial" panose="020B0604020202020204" pitchFamily="34" charset="0"/>
              <a:buChar char="•"/>
            </a:pPr>
            <a:r>
              <a:rPr lang="en-US" sz="1800" dirty="0" smtClean="0"/>
              <a:t>Leveraging Core funding with supplemental funding </a:t>
            </a:r>
            <a:endParaRPr lang="en-US" sz="1800" dirty="0"/>
          </a:p>
          <a:p>
            <a:pPr marL="285750" indent="-285750">
              <a:buFont typeface="Arial" panose="020B0604020202020204" pitchFamily="34" charset="0"/>
              <a:buChar char="•"/>
            </a:pPr>
            <a:endParaRPr lang="en-US" sz="1800" dirty="0"/>
          </a:p>
        </p:txBody>
      </p:sp>
      <p:grpSp>
        <p:nvGrpSpPr>
          <p:cNvPr id="6" name="Group 5"/>
          <p:cNvGrpSpPr/>
          <p:nvPr/>
        </p:nvGrpSpPr>
        <p:grpSpPr>
          <a:xfrm>
            <a:off x="5609398" y="460407"/>
            <a:ext cx="3138855" cy="1508350"/>
            <a:chOff x="641966" y="2432115"/>
            <a:chExt cx="6323368" cy="2347275"/>
          </a:xfrm>
        </p:grpSpPr>
        <p:pic>
          <p:nvPicPr>
            <p:cNvPr id="7" name="그림 2"/>
            <p:cNvPicPr>
              <a:picLocks noChangeAspect="1" noChangeArrowheads="1"/>
            </p:cNvPicPr>
            <p:nvPr/>
          </p:nvPicPr>
          <p:blipFill>
            <a:blip r:embed="rId4" cstate="print"/>
            <a:srcRect/>
            <a:stretch>
              <a:fillRect/>
            </a:stretch>
          </p:blipFill>
          <p:spPr bwMode="auto">
            <a:xfrm>
              <a:off x="641966" y="2432115"/>
              <a:ext cx="2412317" cy="2334090"/>
            </a:xfrm>
            <a:prstGeom prst="rect">
              <a:avLst/>
            </a:prstGeom>
            <a:noFill/>
            <a:ln w="9525">
              <a:noFill/>
              <a:miter lim="800000"/>
              <a:headEnd/>
              <a:tailEnd/>
            </a:ln>
          </p:spPr>
        </p:pic>
        <p:pic>
          <p:nvPicPr>
            <p:cNvPr id="8" name="그림 4" descr="설명: Map"/>
            <p:cNvPicPr>
              <a:picLocks noChangeAspect="1" noChangeArrowheads="1"/>
            </p:cNvPicPr>
            <p:nvPr/>
          </p:nvPicPr>
          <p:blipFill>
            <a:blip r:embed="rId5" cstate="print"/>
            <a:srcRect/>
            <a:stretch>
              <a:fillRect/>
            </a:stretch>
          </p:blipFill>
          <p:spPr bwMode="auto">
            <a:xfrm>
              <a:off x="3041156" y="2441543"/>
              <a:ext cx="3924178" cy="2337847"/>
            </a:xfrm>
            <a:prstGeom prst="rect">
              <a:avLst/>
            </a:prstGeom>
            <a:noFill/>
            <a:ln w="9525">
              <a:noFill/>
              <a:miter lim="800000"/>
              <a:headEnd/>
              <a:tailEnd/>
            </a:ln>
          </p:spPr>
        </p:pic>
      </p:grpSp>
      <p:pic>
        <p:nvPicPr>
          <p:cNvPr id="9" name="Picture 4"/>
          <p:cNvPicPr>
            <a:picLocks noChangeAspect="1" noChangeArrowheads="1"/>
          </p:cNvPicPr>
          <p:nvPr/>
        </p:nvPicPr>
        <p:blipFill>
          <a:blip r:embed="rId6" cstate="print"/>
          <a:srcRect/>
          <a:stretch>
            <a:fillRect/>
          </a:stretch>
        </p:blipFill>
        <p:spPr bwMode="auto">
          <a:xfrm>
            <a:off x="5321988" y="2088568"/>
            <a:ext cx="3742881" cy="1656408"/>
          </a:xfrm>
          <a:prstGeom prst="rect">
            <a:avLst/>
          </a:prstGeom>
          <a:noFill/>
          <a:ln w="9525">
            <a:noFill/>
            <a:miter lim="800000"/>
            <a:headEnd/>
            <a:tailEnd/>
          </a:ln>
        </p:spPr>
      </p:pic>
      <p:pic>
        <p:nvPicPr>
          <p:cNvPr id="2" name="Picture 1"/>
          <p:cNvPicPr>
            <a:picLocks noChangeAspect="1"/>
          </p:cNvPicPr>
          <p:nvPr/>
        </p:nvPicPr>
        <p:blipFill>
          <a:blip r:embed="rId7"/>
          <a:stretch>
            <a:fillRect/>
          </a:stretch>
        </p:blipFill>
        <p:spPr>
          <a:xfrm>
            <a:off x="5438367" y="3833417"/>
            <a:ext cx="3510121" cy="2892600"/>
          </a:xfrm>
          <a:prstGeom prst="rect">
            <a:avLst/>
          </a:prstGeom>
        </p:spPr>
      </p:pic>
    </p:spTree>
    <p:extLst>
      <p:ext uri="{BB962C8B-B14F-4D97-AF65-F5344CB8AC3E}">
        <p14:creationId xmlns:p14="http://schemas.microsoft.com/office/powerpoint/2010/main" val="8187029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53" y="6168087"/>
            <a:ext cx="672206" cy="557930"/>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59" y="6289703"/>
            <a:ext cx="1472540" cy="314697"/>
          </a:xfrm>
          <a:prstGeom prst="rect">
            <a:avLst/>
          </a:prstGeom>
        </p:spPr>
      </p:pic>
      <p:sp>
        <p:nvSpPr>
          <p:cNvPr id="4" name="Title 15"/>
          <p:cNvSpPr>
            <a:spLocks noGrp="1"/>
          </p:cNvSpPr>
          <p:nvPr>
            <p:ph type="title"/>
          </p:nvPr>
        </p:nvSpPr>
        <p:spPr>
          <a:xfrm>
            <a:off x="457200" y="152400"/>
            <a:ext cx="8229600" cy="1143000"/>
          </a:xfrm>
        </p:spPr>
        <p:txBody>
          <a:bodyPr>
            <a:normAutofit/>
          </a:bodyPr>
          <a:lstStyle/>
          <a:p>
            <a:r>
              <a:rPr lang="en-US" sz="4400" b="1" dirty="0" smtClean="0">
                <a:effectLst>
                  <a:outerShdw blurRad="38100" dist="38100" dir="2700000" algn="tl">
                    <a:srgbClr val="000000">
                      <a:alpha val="43137"/>
                    </a:srgbClr>
                  </a:outerShdw>
                </a:effectLst>
              </a:rPr>
              <a:t>Regional Seasonal Forecasts</a:t>
            </a:r>
            <a:endParaRPr lang="en-US" sz="4400" b="1" dirty="0">
              <a:effectLst>
                <a:outerShdw blurRad="38100" dist="38100" dir="2700000" algn="tl">
                  <a:srgbClr val="000000">
                    <a:alpha val="43137"/>
                  </a:srgbClr>
                </a:outerShdw>
              </a:effectLst>
            </a:endParaRPr>
          </a:p>
        </p:txBody>
      </p:sp>
      <p:sp>
        <p:nvSpPr>
          <p:cNvPr id="6" name="Content Placeholder 3"/>
          <p:cNvSpPr txBox="1">
            <a:spLocks/>
          </p:cNvSpPr>
          <p:nvPr/>
        </p:nvSpPr>
        <p:spPr>
          <a:xfrm>
            <a:off x="342899" y="1369840"/>
            <a:ext cx="8469327" cy="477877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85750" indent="-285750">
              <a:buFont typeface="Arial" panose="020B0604020202020204" pitchFamily="34" charset="0"/>
              <a:buChar char="•"/>
            </a:pPr>
            <a:r>
              <a:rPr lang="en-US" sz="1800" dirty="0" smtClean="0"/>
              <a:t>Extend capabilities developed during NASA Downscaling project</a:t>
            </a:r>
          </a:p>
          <a:p>
            <a:pPr marL="285750" indent="-285750">
              <a:buFont typeface="Arial" panose="020B0604020202020204" pitchFamily="34" charset="0"/>
              <a:buChar char="•"/>
            </a:pPr>
            <a:r>
              <a:rPr lang="en-US" sz="1800" dirty="0" smtClean="0"/>
              <a:t>Partner with MSFC’s Brent Roberts to investigate applications of seasonal-scale numerical model downscaling for domestic and international partners</a:t>
            </a:r>
          </a:p>
          <a:p>
            <a:pPr marL="742950" lvl="1" indent="-285750">
              <a:buFont typeface="Arial" panose="020B0604020202020204" pitchFamily="34" charset="0"/>
              <a:buChar char="•"/>
            </a:pPr>
            <a:r>
              <a:rPr lang="en-US" sz="1400" dirty="0" smtClean="0"/>
              <a:t>Brent has developed an operational climate product </a:t>
            </a:r>
            <a:r>
              <a:rPr lang="en-US" sz="1400" dirty="0"/>
              <a:t>called </a:t>
            </a:r>
            <a:r>
              <a:rPr lang="en-US" sz="1400" dirty="0" err="1" smtClean="0"/>
              <a:t>ClimateSERV</a:t>
            </a:r>
            <a:r>
              <a:rPr lang="en-US" sz="1400" dirty="0"/>
              <a:t> </a:t>
            </a:r>
            <a:r>
              <a:rPr lang="en-US" sz="1400" dirty="0" smtClean="0"/>
              <a:t>that is a global</a:t>
            </a:r>
            <a:r>
              <a:rPr lang="en-US" sz="1400" dirty="0"/>
              <a:t>, bias-corrected, daily (to </a:t>
            </a:r>
            <a:r>
              <a:rPr lang="en-US" sz="1400" dirty="0" smtClean="0"/>
              <a:t>180dy</a:t>
            </a:r>
            <a:r>
              <a:rPr lang="en-US" sz="1400" dirty="0"/>
              <a:t>), downscaled forcing </a:t>
            </a:r>
            <a:r>
              <a:rPr lang="en-US" sz="1400" dirty="0" smtClean="0"/>
              <a:t>for </a:t>
            </a:r>
            <a:r>
              <a:rPr lang="en-US" sz="1400" dirty="0"/>
              <a:t>all 105 operational NMME </a:t>
            </a:r>
            <a:r>
              <a:rPr lang="en-US" sz="1400" dirty="0" smtClean="0"/>
              <a:t>ensembles</a:t>
            </a:r>
          </a:p>
          <a:p>
            <a:pPr marL="742950" lvl="1" indent="-285750">
              <a:buFont typeface="Arial" panose="020B0604020202020204" pitchFamily="34" charset="0"/>
              <a:buChar char="•"/>
            </a:pPr>
            <a:r>
              <a:rPr lang="en-US" sz="1400" dirty="0" smtClean="0"/>
              <a:t>Use dynamic downscaling approach to increase spatial resolution and capture some smaller scale features</a:t>
            </a:r>
          </a:p>
          <a:p>
            <a:pPr marL="742950" lvl="1" indent="-285750">
              <a:buFont typeface="Arial" panose="020B0604020202020204" pitchFamily="34" charset="0"/>
              <a:buChar char="•"/>
            </a:pPr>
            <a:r>
              <a:rPr lang="en-US" sz="1400" dirty="0" smtClean="0"/>
              <a:t>Investigate extended forecasts for the National Water Model that use atmospheric forcing from these spatially downscaled runs to provide additional guidance on areas where flooding may occur</a:t>
            </a:r>
            <a:endParaRPr lang="en-US" sz="1400" dirty="0"/>
          </a:p>
          <a:p>
            <a:pPr marL="742950" lvl="1" indent="-285750">
              <a:buFont typeface="Arial" panose="020B0604020202020204" pitchFamily="34" charset="0"/>
              <a:buChar char="•"/>
            </a:pPr>
            <a:r>
              <a:rPr lang="en-US" sz="1400" dirty="0" smtClean="0"/>
              <a:t>Collaborate with SERVIR to reach international partners for agriculture/food security applications</a:t>
            </a:r>
          </a:p>
          <a:p>
            <a:pPr marL="285750" indent="-285750">
              <a:buFont typeface="Arial" panose="020B0604020202020204" pitchFamily="34" charset="0"/>
              <a:buChar char="•"/>
            </a:pPr>
            <a:r>
              <a:rPr lang="en-US" sz="1800" dirty="0" smtClean="0"/>
              <a:t>Jon Case is a Co-I on a “High Mountain Asia” proposal that includes a dynamic downscaling component to investigate precipitation and hydrologic impacts in the Himalayas that can be used to flesh out some of these concepts</a:t>
            </a:r>
          </a:p>
          <a:p>
            <a:pPr marL="285750" indent="-285750">
              <a:buFont typeface="Arial" panose="020B0604020202020204" pitchFamily="34" charset="0"/>
              <a:buChar char="•"/>
            </a:pPr>
            <a:endParaRPr lang="en-US" sz="1800" dirty="0" smtClean="0"/>
          </a:p>
        </p:txBody>
      </p:sp>
    </p:spTree>
    <p:extLst>
      <p:ext uri="{BB962C8B-B14F-4D97-AF65-F5344CB8AC3E}">
        <p14:creationId xmlns:p14="http://schemas.microsoft.com/office/powerpoint/2010/main" val="17541988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53" y="6168087"/>
            <a:ext cx="672206" cy="557930"/>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59" y="6289703"/>
            <a:ext cx="1472540" cy="314697"/>
          </a:xfrm>
          <a:prstGeom prst="rect">
            <a:avLst/>
          </a:prstGeom>
        </p:spPr>
      </p:pic>
      <p:sp>
        <p:nvSpPr>
          <p:cNvPr id="4" name="Title 15"/>
          <p:cNvSpPr>
            <a:spLocks noGrp="1"/>
          </p:cNvSpPr>
          <p:nvPr>
            <p:ph type="title"/>
          </p:nvPr>
        </p:nvSpPr>
        <p:spPr>
          <a:xfrm>
            <a:off x="457200" y="152400"/>
            <a:ext cx="8229600" cy="1143000"/>
          </a:xfrm>
        </p:spPr>
        <p:txBody>
          <a:bodyPr>
            <a:normAutofit/>
          </a:bodyPr>
          <a:lstStyle/>
          <a:p>
            <a:r>
              <a:rPr lang="en-US" sz="4400" b="1" dirty="0" smtClean="0">
                <a:effectLst>
                  <a:outerShdw blurRad="38100" dist="38100" dir="2700000" algn="tl">
                    <a:srgbClr val="000000">
                      <a:alpha val="43137"/>
                    </a:srgbClr>
                  </a:outerShdw>
                </a:effectLst>
              </a:rPr>
              <a:t>Aerosols for Clouds and RTM</a:t>
            </a:r>
            <a:endParaRPr lang="en-US" sz="4400" b="1" dirty="0">
              <a:effectLst>
                <a:outerShdw blurRad="38100" dist="38100" dir="2700000" algn="tl">
                  <a:srgbClr val="000000">
                    <a:alpha val="43137"/>
                  </a:srgbClr>
                </a:outerShdw>
              </a:effectLst>
            </a:endParaRPr>
          </a:p>
        </p:txBody>
      </p:sp>
      <p:sp>
        <p:nvSpPr>
          <p:cNvPr id="6" name="Content Placeholder 3"/>
          <p:cNvSpPr txBox="1">
            <a:spLocks/>
          </p:cNvSpPr>
          <p:nvPr/>
        </p:nvSpPr>
        <p:spPr>
          <a:xfrm>
            <a:off x="540240" y="1369840"/>
            <a:ext cx="8603760" cy="328308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85750" indent="-285750">
              <a:buFont typeface="Arial" panose="020B0604020202020204" pitchFamily="34" charset="0"/>
              <a:buChar char="•"/>
            </a:pPr>
            <a:r>
              <a:rPr lang="en-US" sz="1800" dirty="0" smtClean="0"/>
              <a:t>Leverage AOD composite product to investigate regional aerosol impacts on cloud/precipitation NWP</a:t>
            </a:r>
          </a:p>
          <a:p>
            <a:pPr marL="742950" lvl="1" indent="-285750">
              <a:buFont typeface="Arial" panose="020B0604020202020204" pitchFamily="34" charset="0"/>
              <a:buChar char="•"/>
            </a:pPr>
            <a:r>
              <a:rPr lang="en-US" sz="1400" dirty="0" smtClean="0"/>
              <a:t>New aerosol-aware microphysics schemes may allow for better use of remotely-sensed aerosol data</a:t>
            </a:r>
          </a:p>
          <a:p>
            <a:pPr marL="742950" lvl="1" indent="-285750">
              <a:buFont typeface="Arial" panose="020B0604020202020204" pitchFamily="34" charset="0"/>
              <a:buChar char="•"/>
            </a:pPr>
            <a:r>
              <a:rPr lang="en-US" sz="1400" dirty="0" smtClean="0"/>
              <a:t>Have written a number of well-scored proposals that have not been selected for funding</a:t>
            </a:r>
          </a:p>
          <a:p>
            <a:pPr marL="285750" indent="-285750">
              <a:buFont typeface="Arial" panose="020B0604020202020204" pitchFamily="34" charset="0"/>
              <a:buChar char="•"/>
            </a:pPr>
            <a:r>
              <a:rPr lang="en-US" sz="1800" dirty="0" smtClean="0"/>
              <a:t>Investigate aerosol-affected radiances in GSI</a:t>
            </a:r>
          </a:p>
          <a:p>
            <a:pPr marL="742950" lvl="1" indent="-285750">
              <a:buFont typeface="Arial" panose="020B0604020202020204" pitchFamily="34" charset="0"/>
              <a:buChar char="•"/>
            </a:pPr>
            <a:r>
              <a:rPr lang="en-US" sz="1400" dirty="0" smtClean="0"/>
              <a:t>Submitted a NDOA proposal to the JCSDA Area to enhance collaborations with GMAO on how aerosols are handled for IR radiances</a:t>
            </a:r>
            <a:endParaRPr lang="en-US" sz="1400" dirty="0"/>
          </a:p>
          <a:p>
            <a:pPr marL="742950" lvl="1" indent="-285750">
              <a:buFont typeface="Arial" panose="020B0604020202020204" pitchFamily="34" charset="0"/>
              <a:buChar char="•"/>
            </a:pPr>
            <a:r>
              <a:rPr lang="en-US" sz="1400" dirty="0" smtClean="0"/>
              <a:t>Use data from future missions (e.g., TEMPO) to enhance                                                                                                        AOD products to determine aerosol impacts on CRTM for IR                                                                                     radiances</a:t>
            </a:r>
          </a:p>
        </p:txBody>
      </p:sp>
      <p:grpSp>
        <p:nvGrpSpPr>
          <p:cNvPr id="7" name="Group 6"/>
          <p:cNvGrpSpPr/>
          <p:nvPr/>
        </p:nvGrpSpPr>
        <p:grpSpPr>
          <a:xfrm>
            <a:off x="5988106" y="3398655"/>
            <a:ext cx="2640522" cy="3327362"/>
            <a:chOff x="0" y="0"/>
            <a:chExt cx="3200400" cy="406908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3181985" cy="201168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057400"/>
              <a:ext cx="3200400" cy="2011680"/>
            </a:xfrm>
            <a:prstGeom prst="rect">
              <a:avLst/>
            </a:prstGeom>
          </p:spPr>
        </p:pic>
      </p:grpSp>
      <p:sp>
        <p:nvSpPr>
          <p:cNvPr id="2" name="TextBox 1"/>
          <p:cNvSpPr txBox="1"/>
          <p:nvPr/>
        </p:nvSpPr>
        <p:spPr>
          <a:xfrm>
            <a:off x="4189705" y="4266134"/>
            <a:ext cx="1647692" cy="954107"/>
          </a:xfrm>
          <a:prstGeom prst="rect">
            <a:avLst/>
          </a:prstGeom>
          <a:noFill/>
        </p:spPr>
        <p:txBody>
          <a:bodyPr wrap="square" rtlCol="0">
            <a:spAutoFit/>
          </a:bodyPr>
          <a:lstStyle/>
          <a:p>
            <a:r>
              <a:rPr lang="en-US" sz="1400" b="1" i="1" dirty="0" smtClean="0">
                <a:solidFill>
                  <a:srgbClr val="FF0000"/>
                </a:solidFill>
              </a:rPr>
              <a:t>SPoRT AOD product captures some aerosols not produced in GEOS-5</a:t>
            </a:r>
            <a:endParaRPr lang="en-US" sz="1400" b="1" i="1" dirty="0">
              <a:solidFill>
                <a:srgbClr val="FF0000"/>
              </a:solidFill>
            </a:endParaRPr>
          </a:p>
        </p:txBody>
      </p:sp>
      <p:sp>
        <p:nvSpPr>
          <p:cNvPr id="3" name="Oval 2"/>
          <p:cNvSpPr/>
          <p:nvPr/>
        </p:nvSpPr>
        <p:spPr>
          <a:xfrm>
            <a:off x="6813494" y="5478308"/>
            <a:ext cx="784927" cy="574534"/>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813493" y="3809812"/>
            <a:ext cx="784927" cy="574534"/>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endCxn id="14" idx="2"/>
          </p:cNvCxnSpPr>
          <p:nvPr/>
        </p:nvCxnSpPr>
        <p:spPr>
          <a:xfrm flipV="1">
            <a:off x="5543044" y="4097079"/>
            <a:ext cx="1270449" cy="47492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3" idx="1"/>
          </p:cNvCxnSpPr>
          <p:nvPr/>
        </p:nvCxnSpPr>
        <p:spPr>
          <a:xfrm>
            <a:off x="5613155" y="4914376"/>
            <a:ext cx="1315289" cy="64807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a:blip r:embed="rId6"/>
          <a:stretch>
            <a:fillRect/>
          </a:stretch>
        </p:blipFill>
        <p:spPr>
          <a:xfrm>
            <a:off x="852228" y="3903098"/>
            <a:ext cx="2676098" cy="2356747"/>
          </a:xfrm>
          <a:prstGeom prst="rect">
            <a:avLst/>
          </a:prstGeom>
        </p:spPr>
      </p:pic>
    </p:spTree>
    <p:extLst>
      <p:ext uri="{BB962C8B-B14F-4D97-AF65-F5344CB8AC3E}">
        <p14:creationId xmlns:p14="http://schemas.microsoft.com/office/powerpoint/2010/main" val="7260944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322</TotalTime>
  <Words>1048</Words>
  <Application>Microsoft Office PowerPoint</Application>
  <PresentationFormat>On-screen Show (4:3)</PresentationFormat>
  <Paragraphs>70</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Wingdings</vt:lpstr>
      <vt:lpstr>Office Theme</vt:lpstr>
      <vt:lpstr>Future Modeling and Data Assimilation Activities</vt:lpstr>
      <vt:lpstr>Outline</vt:lpstr>
      <vt:lpstr>Develop SPoRT-LIS with Noah-MP</vt:lpstr>
      <vt:lpstr>R2O for GSFC Research into SPoRT-LIS</vt:lpstr>
      <vt:lpstr>NASA R2O Into National Water Model</vt:lpstr>
      <vt:lpstr>Ensemble Modeling Initiatives</vt:lpstr>
      <vt:lpstr>ICE-POP</vt:lpstr>
      <vt:lpstr>Regional Seasonal Forecasts</vt:lpstr>
      <vt:lpstr>Aerosols for Clouds and RTM</vt:lpstr>
      <vt:lpstr>Reduction in Hyperspectral IR Profiles</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Bell, Jordan R. (MSFC-ZP11)[UAH]</dc:creator>
  <cp:lastModifiedBy>Zavodsky, Bradley T. (MSFC-ZP11)</cp:lastModifiedBy>
  <cp:revision>44</cp:revision>
  <dcterms:created xsi:type="dcterms:W3CDTF">2016-07-13T13:16:21Z</dcterms:created>
  <dcterms:modified xsi:type="dcterms:W3CDTF">2016-07-25T20:57:18Z</dcterms:modified>
</cp:coreProperties>
</file>