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handoutMasterIdLst>
    <p:handoutMasterId r:id="rId36"/>
  </p:handoutMasterIdLst>
  <p:sldIdLst>
    <p:sldId id="256" r:id="rId2"/>
    <p:sldId id="263" r:id="rId3"/>
    <p:sldId id="299" r:id="rId4"/>
    <p:sldId id="300" r:id="rId5"/>
    <p:sldId id="301" r:id="rId6"/>
    <p:sldId id="280"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 id="273" r:id="rId26"/>
    <p:sldId id="268" r:id="rId27"/>
    <p:sldId id="275" r:id="rId28"/>
    <p:sldId id="274" r:id="rId29"/>
    <p:sldId id="260" r:id="rId30"/>
    <p:sldId id="261" r:id="rId31"/>
    <p:sldId id="278" r:id="rId32"/>
    <p:sldId id="277" r:id="rId33"/>
    <p:sldId id="258"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42" autoAdjust="0"/>
    <p:restoredTop sz="97478" autoAdjust="0"/>
  </p:normalViewPr>
  <p:slideViewPr>
    <p:cSldViewPr snapToGrid="0" showGuides="1">
      <p:cViewPr varScale="1">
        <p:scale>
          <a:sx n="86" d="100"/>
          <a:sy n="86" d="100"/>
        </p:scale>
        <p:origin x="-816" y="-11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122" d="100"/>
          <a:sy n="122" d="100"/>
        </p:scale>
        <p:origin x="406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morin1\Documents\Current%20Papers\ScIF\Updated2\SJ%20Dengue%20Predict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en-US" sz="1800"/>
              <a:t>r = 0.80</a:t>
            </a:r>
          </a:p>
        </c:rich>
      </c:tx>
      <c:layout>
        <c:manualLayout>
          <c:xMode val="edge"/>
          <c:yMode val="edge"/>
          <c:x val="0.747479379107725"/>
          <c:y val="0.142718209601024"/>
        </c:manualLayout>
      </c:layout>
      <c:overlay val="1"/>
      <c:spPr>
        <a:noFill/>
        <a:ln>
          <a:noFill/>
        </a:ln>
        <a:effectLst/>
      </c:spPr>
    </c:title>
    <c:autoTitleDeleted val="0"/>
    <c:plotArea>
      <c:layout>
        <c:manualLayout>
          <c:layoutTarget val="inner"/>
          <c:xMode val="edge"/>
          <c:yMode val="edge"/>
          <c:x val="0.10946980853547"/>
          <c:y val="0.130973817024893"/>
          <c:w val="0.859974628171479"/>
          <c:h val="0.723992230086845"/>
        </c:manualLayout>
      </c:layout>
      <c:lineChart>
        <c:grouping val="standard"/>
        <c:varyColors val="0"/>
        <c:ser>
          <c:idx val="0"/>
          <c:order val="0"/>
          <c:tx>
            <c:strRef>
              <c:f>Results!$E$2</c:f>
              <c:strCache>
                <c:ptCount val="1"/>
                <c:pt idx="0">
                  <c:v>Forecasted</c:v>
                </c:pt>
              </c:strCache>
            </c:strRef>
          </c:tx>
          <c:spPr>
            <a:ln w="38100" cap="flat" cmpd="dbl" algn="ctr">
              <a:solidFill>
                <a:schemeClr val="accent1"/>
              </a:solidFill>
              <a:miter lim="800000"/>
            </a:ln>
            <a:effectLst/>
          </c:spPr>
          <c:marker>
            <c:symbol val="none"/>
          </c:marker>
          <c:cat>
            <c:strRef>
              <c:f>Results!$A$6:$A$13</c:f>
              <c:strCache>
                <c:ptCount val="8"/>
                <c:pt idx="0">
                  <c:v>WK 22</c:v>
                </c:pt>
                <c:pt idx="1">
                  <c:v>WK 23</c:v>
                </c:pt>
                <c:pt idx="2">
                  <c:v>WK 24</c:v>
                </c:pt>
                <c:pt idx="3">
                  <c:v>WK 25</c:v>
                </c:pt>
                <c:pt idx="4">
                  <c:v>WK 26</c:v>
                </c:pt>
                <c:pt idx="5">
                  <c:v>WK 27</c:v>
                </c:pt>
                <c:pt idx="6">
                  <c:v>WK 28</c:v>
                </c:pt>
                <c:pt idx="7">
                  <c:v>WK 29</c:v>
                </c:pt>
              </c:strCache>
            </c:strRef>
          </c:cat>
          <c:val>
            <c:numRef>
              <c:f>Results!$E$6:$E$13</c:f>
              <c:numCache>
                <c:formatCode>General</c:formatCode>
                <c:ptCount val="8"/>
                <c:pt idx="0">
                  <c:v>1.6</c:v>
                </c:pt>
                <c:pt idx="1">
                  <c:v>2.5</c:v>
                </c:pt>
                <c:pt idx="2">
                  <c:v>7.1</c:v>
                </c:pt>
                <c:pt idx="3">
                  <c:v>2.8</c:v>
                </c:pt>
                <c:pt idx="4">
                  <c:v>2.4</c:v>
                </c:pt>
                <c:pt idx="5">
                  <c:v>1.2</c:v>
                </c:pt>
                <c:pt idx="6">
                  <c:v>5.9</c:v>
                </c:pt>
                <c:pt idx="7">
                  <c:v>0.7</c:v>
                </c:pt>
              </c:numCache>
            </c:numRef>
          </c:val>
          <c:smooth val="0"/>
        </c:ser>
        <c:ser>
          <c:idx val="1"/>
          <c:order val="1"/>
          <c:tx>
            <c:strRef>
              <c:f>Results!$F$2</c:f>
              <c:strCache>
                <c:ptCount val="1"/>
                <c:pt idx="0">
                  <c:v>Reported</c:v>
                </c:pt>
              </c:strCache>
            </c:strRef>
          </c:tx>
          <c:spPr>
            <a:ln w="38100" cap="flat" cmpd="dbl" algn="ctr">
              <a:solidFill>
                <a:schemeClr val="accent2"/>
              </a:solidFill>
              <a:miter lim="800000"/>
            </a:ln>
            <a:effectLst/>
          </c:spPr>
          <c:marker>
            <c:symbol val="none"/>
          </c:marker>
          <c:cat>
            <c:strRef>
              <c:f>Results!$A$6:$A$13</c:f>
              <c:strCache>
                <c:ptCount val="8"/>
                <c:pt idx="0">
                  <c:v>WK 22</c:v>
                </c:pt>
                <c:pt idx="1">
                  <c:v>WK 23</c:v>
                </c:pt>
                <c:pt idx="2">
                  <c:v>WK 24</c:v>
                </c:pt>
                <c:pt idx="3">
                  <c:v>WK 25</c:v>
                </c:pt>
                <c:pt idx="4">
                  <c:v>WK 26</c:v>
                </c:pt>
                <c:pt idx="5">
                  <c:v>WK 27</c:v>
                </c:pt>
                <c:pt idx="6">
                  <c:v>WK 28</c:v>
                </c:pt>
                <c:pt idx="7">
                  <c:v>WK 29</c:v>
                </c:pt>
              </c:strCache>
            </c:strRef>
          </c:cat>
          <c:val>
            <c:numRef>
              <c:f>Results!$F$6:$F$13</c:f>
              <c:numCache>
                <c:formatCode>General</c:formatCode>
                <c:ptCount val="8"/>
                <c:pt idx="0">
                  <c:v>2.0</c:v>
                </c:pt>
                <c:pt idx="1">
                  <c:v>1.0</c:v>
                </c:pt>
                <c:pt idx="2">
                  <c:v>4.0</c:v>
                </c:pt>
                <c:pt idx="3">
                  <c:v>1.0</c:v>
                </c:pt>
                <c:pt idx="4">
                  <c:v>2.0</c:v>
                </c:pt>
                <c:pt idx="5">
                  <c:v>1.0</c:v>
                </c:pt>
                <c:pt idx="6">
                  <c:v>3.0</c:v>
                </c:pt>
                <c:pt idx="7">
                  <c:v>2.0</c:v>
                </c:pt>
              </c:numCache>
            </c:numRef>
          </c:val>
          <c:smooth val="0"/>
        </c:ser>
        <c:dLbls>
          <c:showLegendKey val="0"/>
          <c:showVal val="0"/>
          <c:showCatName val="0"/>
          <c:showSerName val="0"/>
          <c:showPercent val="0"/>
          <c:showBubbleSize val="0"/>
        </c:dLbls>
        <c:marker val="1"/>
        <c:smooth val="0"/>
        <c:axId val="-2099734440"/>
        <c:axId val="-2101980600"/>
      </c:lineChart>
      <c:catAx>
        <c:axId val="-2099734440"/>
        <c:scaling>
          <c:orientation val="minMax"/>
        </c:scaling>
        <c:delete val="0"/>
        <c:axPos val="b"/>
        <c:majorGridlines>
          <c:spPr>
            <a:ln w="9525" cap="flat" cmpd="sng" algn="ctr">
              <a:solidFill>
                <a:schemeClr val="tx1">
                  <a:lumMod val="15000"/>
                  <a:lumOff val="85000"/>
                  <a:alpha val="32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Epidemiological Week</a:t>
                </a:r>
              </a:p>
            </c:rich>
          </c:tx>
          <c:layout>
            <c:manualLayout>
              <c:xMode val="edge"/>
              <c:yMode val="edge"/>
              <c:x val="0.367701690977152"/>
              <c:y val="0.927406432006135"/>
            </c:manualLayout>
          </c:layout>
          <c:overlay val="0"/>
          <c:spPr>
            <a:noFill/>
            <a:ln>
              <a:noFill/>
            </a:ln>
            <a:effectLst/>
          </c:spPr>
        </c:title>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1980600"/>
        <c:crosses val="autoZero"/>
        <c:auto val="1"/>
        <c:lblAlgn val="ctr"/>
        <c:lblOffset val="100"/>
        <c:noMultiLvlLbl val="0"/>
      </c:catAx>
      <c:valAx>
        <c:axId val="-2101980600"/>
        <c:scaling>
          <c:orientation val="minMax"/>
          <c:max val="8.0"/>
        </c:scaling>
        <c:delete val="0"/>
        <c:axPos val="l"/>
        <c:majorGridlines>
          <c:spPr>
            <a:ln w="9525" cap="flat" cmpd="sng" algn="ctr">
              <a:solidFill>
                <a:schemeClr val="tx1">
                  <a:lumMod val="15000"/>
                  <a:lumOff val="85000"/>
                  <a:alpha val="32000"/>
                </a:schemeClr>
              </a:soli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Dengue Cases</a:t>
                </a:r>
              </a:p>
            </c:rich>
          </c:tx>
          <c:layout/>
          <c:overlay val="0"/>
          <c:spPr>
            <a:noFill/>
            <a:ln>
              <a:noFill/>
            </a:ln>
            <a:effectLst/>
          </c:spPr>
        </c:title>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973444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886FD1-909E-4D21-97B3-DB565C4B91F7}" type="datetimeFigureOut">
              <a:rPr lang="en-US" smtClean="0"/>
              <a:t>7/27/16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36E7DD-1112-4C2D-B01B-A94FFF0A0F57}" type="slidenum">
              <a:rPr lang="en-US" smtClean="0"/>
              <a:t>‹#›</a:t>
            </a:fld>
            <a:endParaRPr lang="en-US"/>
          </a:p>
        </p:txBody>
      </p:sp>
    </p:spTree>
    <p:extLst>
      <p:ext uri="{BB962C8B-B14F-4D97-AF65-F5344CB8AC3E}">
        <p14:creationId xmlns:p14="http://schemas.microsoft.com/office/powerpoint/2010/main" val="3637636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B98A6-4B72-494A-B149-3E95A3CFBBE9}" type="datetimeFigureOut">
              <a:rPr lang="en-US" smtClean="0"/>
              <a:t>7/27/16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DF71B-1607-4D5B-9082-11FAD0AD64C0}" type="slidenum">
              <a:rPr lang="en-US" smtClean="0"/>
              <a:t>‹#›</a:t>
            </a:fld>
            <a:endParaRPr lang="en-US"/>
          </a:p>
        </p:txBody>
      </p:sp>
    </p:spTree>
    <p:extLst>
      <p:ext uri="{BB962C8B-B14F-4D97-AF65-F5344CB8AC3E}">
        <p14:creationId xmlns:p14="http://schemas.microsoft.com/office/powerpoint/2010/main" val="2720623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7DF71B-1607-4D5B-9082-11FAD0AD64C0}" type="slidenum">
              <a:rPr lang="en-US" smtClean="0"/>
              <a:t>11</a:t>
            </a:fld>
            <a:endParaRPr lang="en-US"/>
          </a:p>
        </p:txBody>
      </p:sp>
    </p:spTree>
    <p:extLst>
      <p:ext uri="{BB962C8B-B14F-4D97-AF65-F5344CB8AC3E}">
        <p14:creationId xmlns:p14="http://schemas.microsoft.com/office/powerpoint/2010/main" val="2188985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7DF71B-1607-4D5B-9082-11FAD0AD64C0}" type="slidenum">
              <a:rPr lang="en-US" smtClean="0"/>
              <a:t>18</a:t>
            </a:fld>
            <a:endParaRPr lang="en-US"/>
          </a:p>
        </p:txBody>
      </p:sp>
    </p:spTree>
    <p:extLst>
      <p:ext uri="{BB962C8B-B14F-4D97-AF65-F5344CB8AC3E}">
        <p14:creationId xmlns:p14="http://schemas.microsoft.com/office/powerpoint/2010/main" val="3242808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7DF71B-1607-4D5B-9082-11FAD0AD64C0}" type="slidenum">
              <a:rPr lang="en-US" smtClean="0"/>
              <a:t>32</a:t>
            </a:fld>
            <a:endParaRPr lang="en-US"/>
          </a:p>
        </p:txBody>
      </p:sp>
    </p:spTree>
    <p:extLst>
      <p:ext uri="{BB962C8B-B14F-4D97-AF65-F5344CB8AC3E}">
        <p14:creationId xmlns:p14="http://schemas.microsoft.com/office/powerpoint/2010/main" val="2965623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F8C19F5-96A9-4E6C-9906-8A050A55B2D0}" type="datetimeFigureOut">
              <a:rPr lang="en-US" smtClean="0"/>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2814225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8C19F5-96A9-4E6C-9906-8A050A55B2D0}" type="datetimeFigureOut">
              <a:rPr lang="en-US" smtClean="0"/>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3864387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8C19F5-96A9-4E6C-9906-8A050A55B2D0}" type="datetimeFigureOut">
              <a:rPr lang="en-US" smtClean="0"/>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1906458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8C19F5-96A9-4E6C-9906-8A050A55B2D0}" type="datetimeFigureOut">
              <a:rPr lang="en-US" smtClean="0"/>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2676235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8C19F5-96A9-4E6C-9906-8A050A55B2D0}" type="datetimeFigureOut">
              <a:rPr lang="en-US" smtClean="0"/>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2954179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8C19F5-96A9-4E6C-9906-8A050A55B2D0}" type="datetimeFigureOut">
              <a:rPr lang="en-US" smtClean="0"/>
              <a:t>7/27/16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101306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8C19F5-96A9-4E6C-9906-8A050A55B2D0}" type="datetimeFigureOut">
              <a:rPr lang="en-US" smtClean="0"/>
              <a:t>7/27/16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2060149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8C19F5-96A9-4E6C-9906-8A050A55B2D0}" type="datetimeFigureOut">
              <a:rPr lang="en-US" smtClean="0"/>
              <a:t>7/27/16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3282050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8C19F5-96A9-4E6C-9906-8A050A55B2D0}" type="datetimeFigureOut">
              <a:rPr lang="en-US" smtClean="0"/>
              <a:t>7/27/16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3458482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8C19F5-96A9-4E6C-9906-8A050A55B2D0}" type="datetimeFigureOut">
              <a:rPr lang="en-US" smtClean="0"/>
              <a:t>7/27/16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405839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8C19F5-96A9-4E6C-9906-8A050A55B2D0}" type="datetimeFigureOut">
              <a:rPr lang="en-US" smtClean="0"/>
              <a:t>7/27/16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5C340-F408-45CA-8532-AD29D075F3F0}" type="slidenum">
              <a:rPr lang="en-US" smtClean="0"/>
              <a:t>‹#›</a:t>
            </a:fld>
            <a:endParaRPr lang="en-US"/>
          </a:p>
        </p:txBody>
      </p:sp>
    </p:spTree>
    <p:extLst>
      <p:ext uri="{BB962C8B-B14F-4D97-AF65-F5344CB8AC3E}">
        <p14:creationId xmlns:p14="http://schemas.microsoft.com/office/powerpoint/2010/main" val="19668396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8C19F5-96A9-4E6C-9906-8A050A55B2D0}" type="datetimeFigureOut">
              <a:rPr lang="en-US" smtClean="0"/>
              <a:t>7/27/16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5C340-F408-45CA-8532-AD29D075F3F0}" type="slidenum">
              <a:rPr lang="en-US" smtClean="0"/>
              <a:t>‹#›</a:t>
            </a:fld>
            <a:endParaRPr lang="en-US"/>
          </a:p>
        </p:txBody>
      </p:sp>
    </p:spTree>
    <p:extLst>
      <p:ext uri="{BB962C8B-B14F-4D97-AF65-F5344CB8AC3E}">
        <p14:creationId xmlns:p14="http://schemas.microsoft.com/office/powerpoint/2010/main" val="1862988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9" Type="http://schemas.openxmlformats.org/officeDocument/2006/relationships/image" Target="../media/image32.jpeg"/><Relationship Id="rId20" Type="http://schemas.openxmlformats.org/officeDocument/2006/relationships/image" Target="../media/image24.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0.png"/><Relationship Id="rId17" Type="http://schemas.openxmlformats.org/officeDocument/2006/relationships/image" Target="../media/image21.jpeg"/><Relationship Id="rId18" Type="http://schemas.openxmlformats.org/officeDocument/2006/relationships/image" Target="../media/image22.png"/><Relationship Id="rId19"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microsoft.com/office/2007/relationships/hdphoto" Target="../media/hdphoto1.wdp"/><Relationship Id="rId8"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7.png"/><Relationship Id="rId6" Type="http://schemas.openxmlformats.org/officeDocument/2006/relationships/image" Target="../media/image38.jpeg"/><Relationship Id="rId7"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9.PN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png"/><Relationship Id="rId8"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4.png"/><Relationship Id="rId6" Type="http://schemas.openxmlformats.org/officeDocument/2006/relationships/image" Target="../media/image55.jpeg"/><Relationship Id="rId7" Type="http://schemas.openxmlformats.org/officeDocument/2006/relationships/image" Target="../media/image56.jpeg"/><Relationship Id="rId8" Type="http://schemas.openxmlformats.org/officeDocument/2006/relationships/image" Target="../media/image57.jpeg"/><Relationship Id="rId9" Type="http://schemas.openxmlformats.org/officeDocument/2006/relationships/image" Target="../media/image58.tif"/><Relationship Id="rId10"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6.png"/><Relationship Id="rId6" Type="http://schemas.openxmlformats.org/officeDocument/2006/relationships/image" Target="../media/image77.png"/><Relationship Id="rId1" Type="http://schemas.openxmlformats.org/officeDocument/2006/relationships/slideLayout" Target="../slideLayouts/slideLayout3.xml"/><Relationship Id="rId2"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6.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83.png"/><Relationship Id="rId11" Type="http://schemas.openxmlformats.org/officeDocument/2006/relationships/image" Target="../media/image84.pn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6.png"/><Relationship Id="rId6" Type="http://schemas.openxmlformats.org/officeDocument/2006/relationships/image" Target="../media/image86.png"/><Relationship Id="rId7" Type="http://schemas.openxmlformats.org/officeDocument/2006/relationships/image" Target="../media/image87.png"/><Relationship Id="rId1" Type="http://schemas.openxmlformats.org/officeDocument/2006/relationships/slideLayout" Target="../slideLayouts/slideLayout3.xml"/><Relationship Id="rId2"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6.png"/><Relationship Id="rId5" Type="http://schemas.openxmlformats.org/officeDocument/2006/relationships/image" Target="../media/image88.png"/><Relationship Id="rId6" Type="http://schemas.openxmlformats.org/officeDocument/2006/relationships/image" Target="../media/image89.pn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0.jpeg"/><Relationship Id="rId5" Type="http://schemas.openxmlformats.org/officeDocument/2006/relationships/image" Target="../media/image91.jpe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jpeg"/><Relationship Id="rId9"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96.png"/><Relationship Id="rId9" Type="http://schemas.openxmlformats.org/officeDocument/2006/relationships/image" Target="../media/image97.pn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image" Target="../media/image1.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 Id="rId9" Type="http://schemas.openxmlformats.org/officeDocument/2006/relationships/image" Target="../media/image102.png"/><Relationship Id="rId10" Type="http://schemas.openxmlformats.org/officeDocument/2006/relationships/image" Target="../media/image103.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0.png"/><Relationship Id="rId8" Type="http://schemas.openxmlformats.org/officeDocument/2006/relationships/image" Target="../media/image21.jpeg"/><Relationship Id="rId9" Type="http://schemas.openxmlformats.org/officeDocument/2006/relationships/image" Target="../media/image22.png"/><Relationship Id="rId10" Type="http://schemas.openxmlformats.org/officeDocument/2006/relationships/image" Target="../media/image23.png"/><Relationship Id="rId11"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0" y="1709739"/>
            <a:ext cx="7875588" cy="2852737"/>
          </a:xfrm>
        </p:spPr>
        <p:txBody>
          <a:bodyPr>
            <a:normAutofit/>
          </a:bodyPr>
          <a:lstStyle/>
          <a:p>
            <a:r>
              <a:rPr lang="en-US" sz="5400" dirty="0" smtClean="0">
                <a:latin typeface="Times New Roman" panose="02020603050405020304" pitchFamily="18" charset="0"/>
                <a:cs typeface="Times New Roman" panose="02020603050405020304" pitchFamily="18" charset="0"/>
              </a:rPr>
              <a:t>Applied Science Activities</a:t>
            </a:r>
            <a:endParaRPr lang="en-US" sz="5400"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0" y="4589464"/>
            <a:ext cx="7875588" cy="1500187"/>
          </a:xfrm>
        </p:spPr>
        <p:txBody>
          <a:bodyPr>
            <a:normAutofit/>
          </a:bodyPr>
          <a:lstStyle/>
          <a:p>
            <a:r>
              <a:rPr lang="en-US" dirty="0" smtClean="0"/>
              <a:t>Andrew Molthan</a:t>
            </a:r>
          </a:p>
          <a:p>
            <a:r>
              <a:rPr lang="en-US" dirty="0" smtClean="0"/>
              <a:t>Jordan Bell, Tony Cole, Lori Schultz</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23157575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5" name="TextBox 4"/>
          <p:cNvSpPr txBox="1"/>
          <p:nvPr/>
        </p:nvSpPr>
        <p:spPr>
          <a:xfrm>
            <a:off x="207819" y="136566"/>
            <a:ext cx="8196924"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Enhancement of NWS DAT with Earth Remote Sensing Data</a:t>
            </a:r>
            <a:endParaRPr lang="en-US" sz="2400" b="1" dirty="0">
              <a:latin typeface="Times New Roman" panose="02020603050405020304" pitchFamily="18" charset="0"/>
              <a:cs typeface="Times New Roman" panose="02020603050405020304" pitchFamily="18" charset="0"/>
            </a:endParaRPr>
          </a:p>
        </p:txBody>
      </p:sp>
      <p:pic>
        <p:nvPicPr>
          <p:cNvPr id="20" name="Picture 3" descr="C:\Users\jeburks\AppData\Local\Microsoft\Windows\Temporary Internet Files\Content.IE5\EOCX51Z5\MC90043381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7185" y="2896324"/>
            <a:ext cx="556826" cy="556825"/>
          </a:xfrm>
          <a:prstGeom prst="rect">
            <a:avLst/>
          </a:prstGeom>
          <a:noFill/>
          <a:effectLst>
            <a:outerShdw blurRad="3429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6" descr="Z:\Proposals\ScienceInnovationFund2013\Presentation\iphone_withimag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00501">
            <a:off x="7757679" y="5374634"/>
            <a:ext cx="737639" cy="1060177"/>
          </a:xfrm>
          <a:prstGeom prst="rect">
            <a:avLst/>
          </a:prstGeom>
          <a:noFill/>
          <a:effectLst>
            <a:outerShdw blurRad="3429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4" descr="Z:\Proposals\ScienceInnovationFund2013\Presentation\browser.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635" l="0" r="99744">
                        <a14:foregroundMark x1="4872" y1="54745" x2="4872" y2="54745"/>
                        <a14:foregroundMark x1="4359" y1="30657" x2="4359" y2="30657"/>
                        <a14:foregroundMark x1="6923" y1="29562" x2="6923" y2="29562"/>
                        <a14:foregroundMark x1="6667" y1="5474" x2="6667" y2="5474"/>
                        <a14:foregroundMark x1="1538" y1="8759" x2="1538" y2="8759"/>
                        <a14:foregroundMark x1="49744" y1="6204" x2="49744" y2="6204"/>
                        <a14:foregroundMark x1="67692" y1="5839" x2="67692" y2="5839"/>
                        <a14:foregroundMark x1="79744" y1="6204" x2="79744" y2="6204"/>
                        <a14:foregroundMark x1="98462" y1="47080" x2="98462" y2="47080"/>
                        <a14:foregroundMark x1="98205" y1="56934" x2="98205" y2="56934"/>
                        <a14:foregroundMark x1="97692" y1="66423" x2="97692" y2="66423"/>
                        <a14:foregroundMark x1="769" y1="3285" x2="769" y2="3285"/>
                        <a14:foregroundMark x1="4359" y1="69708" x2="4359" y2="69708"/>
                        <a14:backgroundMark x1="47436" y1="3285" x2="47436" y2="3285"/>
                      </a14:backgroundRemoval>
                    </a14:imgEffect>
                  </a14:imgLayer>
                </a14:imgProps>
              </a:ext>
              <a:ext uri="{28A0092B-C50C-407E-A947-70E740481C1C}">
                <a14:useLocalDpi xmlns:a14="http://schemas.microsoft.com/office/drawing/2010/main" val="0"/>
              </a:ext>
            </a:extLst>
          </a:blip>
          <a:srcRect/>
          <a:stretch>
            <a:fillRect/>
          </a:stretch>
        </p:blipFill>
        <p:spPr bwMode="auto">
          <a:xfrm>
            <a:off x="7586553" y="4110922"/>
            <a:ext cx="1307217" cy="633803"/>
          </a:xfrm>
          <a:prstGeom prst="rect">
            <a:avLst/>
          </a:prstGeom>
          <a:noFill/>
          <a:effectLst>
            <a:outerShdw blurRad="3429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746" r="729" b="1095"/>
          <a:stretch/>
        </p:blipFill>
        <p:spPr bwMode="auto">
          <a:xfrm>
            <a:off x="7607754" y="1924301"/>
            <a:ext cx="1324796" cy="840812"/>
          </a:xfrm>
          <a:prstGeom prst="rect">
            <a:avLst/>
          </a:prstGeom>
          <a:noFill/>
          <a:ln>
            <a:noFill/>
          </a:ln>
          <a:effectLst>
            <a:outerShdw blurRad="342900" dist="762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descr="C:\Users\jeburks\AppData\Local\Microsoft\Windows\Temporary Internet Files\Content.IE5\EOCX51Z5\MC90043381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7185" y="1971824"/>
            <a:ext cx="556826" cy="556825"/>
          </a:xfrm>
          <a:prstGeom prst="rect">
            <a:avLst/>
          </a:prstGeom>
          <a:noFill/>
          <a:effectLst>
            <a:outerShdw blurRad="3429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3" descr="C:\Users\jeburks\AppData\Local\Microsoft\Windows\Temporary Internet Files\Content.IE5\EOCX51Z5\MC90043381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7185" y="4073745"/>
            <a:ext cx="556826" cy="556825"/>
          </a:xfrm>
          <a:prstGeom prst="rect">
            <a:avLst/>
          </a:prstGeom>
          <a:noFill/>
          <a:effectLst>
            <a:outerShdw blurRad="3429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3" descr="C:\Users\jeburks\AppData\Local\Microsoft\Windows\Temporary Internet Files\Content.IE5\EOCX51Z5\MC90043381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7185" y="5251166"/>
            <a:ext cx="556826" cy="556825"/>
          </a:xfrm>
          <a:prstGeom prst="rect">
            <a:avLst/>
          </a:prstGeom>
          <a:noFill/>
          <a:effectLst>
            <a:outerShdw blurRad="3429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562255" y="4898782"/>
            <a:ext cx="1621470" cy="415498"/>
          </a:xfrm>
          <a:prstGeom prst="rect">
            <a:avLst/>
          </a:prstGeom>
          <a:noFill/>
        </p:spPr>
        <p:txBody>
          <a:bodyPr wrap="square" rtlCol="0">
            <a:spAutoFit/>
          </a:bodyPr>
          <a:lstStyle/>
          <a:p>
            <a:pPr defTabSz="514289" fontAlgn="base">
              <a:spcBef>
                <a:spcPct val="0"/>
              </a:spcBef>
              <a:spcAft>
                <a:spcPct val="0"/>
              </a:spcAft>
              <a:defRPr/>
            </a:pPr>
            <a:r>
              <a:rPr lang="en-US" sz="1050" kern="0" dirty="0">
                <a:solidFill>
                  <a:prstClr val="black"/>
                </a:solidFill>
                <a:latin typeface="Arial" charset="0"/>
              </a:rPr>
              <a:t>Smartphones and Tablets (e.g. DAT)</a:t>
            </a:r>
          </a:p>
        </p:txBody>
      </p:sp>
      <p:sp>
        <p:nvSpPr>
          <p:cNvPr id="28" name="TextBox 27"/>
          <p:cNvSpPr txBox="1"/>
          <p:nvPr/>
        </p:nvSpPr>
        <p:spPr>
          <a:xfrm>
            <a:off x="7562255" y="1473923"/>
            <a:ext cx="908035" cy="415498"/>
          </a:xfrm>
          <a:prstGeom prst="rect">
            <a:avLst/>
          </a:prstGeom>
          <a:noFill/>
        </p:spPr>
        <p:txBody>
          <a:bodyPr wrap="square" rtlCol="0">
            <a:spAutoFit/>
          </a:bodyPr>
          <a:lstStyle/>
          <a:p>
            <a:pPr defTabSz="514289" fontAlgn="base">
              <a:spcBef>
                <a:spcPct val="0"/>
              </a:spcBef>
              <a:spcAft>
                <a:spcPct val="0"/>
              </a:spcAft>
              <a:defRPr/>
            </a:pPr>
            <a:r>
              <a:rPr lang="en-US" sz="1050" kern="0" dirty="0">
                <a:solidFill>
                  <a:prstClr val="black"/>
                </a:solidFill>
                <a:latin typeface="Arial" charset="0"/>
              </a:rPr>
              <a:t>GIS Application</a:t>
            </a:r>
          </a:p>
        </p:txBody>
      </p:sp>
      <p:sp>
        <p:nvSpPr>
          <p:cNvPr id="29" name="TextBox 28"/>
          <p:cNvSpPr txBox="1"/>
          <p:nvPr/>
        </p:nvSpPr>
        <p:spPr>
          <a:xfrm>
            <a:off x="7562255" y="2796988"/>
            <a:ext cx="1160775" cy="767026"/>
          </a:xfrm>
          <a:prstGeom prst="rect">
            <a:avLst/>
          </a:prstGeom>
          <a:noFill/>
        </p:spPr>
        <p:txBody>
          <a:bodyPr wrap="square" rtlCol="0">
            <a:spAutoFit/>
          </a:bodyPr>
          <a:lstStyle/>
          <a:p>
            <a:pPr defTabSz="514289" fontAlgn="base">
              <a:spcBef>
                <a:spcPct val="0"/>
              </a:spcBef>
              <a:spcAft>
                <a:spcPct val="0"/>
              </a:spcAft>
              <a:defRPr/>
            </a:pPr>
            <a:r>
              <a:rPr lang="en-US" sz="1050" kern="0" dirty="0">
                <a:solidFill>
                  <a:prstClr val="black"/>
                </a:solidFill>
                <a:latin typeface="Arial" charset="0"/>
              </a:rPr>
              <a:t>Impact-Based </a:t>
            </a:r>
          </a:p>
          <a:p>
            <a:pPr defTabSz="514289" fontAlgn="base">
              <a:spcBef>
                <a:spcPct val="0"/>
              </a:spcBef>
              <a:spcAft>
                <a:spcPct val="0"/>
              </a:spcAft>
              <a:defRPr/>
            </a:pPr>
            <a:r>
              <a:rPr lang="en-US" sz="1050" kern="0" dirty="0">
                <a:solidFill>
                  <a:prstClr val="black"/>
                </a:solidFill>
                <a:latin typeface="Arial" charset="0"/>
              </a:rPr>
              <a:t>Decision Support Services</a:t>
            </a:r>
          </a:p>
        </p:txBody>
      </p:sp>
      <p:sp>
        <p:nvSpPr>
          <p:cNvPr id="33" name="TextBox 32"/>
          <p:cNvSpPr txBox="1"/>
          <p:nvPr/>
        </p:nvSpPr>
        <p:spPr>
          <a:xfrm>
            <a:off x="4593226" y="789646"/>
            <a:ext cx="1554675" cy="253916"/>
          </a:xfrm>
          <a:prstGeom prst="rect">
            <a:avLst/>
          </a:prstGeom>
          <a:noFill/>
        </p:spPr>
        <p:txBody>
          <a:bodyPr wrap="square" rtlCol="0">
            <a:spAutoFit/>
          </a:bodyPr>
          <a:lstStyle/>
          <a:p>
            <a:pPr algn="ctr" defTabSz="514289" fontAlgn="base">
              <a:spcBef>
                <a:spcPct val="0"/>
              </a:spcBef>
              <a:spcAft>
                <a:spcPct val="0"/>
              </a:spcAft>
              <a:defRPr/>
            </a:pPr>
            <a:r>
              <a:rPr lang="en-US" sz="1050" kern="0" dirty="0">
                <a:solidFill>
                  <a:prstClr val="black"/>
                </a:solidFill>
                <a:latin typeface="Arial" charset="0"/>
              </a:rPr>
              <a:t>Disaster Imagery</a:t>
            </a:r>
          </a:p>
        </p:txBody>
      </p:sp>
      <p:grpSp>
        <p:nvGrpSpPr>
          <p:cNvPr id="36" name="Group 35"/>
          <p:cNvGrpSpPr>
            <a:grpSpLocks noChangeAspect="1"/>
          </p:cNvGrpSpPr>
          <p:nvPr/>
        </p:nvGrpSpPr>
        <p:grpSpPr>
          <a:xfrm>
            <a:off x="3804853" y="1065220"/>
            <a:ext cx="3014296" cy="1002516"/>
            <a:chOff x="2618470" y="3461266"/>
            <a:chExt cx="1233220" cy="410152"/>
          </a:xfrm>
        </p:grpSpPr>
        <p:pic>
          <p:nvPicPr>
            <p:cNvPr id="37" name="Picture 9"/>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703" t="24012" r="24431" b="37528"/>
            <a:stretch/>
          </p:blipFill>
          <p:spPr bwMode="auto">
            <a:xfrm>
              <a:off x="3428853" y="3470931"/>
              <a:ext cx="422837" cy="303976"/>
            </a:xfrm>
            <a:prstGeom prst="rect">
              <a:avLst/>
            </a:prstGeom>
            <a:noFill/>
            <a:ln>
              <a:noFill/>
            </a:ln>
            <a:effectLst>
              <a:outerShdw blurRad="342900" dist="76200" dir="27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7"/>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439" r="72979" b="44100"/>
            <a:stretch/>
          </p:blipFill>
          <p:spPr bwMode="auto">
            <a:xfrm>
              <a:off x="3266121" y="3505704"/>
              <a:ext cx="450167" cy="322034"/>
            </a:xfrm>
            <a:prstGeom prst="rect">
              <a:avLst/>
            </a:prstGeom>
            <a:noFill/>
            <a:ln>
              <a:noFill/>
            </a:ln>
            <a:effectLst>
              <a:outerShdw blurRad="342900" dist="76200" dir="27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5" descr="Z:\Proposals\ScienceInnovationFund2013\Presentation\imagery_minus_map.png"/>
            <p:cNvPicPr>
              <a:picLocks noChangeAspect="1" noChangeArrowheads="1"/>
            </p:cNvPicPr>
            <p:nvPr/>
          </p:nvPicPr>
          <p:blipFill>
            <a:blip r:embed="rId11" cstate="print">
              <a:duotone>
                <a:srgbClr val="F79646">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618470" y="3461266"/>
              <a:ext cx="480601" cy="332314"/>
            </a:xfrm>
            <a:prstGeom prst="rect">
              <a:avLst/>
            </a:prstGeom>
            <a:noFill/>
            <a:effectLst>
              <a:outerShdw blurRad="3429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5" descr="Z:\Proposals\ScienceInnovationFund2013\Presentation\imagery_minus_map.png"/>
            <p:cNvPicPr>
              <a:picLocks noChangeAspect="1" noChangeArrowheads="1"/>
            </p:cNvPicPr>
            <p:nvPr/>
          </p:nvPicPr>
          <p:blipFill>
            <a:blip r:embed="rId11" cstate="print">
              <a:duotone>
                <a:srgbClr val="C0504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745958" y="3490806"/>
              <a:ext cx="480601" cy="332314"/>
            </a:xfrm>
            <a:prstGeom prst="rect">
              <a:avLst/>
            </a:prstGeom>
            <a:noFill/>
            <a:effectLst>
              <a:outerShdw blurRad="342900" dist="76200" dir="2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41" name="Picture 5" descr="Z:\Proposals\ScienceInnovationFund2013\Presentation\imagery_minus_map.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09746" y="3521858"/>
              <a:ext cx="480601" cy="332314"/>
            </a:xfrm>
            <a:prstGeom prst="rect">
              <a:avLst/>
            </a:prstGeom>
            <a:noFill/>
            <a:effectLst>
              <a:outerShdw blurRad="342900" dist="76200" dir="2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42" name="Picture 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3421" t="32382" r="27409" b="39986"/>
            <a:stretch/>
          </p:blipFill>
          <p:spPr bwMode="auto">
            <a:xfrm>
              <a:off x="3116124" y="3544967"/>
              <a:ext cx="440134" cy="326451"/>
            </a:xfrm>
            <a:prstGeom prst="rect">
              <a:avLst/>
            </a:prstGeom>
            <a:noFill/>
            <a:ln>
              <a:noFill/>
            </a:ln>
            <a:effectLst>
              <a:outerShdw blurRad="342900" dist="76200" dir="24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3" name="TextBox 42"/>
          <p:cNvSpPr txBox="1"/>
          <p:nvPr/>
        </p:nvSpPr>
        <p:spPr>
          <a:xfrm>
            <a:off x="7562255" y="3870818"/>
            <a:ext cx="988356" cy="253916"/>
          </a:xfrm>
          <a:prstGeom prst="rect">
            <a:avLst/>
          </a:prstGeom>
          <a:noFill/>
        </p:spPr>
        <p:txBody>
          <a:bodyPr wrap="square" rtlCol="0">
            <a:spAutoFit/>
          </a:bodyPr>
          <a:lstStyle/>
          <a:p>
            <a:pPr defTabSz="514289" fontAlgn="base">
              <a:spcBef>
                <a:spcPct val="0"/>
              </a:spcBef>
              <a:spcAft>
                <a:spcPct val="0"/>
              </a:spcAft>
              <a:defRPr/>
            </a:pPr>
            <a:r>
              <a:rPr lang="en-US" sz="1050" kern="0" dirty="0">
                <a:solidFill>
                  <a:prstClr val="black"/>
                </a:solidFill>
                <a:latin typeface="Arial" charset="0"/>
              </a:rPr>
              <a:t>Web Clients</a:t>
            </a:r>
          </a:p>
        </p:txBody>
      </p:sp>
      <p:pic>
        <p:nvPicPr>
          <p:cNvPr id="44" name="Picture 2" descr="C:\Users\jeburks\AppData\Local\Microsoft\Windows\Temporary Internet Files\Content.IE5\EREAK6JA\MC900434845[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34935" y="2828222"/>
            <a:ext cx="1154132" cy="1285043"/>
          </a:xfrm>
          <a:prstGeom prst="rect">
            <a:avLst/>
          </a:prstGeom>
          <a:noFill/>
          <a:effectLst>
            <a:outerShdw blurRad="3429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4875379" y="2637983"/>
            <a:ext cx="1014992" cy="253916"/>
          </a:xfrm>
          <a:prstGeom prst="rect">
            <a:avLst/>
          </a:prstGeom>
          <a:noFill/>
        </p:spPr>
        <p:txBody>
          <a:bodyPr wrap="square" rtlCol="0">
            <a:spAutoFit/>
          </a:bodyPr>
          <a:lstStyle/>
          <a:p>
            <a:pPr defTabSz="514289" fontAlgn="base">
              <a:spcBef>
                <a:spcPct val="0"/>
              </a:spcBef>
              <a:spcAft>
                <a:spcPct val="0"/>
              </a:spcAft>
              <a:defRPr/>
            </a:pPr>
            <a:r>
              <a:rPr lang="en-US" sz="1050" kern="0" dirty="0">
                <a:solidFill>
                  <a:prstClr val="black"/>
                </a:solidFill>
                <a:latin typeface="Arial" charset="0"/>
              </a:rPr>
              <a:t>Ingest Server</a:t>
            </a:r>
          </a:p>
        </p:txBody>
      </p:sp>
      <p:sp>
        <p:nvSpPr>
          <p:cNvPr id="34" name="TextBox 33"/>
          <p:cNvSpPr txBox="1"/>
          <p:nvPr/>
        </p:nvSpPr>
        <p:spPr>
          <a:xfrm>
            <a:off x="4626907" y="4664448"/>
            <a:ext cx="1450355" cy="191771"/>
          </a:xfrm>
          <a:prstGeom prst="rect">
            <a:avLst/>
          </a:prstGeom>
          <a:noFill/>
        </p:spPr>
        <p:txBody>
          <a:bodyPr wrap="square" rtlCol="0">
            <a:spAutoFit/>
          </a:bodyPr>
          <a:lstStyle/>
          <a:p>
            <a:pPr algn="ctr" defTabSz="514289" fontAlgn="base">
              <a:spcBef>
                <a:spcPct val="0"/>
              </a:spcBef>
              <a:spcAft>
                <a:spcPct val="0"/>
              </a:spcAft>
              <a:defRPr/>
            </a:pPr>
            <a:r>
              <a:rPr lang="en-US" sz="1050" kern="0" dirty="0">
                <a:solidFill>
                  <a:prstClr val="black"/>
                </a:solidFill>
                <a:latin typeface="Arial" charset="0"/>
              </a:rPr>
              <a:t>WMS and Tile Cache</a:t>
            </a:r>
          </a:p>
        </p:txBody>
      </p:sp>
      <p:pic>
        <p:nvPicPr>
          <p:cNvPr id="48" name="Picture 2" descr="C:\Users\jeburks\AppData\Local\Microsoft\Windows\Temporary Internet Files\Content.IE5\EREAK6JA\MC900434845[1].png"/>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35902" y="4900047"/>
            <a:ext cx="1152199" cy="1284794"/>
          </a:xfrm>
          <a:prstGeom prst="rect">
            <a:avLst/>
          </a:prstGeom>
          <a:noFill/>
          <a:effectLst>
            <a:outerShdw blurRad="3429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56" name="Elbow Connector 55"/>
          <p:cNvCxnSpPr>
            <a:stCxn id="48" idx="3"/>
            <a:endCxn id="20" idx="1"/>
          </p:cNvCxnSpPr>
          <p:nvPr/>
        </p:nvCxnSpPr>
        <p:spPr>
          <a:xfrm flipV="1">
            <a:off x="5888101" y="3174737"/>
            <a:ext cx="1149084" cy="2367707"/>
          </a:xfrm>
          <a:prstGeom prst="bentConnector3">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48" idx="3"/>
            <a:endCxn id="25" idx="1"/>
          </p:cNvCxnSpPr>
          <p:nvPr/>
        </p:nvCxnSpPr>
        <p:spPr>
          <a:xfrm flipV="1">
            <a:off x="5888101" y="4352158"/>
            <a:ext cx="1149084" cy="1190286"/>
          </a:xfrm>
          <a:prstGeom prst="bentConnector3">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48" idx="3"/>
            <a:endCxn id="26" idx="1"/>
          </p:cNvCxnSpPr>
          <p:nvPr/>
        </p:nvCxnSpPr>
        <p:spPr>
          <a:xfrm flipV="1">
            <a:off x="5888101" y="5529579"/>
            <a:ext cx="1149084" cy="12865"/>
          </a:xfrm>
          <a:prstGeom prst="bentConnector3">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Elbow Connector 61"/>
          <p:cNvCxnSpPr>
            <a:stCxn id="48" idx="3"/>
            <a:endCxn id="24" idx="1"/>
          </p:cNvCxnSpPr>
          <p:nvPr/>
        </p:nvCxnSpPr>
        <p:spPr>
          <a:xfrm flipV="1">
            <a:off x="5888101" y="2250237"/>
            <a:ext cx="1149084" cy="3292207"/>
          </a:xfrm>
          <a:prstGeom prst="bentConnector3">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Down Arrow 75"/>
          <p:cNvSpPr/>
          <p:nvPr/>
        </p:nvSpPr>
        <p:spPr>
          <a:xfrm>
            <a:off x="5211660" y="2253773"/>
            <a:ext cx="195227" cy="344815"/>
          </a:xfrm>
          <a:prstGeom prst="downArrow">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own Arrow 76"/>
          <p:cNvSpPr/>
          <p:nvPr/>
        </p:nvSpPr>
        <p:spPr>
          <a:xfrm>
            <a:off x="5211659" y="4220590"/>
            <a:ext cx="195227" cy="344815"/>
          </a:xfrm>
          <a:prstGeom prst="downArrow">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p:cNvGrpSpPr/>
          <p:nvPr/>
        </p:nvGrpSpPr>
        <p:grpSpPr>
          <a:xfrm>
            <a:off x="126128" y="4319395"/>
            <a:ext cx="3750134" cy="639186"/>
            <a:chOff x="126128" y="4319395"/>
            <a:chExt cx="3750134" cy="639186"/>
          </a:xfrm>
        </p:grpSpPr>
        <p:sp>
          <p:nvSpPr>
            <p:cNvPr id="92" name="Rectangle 91"/>
            <p:cNvSpPr/>
            <p:nvPr/>
          </p:nvSpPr>
          <p:spPr>
            <a:xfrm>
              <a:off x="149777" y="4319395"/>
              <a:ext cx="3657600" cy="63918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6128" y="4333413"/>
              <a:ext cx="914400" cy="61741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4" name="TextBox 93"/>
            <p:cNvSpPr txBox="1"/>
            <p:nvPr/>
          </p:nvSpPr>
          <p:spPr>
            <a:xfrm>
              <a:off x="949252" y="4350604"/>
              <a:ext cx="2927010"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Imagery Collected and Uploaded to DAT</a:t>
              </a:r>
            </a:p>
          </p:txBody>
        </p:sp>
      </p:grpSp>
      <p:grpSp>
        <p:nvGrpSpPr>
          <p:cNvPr id="95" name="Group 94"/>
          <p:cNvGrpSpPr/>
          <p:nvPr/>
        </p:nvGrpSpPr>
        <p:grpSpPr>
          <a:xfrm>
            <a:off x="126129" y="2986804"/>
            <a:ext cx="3681248" cy="647433"/>
            <a:chOff x="126129" y="2986804"/>
            <a:chExt cx="3681248" cy="647433"/>
          </a:xfrm>
        </p:grpSpPr>
        <p:sp>
          <p:nvSpPr>
            <p:cNvPr id="96" name="Rectangle 95"/>
            <p:cNvSpPr/>
            <p:nvPr/>
          </p:nvSpPr>
          <p:spPr>
            <a:xfrm>
              <a:off x="149777" y="2986804"/>
              <a:ext cx="3657600" cy="63918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p:cNvGrpSpPr/>
            <p:nvPr/>
          </p:nvGrpSpPr>
          <p:grpSpPr>
            <a:xfrm>
              <a:off x="126129" y="2995051"/>
              <a:ext cx="3109124" cy="639186"/>
              <a:chOff x="73407" y="3519742"/>
              <a:chExt cx="3109124" cy="639186"/>
            </a:xfrm>
          </p:grpSpPr>
          <p:pic>
            <p:nvPicPr>
              <p:cNvPr id="98" name="Shape 148"/>
              <p:cNvPicPr preferRelativeResize="0">
                <a:picLocks noChangeAspect="1"/>
              </p:cNvPicPr>
              <p:nvPr/>
            </p:nvPicPr>
            <p:blipFill rotWithShape="1">
              <a:blip r:embed="rId15">
                <a:alphaModFix/>
              </a:blip>
              <a:srcRect/>
              <a:stretch/>
            </p:blipFill>
            <p:spPr>
              <a:xfrm>
                <a:off x="73407" y="3519742"/>
                <a:ext cx="914400" cy="639186"/>
              </a:xfrm>
              <a:prstGeom prst="rect">
                <a:avLst/>
              </a:prstGeom>
              <a:ln>
                <a:noFill/>
              </a:ln>
              <a:effectLst>
                <a:softEdge rad="112500"/>
              </a:effectLst>
            </p:spPr>
          </p:pic>
          <p:sp>
            <p:nvSpPr>
              <p:cNvPr id="99" name="TextBox 98"/>
              <p:cNvSpPr txBox="1"/>
              <p:nvPr/>
            </p:nvSpPr>
            <p:spPr>
              <a:xfrm>
                <a:off x="896531" y="3546233"/>
                <a:ext cx="2286000" cy="507831"/>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Image </a:t>
                </a:r>
                <a:r>
                  <a:rPr lang="en-US" sz="1600" dirty="0" smtClean="0">
                    <a:latin typeface="Times New Roman" panose="02020603050405020304" pitchFamily="18" charset="0"/>
                    <a:cs typeface="Times New Roman" panose="02020603050405020304" pitchFamily="18" charset="0"/>
                  </a:rPr>
                  <a:t>Request</a:t>
                </a:r>
              </a:p>
              <a:p>
                <a:r>
                  <a:rPr lang="en-US" sz="1100" i="1" dirty="0">
                    <a:latin typeface="Times New Roman" panose="02020603050405020304" pitchFamily="18" charset="0"/>
                    <a:cs typeface="Times New Roman" panose="02020603050405020304" pitchFamily="18" charset="0"/>
                  </a:rPr>
                  <a:t>USGS Collection Management </a:t>
                </a:r>
                <a:r>
                  <a:rPr lang="en-US" sz="1100" i="1" dirty="0" smtClean="0">
                    <a:latin typeface="Times New Roman" panose="02020603050405020304" pitchFamily="18" charset="0"/>
                    <a:cs typeface="Times New Roman" panose="02020603050405020304" pitchFamily="18" charset="0"/>
                  </a:rPr>
                  <a:t>Tool</a:t>
                </a:r>
                <a:endParaRPr lang="en-US" sz="1100" i="1" dirty="0">
                  <a:latin typeface="Times New Roman" panose="02020603050405020304" pitchFamily="18" charset="0"/>
                  <a:cs typeface="Times New Roman" panose="02020603050405020304" pitchFamily="18" charset="0"/>
                </a:endParaRPr>
              </a:p>
            </p:txBody>
          </p:sp>
        </p:grpSp>
      </p:grpSp>
      <p:grpSp>
        <p:nvGrpSpPr>
          <p:cNvPr id="100" name="Group 99"/>
          <p:cNvGrpSpPr/>
          <p:nvPr/>
        </p:nvGrpSpPr>
        <p:grpSpPr>
          <a:xfrm>
            <a:off x="126128" y="999341"/>
            <a:ext cx="3109031" cy="754416"/>
            <a:chOff x="73500" y="1570370"/>
            <a:chExt cx="3109031" cy="754416"/>
          </a:xfrm>
        </p:grpSpPr>
        <p:sp>
          <p:nvSpPr>
            <p:cNvPr id="101" name="TextBox 100"/>
            <p:cNvSpPr txBox="1"/>
            <p:nvPr/>
          </p:nvSpPr>
          <p:spPr>
            <a:xfrm>
              <a:off x="896531" y="1778301"/>
              <a:ext cx="228600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Warning Issued</a:t>
              </a:r>
            </a:p>
          </p:txBody>
        </p:sp>
        <p:pic>
          <p:nvPicPr>
            <p:cNvPr id="102" name="Picture 2" descr="http://www.weather.gov/images/dmx/Preparedness/TorWarn.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500" y="1570370"/>
              <a:ext cx="903014" cy="7544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3" name="Group 102"/>
          <p:cNvGrpSpPr/>
          <p:nvPr/>
        </p:nvGrpSpPr>
        <p:grpSpPr>
          <a:xfrm>
            <a:off x="126128" y="1737585"/>
            <a:ext cx="3110152" cy="626364"/>
            <a:chOff x="72379" y="2332007"/>
            <a:chExt cx="3110152" cy="626364"/>
          </a:xfrm>
        </p:grpSpPr>
        <p:pic>
          <p:nvPicPr>
            <p:cNvPr id="104" name="Picture 4" descr="http://www.crh.noaa.gov/images/oun/wxevents/20111107/Chris_Spannagle_Manitou4.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379" y="2332007"/>
              <a:ext cx="905256" cy="6263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5" name="TextBox 104"/>
            <p:cNvSpPr txBox="1"/>
            <p:nvPr/>
          </p:nvSpPr>
          <p:spPr>
            <a:xfrm>
              <a:off x="896531" y="2475912"/>
              <a:ext cx="228600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Event Occurs</a:t>
              </a:r>
            </a:p>
          </p:txBody>
        </p:sp>
      </p:grpSp>
      <p:grpSp>
        <p:nvGrpSpPr>
          <p:cNvPr id="106" name="Group 105"/>
          <p:cNvGrpSpPr/>
          <p:nvPr/>
        </p:nvGrpSpPr>
        <p:grpSpPr>
          <a:xfrm>
            <a:off x="126128" y="2347777"/>
            <a:ext cx="3755734" cy="663446"/>
            <a:chOff x="67807" y="2965592"/>
            <a:chExt cx="3755734" cy="663446"/>
          </a:xfrm>
        </p:grpSpPr>
        <p:pic>
          <p:nvPicPr>
            <p:cNvPr id="107" name="Picture 10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7807" y="2965592"/>
              <a:ext cx="914400" cy="6634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8" name="TextBox 107"/>
            <p:cNvSpPr txBox="1"/>
            <p:nvPr/>
          </p:nvSpPr>
          <p:spPr>
            <a:xfrm>
              <a:off x="896531" y="3005958"/>
              <a:ext cx="2927010" cy="523220"/>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Potential Damage Area </a:t>
              </a:r>
              <a:r>
                <a:rPr lang="en-US" sz="1600" dirty="0" smtClean="0">
                  <a:latin typeface="Times New Roman" panose="02020603050405020304" pitchFamily="18" charset="0"/>
                  <a:cs typeface="Times New Roman" panose="02020603050405020304" pitchFamily="18" charset="0"/>
                </a:rPr>
                <a:t>Identified</a:t>
              </a:r>
            </a:p>
            <a:p>
              <a:r>
                <a:rPr lang="en-US" sz="1100" i="1" dirty="0">
                  <a:latin typeface="Times New Roman" panose="02020603050405020304" pitchFamily="18" charset="0"/>
                  <a:cs typeface="Times New Roman" panose="02020603050405020304" pitchFamily="18" charset="0"/>
                </a:rPr>
                <a:t>NSSL WDSS-II: On </a:t>
              </a:r>
              <a:r>
                <a:rPr lang="en-US" sz="1100" i="1" dirty="0" smtClean="0">
                  <a:latin typeface="Times New Roman" panose="02020603050405020304" pitchFamily="18" charset="0"/>
                  <a:cs typeface="Times New Roman" panose="02020603050405020304" pitchFamily="18" charset="0"/>
                </a:rPr>
                <a:t>Demand</a:t>
              </a:r>
              <a:endParaRPr lang="en-US" sz="1100" i="1" dirty="0">
                <a:latin typeface="Times New Roman" panose="02020603050405020304" pitchFamily="18" charset="0"/>
                <a:cs typeface="Times New Roman" panose="02020603050405020304" pitchFamily="18" charset="0"/>
              </a:endParaRPr>
            </a:p>
          </p:txBody>
        </p:sp>
      </p:grpSp>
      <p:grpSp>
        <p:nvGrpSpPr>
          <p:cNvPr id="109" name="Group 108"/>
          <p:cNvGrpSpPr/>
          <p:nvPr/>
        </p:nvGrpSpPr>
        <p:grpSpPr>
          <a:xfrm>
            <a:off x="126128" y="3618065"/>
            <a:ext cx="3578873" cy="731520"/>
            <a:chOff x="40393" y="3636259"/>
            <a:chExt cx="3578873" cy="731520"/>
          </a:xfrm>
        </p:grpSpPr>
        <p:pic>
          <p:nvPicPr>
            <p:cNvPr id="110" name="Picture 10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393" y="3636259"/>
              <a:ext cx="969228" cy="731520"/>
            </a:xfrm>
            <a:prstGeom prst="rect">
              <a:avLst/>
            </a:prstGeom>
            <a:effectLst>
              <a:softEdge rad="112522"/>
            </a:effectLst>
          </p:spPr>
        </p:pic>
        <p:sp>
          <p:nvSpPr>
            <p:cNvPr id="111" name="TextBox 110"/>
            <p:cNvSpPr txBox="1"/>
            <p:nvPr/>
          </p:nvSpPr>
          <p:spPr>
            <a:xfrm>
              <a:off x="896531" y="3832742"/>
              <a:ext cx="2722735"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Survey Conducted</a:t>
              </a:r>
              <a:endParaRPr lang="en-US" sz="1600" dirty="0">
                <a:latin typeface="Times New Roman" panose="02020603050405020304" pitchFamily="18" charset="0"/>
                <a:cs typeface="Times New Roman" panose="02020603050405020304" pitchFamily="18" charset="0"/>
              </a:endParaRPr>
            </a:p>
          </p:txBody>
        </p:sp>
      </p:grpSp>
      <p:grpSp>
        <p:nvGrpSpPr>
          <p:cNvPr id="112" name="Group 111"/>
          <p:cNvGrpSpPr/>
          <p:nvPr/>
        </p:nvGrpSpPr>
        <p:grpSpPr>
          <a:xfrm>
            <a:off x="126128" y="4934657"/>
            <a:ext cx="3551459" cy="614950"/>
            <a:chOff x="67807" y="4375000"/>
            <a:chExt cx="3551459" cy="614950"/>
          </a:xfrm>
        </p:grpSpPr>
        <p:pic>
          <p:nvPicPr>
            <p:cNvPr id="113" name="Picture 7"/>
            <p:cNvPicPr>
              <a:picLocks noChangeAspect="1" noChangeArrowheads="1"/>
            </p:cNvPicPr>
            <p:nvPr/>
          </p:nvPicPr>
          <p:blipFill rotWithShape="1">
            <a:blip r:embed="rId20">
              <a:extLst>
                <a:ext uri="{28A0092B-C50C-407E-A947-70E740481C1C}">
                  <a14:useLocalDpi xmlns:a14="http://schemas.microsoft.com/office/drawing/2010/main" val="0"/>
                </a:ext>
              </a:extLst>
            </a:blip>
            <a:srcRect l="-586" t="31288" r="586" b="5965"/>
            <a:stretch/>
          </p:blipFill>
          <p:spPr bwMode="auto">
            <a:xfrm>
              <a:off x="67807" y="4375000"/>
              <a:ext cx="914400" cy="6149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 name="TextBox 113"/>
            <p:cNvSpPr txBox="1"/>
            <p:nvPr/>
          </p:nvSpPr>
          <p:spPr>
            <a:xfrm>
              <a:off x="896531" y="4513198"/>
              <a:ext cx="2722735"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Survey Refined, </a:t>
              </a:r>
              <a:r>
                <a:rPr lang="en-US" sz="1600" dirty="0">
                  <a:latin typeface="Times New Roman" panose="02020603050405020304" pitchFamily="18" charset="0"/>
                  <a:cs typeface="Times New Roman" panose="02020603050405020304" pitchFamily="18" charset="0"/>
                </a:rPr>
                <a:t>and Improved</a:t>
              </a:r>
            </a:p>
          </p:txBody>
        </p:sp>
      </p:grpSp>
    </p:spTree>
    <p:extLst>
      <p:ext uri="{BB962C8B-B14F-4D97-AF65-F5344CB8AC3E}">
        <p14:creationId xmlns:p14="http://schemas.microsoft.com/office/powerpoint/2010/main" val="7868771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4" name="TextBox 3"/>
          <p:cNvSpPr txBox="1"/>
          <p:nvPr/>
        </p:nvSpPr>
        <p:spPr>
          <a:xfrm>
            <a:off x="207819" y="136566"/>
            <a:ext cx="8196924"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Enhancement of NWS DAT with Earth Remote Sensing Data</a:t>
            </a:r>
            <a:endParaRPr lang="en-US" sz="2400" b="1" dirty="0">
              <a:latin typeface="Times New Roman" panose="02020603050405020304" pitchFamily="18" charset="0"/>
              <a:cs typeface="Times New Roman" panose="02020603050405020304" pitchFamily="18" charset="0"/>
            </a:endParaRPr>
          </a:p>
        </p:txBody>
      </p:sp>
      <p:grpSp>
        <p:nvGrpSpPr>
          <p:cNvPr id="9" name="Group 8"/>
          <p:cNvGrpSpPr>
            <a:grpSpLocks noChangeAspect="1"/>
          </p:cNvGrpSpPr>
          <p:nvPr/>
        </p:nvGrpSpPr>
        <p:grpSpPr>
          <a:xfrm>
            <a:off x="3888328" y="2701935"/>
            <a:ext cx="5216257" cy="3075135"/>
            <a:chOff x="1256865" y="1844431"/>
            <a:chExt cx="5596110" cy="3299069"/>
          </a:xfrm>
        </p:grpSpPr>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r="2546" b="5373"/>
            <a:stretch/>
          </p:blipFill>
          <p:spPr>
            <a:xfrm>
              <a:off x="1256865" y="1844431"/>
              <a:ext cx="5596110" cy="3299069"/>
            </a:xfrm>
            <a:prstGeom prst="rect">
              <a:avLst/>
            </a:prstGeom>
            <a:ln>
              <a:solidFill>
                <a:schemeClr val="bg1">
                  <a:lumMod val="85000"/>
                </a:schemeClr>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6320" y="4919283"/>
              <a:ext cx="1335433" cy="204767"/>
            </a:xfrm>
            <a:prstGeom prst="rect">
              <a:avLst/>
            </a:prstGeom>
          </p:spPr>
        </p:pic>
      </p:grpSp>
      <p:sp>
        <p:nvSpPr>
          <p:cNvPr id="12" name="TextBox 8"/>
          <p:cNvSpPr txBox="1"/>
          <p:nvPr/>
        </p:nvSpPr>
        <p:spPr>
          <a:xfrm>
            <a:off x="4133615" y="865253"/>
            <a:ext cx="4600481"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latin typeface="Times New Roman" panose="02020603050405020304" pitchFamily="18" charset="0"/>
                <a:cs typeface="Times New Roman" panose="02020603050405020304" pitchFamily="18" charset="0"/>
              </a:rPr>
              <a:t>Partnership with WFO Des Moines has resulted in many programmatic changes in how SPoRT acquires and produces imagery and data, and has helped to  refined interactions with the USGS Hazard Distribution System personnel to continue to improve and streamline the entire process.</a:t>
            </a:r>
            <a:endParaRPr lang="en-US" sz="16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06" y="933102"/>
            <a:ext cx="3731654" cy="4829195"/>
          </a:xfrm>
          <a:prstGeom prst="rect">
            <a:avLst/>
          </a:prstGeom>
          <a:ln>
            <a:solidFill>
              <a:schemeClr val="tx1"/>
            </a:solidFill>
          </a:ln>
        </p:spPr>
      </p:pic>
    </p:spTree>
    <p:extLst>
      <p:ext uri="{BB962C8B-B14F-4D97-AF65-F5344CB8AC3E}">
        <p14:creationId xmlns:p14="http://schemas.microsoft.com/office/powerpoint/2010/main" val="386439514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4" name="TextBox 3"/>
          <p:cNvSpPr txBox="1"/>
          <p:nvPr/>
        </p:nvSpPr>
        <p:spPr>
          <a:xfrm>
            <a:off x="207819" y="136566"/>
            <a:ext cx="8196924"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Enhancement of NWS DAT with Earth Remote Sensing Data</a:t>
            </a:r>
            <a:endParaRPr lang="en-US" sz="2400" b="1" dirty="0">
              <a:latin typeface="Times New Roman" panose="02020603050405020304" pitchFamily="18" charset="0"/>
              <a:cs typeface="Times New Roman" panose="02020603050405020304" pitchFamily="18" charset="0"/>
            </a:endParaRPr>
          </a:p>
        </p:txBody>
      </p:sp>
      <p:grpSp>
        <p:nvGrpSpPr>
          <p:cNvPr id="5" name="Group 4"/>
          <p:cNvGrpSpPr/>
          <p:nvPr/>
        </p:nvGrpSpPr>
        <p:grpSpPr>
          <a:xfrm>
            <a:off x="207819" y="1275743"/>
            <a:ext cx="5987241" cy="3501822"/>
            <a:chOff x="-3" y="515035"/>
            <a:chExt cx="5285253" cy="2936585"/>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 y="515035"/>
              <a:ext cx="5285253" cy="2936585"/>
            </a:xfrm>
            <a:prstGeom prst="rect">
              <a:avLst/>
            </a:prstGeom>
          </p:spPr>
        </p:pic>
        <p:sp>
          <p:nvSpPr>
            <p:cNvPr id="7" name="Rectangle 6"/>
            <p:cNvSpPr/>
            <p:nvPr/>
          </p:nvSpPr>
          <p:spPr>
            <a:xfrm>
              <a:off x="1646904" y="1789471"/>
              <a:ext cx="1366684" cy="98322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5221" t="15139" b="11032"/>
          <a:stretch/>
        </p:blipFill>
        <p:spPr>
          <a:xfrm>
            <a:off x="3590383" y="3815104"/>
            <a:ext cx="5492658" cy="2401114"/>
          </a:xfrm>
          <a:prstGeom prst="rect">
            <a:avLst/>
          </a:prstGeom>
        </p:spPr>
      </p:pic>
      <p:sp>
        <p:nvSpPr>
          <p:cNvPr id="9" name="TextBox 8"/>
          <p:cNvSpPr txBox="1"/>
          <p:nvPr/>
        </p:nvSpPr>
        <p:spPr>
          <a:xfrm>
            <a:off x="3864305" y="6216218"/>
            <a:ext cx="5218736" cy="461665"/>
          </a:xfrm>
          <a:prstGeom prst="rect">
            <a:avLst/>
          </a:prstGeom>
          <a:noFill/>
        </p:spPr>
        <p:txBody>
          <a:bodyPr wrap="square" rtlCol="0">
            <a:spAutoFit/>
          </a:bodyPr>
          <a:lstStyle/>
          <a:p>
            <a:r>
              <a:rPr lang="en-US" sz="1200" i="1" dirty="0" smtClean="0">
                <a:latin typeface="Times New Roman" panose="02020603050405020304" pitchFamily="18" charset="0"/>
                <a:cs typeface="Times New Roman" panose="02020603050405020304" pitchFamily="18" charset="0"/>
              </a:rPr>
              <a:t>Landsat 8 2015-12-24 16:30:38</a:t>
            </a:r>
          </a:p>
          <a:p>
            <a:r>
              <a:rPr lang="en-US" sz="1200" i="1" dirty="0" smtClean="0">
                <a:latin typeface="Times New Roman" panose="02020603050405020304" pitchFamily="18" charset="0"/>
                <a:cs typeface="Times New Roman" panose="02020603050405020304" pitchFamily="18" charset="0"/>
              </a:rPr>
              <a:t>Panchromatic (left) &amp; Natural Color (below)</a:t>
            </a:r>
            <a:endParaRPr lang="en-US" sz="1200"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97752" y="906411"/>
            <a:ext cx="8651577"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23 December 2015, EF-4 Tornado in Mississippi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84770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4" name="TextBox 3"/>
          <p:cNvSpPr txBox="1"/>
          <p:nvPr/>
        </p:nvSpPr>
        <p:spPr>
          <a:xfrm>
            <a:off x="207819" y="136566"/>
            <a:ext cx="8196924"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Enhancement of NWS DAT with Earth Remote Sensing Data</a:t>
            </a:r>
            <a:endParaRPr lang="en-US" sz="2400" b="1" dirty="0">
              <a:latin typeface="Times New Roman" panose="02020603050405020304" pitchFamily="18" charset="0"/>
              <a:cs typeface="Times New Roman" panose="02020603050405020304" pitchFamily="18" charset="0"/>
            </a:endParaRPr>
          </a:p>
        </p:txBody>
      </p:sp>
      <p:grpSp>
        <p:nvGrpSpPr>
          <p:cNvPr id="8" name="Group 7"/>
          <p:cNvGrpSpPr>
            <a:grpSpLocks noChangeAspect="1"/>
          </p:cNvGrpSpPr>
          <p:nvPr/>
        </p:nvGrpSpPr>
        <p:grpSpPr>
          <a:xfrm>
            <a:off x="4306281" y="959448"/>
            <a:ext cx="4798521" cy="3707948"/>
            <a:chOff x="346947" y="380327"/>
            <a:chExt cx="6164107" cy="4763173"/>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947" y="380327"/>
              <a:ext cx="6164107" cy="4763173"/>
            </a:xfrm>
            <a:prstGeom prst="rect">
              <a:avLst/>
            </a:prstGeom>
          </p:spPr>
        </p:pic>
        <p:sp>
          <p:nvSpPr>
            <p:cNvPr id="7" name="Rectangle 6"/>
            <p:cNvSpPr/>
            <p:nvPr/>
          </p:nvSpPr>
          <p:spPr>
            <a:xfrm>
              <a:off x="4910667" y="2079413"/>
              <a:ext cx="343623" cy="2777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819" y="2339340"/>
            <a:ext cx="4590379" cy="3547110"/>
          </a:xfrm>
          <a:prstGeom prst="rect">
            <a:avLst/>
          </a:prstGeom>
          <a:ln>
            <a:solidFill>
              <a:srgbClr val="FF0000"/>
            </a:solidFill>
          </a:ln>
        </p:spPr>
      </p:pic>
      <p:sp>
        <p:nvSpPr>
          <p:cNvPr id="10" name="TextBox 9"/>
          <p:cNvSpPr txBox="1"/>
          <p:nvPr/>
        </p:nvSpPr>
        <p:spPr>
          <a:xfrm>
            <a:off x="209909" y="1001484"/>
            <a:ext cx="4107180" cy="1077218"/>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Worldview imagery from the southern portion of the EF-3 track, near Clarksdale, MS.</a:t>
            </a:r>
          </a:p>
          <a:p>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Collected on 5 January 2016</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41156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6" name="TextBox 5"/>
          <p:cNvSpPr txBox="1"/>
          <p:nvPr/>
        </p:nvSpPr>
        <p:spPr>
          <a:xfrm>
            <a:off x="207819" y="136566"/>
            <a:ext cx="8196924"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Enhancement of NWS DAT with Earth Remote Sensing Data</a:t>
            </a:r>
            <a:endParaRPr lang="en-US" sz="24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10" y="1615042"/>
            <a:ext cx="5813483" cy="449223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8103" y="3184702"/>
            <a:ext cx="3110656" cy="1914241"/>
          </a:xfrm>
          <a:prstGeom prst="rect">
            <a:avLst/>
          </a:prstGeom>
          <a:ln>
            <a:solidFill>
              <a:srgbClr val="FF0000"/>
            </a:solidFill>
          </a:ln>
        </p:spPr>
      </p:pic>
      <p:sp>
        <p:nvSpPr>
          <p:cNvPr id="9" name="Rectangle 8"/>
          <p:cNvSpPr/>
          <p:nvPr/>
        </p:nvSpPr>
        <p:spPr>
          <a:xfrm>
            <a:off x="4915826" y="4426435"/>
            <a:ext cx="118882" cy="941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4510" y="1063286"/>
            <a:ext cx="575924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EF-2 Tornado in Morgan County, AL -- 31 March 2016 </a:t>
            </a:r>
            <a:endParaRPr lang="en-US"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948103" y="1615042"/>
            <a:ext cx="3110656" cy="1600438"/>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NWS Huntsville, using both high-resolution satellite data and UAS-gathered imagery to refine both the start and end points of the EF-2 track.</a:t>
            </a:r>
          </a:p>
          <a:p>
            <a:endParaRPr lang="en-US" sz="16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948103" y="5273040"/>
            <a:ext cx="3110656" cy="646331"/>
          </a:xfrm>
          <a:prstGeom prst="rect">
            <a:avLst/>
          </a:prstGeom>
          <a:noFill/>
        </p:spPr>
        <p:txBody>
          <a:bodyPr wrap="square" rtlCol="0">
            <a:spAutoFit/>
          </a:bodyPr>
          <a:lstStyle/>
          <a:p>
            <a:r>
              <a:rPr lang="en-US" sz="1200" i="1" dirty="0" smtClean="0">
                <a:latin typeface="Times New Roman" panose="02020603050405020304" pitchFamily="18" charset="0"/>
                <a:cs typeface="Times New Roman" panose="02020603050405020304" pitchFamily="18" charset="0"/>
              </a:rPr>
              <a:t>UAS imagery captured on 13 April 2016 and demonstrated within the DAT application.</a:t>
            </a:r>
          </a:p>
          <a:p>
            <a:r>
              <a:rPr lang="en-US" sz="1200" i="1" dirty="0" smtClean="0">
                <a:latin typeface="Times New Roman" panose="02020603050405020304" pitchFamily="18" charset="0"/>
                <a:cs typeface="Times New Roman" panose="02020603050405020304" pitchFamily="18" charset="0"/>
              </a:rPr>
              <a:t>Used with permission from </a:t>
            </a:r>
            <a:r>
              <a:rPr lang="en-US" sz="1200" i="1" dirty="0" err="1" smtClean="0">
                <a:latin typeface="Times New Roman" panose="02020603050405020304" pitchFamily="18" charset="0"/>
                <a:cs typeface="Times New Roman" panose="02020603050405020304" pitchFamily="18" charset="0"/>
              </a:rPr>
              <a:t>enRgies</a:t>
            </a:r>
            <a:r>
              <a:rPr lang="en-US" sz="1200" i="1" dirty="0" smtClean="0">
                <a:latin typeface="Times New Roman" panose="02020603050405020304" pitchFamily="18" charset="0"/>
                <a:cs typeface="Times New Roman" panose="02020603050405020304" pitchFamily="18" charset="0"/>
              </a:rPr>
              <a:t> </a:t>
            </a:r>
            <a:endParaRPr lang="en-US"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1210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18753" y="942023"/>
            <a:ext cx="8863858" cy="3847207"/>
          </a:xfrm>
          <a:prstGeom prst="rect">
            <a:avLst/>
          </a:prstGeom>
          <a:noFill/>
        </p:spPr>
        <p:txBody>
          <a:bodyPr wrap="square" rtlCol="0">
            <a:spAutoFit/>
          </a:bodyPr>
          <a:lstStyle/>
          <a:p>
            <a:pPr marL="152385"/>
            <a:r>
              <a:rPr lang="en-US" sz="2000" b="1" dirty="0" smtClean="0">
                <a:latin typeface="Times New Roman" panose="02020603050405020304" pitchFamily="18" charset="0"/>
                <a:cs typeface="Times New Roman" panose="02020603050405020304" pitchFamily="18" charset="0"/>
              </a:rPr>
              <a:t>Caveats</a:t>
            </a:r>
          </a:p>
          <a:p>
            <a:pPr marL="533375" indent="-38099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Landsat</a:t>
            </a:r>
            <a:r>
              <a:rPr lang="en-US" dirty="0">
                <a:latin typeface="Times New Roman" panose="02020603050405020304" pitchFamily="18" charset="0"/>
                <a:cs typeface="Times New Roman" panose="02020603050405020304" pitchFamily="18" charset="0"/>
              </a:rPr>
              <a:t>, EO-1, ASTER, MODIS and VIIRS are freely available, yet latencies exist</a:t>
            </a:r>
          </a:p>
          <a:p>
            <a:pPr marL="1142960" lvl="1" indent="-38099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Landsat 7/8 16 day repeat cycle</a:t>
            </a:r>
          </a:p>
          <a:p>
            <a:pPr marL="1142960" lvl="1" indent="-38099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Swath width</a:t>
            </a:r>
          </a:p>
          <a:p>
            <a:pPr marL="1142960" lvl="1" indent="-38099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ASTER/EO-1 are targetable, yet must be requested</a:t>
            </a:r>
          </a:p>
          <a:p>
            <a:pPr marL="1142960" lvl="1" indent="-38099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MODIS/VIIRS: reduced resolution can hinder damage detection</a:t>
            </a:r>
          </a:p>
          <a:p>
            <a:pPr marL="533375" indent="-38099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Restricted datasets requested by USGS</a:t>
            </a:r>
          </a:p>
          <a:p>
            <a:pPr marL="1142960" lvl="1" indent="-38099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High resolution increases the chances of damage detectability yet availability of imagery is limited by satellite orbits, priority of targets</a:t>
            </a:r>
          </a:p>
          <a:p>
            <a:pPr marL="533375" indent="-38099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Optical imagery can be blocked by haze, clouds, snow, etc., obscuring any visible damage</a:t>
            </a:r>
          </a:p>
          <a:p>
            <a:pPr lvl="2"/>
            <a:r>
              <a:rPr lang="en-US" dirty="0">
                <a:latin typeface="Times New Roman" panose="02020603050405020304" pitchFamily="18" charset="0"/>
                <a:cs typeface="Times New Roman" panose="02020603050405020304" pitchFamily="18" charset="0"/>
              </a:rPr>
              <a:t> </a:t>
            </a:r>
          </a:p>
          <a:p>
            <a:pPr marL="380990" indent="-38099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11" name="TextBox 10"/>
          <p:cNvSpPr txBox="1"/>
          <p:nvPr/>
        </p:nvSpPr>
        <p:spPr>
          <a:xfrm>
            <a:off x="207819" y="136566"/>
            <a:ext cx="8196924"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Enhancement of NWS DAT with Earth Remote Sensing Data</a:t>
            </a:r>
            <a:endParaRPr lang="en-US" sz="2400" b="1" dirty="0">
              <a:latin typeface="Times New Roman" panose="02020603050405020304" pitchFamily="18" charset="0"/>
              <a:cs typeface="Times New Roman" panose="02020603050405020304" pitchFamily="18" charset="0"/>
            </a:endParaRPr>
          </a:p>
        </p:txBody>
      </p:sp>
      <p:grpSp>
        <p:nvGrpSpPr>
          <p:cNvPr id="3" name="Group 2"/>
          <p:cNvGrpSpPr>
            <a:grpSpLocks noChangeAspect="1"/>
          </p:cNvGrpSpPr>
          <p:nvPr/>
        </p:nvGrpSpPr>
        <p:grpSpPr>
          <a:xfrm>
            <a:off x="2487534" y="3916843"/>
            <a:ext cx="4859652" cy="2432357"/>
            <a:chOff x="0" y="1023842"/>
            <a:chExt cx="6858000" cy="3432572"/>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23842"/>
              <a:ext cx="6858000" cy="3432572"/>
            </a:xfrm>
            <a:prstGeom prst="rect">
              <a:avLst/>
            </a:prstGeom>
          </p:spPr>
        </p:pic>
        <p:sp>
          <p:nvSpPr>
            <p:cNvPr id="15" name="Rectangle 14"/>
            <p:cNvSpPr>
              <a:spLocks noChangeAspect="1"/>
            </p:cNvSpPr>
            <p:nvPr/>
          </p:nvSpPr>
          <p:spPr>
            <a:xfrm>
              <a:off x="4862513" y="1957388"/>
              <a:ext cx="516903" cy="8001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21632" r="29996"/>
          <a:stretch/>
        </p:blipFill>
        <p:spPr>
          <a:xfrm>
            <a:off x="6775905" y="4244419"/>
            <a:ext cx="2206706" cy="2481598"/>
          </a:xfrm>
          <a:prstGeom prst="rect">
            <a:avLst/>
          </a:prstGeom>
          <a:ln>
            <a:solidFill>
              <a:srgbClr val="FF0000"/>
            </a:solidFill>
          </a:ln>
        </p:spPr>
      </p:pic>
    </p:spTree>
    <p:extLst>
      <p:ext uri="{BB962C8B-B14F-4D97-AF65-F5344CB8AC3E}">
        <p14:creationId xmlns:p14="http://schemas.microsoft.com/office/powerpoint/2010/main" val="309429920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07819" y="986731"/>
            <a:ext cx="8523797" cy="1508105"/>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Summary</a:t>
            </a:r>
          </a:p>
          <a:p>
            <a:pPr marL="380990" indent="-38099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Optical </a:t>
            </a:r>
            <a:r>
              <a:rPr lang="en-US" dirty="0">
                <a:latin typeface="Times New Roman" panose="02020603050405020304" pitchFamily="18" charset="0"/>
                <a:cs typeface="Times New Roman" panose="02020603050405020304" pitchFamily="18" charset="0"/>
              </a:rPr>
              <a:t>satellite imagery has been successfully used to help locate and refine tornado tracks across the full EF spectrum</a:t>
            </a:r>
          </a:p>
          <a:p>
            <a:pPr marL="990575" lvl="1" indent="-38099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Resolution and storm behavior affect detectability </a:t>
            </a:r>
          </a:p>
          <a:p>
            <a:pPr marL="990575" lvl="1" indent="-38099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Need cloud free </a:t>
            </a:r>
            <a:r>
              <a:rPr lang="en-US" dirty="0" smtClean="0">
                <a:latin typeface="Times New Roman" panose="02020603050405020304" pitchFamily="18" charset="0"/>
                <a:cs typeface="Times New Roman" panose="02020603050405020304" pitchFamily="18" charset="0"/>
              </a:rPr>
              <a:t>conditions</a:t>
            </a:r>
            <a:endParaRPr lang="en-US"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11" name="TextBox 10"/>
          <p:cNvSpPr txBox="1"/>
          <p:nvPr/>
        </p:nvSpPr>
        <p:spPr>
          <a:xfrm>
            <a:off x="207819" y="136566"/>
            <a:ext cx="8196924"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Enhancement of NWS DAT with Earth Remote Sensing Data</a:t>
            </a:r>
            <a:endParaRPr lang="en-US"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6281" y="2315942"/>
            <a:ext cx="4723172" cy="4410075"/>
          </a:xfrm>
          <a:prstGeom prst="rect">
            <a:avLst/>
          </a:prstGeom>
        </p:spPr>
      </p:pic>
      <p:sp>
        <p:nvSpPr>
          <p:cNvPr id="12" name="TextBox 11"/>
          <p:cNvSpPr txBox="1"/>
          <p:nvPr/>
        </p:nvSpPr>
        <p:spPr>
          <a:xfrm>
            <a:off x="207819" y="2494836"/>
            <a:ext cx="4098462" cy="3970318"/>
          </a:xfrm>
          <a:prstGeom prst="rect">
            <a:avLst/>
          </a:prstGeom>
          <a:noFill/>
        </p:spPr>
        <p:txBody>
          <a:bodyPr wrap="square" rtlCol="0">
            <a:spAutoFit/>
          </a:bodyPr>
          <a:lstStyle/>
          <a:p>
            <a:pPr marL="380990" indent="-38099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Landsat, MODIS, VIIRS, ASTER, EO-1 sensor data are freely available and uploaded to the DAT automatically after processing</a:t>
            </a:r>
          </a:p>
          <a:p>
            <a:pPr marL="380990" indent="-38099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380990" indent="-38099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Restricted, high resolution imagery must be requested through the USGS using the Collection Management Tool (cmt.usgs.gov)</a:t>
            </a:r>
          </a:p>
          <a:p>
            <a:pPr marL="990575" lvl="1" indent="-38099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Once received, uploads automatically to the DAT after processing</a:t>
            </a:r>
          </a:p>
          <a:p>
            <a:pPr marL="990575" lvl="1" indent="-38099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Cannot be shared publically</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168015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4" name="TextBox 3"/>
          <p:cNvSpPr txBox="1"/>
          <p:nvPr/>
        </p:nvSpPr>
        <p:spPr>
          <a:xfrm>
            <a:off x="207819" y="136566"/>
            <a:ext cx="8196924"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Enhancement of NWS DAT with Earth Remote Sensing Data</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8754" y="719846"/>
            <a:ext cx="4077465" cy="5693866"/>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This project has allowed for expanded relationships with the USGC and the Disaster Response Team at the EROS Center in Sioux Falls, SD</a:t>
            </a:r>
          </a:p>
          <a:p>
            <a:pPr marL="285750" indent="-285750">
              <a:buFont typeface="Arial" panose="020B0604020202020204" pitchFamily="34" charset="0"/>
              <a:buChar char="•"/>
            </a:pPr>
            <a:endParaRPr lang="en-US" sz="14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SPoRT has worked with USGS to implement fully automated download, processing and product creation for Landsat 7 ETM+, Landsat-8, ASTER and EO-1 imagery</a:t>
            </a:r>
          </a:p>
          <a:p>
            <a:pPr marL="742950" lvl="1"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True Color, False Color, NDVI, Panchromatic</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Extensive collaborations between SPoRT and USGS have emerged for implementing nearly full automation of download, processing and product creation for high-resolution commercial imagery</a:t>
            </a:r>
          </a:p>
          <a:p>
            <a:pPr marL="800100" lvl="1" indent="-342900">
              <a:buFont typeface="Arial" panose="020B0604020202020204" pitchFamily="34" charset="0"/>
              <a:buChar char="•"/>
            </a:pPr>
            <a:r>
              <a:rPr lang="en-US" sz="1400" dirty="0" err="1">
                <a:latin typeface="Times New Roman" panose="02020603050405020304" pitchFamily="18" charset="0"/>
                <a:cs typeface="Times New Roman" panose="02020603050405020304" pitchFamily="18" charset="0"/>
              </a:rPr>
              <a:t>Geolocation</a:t>
            </a:r>
            <a:r>
              <a:rPr lang="en-US" sz="1400" dirty="0">
                <a:latin typeface="Times New Roman" panose="02020603050405020304" pitchFamily="18" charset="0"/>
                <a:cs typeface="Times New Roman" panose="02020603050405020304" pitchFamily="18" charset="0"/>
              </a:rPr>
              <a:t> corrections to the NRT data feed implemented locally are now being processed at EROS for all HDDS end-users.</a:t>
            </a:r>
          </a:p>
          <a:p>
            <a:pPr marL="800100" lvl="1" indent="-34290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Refinement of data access protocols for NWS personnel</a:t>
            </a:r>
          </a:p>
          <a:p>
            <a:pPr marL="800100" lvl="1" indent="-34290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Improvements to product production at EROS for all end-users (in progress</a:t>
            </a:r>
            <a:r>
              <a:rPr lang="en-US"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4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8709" y="719846"/>
            <a:ext cx="4215567" cy="371888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310" y="5298617"/>
            <a:ext cx="2882368" cy="44196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0632" y="4957200"/>
            <a:ext cx="1242437" cy="133250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5064" y="5850989"/>
            <a:ext cx="2444218" cy="739145"/>
          </a:xfrm>
          <a:prstGeom prst="rect">
            <a:avLst/>
          </a:prstGeom>
        </p:spPr>
      </p:pic>
      <p:pic>
        <p:nvPicPr>
          <p:cNvPr id="11" name="Picture 2" descr="https://upload.wikimedia.org/wikipedia/commons/thumb/1/1c/USGS_logo_green.svg/800px-USGS_logo_green.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8709" y="4496526"/>
            <a:ext cx="1860731" cy="74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315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2" name="TextBox 1"/>
          <p:cNvSpPr txBox="1"/>
          <p:nvPr/>
        </p:nvSpPr>
        <p:spPr>
          <a:xfrm>
            <a:off x="2425596" y="5698484"/>
            <a:ext cx="4109691" cy="1077218"/>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SPoRT had been producing power-outage maps in an ad-hoc manner</a:t>
            </a: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Core funding allowed for a graduate student to pursue better methods</a:t>
            </a:r>
          </a:p>
        </p:txBody>
      </p:sp>
      <p:grpSp>
        <p:nvGrpSpPr>
          <p:cNvPr id="7" name="Group 6"/>
          <p:cNvGrpSpPr/>
          <p:nvPr/>
        </p:nvGrpSpPr>
        <p:grpSpPr>
          <a:xfrm>
            <a:off x="6697385" y="2696680"/>
            <a:ext cx="2220319" cy="3924929"/>
            <a:chOff x="6614106" y="2871676"/>
            <a:chExt cx="2220319" cy="3924929"/>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4106" y="2871676"/>
              <a:ext cx="2220319" cy="3924929"/>
            </a:xfrm>
            <a:prstGeom prst="rect">
              <a:avLst/>
            </a:prstGeom>
          </p:spPr>
        </p:pic>
        <p:sp>
          <p:nvSpPr>
            <p:cNvPr id="9" name="TextBox 8"/>
            <p:cNvSpPr txBox="1"/>
            <p:nvPr/>
          </p:nvSpPr>
          <p:spPr>
            <a:xfrm>
              <a:off x="6643602" y="3223154"/>
              <a:ext cx="2166920" cy="584775"/>
            </a:xfrm>
            <a:prstGeom prst="rect">
              <a:avLst/>
            </a:prstGeom>
            <a:solidFill>
              <a:srgbClr val="333F50">
                <a:alpha val="69804"/>
              </a:srgbClr>
            </a:solidFill>
          </p:spPr>
          <p:txBody>
            <a:bodyPr wrap="square" rtlCol="0">
              <a:spAutoFit/>
            </a:bodyPr>
            <a:lstStyle/>
            <a:p>
              <a:pPr algn="ctr"/>
              <a:r>
                <a:rPr lang="en-US" sz="1600" i="1" dirty="0" smtClean="0">
                  <a:solidFill>
                    <a:schemeClr val="bg1"/>
                  </a:solidFill>
                  <a:latin typeface="Times New Roman" panose="02020603050405020304" pitchFamily="18" charset="0"/>
                  <a:cs typeface="Times New Roman" panose="02020603050405020304" pitchFamily="18" charset="0"/>
                </a:rPr>
                <a:t>Tropical Storm Haiyan 10 November 2013</a:t>
              </a:r>
              <a:endParaRPr lang="en-US" sz="1600" i="1" dirty="0">
                <a:solidFill>
                  <a:schemeClr val="bg1"/>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3694892" y="885206"/>
            <a:ext cx="5375238" cy="1785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657222" y="850910"/>
            <a:ext cx="5441456" cy="1778183"/>
            <a:chOff x="1518" y="4941069"/>
            <a:chExt cx="5441456" cy="1778183"/>
          </a:xfrm>
        </p:grpSpPr>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17082"/>
            <a:stretch/>
          </p:blipFill>
          <p:spPr>
            <a:xfrm>
              <a:off x="3645798" y="5243772"/>
              <a:ext cx="1616202" cy="1467121"/>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t="14664"/>
            <a:stretch/>
          </p:blipFill>
          <p:spPr>
            <a:xfrm>
              <a:off x="176912" y="5252265"/>
              <a:ext cx="1616202" cy="1466987"/>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t="15425"/>
            <a:stretch/>
          </p:blipFill>
          <p:spPr>
            <a:xfrm>
              <a:off x="1900879" y="5252263"/>
              <a:ext cx="1634490" cy="1459706"/>
            </a:xfrm>
            <a:prstGeom prst="rect">
              <a:avLst/>
            </a:prstGeom>
          </p:spPr>
        </p:pic>
        <p:sp>
          <p:nvSpPr>
            <p:cNvPr id="18" name="TextBox 17"/>
            <p:cNvSpPr txBox="1"/>
            <p:nvPr/>
          </p:nvSpPr>
          <p:spPr>
            <a:xfrm>
              <a:off x="1518" y="4941069"/>
              <a:ext cx="5441456" cy="276999"/>
            </a:xfrm>
            <a:prstGeom prst="rect">
              <a:avLst/>
            </a:prstGeom>
            <a:noFill/>
          </p:spPr>
          <p:txBody>
            <a:bodyPr wrap="square" rtlCol="0">
              <a:spAutoFit/>
            </a:bodyPr>
            <a:lstStyle/>
            <a:p>
              <a:pPr algn="ctr"/>
              <a:r>
                <a:rPr lang="en-US" sz="1200" i="1" dirty="0" smtClean="0"/>
                <a:t>The city of Iquique, Chile after a 8.2 magnitude earthquake occurred on 1 April 2014</a:t>
              </a:r>
              <a:endParaRPr lang="en-US" sz="1200" i="1" dirty="0"/>
            </a:p>
          </p:txBody>
        </p:sp>
        <p:sp>
          <p:nvSpPr>
            <p:cNvPr id="19" name="TextBox 18"/>
            <p:cNvSpPr txBox="1"/>
            <p:nvPr/>
          </p:nvSpPr>
          <p:spPr>
            <a:xfrm>
              <a:off x="734632" y="6482546"/>
              <a:ext cx="775504" cy="230832"/>
            </a:xfrm>
            <a:prstGeom prst="rect">
              <a:avLst/>
            </a:prstGeom>
            <a:noFill/>
          </p:spPr>
          <p:txBody>
            <a:bodyPr wrap="square" rtlCol="0">
              <a:spAutoFit/>
            </a:bodyPr>
            <a:lstStyle/>
            <a:p>
              <a:r>
                <a:rPr lang="en-US" sz="900" dirty="0" smtClean="0">
                  <a:solidFill>
                    <a:schemeClr val="bg1"/>
                  </a:solidFill>
                  <a:latin typeface="Times New Roman" panose="02020603050405020304" pitchFamily="18" charset="0"/>
                  <a:cs typeface="Times New Roman" panose="02020603050405020304" pitchFamily="18" charset="0"/>
                </a:rPr>
                <a:t>2 April 2014</a:t>
              </a:r>
              <a:endParaRPr lang="en-US" sz="900" dirty="0">
                <a:solidFill>
                  <a:schemeClr val="bg1"/>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492603" y="6463201"/>
              <a:ext cx="775504" cy="2308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3</a:t>
              </a:r>
              <a:r>
                <a:rPr lang="en-US" sz="900" dirty="0" smtClean="0">
                  <a:solidFill>
                    <a:schemeClr val="bg1"/>
                  </a:solidFill>
                  <a:latin typeface="Times New Roman" panose="02020603050405020304" pitchFamily="18" charset="0"/>
                  <a:cs typeface="Times New Roman" panose="02020603050405020304" pitchFamily="18" charset="0"/>
                </a:rPr>
                <a:t> April 2014</a:t>
              </a:r>
              <a:endParaRPr lang="en-US" sz="900"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247888" y="6482546"/>
              <a:ext cx="775504" cy="2308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7</a:t>
              </a:r>
              <a:r>
                <a:rPr lang="en-US" sz="900" dirty="0" smtClean="0">
                  <a:solidFill>
                    <a:schemeClr val="bg1"/>
                  </a:solidFill>
                  <a:latin typeface="Times New Roman" panose="02020603050405020304" pitchFamily="18" charset="0"/>
                  <a:cs typeface="Times New Roman" panose="02020603050405020304" pitchFamily="18" charset="0"/>
                </a:rPr>
                <a:t> April 2014</a:t>
              </a:r>
              <a:endParaRPr lang="en-US" sz="900" dirty="0">
                <a:solidFill>
                  <a:schemeClr val="bg1"/>
                </a:solidFill>
                <a:latin typeface="Times New Roman" panose="02020603050405020304" pitchFamily="18" charset="0"/>
                <a:cs typeface="Times New Roman" panose="02020603050405020304" pitchFamily="18" charset="0"/>
              </a:endParaRPr>
            </a:p>
          </p:txBody>
        </p:sp>
      </p:grpSp>
      <p:grpSp>
        <p:nvGrpSpPr>
          <p:cNvPr id="22" name="Group 21"/>
          <p:cNvGrpSpPr>
            <a:grpSpLocks noChangeAspect="1"/>
          </p:cNvGrpSpPr>
          <p:nvPr/>
        </p:nvGrpSpPr>
        <p:grpSpPr>
          <a:xfrm>
            <a:off x="47625" y="1152920"/>
            <a:ext cx="3703152" cy="4429436"/>
            <a:chOff x="102494" y="990600"/>
            <a:chExt cx="4414573" cy="5280385"/>
          </a:xfrm>
        </p:grpSpPr>
        <p:pic>
          <p:nvPicPr>
            <p:cNvPr id="23" name="Picture 22"/>
            <p:cNvPicPr>
              <a:picLocks noChangeAspect="1"/>
            </p:cNvPicPr>
            <p:nvPr/>
          </p:nvPicPr>
          <p:blipFill rotWithShape="1">
            <a:blip r:embed="rId9">
              <a:extLst>
                <a:ext uri="{28A0092B-C50C-407E-A947-70E740481C1C}">
                  <a14:useLocalDpi xmlns:a14="http://schemas.microsoft.com/office/drawing/2010/main" val="0"/>
                </a:ext>
              </a:extLst>
            </a:blip>
            <a:srcRect l="1341" t="2224" r="858" b="1161"/>
            <a:stretch/>
          </p:blipFill>
          <p:spPr>
            <a:xfrm>
              <a:off x="220133" y="990600"/>
              <a:ext cx="4267200" cy="4233333"/>
            </a:xfrm>
            <a:prstGeom prst="rect">
              <a:avLst/>
            </a:prstGeom>
            <a:ln>
              <a:noFill/>
            </a:ln>
          </p:spPr>
        </p:pic>
        <p:sp>
          <p:nvSpPr>
            <p:cNvPr id="24" name="TextBox 23"/>
            <p:cNvSpPr txBox="1"/>
            <p:nvPr/>
          </p:nvSpPr>
          <p:spPr>
            <a:xfrm>
              <a:off x="102494" y="5241029"/>
              <a:ext cx="4414573" cy="1029956"/>
            </a:xfrm>
            <a:prstGeom prst="rect">
              <a:avLst/>
            </a:prstGeom>
            <a:noFill/>
            <a:ln>
              <a:noFill/>
            </a:ln>
          </p:spPr>
          <p:txBody>
            <a:bodyPr wrap="square" rtlCol="0">
              <a:spAutoFit/>
            </a:bodyPr>
            <a:lstStyle/>
            <a:p>
              <a:pPr algn="ctr"/>
              <a:r>
                <a:rPr lang="en-US" sz="1200" i="1" dirty="0" smtClean="0">
                  <a:latin typeface="Times New Roman" panose="02020603050405020304" pitchFamily="18" charset="0"/>
                  <a:cs typeface="Times New Roman" panose="02020603050405020304" pitchFamily="18" charset="0"/>
                </a:rPr>
                <a:t>False color composite of pre- and post-storm VIIRS DNB imagery over New York and New Jersey following </a:t>
              </a:r>
              <a:r>
                <a:rPr lang="en-US" sz="1200" i="1" dirty="0" err="1" smtClean="0">
                  <a:latin typeface="Times New Roman" panose="02020603050405020304" pitchFamily="18" charset="0"/>
                  <a:cs typeface="Times New Roman" panose="02020603050405020304" pitchFamily="18" charset="0"/>
                </a:rPr>
                <a:t>Superstorm</a:t>
              </a:r>
              <a:r>
                <a:rPr lang="en-US" sz="1200" i="1" dirty="0" smtClean="0">
                  <a:latin typeface="Times New Roman" panose="02020603050405020304" pitchFamily="18" charset="0"/>
                  <a:cs typeface="Times New Roman" panose="02020603050405020304" pitchFamily="18" charset="0"/>
                </a:rPr>
                <a:t> Sandy (reproduced from Molthan et al. 2013)</a:t>
              </a:r>
              <a:endParaRPr lang="en-US" sz="1200" i="1" dirty="0">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3932002" y="2736914"/>
            <a:ext cx="2487661" cy="2939019"/>
            <a:chOff x="4687263" y="4683959"/>
            <a:chExt cx="1788198" cy="2112646"/>
          </a:xfrm>
        </p:grpSpPr>
        <p:pic>
          <p:nvPicPr>
            <p:cNvPr id="26" name="Picture 25"/>
            <p:cNvPicPr>
              <a:picLocks noChangeAspect="1"/>
            </p:cNvPicPr>
            <p:nvPr/>
          </p:nvPicPr>
          <p:blipFill rotWithShape="1">
            <a:blip r:embed="rId10"/>
            <a:srcRect t="28435"/>
            <a:stretch/>
          </p:blipFill>
          <p:spPr>
            <a:xfrm>
              <a:off x="4687263" y="4683959"/>
              <a:ext cx="1788198" cy="2112646"/>
            </a:xfrm>
            <a:prstGeom prst="rect">
              <a:avLst/>
            </a:prstGeom>
          </p:spPr>
        </p:pic>
        <p:sp>
          <p:nvSpPr>
            <p:cNvPr id="27" name="TextBox 26"/>
            <p:cNvSpPr txBox="1"/>
            <p:nvPr/>
          </p:nvSpPr>
          <p:spPr>
            <a:xfrm>
              <a:off x="4726882" y="5936412"/>
              <a:ext cx="1726087" cy="376105"/>
            </a:xfrm>
            <a:prstGeom prst="rect">
              <a:avLst/>
            </a:prstGeom>
            <a:solidFill>
              <a:srgbClr val="333F50">
                <a:alpha val="69804"/>
              </a:srgbClr>
            </a:solidFill>
            <a:ln>
              <a:solidFill>
                <a:schemeClr val="tx2">
                  <a:lumMod val="75000"/>
                </a:schemeClr>
              </a:solidFill>
            </a:ln>
          </p:spPr>
          <p:txBody>
            <a:bodyPr wrap="square" rtlCol="0">
              <a:spAutoFit/>
            </a:bodyPr>
            <a:lstStyle/>
            <a:p>
              <a:pPr algn="ctr"/>
              <a:r>
                <a:rPr lang="en-US" sz="1400" i="1" dirty="0" smtClean="0">
                  <a:solidFill>
                    <a:schemeClr val="bg1"/>
                  </a:solidFill>
                  <a:latin typeface="Times New Roman" panose="02020603050405020304" pitchFamily="18" charset="0"/>
                  <a:cs typeface="Times New Roman" panose="02020603050405020304" pitchFamily="18" charset="0"/>
                </a:rPr>
                <a:t>Moore Tornado </a:t>
              </a:r>
            </a:p>
            <a:p>
              <a:pPr algn="ctr"/>
              <a:r>
                <a:rPr lang="en-US" sz="1400" i="1" dirty="0" smtClean="0">
                  <a:solidFill>
                    <a:schemeClr val="bg1"/>
                  </a:solidFill>
                  <a:latin typeface="Times New Roman" panose="02020603050405020304" pitchFamily="18" charset="0"/>
                  <a:cs typeface="Times New Roman" panose="02020603050405020304" pitchFamily="18" charset="0"/>
                </a:rPr>
                <a:t>20 May 2013</a:t>
              </a:r>
              <a:endParaRPr lang="en-US" sz="1400" i="1" dirty="0">
                <a:solidFill>
                  <a:schemeClr val="bg1"/>
                </a:solidFill>
                <a:latin typeface="Times New Roman" panose="02020603050405020304" pitchFamily="18" charset="0"/>
                <a:cs typeface="Times New Roman" panose="02020603050405020304" pitchFamily="18" charset="0"/>
              </a:endParaRPr>
            </a:p>
          </p:txBody>
        </p:sp>
      </p:grpSp>
      <p:sp>
        <p:nvSpPr>
          <p:cNvPr id="28" name="TextBox 27"/>
          <p:cNvSpPr txBox="1"/>
          <p:nvPr/>
        </p:nvSpPr>
        <p:spPr>
          <a:xfrm>
            <a:off x="207819" y="136566"/>
            <a:ext cx="8347991"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VIIRS DNB to Diagnose Missing Lights due to Power Outages</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58465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819" y="136566"/>
            <a:ext cx="4203458"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Gridded VIIRS DNB Products</a:t>
            </a:r>
            <a:endParaRPr lang="en-US"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935705" y="5265525"/>
            <a:ext cx="6069252" cy="1605568"/>
          </a:xfrm>
          <a:prstGeom prst="rect">
            <a:avLst/>
          </a:prstGeom>
          <a:noFill/>
        </p:spPr>
        <p:txBody>
          <a:bodyPr wrap="square" rtlCol="0">
            <a:spAutoFit/>
          </a:bodyPr>
          <a:lstStyle/>
          <a:p>
            <a:pPr marL="216330" indent="-216330" defTabSz="835990">
              <a:spcAft>
                <a:spcPts val="112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Collaboration with Dr. Miguel </a:t>
            </a:r>
            <a:r>
              <a:rPr lang="en-US" sz="1600" dirty="0" err="1">
                <a:solidFill>
                  <a:prstClr val="black"/>
                </a:solidFill>
                <a:latin typeface="Times New Roman" pitchFamily="18" charset="0"/>
                <a:cs typeface="Times New Roman" pitchFamily="18" charset="0"/>
              </a:rPr>
              <a:t>Román</a:t>
            </a:r>
            <a:r>
              <a:rPr lang="en-US" sz="1600" dirty="0">
                <a:solidFill>
                  <a:prstClr val="black"/>
                </a:solidFill>
                <a:latin typeface="Times New Roman" pitchFamily="18" charset="0"/>
                <a:cs typeface="Times New Roman" pitchFamily="18" charset="0"/>
              </a:rPr>
              <a:t> at Goddard Space Flight Center (GSFC</a:t>
            </a:r>
            <a:r>
              <a:rPr lang="en-US" sz="1600" dirty="0" smtClean="0">
                <a:solidFill>
                  <a:prstClr val="black"/>
                </a:solidFill>
                <a:latin typeface="Times New Roman" pitchFamily="18" charset="0"/>
                <a:cs typeface="Times New Roman" pitchFamily="18" charset="0"/>
              </a:rPr>
              <a:t>).</a:t>
            </a:r>
            <a:endParaRPr lang="en-US" sz="1600" dirty="0">
              <a:solidFill>
                <a:prstClr val="black"/>
              </a:solidFill>
              <a:latin typeface="Times New Roman" pitchFamily="18" charset="0"/>
              <a:cs typeface="Times New Roman" pitchFamily="18" charset="0"/>
            </a:endParaRPr>
          </a:p>
          <a:p>
            <a:pPr marL="216330" indent="-216330" defTabSz="835990">
              <a:spcAft>
                <a:spcPts val="1120"/>
              </a:spcAft>
              <a:buFont typeface="Arial" panose="020B0604020202020204" pitchFamily="34" charset="0"/>
              <a:buChar char="•"/>
            </a:pPr>
            <a:r>
              <a:rPr lang="en-US" sz="1600" b="1" dirty="0" smtClean="0">
                <a:solidFill>
                  <a:prstClr val="black"/>
                </a:solidFill>
                <a:latin typeface="Times New Roman" pitchFamily="18" charset="0"/>
                <a:cs typeface="Times New Roman" pitchFamily="18" charset="0"/>
              </a:rPr>
              <a:t>Jan</a:t>
            </a:r>
            <a:r>
              <a:rPr lang="en-US" sz="1600" b="1" dirty="0">
                <a:solidFill>
                  <a:prstClr val="black"/>
                </a:solidFill>
                <a:latin typeface="Times New Roman" pitchFamily="18" charset="0"/>
                <a:cs typeface="Times New Roman" pitchFamily="18" charset="0"/>
              </a:rPr>
              <a:t>. 19, 2012 – Dec. 31, 2015</a:t>
            </a:r>
          </a:p>
          <a:p>
            <a:pPr marL="216330" indent="-216330" defTabSz="835990">
              <a:spcAft>
                <a:spcPts val="112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Lunar BRDF correction allows </a:t>
            </a:r>
            <a:r>
              <a:rPr lang="en-US" sz="1600" b="1" dirty="0" smtClean="0">
                <a:solidFill>
                  <a:prstClr val="black"/>
                </a:solidFill>
                <a:latin typeface="Times New Roman" pitchFamily="18" charset="0"/>
                <a:cs typeface="Times New Roman" pitchFamily="18" charset="0"/>
              </a:rPr>
              <a:t>subtraction of </a:t>
            </a:r>
            <a:r>
              <a:rPr lang="en-US" sz="1600" b="1" dirty="0">
                <a:solidFill>
                  <a:prstClr val="black"/>
                </a:solidFill>
                <a:latin typeface="Times New Roman" pitchFamily="18" charset="0"/>
                <a:cs typeface="Times New Roman" pitchFamily="18" charset="0"/>
              </a:rPr>
              <a:t>lunar reflectance</a:t>
            </a:r>
            <a:r>
              <a:rPr lang="en-US" sz="1600" dirty="0">
                <a:solidFill>
                  <a:prstClr val="black"/>
                </a:solidFill>
                <a:latin typeface="Times New Roman" pitchFamily="18" charset="0"/>
                <a:cs typeface="Times New Roman" pitchFamily="18" charset="0"/>
              </a:rPr>
              <a:t> from </a:t>
            </a:r>
            <a:r>
              <a:rPr lang="en-US" sz="1600" dirty="0" smtClean="0">
                <a:solidFill>
                  <a:prstClr val="black"/>
                </a:solidFill>
                <a:latin typeface="Times New Roman" pitchFamily="18" charset="0"/>
                <a:cs typeface="Times New Roman" pitchFamily="18" charset="0"/>
              </a:rPr>
              <a:t>images.</a:t>
            </a:r>
            <a:endParaRPr lang="en-US" sz="1600" dirty="0">
              <a:solidFill>
                <a:prstClr val="black"/>
              </a:solidFill>
              <a:latin typeface="Times New Roman" pitchFamily="18" charset="0"/>
              <a:cs typeface="Times New Roman" pitchFamily="18" charset="0"/>
            </a:endParaRP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73000" contrast="9000"/>
                    </a14:imgEffect>
                  </a14:imgLayer>
                </a14:imgProps>
              </a:ext>
              <a:ext uri="{28A0092B-C50C-407E-A947-70E740481C1C}">
                <a14:useLocalDpi xmlns:a14="http://schemas.microsoft.com/office/drawing/2010/main" val="0"/>
              </a:ext>
            </a:extLst>
          </a:blip>
          <a:srcRect t="6061" b="1516"/>
          <a:stretch/>
        </p:blipFill>
        <p:spPr>
          <a:xfrm>
            <a:off x="207819" y="889848"/>
            <a:ext cx="6305715" cy="4314869"/>
          </a:xfrm>
          <a:prstGeom prst="rect">
            <a:avLst/>
          </a:prstGeom>
        </p:spPr>
      </p:pic>
      <p:sp>
        <p:nvSpPr>
          <p:cNvPr id="9" name="TextBox 8"/>
          <p:cNvSpPr txBox="1"/>
          <p:nvPr/>
        </p:nvSpPr>
        <p:spPr>
          <a:xfrm>
            <a:off x="6610350" y="1130861"/>
            <a:ext cx="2533650" cy="3249608"/>
          </a:xfrm>
          <a:prstGeom prst="rect">
            <a:avLst/>
          </a:prstGeom>
          <a:noFill/>
        </p:spPr>
        <p:txBody>
          <a:bodyPr wrap="square" rtlCol="0">
            <a:spAutoFit/>
          </a:bodyPr>
          <a:lstStyle/>
          <a:p>
            <a:pPr defTabSz="835990">
              <a:spcAft>
                <a:spcPts val="1120"/>
              </a:spcAft>
            </a:pPr>
            <a:r>
              <a:rPr lang="en-US" sz="1600" dirty="0">
                <a:solidFill>
                  <a:prstClr val="black"/>
                </a:solidFill>
                <a:latin typeface="Times New Roman" pitchFamily="18" charset="0"/>
                <a:cs typeface="Times New Roman" pitchFamily="18" charset="0"/>
              </a:rPr>
              <a:t>1 km, nightly gridded DNB product (</a:t>
            </a:r>
            <a:r>
              <a:rPr lang="en-US" sz="1600" dirty="0" err="1">
                <a:solidFill>
                  <a:prstClr val="black"/>
                </a:solidFill>
                <a:latin typeface="Times New Roman" pitchFamily="18" charset="0"/>
                <a:cs typeface="Times New Roman" pitchFamily="18" charset="0"/>
              </a:rPr>
              <a:t>Román</a:t>
            </a:r>
            <a:r>
              <a:rPr lang="en-US" sz="1600" dirty="0">
                <a:solidFill>
                  <a:prstClr val="black"/>
                </a:solidFill>
                <a:latin typeface="Times New Roman" pitchFamily="18" charset="0"/>
                <a:cs typeface="Times New Roman" pitchFamily="18" charset="0"/>
              </a:rPr>
              <a:t> et al. 2015)</a:t>
            </a:r>
          </a:p>
          <a:p>
            <a:pPr marL="0" lvl="1" defTabSz="835990">
              <a:spcAft>
                <a:spcPts val="560"/>
              </a:spcAft>
            </a:pPr>
            <a:r>
              <a:rPr lang="en-US" sz="1600" dirty="0">
                <a:solidFill>
                  <a:prstClr val="black"/>
                </a:solidFill>
                <a:latin typeface="Times New Roman" pitchFamily="18" charset="0"/>
                <a:cs typeface="Times New Roman" pitchFamily="18" charset="0"/>
              </a:rPr>
              <a:t>Key data layers include:</a:t>
            </a:r>
          </a:p>
          <a:p>
            <a:pPr marL="285750" lvl="2" indent="-285750" defTabSz="835990">
              <a:spcAft>
                <a:spcPts val="56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Raw </a:t>
            </a:r>
            <a:r>
              <a:rPr lang="en-US" sz="1600" dirty="0" smtClean="0">
                <a:solidFill>
                  <a:prstClr val="black"/>
                </a:solidFill>
                <a:latin typeface="Times New Roman" pitchFamily="18" charset="0"/>
                <a:cs typeface="Times New Roman" pitchFamily="18" charset="0"/>
              </a:rPr>
              <a:t>TOA</a:t>
            </a:r>
            <a:r>
              <a:rPr lang="en-US" sz="1600" dirty="0">
                <a:solidFill>
                  <a:prstClr val="black"/>
                </a:solidFill>
                <a:latin typeface="Times New Roman" pitchFamily="18" charset="0"/>
                <a:cs typeface="Times New Roman" pitchFamily="18" charset="0"/>
              </a:rPr>
              <a:t> </a:t>
            </a:r>
            <a:r>
              <a:rPr lang="en-US" sz="1600" dirty="0" smtClean="0">
                <a:solidFill>
                  <a:prstClr val="black"/>
                </a:solidFill>
                <a:latin typeface="Times New Roman" pitchFamily="18" charset="0"/>
                <a:cs typeface="Times New Roman" pitchFamily="18" charset="0"/>
              </a:rPr>
              <a:t> </a:t>
            </a:r>
            <a:r>
              <a:rPr lang="en-US" sz="1600" dirty="0">
                <a:solidFill>
                  <a:prstClr val="black"/>
                </a:solidFill>
                <a:latin typeface="Times New Roman" pitchFamily="18" charset="0"/>
                <a:cs typeface="Times New Roman" pitchFamily="18" charset="0"/>
              </a:rPr>
              <a:t>radiances </a:t>
            </a:r>
            <a:r>
              <a:rPr lang="en-US" sz="1600" dirty="0" smtClean="0">
                <a:solidFill>
                  <a:prstClr val="black"/>
                </a:solidFill>
                <a:latin typeface="Times New Roman" pitchFamily="18" charset="0"/>
                <a:cs typeface="Times New Roman" pitchFamily="18" charset="0"/>
              </a:rPr>
              <a:t>(</a:t>
            </a:r>
            <a:r>
              <a:rPr lang="en-US" sz="1600" dirty="0" err="1" smtClean="0">
                <a:solidFill>
                  <a:prstClr val="black"/>
                </a:solidFill>
                <a:latin typeface="Times New Roman" pitchFamily="18" charset="0"/>
                <a:cs typeface="Times New Roman" pitchFamily="18" charset="0"/>
              </a:rPr>
              <a:t>nW</a:t>
            </a:r>
            <a:r>
              <a:rPr lang="en-US" sz="1600" dirty="0" smtClean="0">
                <a:solidFill>
                  <a:prstClr val="black"/>
                </a:solidFill>
                <a:latin typeface="Times New Roman" pitchFamily="18" charset="0"/>
                <a:cs typeface="Times New Roman" pitchFamily="18" charset="0"/>
              </a:rPr>
              <a:t> m</a:t>
            </a:r>
            <a:r>
              <a:rPr lang="en-US" sz="1600" baseline="30000" dirty="0" smtClean="0">
                <a:solidFill>
                  <a:prstClr val="black"/>
                </a:solidFill>
                <a:latin typeface="Times New Roman" pitchFamily="18" charset="0"/>
                <a:cs typeface="Times New Roman" pitchFamily="18" charset="0"/>
              </a:rPr>
              <a:t>-2</a:t>
            </a:r>
            <a:r>
              <a:rPr lang="en-US" sz="1600" dirty="0">
                <a:solidFill>
                  <a:prstClr val="black"/>
                </a:solidFill>
                <a:latin typeface="Times New Roman" pitchFamily="18" charset="0"/>
                <a:cs typeface="Times New Roman" pitchFamily="18" charset="0"/>
              </a:rPr>
              <a:t>)</a:t>
            </a:r>
          </a:p>
          <a:p>
            <a:pPr marL="285750" lvl="2" indent="-285750" defTabSz="835990">
              <a:spcAft>
                <a:spcPts val="56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Lunar </a:t>
            </a:r>
            <a:r>
              <a:rPr lang="en-US" sz="1600" dirty="0" smtClean="0">
                <a:solidFill>
                  <a:prstClr val="black"/>
                </a:solidFill>
                <a:latin typeface="Times New Roman" pitchFamily="18" charset="0"/>
                <a:cs typeface="Times New Roman" pitchFamily="18" charset="0"/>
              </a:rPr>
              <a:t>BRDF-corrected </a:t>
            </a:r>
            <a:r>
              <a:rPr lang="en-US" sz="1600" dirty="0">
                <a:solidFill>
                  <a:prstClr val="black"/>
                </a:solidFill>
                <a:latin typeface="Times New Roman" pitchFamily="18" charset="0"/>
                <a:cs typeface="Times New Roman" pitchFamily="18" charset="0"/>
              </a:rPr>
              <a:t>radiances </a:t>
            </a:r>
            <a:r>
              <a:rPr lang="en-US" sz="1600" dirty="0" smtClean="0">
                <a:solidFill>
                  <a:prstClr val="black"/>
                </a:solidFill>
                <a:latin typeface="Times New Roman" pitchFamily="18" charset="0"/>
                <a:cs typeface="Times New Roman" pitchFamily="18" charset="0"/>
              </a:rPr>
              <a:t>(</a:t>
            </a:r>
            <a:r>
              <a:rPr lang="en-US" sz="1600" dirty="0" err="1" smtClean="0">
                <a:solidFill>
                  <a:prstClr val="black"/>
                </a:solidFill>
                <a:latin typeface="Times New Roman" pitchFamily="18" charset="0"/>
                <a:cs typeface="Times New Roman" pitchFamily="18" charset="0"/>
              </a:rPr>
              <a:t>nW</a:t>
            </a:r>
            <a:r>
              <a:rPr lang="en-US" sz="1600" dirty="0" smtClean="0">
                <a:solidFill>
                  <a:prstClr val="black"/>
                </a:solidFill>
                <a:latin typeface="Times New Roman" pitchFamily="18" charset="0"/>
                <a:cs typeface="Times New Roman" pitchFamily="18" charset="0"/>
              </a:rPr>
              <a:t> m</a:t>
            </a:r>
            <a:r>
              <a:rPr lang="en-US" sz="1600" baseline="30000" dirty="0" smtClean="0">
                <a:solidFill>
                  <a:prstClr val="black"/>
                </a:solidFill>
                <a:latin typeface="Times New Roman" pitchFamily="18" charset="0"/>
                <a:cs typeface="Times New Roman" pitchFamily="18" charset="0"/>
              </a:rPr>
              <a:t>-2</a:t>
            </a:r>
            <a:r>
              <a:rPr lang="en-US" sz="1600" dirty="0">
                <a:solidFill>
                  <a:prstClr val="black"/>
                </a:solidFill>
                <a:latin typeface="Times New Roman" pitchFamily="18" charset="0"/>
                <a:cs typeface="Times New Roman" pitchFamily="18" charset="0"/>
              </a:rPr>
              <a:t>)</a:t>
            </a:r>
          </a:p>
          <a:p>
            <a:pPr marL="285750" lvl="2" indent="-285750" defTabSz="835990">
              <a:spcAft>
                <a:spcPts val="56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VIIRS Cloud Mask (VCM)</a:t>
            </a:r>
          </a:p>
          <a:p>
            <a:pPr marL="285750" lvl="2" indent="-285750" defTabSz="835990">
              <a:spcAft>
                <a:spcPts val="56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VIIRS Snow Cover Binary Map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23955520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5" name="TextBox 4"/>
          <p:cNvSpPr txBox="1"/>
          <p:nvPr/>
        </p:nvSpPr>
        <p:spPr>
          <a:xfrm>
            <a:off x="123214" y="974888"/>
            <a:ext cx="2829795" cy="5755423"/>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SPoRT has capabilities that are funded by core funding, but continually are leveraging our resources to reach current and new end users through our R2O paradigm </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These Applied Science Activities include:</a:t>
            </a:r>
          </a:p>
          <a:p>
            <a:pPr marL="742950" lvl="1"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Early Adopter Activities for Upcoming Missions</a:t>
            </a:r>
          </a:p>
          <a:p>
            <a:pPr marL="742950" lvl="1"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ROSES Awards in Applied </a:t>
            </a:r>
            <a:r>
              <a:rPr lang="en-US" sz="1600" dirty="0" smtClean="0">
                <a:latin typeface="Times New Roman" panose="02020603050405020304" pitchFamily="18" charset="0"/>
                <a:cs typeface="Times New Roman" panose="02020603050405020304" pitchFamily="18" charset="0"/>
              </a:rPr>
              <a:t>Science and other competed awards</a:t>
            </a:r>
            <a:endParaRPr lang="en-US" sz="1600"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Directed Applied Science: Disasters Program activities</a:t>
            </a:r>
          </a:p>
          <a:p>
            <a:pPr lvl="1"/>
            <a:endParaRPr lang="en-US" sz="1600" dirty="0" smtClean="0">
              <a:latin typeface="Times New Roman" panose="02020603050405020304" pitchFamily="18" charset="0"/>
              <a:cs typeface="Times New Roman" panose="02020603050405020304" pitchFamily="18" charset="0"/>
            </a:endParaRPr>
          </a:p>
          <a:p>
            <a:pPr lvl="1"/>
            <a:r>
              <a:rPr lang="en-US" sz="1600" dirty="0">
                <a:latin typeface="Times New Roman" panose="02020603050405020304" pitchFamily="18" charset="0"/>
                <a:cs typeface="Times New Roman" panose="02020603050405020304" pitchFamily="18" charset="0"/>
              </a:rPr>
              <a:t>	</a:t>
            </a:r>
            <a:endParaRPr lang="en-US" sz="16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smtClean="0">
              <a:latin typeface="Times New Roman" panose="02020603050405020304" pitchFamily="18" charset="0"/>
              <a:cs typeface="Times New Roman" panose="02020603050405020304" pitchFamily="18" charset="0"/>
            </a:endParaRPr>
          </a:p>
        </p:txBody>
      </p:sp>
      <p:pic>
        <p:nvPicPr>
          <p:cNvPr id="6" name="Picture 5" descr="Earth Fleet_ColorKe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9263" y="1207076"/>
            <a:ext cx="5890431" cy="4417824"/>
          </a:xfrm>
          <a:prstGeom prst="rect">
            <a:avLst/>
          </a:prstGeom>
        </p:spPr>
      </p:pic>
      <p:sp>
        <p:nvSpPr>
          <p:cNvPr id="7" name="TextBox 6"/>
          <p:cNvSpPr txBox="1"/>
          <p:nvPr/>
        </p:nvSpPr>
        <p:spPr>
          <a:xfrm>
            <a:off x="207819" y="136566"/>
            <a:ext cx="855745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Participation in NASA </a:t>
            </a:r>
            <a:r>
              <a:rPr lang="en-US" sz="2400" b="1" dirty="0" smtClean="0">
                <a:latin typeface="Times New Roman" panose="02020603050405020304" pitchFamily="18" charset="0"/>
                <a:cs typeface="Times New Roman" panose="02020603050405020304" pitchFamily="18" charset="0"/>
              </a:rPr>
              <a:t>Applied Science/</a:t>
            </a:r>
            <a:r>
              <a:rPr lang="en-US" sz="2400" b="1" dirty="0">
                <a:latin typeface="Times New Roman" panose="02020603050405020304" pitchFamily="18" charset="0"/>
                <a:cs typeface="Times New Roman" panose="02020603050405020304" pitchFamily="18" charset="0"/>
              </a:rPr>
              <a:t>Early Adopter Activities</a:t>
            </a:r>
          </a:p>
        </p:txBody>
      </p:sp>
    </p:spTree>
    <p:extLst>
      <p:ext uri="{BB962C8B-B14F-4D97-AF65-F5344CB8AC3E}">
        <p14:creationId xmlns:p14="http://schemas.microsoft.com/office/powerpoint/2010/main" val="23215575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819" y="136566"/>
            <a:ext cx="2731838"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Ancillary Data Sets</a:t>
            </a:r>
            <a:endParaRPr lang="en-US"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8969" y="3291840"/>
            <a:ext cx="4615031" cy="356616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970" y="0"/>
            <a:ext cx="4615030" cy="3566160"/>
          </a:xfrm>
          <a:prstGeom prst="rect">
            <a:avLst/>
          </a:prstGeom>
        </p:spPr>
      </p:pic>
      <p:sp>
        <p:nvSpPr>
          <p:cNvPr id="8" name="TextBox 7"/>
          <p:cNvSpPr txBox="1"/>
          <p:nvPr/>
        </p:nvSpPr>
        <p:spPr>
          <a:xfrm>
            <a:off x="207819" y="962025"/>
            <a:ext cx="3952875" cy="1200329"/>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Landscan</a:t>
            </a:r>
            <a:r>
              <a:rPr lang="en-US" dirty="0" smtClean="0">
                <a:latin typeface="Times New Roman" panose="02020603050405020304" pitchFamily="18" charset="0"/>
                <a:cs typeface="Times New Roman" panose="02020603050405020304" pitchFamily="18" charset="0"/>
              </a:rPr>
              <a:t> 2014</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Represents the ambient population per 1 km grid cell – globally.</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http://web.ornl.gov/sci/landscan/</a:t>
            </a:r>
          </a:p>
        </p:txBody>
      </p:sp>
      <p:sp>
        <p:nvSpPr>
          <p:cNvPr id="9" name="TextBox 8"/>
          <p:cNvSpPr txBox="1"/>
          <p:nvPr/>
        </p:nvSpPr>
        <p:spPr>
          <a:xfrm>
            <a:off x="207819" y="3771900"/>
            <a:ext cx="4321149" cy="1754326"/>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US Census Bureau’s Metropolitan and </a:t>
            </a:r>
            <a:r>
              <a:rPr lang="en-US" dirty="0" err="1" smtClean="0">
                <a:latin typeface="Times New Roman" panose="02020603050405020304" pitchFamily="18" charset="0"/>
                <a:cs typeface="Times New Roman" panose="02020603050405020304" pitchFamily="18" charset="0"/>
              </a:rPr>
              <a:t>Micropolitan</a:t>
            </a:r>
            <a:r>
              <a:rPr lang="en-US" dirty="0" smtClean="0">
                <a:latin typeface="Times New Roman" panose="02020603050405020304" pitchFamily="18" charset="0"/>
                <a:cs typeface="Times New Roman" panose="02020603050405020304" pitchFamily="18" charset="0"/>
              </a:rPr>
              <a:t> Statistical Areas map</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Shapefile delineating areas by population.</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Used to define the spatial extent of individual cites.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http://www.census.gov/population/metro/</a:t>
            </a: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73334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4" name="TextBox 3"/>
          <p:cNvSpPr txBox="1"/>
          <p:nvPr/>
        </p:nvSpPr>
        <p:spPr>
          <a:xfrm>
            <a:off x="207819" y="136566"/>
            <a:ext cx="4368888"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Temporal City Light Variability</a:t>
            </a:r>
            <a:endParaRPr lang="en-US" sz="2400" b="1" dirty="0">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761095" y="647331"/>
            <a:ext cx="7550690" cy="2253836"/>
            <a:chOff x="457199" y="2667000"/>
            <a:chExt cx="16178601" cy="6096000"/>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 y="2667000"/>
              <a:ext cx="16178601" cy="6096000"/>
            </a:xfrm>
            <a:prstGeom prst="rect">
              <a:avLst/>
            </a:prstGeom>
            <a:ln>
              <a:solidFill>
                <a:schemeClr val="tx1"/>
              </a:solidFill>
            </a:ln>
          </p:spPr>
        </p:pic>
        <p:grpSp>
          <p:nvGrpSpPr>
            <p:cNvPr id="20" name="Group 19"/>
            <p:cNvGrpSpPr/>
            <p:nvPr/>
          </p:nvGrpSpPr>
          <p:grpSpPr>
            <a:xfrm>
              <a:off x="4038600" y="3048000"/>
              <a:ext cx="685800" cy="325220"/>
              <a:chOff x="-2514600" y="2209800"/>
              <a:chExt cx="609600" cy="381000"/>
            </a:xfrm>
          </p:grpSpPr>
          <p:sp>
            <p:nvSpPr>
              <p:cNvPr id="21" name="Rectangle 20"/>
              <p:cNvSpPr/>
              <p:nvPr/>
            </p:nvSpPr>
            <p:spPr>
              <a:xfrm>
                <a:off x="-2514600" y="2209800"/>
                <a:ext cx="609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5990"/>
                <a:endParaRPr lang="en-US" sz="1645">
                  <a:solidFill>
                    <a:prstClr val="white"/>
                  </a:solidFill>
                </a:endParaRPr>
              </a:p>
            </p:txBody>
          </p:sp>
          <p:sp>
            <p:nvSpPr>
              <p:cNvPr id="22" name="Oval 21"/>
              <p:cNvSpPr/>
              <p:nvPr/>
            </p:nvSpPr>
            <p:spPr>
              <a:xfrm>
                <a:off x="-2476500" y="2286000"/>
                <a:ext cx="228600"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5990"/>
                <a:endParaRPr lang="en-US" sz="1645">
                  <a:solidFill>
                    <a:prstClr val="white"/>
                  </a:solidFill>
                </a:endParaRPr>
              </a:p>
            </p:txBody>
          </p:sp>
          <p:sp>
            <p:nvSpPr>
              <p:cNvPr id="23" name="Oval 22"/>
              <p:cNvSpPr/>
              <p:nvPr/>
            </p:nvSpPr>
            <p:spPr>
              <a:xfrm>
                <a:off x="-2171700" y="2286000"/>
                <a:ext cx="228600"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5990"/>
                <a:endParaRPr lang="en-US" sz="1645">
                  <a:solidFill>
                    <a:prstClr val="white"/>
                  </a:solidFill>
                </a:endParaRPr>
              </a:p>
            </p:txBody>
          </p:sp>
        </p:grpSp>
      </p:gr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095" y="2157534"/>
            <a:ext cx="7550690" cy="2253836"/>
          </a:xfrm>
          <a:prstGeom prst="rect">
            <a:avLst/>
          </a:prstGeom>
          <a:ln>
            <a:solidFill>
              <a:schemeClr val="tx1"/>
            </a:solidFill>
          </a:ln>
        </p:spPr>
      </p:pic>
      <p:grpSp>
        <p:nvGrpSpPr>
          <p:cNvPr id="25" name="Group 24"/>
          <p:cNvGrpSpPr/>
          <p:nvPr/>
        </p:nvGrpSpPr>
        <p:grpSpPr>
          <a:xfrm>
            <a:off x="761095" y="3809549"/>
            <a:ext cx="7550690" cy="2253836"/>
            <a:chOff x="920495" y="3101888"/>
            <a:chExt cx="16172505" cy="6096000"/>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495" y="3101888"/>
              <a:ext cx="16172505" cy="6096000"/>
            </a:xfrm>
            <a:prstGeom prst="rect">
              <a:avLst/>
            </a:prstGeom>
            <a:ln>
              <a:solidFill>
                <a:schemeClr val="tx1"/>
              </a:solidFill>
            </a:ln>
          </p:spPr>
        </p:pic>
        <p:grpSp>
          <p:nvGrpSpPr>
            <p:cNvPr id="27" name="Group 26"/>
            <p:cNvGrpSpPr/>
            <p:nvPr/>
          </p:nvGrpSpPr>
          <p:grpSpPr>
            <a:xfrm>
              <a:off x="4572000" y="3525620"/>
              <a:ext cx="685800" cy="325220"/>
              <a:chOff x="-2514600" y="2209800"/>
              <a:chExt cx="609600" cy="381000"/>
            </a:xfrm>
          </p:grpSpPr>
          <p:sp>
            <p:nvSpPr>
              <p:cNvPr id="28" name="Rectangle 27"/>
              <p:cNvSpPr/>
              <p:nvPr/>
            </p:nvSpPr>
            <p:spPr>
              <a:xfrm>
                <a:off x="-2514600" y="2209800"/>
                <a:ext cx="609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5990"/>
                <a:endParaRPr lang="en-US" sz="1645">
                  <a:solidFill>
                    <a:prstClr val="white"/>
                  </a:solidFill>
                </a:endParaRPr>
              </a:p>
            </p:txBody>
          </p:sp>
          <p:sp>
            <p:nvSpPr>
              <p:cNvPr id="29" name="Oval 28"/>
              <p:cNvSpPr/>
              <p:nvPr/>
            </p:nvSpPr>
            <p:spPr>
              <a:xfrm>
                <a:off x="-2476500" y="2266683"/>
                <a:ext cx="228600" cy="22859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5990"/>
                <a:endParaRPr lang="en-US" sz="1645">
                  <a:solidFill>
                    <a:prstClr val="white"/>
                  </a:solidFill>
                </a:endParaRPr>
              </a:p>
            </p:txBody>
          </p:sp>
          <p:sp>
            <p:nvSpPr>
              <p:cNvPr id="30" name="Oval 29"/>
              <p:cNvSpPr/>
              <p:nvPr/>
            </p:nvSpPr>
            <p:spPr>
              <a:xfrm>
                <a:off x="-2171701" y="2266683"/>
                <a:ext cx="228600" cy="22859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5990"/>
                <a:endParaRPr lang="en-US" sz="1645">
                  <a:solidFill>
                    <a:prstClr val="white"/>
                  </a:solidFill>
                </a:endParaRPr>
              </a:p>
            </p:txBody>
          </p:sp>
        </p:grpSp>
      </p:grpSp>
    </p:spTree>
    <p:extLst>
      <p:ext uri="{BB962C8B-B14F-4D97-AF65-F5344CB8AC3E}">
        <p14:creationId xmlns:p14="http://schemas.microsoft.com/office/powerpoint/2010/main" val="18156022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8153" y="598231"/>
            <a:ext cx="4023360" cy="310896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53" y="887840"/>
            <a:ext cx="4409161" cy="3407079"/>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8153" y="3744584"/>
            <a:ext cx="4023360" cy="3108960"/>
          </a:xfrm>
          <a:prstGeom prst="rect">
            <a:avLst/>
          </a:prstGeom>
        </p:spPr>
      </p:pic>
      <p:sp>
        <p:nvSpPr>
          <p:cNvPr id="22" name="TextBox 21"/>
          <p:cNvSpPr txBox="1"/>
          <p:nvPr/>
        </p:nvSpPr>
        <p:spPr>
          <a:xfrm>
            <a:off x="207819" y="136566"/>
            <a:ext cx="7862281"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Outage Estimation Products: Qualitative and Quantitative</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64435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4" name="TextBox 3"/>
          <p:cNvSpPr txBox="1"/>
          <p:nvPr/>
        </p:nvSpPr>
        <p:spPr>
          <a:xfrm>
            <a:off x="207819" y="136566"/>
            <a:ext cx="7862281"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Outage Estimation Products: Qualitative and Quantitative</a:t>
            </a:r>
            <a:endParaRPr lang="en-US" sz="2400" b="1"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53" y="887840"/>
            <a:ext cx="4409160" cy="340707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8153" y="598231"/>
            <a:ext cx="4023359" cy="310896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8153" y="3744584"/>
            <a:ext cx="4023359" cy="310896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734" y="4493382"/>
            <a:ext cx="4053197" cy="1611363"/>
          </a:xfrm>
          <a:prstGeom prst="rect">
            <a:avLst/>
          </a:prstGeom>
        </p:spPr>
      </p:pic>
    </p:spTree>
    <p:extLst>
      <p:ext uri="{BB962C8B-B14F-4D97-AF65-F5344CB8AC3E}">
        <p14:creationId xmlns:p14="http://schemas.microsoft.com/office/powerpoint/2010/main" val="16537989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1579" y="2202180"/>
            <a:ext cx="5117950" cy="395478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671" y="899160"/>
            <a:ext cx="4753087" cy="367284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6" name="TextBox 5"/>
          <p:cNvSpPr txBox="1"/>
          <p:nvPr/>
        </p:nvSpPr>
        <p:spPr>
          <a:xfrm>
            <a:off x="207819" y="136566"/>
            <a:ext cx="6146876"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Outage Validation and Future Collaborations</a:t>
            </a:r>
            <a:endParaRPr lang="en-US"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005416" y="800041"/>
            <a:ext cx="4890276" cy="1200329"/>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Collaborations with Dr. David </a:t>
            </a:r>
            <a:r>
              <a:rPr lang="en-US" dirty="0" err="1" smtClean="0">
                <a:latin typeface="Times New Roman" panose="02020603050405020304" pitchFamily="18" charset="0"/>
                <a:cs typeface="Times New Roman" panose="02020603050405020304" pitchFamily="18" charset="0"/>
              </a:rPr>
              <a:t>Wanik</a:t>
            </a:r>
            <a:r>
              <a:rPr lang="en-US" dirty="0" smtClean="0">
                <a:latin typeface="Times New Roman" panose="02020603050405020304" pitchFamily="18" charset="0"/>
                <a:cs typeface="Times New Roman" panose="02020603050405020304" pitchFamily="18" charset="0"/>
              </a:rPr>
              <a:t> at the University of Connecticut’s </a:t>
            </a:r>
            <a:r>
              <a:rPr lang="en-US" dirty="0" err="1" smtClean="0">
                <a:latin typeface="Times New Roman" panose="02020603050405020304" pitchFamily="18" charset="0"/>
                <a:cs typeface="Times New Roman" panose="02020603050405020304" pitchFamily="18" charset="0"/>
              </a:rPr>
              <a:t>EverSource</a:t>
            </a:r>
            <a:r>
              <a:rPr lang="en-US" dirty="0" smtClean="0">
                <a:latin typeface="Times New Roman" panose="02020603050405020304" pitchFamily="18" charset="0"/>
                <a:cs typeface="Times New Roman" panose="02020603050405020304" pitchFamily="18" charset="0"/>
              </a:rPr>
              <a:t> Energy Center provides pixel-level outage reports to better validate DNB outage products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74587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9256" t="6935" r="13526" b="12419"/>
          <a:stretch/>
        </p:blipFill>
        <p:spPr>
          <a:xfrm>
            <a:off x="4225562" y="469099"/>
            <a:ext cx="4321029" cy="3600858"/>
          </a:xfrm>
          <a:prstGeom prst="rect">
            <a:avLst/>
          </a:prstGeom>
          <a:ln w="12700">
            <a:solidFill>
              <a:schemeClr val="tx1"/>
            </a:solidFill>
          </a:ln>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4" name="TextBox 3"/>
          <p:cNvSpPr txBox="1"/>
          <p:nvPr/>
        </p:nvSpPr>
        <p:spPr>
          <a:xfrm>
            <a:off x="207819" y="136566"/>
            <a:ext cx="3528530"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Nepal Earthquake—2015</a:t>
            </a:r>
            <a:endParaRPr lang="en-US" sz="2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901" y="57437"/>
            <a:ext cx="1569726" cy="743880"/>
          </a:xfrm>
          <a:prstGeom prst="rect">
            <a:avLst/>
          </a:prstGeom>
        </p:spPr>
      </p:pic>
      <p:pic>
        <p:nvPicPr>
          <p:cNvPr id="3" name="Picture 2"/>
          <p:cNvPicPr>
            <a:picLocks noChangeAspect="1"/>
          </p:cNvPicPr>
          <p:nvPr/>
        </p:nvPicPr>
        <p:blipFill rotWithShape="1">
          <a:blip r:embed="rId6"/>
          <a:srcRect l="50363" t="6720" r="27379" b="25246"/>
          <a:stretch/>
        </p:blipFill>
        <p:spPr>
          <a:xfrm>
            <a:off x="5408687" y="3607913"/>
            <a:ext cx="3627117" cy="3118104"/>
          </a:xfrm>
          <a:prstGeom prst="rect">
            <a:avLst/>
          </a:prstGeom>
          <a:ln w="12700">
            <a:solidFill>
              <a:schemeClr val="tx1"/>
            </a:solidFill>
          </a:ln>
        </p:spPr>
      </p:pic>
      <p:sp>
        <p:nvSpPr>
          <p:cNvPr id="29" name="TextBox 28"/>
          <p:cNvSpPr txBox="1"/>
          <p:nvPr/>
        </p:nvSpPr>
        <p:spPr>
          <a:xfrm>
            <a:off x="1" y="719847"/>
            <a:ext cx="4413504" cy="5755422"/>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A 7.8 earthquake devastated the country of Nepal in late April 2015 </a:t>
            </a:r>
          </a:p>
          <a:p>
            <a:pPr marL="285750" indent="-285750">
              <a:buFont typeface="Arial" panose="020B0604020202020204" pitchFamily="34" charset="0"/>
              <a:buChar char="•"/>
            </a:pPr>
            <a:endParaRPr lang="en-US" sz="16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NASA Applied Sciences: Disaster Program responded with many centers using their strengths and expertise to acquire imagery and derive products. </a:t>
            </a:r>
          </a:p>
          <a:p>
            <a:pPr marL="742950" lvl="1"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MSFC/SPoRT served as the lead on optical sensors and tasking EO-1. This was done in coordination with SERVIR and their partners. </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In order to better serve a semi-coordinated effort, SPoRT set up a data portal to serve as central hub for information and data-sets.</a:t>
            </a:r>
          </a:p>
          <a:p>
            <a:pPr marL="285750" indent="-285750">
              <a:buFont typeface="Arial" panose="020B0604020202020204" pitchFamily="34" charset="0"/>
              <a:buChar char="•"/>
            </a:pPr>
            <a:endParaRPr lang="en-US" sz="16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As a result of these efforts, later in 2015 organizational meetings were held to better coordinate the Applied Sciences: Disasters Program and the associated responses for various types of disasters</a:t>
            </a: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742922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4" name="TextBox 3"/>
          <p:cNvSpPr txBox="1"/>
          <p:nvPr/>
        </p:nvSpPr>
        <p:spPr>
          <a:xfrm>
            <a:off x="207819" y="136566"/>
            <a:ext cx="4450064"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Applied Science: Disasters Team</a:t>
            </a:r>
            <a:endParaRPr lang="en-US" sz="2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901" y="57437"/>
            <a:ext cx="1569726" cy="743880"/>
          </a:xfrm>
          <a:prstGeom prst="rect">
            <a:avLst/>
          </a:prstGeom>
        </p:spPr>
      </p:pic>
      <p:sp>
        <p:nvSpPr>
          <p:cNvPr id="9" name="TextBox 8"/>
          <p:cNvSpPr txBox="1"/>
          <p:nvPr/>
        </p:nvSpPr>
        <p:spPr>
          <a:xfrm>
            <a:off x="118753" y="875265"/>
            <a:ext cx="4304952" cy="4524316"/>
          </a:xfrm>
          <a:prstGeom prst="rect">
            <a:avLst/>
          </a:prstGeom>
          <a:noFill/>
        </p:spPr>
        <p:txBody>
          <a:bodyPr wrap="square" rtlCol="0">
            <a:spAutoFit/>
          </a:bodyPr>
          <a:lstStyle/>
          <a:p>
            <a:pPr marL="285750" indent="-285750" defTabSz="914400">
              <a:buFont typeface="Arial" panose="020B0604020202020204" pitchFamily="34" charset="0"/>
              <a:buChar char="•"/>
            </a:pPr>
            <a:r>
              <a:rPr lang="en-US" sz="1600" dirty="0">
                <a:solidFill>
                  <a:prstClr val="black"/>
                </a:solidFill>
                <a:latin typeface="Times New Roman" panose="02020603050405020304" pitchFamily="18" charset="0"/>
                <a:cs typeface="Times New Roman" panose="02020603050405020304" pitchFamily="18" charset="0"/>
              </a:rPr>
              <a:t>Beginning in FY16, NASA’s Applied Science: Disasters Program has established an Agency-wide Disaster Response Plan (DRP) to facilitate multi-Center engagement in disaster response efforts.  </a:t>
            </a:r>
          </a:p>
          <a:p>
            <a:pPr marL="285750" indent="-285750" defTabSz="914400">
              <a:buFont typeface="Arial" panose="020B0604020202020204" pitchFamily="34" charset="0"/>
              <a:buChar char="•"/>
            </a:pPr>
            <a:endParaRPr lang="en-US" sz="1600" dirty="0">
              <a:solidFill>
                <a:prstClr val="black"/>
              </a:solidFill>
              <a:latin typeface="Times New Roman" panose="02020603050405020304" pitchFamily="18" charset="0"/>
              <a:cs typeface="Times New Roman" panose="02020603050405020304" pitchFamily="18" charset="0"/>
            </a:endParaRPr>
          </a:p>
          <a:p>
            <a:pPr marL="285750" indent="-285750" defTabSz="914400">
              <a:buFont typeface="Arial" panose="020B0604020202020204" pitchFamily="34" charset="0"/>
              <a:buChar char="•"/>
            </a:pPr>
            <a:r>
              <a:rPr lang="en-US" sz="1600" dirty="0">
                <a:solidFill>
                  <a:prstClr val="black"/>
                </a:solidFill>
                <a:latin typeface="Times New Roman" panose="02020603050405020304" pitchFamily="18" charset="0"/>
                <a:cs typeface="Times New Roman" panose="02020603050405020304" pitchFamily="18" charset="0"/>
              </a:rPr>
              <a:t>Led by Dr. David Green/</a:t>
            </a:r>
            <a:r>
              <a:rPr lang="en-US" sz="1600" dirty="0">
                <a:solidFill>
                  <a:srgbClr val="000000"/>
                </a:solidFill>
                <a:latin typeface="Times New Roman" panose="02020603050405020304" pitchFamily="18" charset="0"/>
                <a:cs typeface="Times New Roman" panose="02020603050405020304" pitchFamily="18" charset="0"/>
              </a:rPr>
              <a:t>HQ</a:t>
            </a:r>
            <a:r>
              <a:rPr lang="en-US" sz="1600" dirty="0">
                <a:solidFill>
                  <a:prstClr val="black"/>
                </a:solidFill>
                <a:latin typeface="Times New Roman" panose="02020603050405020304" pitchFamily="18" charset="0"/>
                <a:cs typeface="Times New Roman" panose="02020603050405020304" pitchFamily="18" charset="0"/>
              </a:rPr>
              <a:t>, Disasters Program Manager, the plan provides support for various Centers to contribute their capabilities to a broader, coordinated effort to engage with disaster response organizations, both domestic and international.</a:t>
            </a:r>
          </a:p>
          <a:p>
            <a:pPr marL="285750" indent="-285750" defTabSz="914400">
              <a:buFont typeface="Arial" panose="020B0604020202020204" pitchFamily="34" charset="0"/>
              <a:buChar char="•"/>
            </a:pPr>
            <a:endParaRPr lang="en-US" sz="1600" dirty="0">
              <a:solidFill>
                <a:prstClr val="black"/>
              </a:solidFill>
              <a:latin typeface="Times New Roman" panose="02020603050405020304" pitchFamily="18" charset="0"/>
              <a:cs typeface="Times New Roman" panose="02020603050405020304" pitchFamily="18" charset="0"/>
            </a:endParaRPr>
          </a:p>
          <a:p>
            <a:pPr marL="285750" indent="-285750" defTabSz="914400">
              <a:buFont typeface="Arial" panose="020B0604020202020204" pitchFamily="34" charset="0"/>
              <a:buChar char="•"/>
            </a:pPr>
            <a:r>
              <a:rPr lang="en-US" sz="1600" dirty="0">
                <a:solidFill>
                  <a:prstClr val="black"/>
                </a:solidFill>
                <a:latin typeface="Times New Roman" panose="02020603050405020304" pitchFamily="18" charset="0"/>
                <a:cs typeface="Times New Roman" panose="02020603050405020304" pitchFamily="18" charset="0"/>
              </a:rPr>
              <a:t>Coordinators reach into their Centers and provide their capabilities to the broader team to support response efforts.  </a:t>
            </a:r>
            <a:r>
              <a:rPr lang="en-US" sz="1600" dirty="0">
                <a:solidFill>
                  <a:srgbClr val="000000"/>
                </a:solidFill>
                <a:latin typeface="Times New Roman" panose="02020603050405020304" pitchFamily="18" charset="0"/>
                <a:cs typeface="Times New Roman" panose="02020603050405020304" pitchFamily="18" charset="0"/>
              </a:rPr>
              <a:t>MSFC draws upon SPoRT, SERVIR and the MSFC Earth Science data center (GHRC)</a:t>
            </a:r>
          </a:p>
        </p:txBody>
      </p:sp>
      <p:sp>
        <p:nvSpPr>
          <p:cNvPr id="10" name="Rectangle 9"/>
          <p:cNvSpPr/>
          <p:nvPr/>
        </p:nvSpPr>
        <p:spPr bwMode="auto">
          <a:xfrm>
            <a:off x="4935818" y="4795312"/>
            <a:ext cx="3078868" cy="1202415"/>
          </a:xfrm>
          <a:prstGeom prst="rect">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1200" dirty="0">
                <a:solidFill>
                  <a:prstClr val="black"/>
                </a:solidFill>
                <a:latin typeface="Arial" charset="0"/>
              </a:rPr>
              <a:t>MSFC/ZP11 Capabilities</a:t>
            </a:r>
          </a:p>
        </p:txBody>
      </p:sp>
      <p:cxnSp>
        <p:nvCxnSpPr>
          <p:cNvPr id="11" name="Straight Connector 10"/>
          <p:cNvCxnSpPr/>
          <p:nvPr/>
        </p:nvCxnSpPr>
        <p:spPr bwMode="auto">
          <a:xfrm flipH="1">
            <a:off x="5012789" y="3146546"/>
            <a:ext cx="2892990" cy="12708"/>
          </a:xfrm>
          <a:prstGeom prst="line">
            <a:avLst/>
          </a:prstGeom>
          <a:noFill/>
          <a:ln w="12700" cap="flat" cmpd="sng" algn="ctr">
            <a:solidFill>
              <a:schemeClr val="tx1"/>
            </a:solidFill>
            <a:prstDash val="solid"/>
            <a:round/>
            <a:headEnd type="none" w="med" len="med"/>
            <a:tailEnd type="none" w="med" len="med"/>
          </a:ln>
          <a:effectLst/>
        </p:spPr>
      </p:cxnSp>
      <p:sp>
        <p:nvSpPr>
          <p:cNvPr id="12" name="Rectangle 11"/>
          <p:cNvSpPr/>
          <p:nvPr/>
        </p:nvSpPr>
        <p:spPr bwMode="auto">
          <a:xfrm>
            <a:off x="5012790" y="1802577"/>
            <a:ext cx="2876817" cy="452229"/>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1200" dirty="0">
                <a:solidFill>
                  <a:prstClr val="white"/>
                </a:solidFill>
                <a:latin typeface="Arial" charset="0"/>
              </a:rPr>
              <a:t>Applied Science: Disasters Program</a:t>
            </a:r>
          </a:p>
          <a:p>
            <a:pPr algn="ctr" defTabSz="914400" fontAlgn="base">
              <a:spcBef>
                <a:spcPct val="0"/>
              </a:spcBef>
              <a:spcAft>
                <a:spcPct val="0"/>
              </a:spcAft>
            </a:pPr>
            <a:r>
              <a:rPr lang="en-US" sz="1200" dirty="0">
                <a:solidFill>
                  <a:prstClr val="white"/>
                </a:solidFill>
                <a:latin typeface="Arial" charset="0"/>
              </a:rPr>
              <a:t>Dr. David Green, Manager</a:t>
            </a:r>
          </a:p>
        </p:txBody>
      </p:sp>
      <p:cxnSp>
        <p:nvCxnSpPr>
          <p:cNvPr id="13" name="Straight Connector 12"/>
          <p:cNvCxnSpPr>
            <a:stCxn id="12" idx="2"/>
          </p:cNvCxnSpPr>
          <p:nvPr/>
        </p:nvCxnSpPr>
        <p:spPr bwMode="auto">
          <a:xfrm>
            <a:off x="6451199" y="2254806"/>
            <a:ext cx="0" cy="202060"/>
          </a:xfrm>
          <a:prstGeom prst="line">
            <a:avLst/>
          </a:prstGeom>
          <a:noFill/>
          <a:ln w="38100" cap="flat" cmpd="sng" algn="ctr">
            <a:solidFill>
              <a:schemeClr val="tx1"/>
            </a:solidFill>
            <a:prstDash val="solid"/>
            <a:round/>
            <a:headEnd type="none" w="med" len="med"/>
            <a:tailEnd type="triangle" w="med" len="med"/>
          </a:ln>
          <a:effectLst/>
        </p:spPr>
      </p:cxnSp>
      <p:sp>
        <p:nvSpPr>
          <p:cNvPr id="14" name="Rectangle 13"/>
          <p:cNvSpPr/>
          <p:nvPr/>
        </p:nvSpPr>
        <p:spPr bwMode="auto">
          <a:xfrm>
            <a:off x="4647187" y="3361330"/>
            <a:ext cx="615774" cy="269413"/>
          </a:xfrm>
          <a:prstGeom prst="rect">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1200" dirty="0">
                <a:solidFill>
                  <a:prstClr val="black"/>
                </a:solidFill>
                <a:latin typeface="Arial" charset="0"/>
              </a:rPr>
              <a:t>JPL</a:t>
            </a:r>
          </a:p>
        </p:txBody>
      </p:sp>
      <p:sp>
        <p:nvSpPr>
          <p:cNvPr id="17" name="Rectangle 16"/>
          <p:cNvSpPr/>
          <p:nvPr/>
        </p:nvSpPr>
        <p:spPr bwMode="auto">
          <a:xfrm>
            <a:off x="5396118" y="3359780"/>
            <a:ext cx="615774" cy="269413"/>
          </a:xfrm>
          <a:prstGeom prst="rect">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1200" dirty="0">
                <a:solidFill>
                  <a:prstClr val="black"/>
                </a:solidFill>
                <a:latin typeface="Arial" charset="0"/>
              </a:rPr>
              <a:t>ARC</a:t>
            </a:r>
          </a:p>
        </p:txBody>
      </p:sp>
      <p:sp>
        <p:nvSpPr>
          <p:cNvPr id="18" name="Rectangle 17"/>
          <p:cNvSpPr/>
          <p:nvPr/>
        </p:nvSpPr>
        <p:spPr bwMode="auto">
          <a:xfrm>
            <a:off x="7607511" y="3358230"/>
            <a:ext cx="615774" cy="269413"/>
          </a:xfrm>
          <a:prstGeom prst="rect">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1200" dirty="0">
                <a:solidFill>
                  <a:prstClr val="black"/>
                </a:solidFill>
                <a:latin typeface="Arial" charset="0"/>
              </a:rPr>
              <a:t>GSFC</a:t>
            </a:r>
          </a:p>
        </p:txBody>
      </p:sp>
      <p:sp>
        <p:nvSpPr>
          <p:cNvPr id="19" name="Rectangle 18"/>
          <p:cNvSpPr/>
          <p:nvPr/>
        </p:nvSpPr>
        <p:spPr bwMode="auto">
          <a:xfrm>
            <a:off x="6874737" y="3366301"/>
            <a:ext cx="615774" cy="269413"/>
          </a:xfrm>
          <a:prstGeom prst="rect">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1200" dirty="0" err="1">
                <a:solidFill>
                  <a:prstClr val="black"/>
                </a:solidFill>
                <a:latin typeface="Arial" charset="0"/>
              </a:rPr>
              <a:t>LaRC</a:t>
            </a:r>
            <a:endParaRPr lang="en-US" sz="1200" dirty="0">
              <a:solidFill>
                <a:prstClr val="black"/>
              </a:solidFill>
              <a:latin typeface="Arial" charset="0"/>
            </a:endParaRPr>
          </a:p>
        </p:txBody>
      </p:sp>
      <p:sp>
        <p:nvSpPr>
          <p:cNvPr id="20" name="Rectangle 19"/>
          <p:cNvSpPr/>
          <p:nvPr/>
        </p:nvSpPr>
        <p:spPr bwMode="auto">
          <a:xfrm>
            <a:off x="6151583" y="3364751"/>
            <a:ext cx="615774" cy="269413"/>
          </a:xfrm>
          <a:prstGeom prst="rect">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1200" dirty="0">
                <a:solidFill>
                  <a:prstClr val="black"/>
                </a:solidFill>
                <a:latin typeface="Arial" charset="0"/>
              </a:rPr>
              <a:t>MSFC</a:t>
            </a:r>
          </a:p>
        </p:txBody>
      </p:sp>
      <p:cxnSp>
        <p:nvCxnSpPr>
          <p:cNvPr id="21" name="Straight Connector 20"/>
          <p:cNvCxnSpPr/>
          <p:nvPr/>
        </p:nvCxnSpPr>
        <p:spPr bwMode="auto">
          <a:xfrm flipH="1">
            <a:off x="6446388" y="3609948"/>
            <a:ext cx="3268" cy="280586"/>
          </a:xfrm>
          <a:prstGeom prst="line">
            <a:avLst/>
          </a:prstGeom>
          <a:noFill/>
          <a:ln w="38100" cap="flat" cmpd="sng" algn="ctr">
            <a:solidFill>
              <a:schemeClr val="tx1"/>
            </a:solidFill>
            <a:prstDash val="solid"/>
            <a:round/>
            <a:headEnd type="triangle" w="med" len="med"/>
            <a:tailEnd type="none" w="med" len="med"/>
          </a:ln>
          <a:effectLst/>
        </p:spPr>
      </p:cxnSp>
      <p:sp>
        <p:nvSpPr>
          <p:cNvPr id="22" name="Rectangle 21"/>
          <p:cNvSpPr/>
          <p:nvPr/>
        </p:nvSpPr>
        <p:spPr bwMode="auto">
          <a:xfrm>
            <a:off x="5301433" y="3882783"/>
            <a:ext cx="2328394" cy="623551"/>
          </a:xfrm>
          <a:prstGeom prst="rect">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1200" dirty="0">
                <a:solidFill>
                  <a:prstClr val="black"/>
                </a:solidFill>
                <a:latin typeface="Arial" charset="0"/>
              </a:rPr>
              <a:t>Coordinators:</a:t>
            </a:r>
          </a:p>
          <a:p>
            <a:pPr algn="ctr" defTabSz="914400" fontAlgn="base">
              <a:spcBef>
                <a:spcPct val="0"/>
              </a:spcBef>
              <a:spcAft>
                <a:spcPct val="0"/>
              </a:spcAft>
            </a:pPr>
            <a:r>
              <a:rPr lang="en-US" sz="1200" dirty="0">
                <a:solidFill>
                  <a:prstClr val="black"/>
                </a:solidFill>
                <a:latin typeface="Arial" charset="0"/>
              </a:rPr>
              <a:t>Michael Goodman (ZP10)</a:t>
            </a:r>
          </a:p>
          <a:p>
            <a:pPr algn="ctr" defTabSz="914400" fontAlgn="base">
              <a:spcBef>
                <a:spcPct val="0"/>
              </a:spcBef>
              <a:spcAft>
                <a:spcPct val="0"/>
              </a:spcAft>
            </a:pPr>
            <a:r>
              <a:rPr lang="en-US" sz="1200" dirty="0">
                <a:solidFill>
                  <a:prstClr val="black"/>
                </a:solidFill>
                <a:latin typeface="Arial" charset="0"/>
              </a:rPr>
              <a:t>Andrew Molthan (ZP11)</a:t>
            </a:r>
          </a:p>
        </p:txBody>
      </p:sp>
      <p:pic>
        <p:nvPicPr>
          <p:cNvPr id="24" name="Picture 23"/>
          <p:cNvPicPr>
            <a:picLocks noChangeAspect="1"/>
          </p:cNvPicPr>
          <p:nvPr/>
        </p:nvPicPr>
        <p:blipFill>
          <a:blip r:embed="rId5"/>
          <a:stretch>
            <a:fillRect/>
          </a:stretch>
        </p:blipFill>
        <p:spPr>
          <a:xfrm>
            <a:off x="5495707" y="5634174"/>
            <a:ext cx="2066770" cy="215807"/>
          </a:xfrm>
          <a:prstGeom prst="rect">
            <a:avLst/>
          </a:prstGeom>
          <a:solidFill>
            <a:schemeClr val="tx1"/>
          </a:solidFill>
        </p:spPr>
      </p:pic>
      <p:pic>
        <p:nvPicPr>
          <p:cNvPr id="25" name="Picture 24"/>
          <p:cNvPicPr>
            <a:picLocks noChangeAspect="1"/>
          </p:cNvPicPr>
          <p:nvPr/>
        </p:nvPicPr>
        <p:blipFill>
          <a:blip r:embed="rId6"/>
          <a:stretch>
            <a:fillRect/>
          </a:stretch>
        </p:blipFill>
        <p:spPr>
          <a:xfrm>
            <a:off x="6783141" y="5141726"/>
            <a:ext cx="1125710" cy="424393"/>
          </a:xfrm>
          <a:prstGeom prst="rect">
            <a:avLst/>
          </a:prstGeom>
        </p:spPr>
      </p:pic>
      <p:cxnSp>
        <p:nvCxnSpPr>
          <p:cNvPr id="26" name="Straight Connector 25"/>
          <p:cNvCxnSpPr/>
          <p:nvPr/>
        </p:nvCxnSpPr>
        <p:spPr bwMode="auto">
          <a:xfrm flipH="1">
            <a:off x="6444845" y="4512855"/>
            <a:ext cx="3268" cy="280586"/>
          </a:xfrm>
          <a:prstGeom prst="line">
            <a:avLst/>
          </a:prstGeom>
          <a:noFill/>
          <a:ln w="38100" cap="flat" cmpd="sng" algn="ctr">
            <a:solidFill>
              <a:schemeClr val="tx1"/>
            </a:solidFill>
            <a:prstDash val="solid"/>
            <a:round/>
            <a:headEnd type="triangle" w="med" len="med"/>
            <a:tailEnd type="none" w="med" len="med"/>
          </a:ln>
          <a:effectLst/>
        </p:spPr>
      </p:cxnSp>
      <p:sp>
        <p:nvSpPr>
          <p:cNvPr id="27" name="Explosion 2 26"/>
          <p:cNvSpPr/>
          <p:nvPr/>
        </p:nvSpPr>
        <p:spPr bwMode="auto">
          <a:xfrm>
            <a:off x="5840234" y="801892"/>
            <a:ext cx="1308520" cy="654288"/>
          </a:xfrm>
          <a:prstGeom prst="irregularSeal2">
            <a:avLst/>
          </a:prstGeom>
          <a:gradFill flip="none" rotWithShape="1">
            <a:gsLst>
              <a:gs pos="16000">
                <a:srgbClr val="FF0000"/>
              </a:gs>
              <a:gs pos="34000">
                <a:srgbClr val="FF6600"/>
              </a:gs>
              <a:gs pos="60000">
                <a:srgbClr val="FFFF00"/>
              </a:gs>
            </a:gsLst>
            <a:path path="circle">
              <a:fillToRect l="50000" t="50000" r="50000" b="50000"/>
            </a:path>
            <a:tileRect/>
          </a:gradFill>
          <a:ln w="9525" cap="flat" cmpd="sng" algn="ctr">
            <a:solidFill>
              <a:schemeClr val="tx1"/>
            </a:solidFill>
            <a:prstDash val="solid"/>
            <a:round/>
            <a:headEnd type="none" w="med" len="med"/>
            <a:tailEnd type="none" w="med" len="med"/>
          </a:ln>
          <a:effectLst>
            <a:glow rad="101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r>
              <a:rPr lang="en-US" sz="1000" dirty="0">
                <a:solidFill>
                  <a:prstClr val="black"/>
                </a:solidFill>
                <a:latin typeface="Arial" charset="0"/>
              </a:rPr>
              <a:t>Event</a:t>
            </a:r>
          </a:p>
        </p:txBody>
      </p:sp>
      <p:cxnSp>
        <p:nvCxnSpPr>
          <p:cNvPr id="28" name="Straight Connector 27"/>
          <p:cNvCxnSpPr>
            <a:endCxn id="12" idx="0"/>
          </p:cNvCxnSpPr>
          <p:nvPr/>
        </p:nvCxnSpPr>
        <p:spPr bwMode="auto">
          <a:xfrm>
            <a:off x="6449655" y="1387284"/>
            <a:ext cx="1544" cy="415293"/>
          </a:xfrm>
          <a:prstGeom prst="line">
            <a:avLst/>
          </a:prstGeom>
          <a:noFill/>
          <a:ln w="38100" cap="flat" cmpd="sng" algn="ctr">
            <a:solidFill>
              <a:schemeClr val="tx1"/>
            </a:solidFill>
            <a:prstDash val="solid"/>
            <a:round/>
            <a:headEnd type="none" w="med" len="med"/>
            <a:tailEnd type="triangle" w="med" len="med"/>
          </a:ln>
          <a:effectLst/>
        </p:spPr>
      </p:cxnSp>
      <p:sp>
        <p:nvSpPr>
          <p:cNvPr id="29" name="Rectangle 28"/>
          <p:cNvSpPr/>
          <p:nvPr/>
        </p:nvSpPr>
        <p:spPr bwMode="auto">
          <a:xfrm>
            <a:off x="5012790" y="2458741"/>
            <a:ext cx="2876818" cy="479210"/>
          </a:xfrm>
          <a:prstGeom prst="rect">
            <a:avLst/>
          </a:prstGeom>
          <a:solidFill>
            <a:schemeClr val="accent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r>
              <a:rPr lang="en-US" sz="1200" dirty="0">
                <a:solidFill>
                  <a:prstClr val="black"/>
                </a:solidFill>
                <a:latin typeface="Arial" charset="0"/>
              </a:rPr>
              <a:t>Disaster Response Plan Activates!</a:t>
            </a:r>
          </a:p>
          <a:p>
            <a:pPr algn="ctr" defTabSz="914400" fontAlgn="base">
              <a:spcBef>
                <a:spcPct val="0"/>
              </a:spcBef>
              <a:spcAft>
                <a:spcPct val="0"/>
              </a:spcAft>
            </a:pPr>
            <a:r>
              <a:rPr lang="en-US" sz="1200" dirty="0">
                <a:solidFill>
                  <a:prstClr val="black"/>
                </a:solidFill>
                <a:latin typeface="Arial" charset="0"/>
              </a:rPr>
              <a:t>(Selection of Lead Coordinator)</a:t>
            </a:r>
          </a:p>
        </p:txBody>
      </p:sp>
      <p:cxnSp>
        <p:nvCxnSpPr>
          <p:cNvPr id="30" name="Straight Connector 29"/>
          <p:cNvCxnSpPr/>
          <p:nvPr/>
        </p:nvCxnSpPr>
        <p:spPr bwMode="auto">
          <a:xfrm>
            <a:off x="6449656" y="2936411"/>
            <a:ext cx="0" cy="202060"/>
          </a:xfrm>
          <a:prstGeom prst="line">
            <a:avLst/>
          </a:prstGeom>
          <a:noFill/>
          <a:ln w="12700"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a:off x="5024135" y="3165786"/>
            <a:ext cx="0" cy="202060"/>
          </a:xfrm>
          <a:prstGeom prst="line">
            <a:avLst/>
          </a:prstGeom>
          <a:noFill/>
          <a:ln w="12700"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a:off x="5724958" y="3154614"/>
            <a:ext cx="0" cy="202060"/>
          </a:xfrm>
          <a:prstGeom prst="line">
            <a:avLst/>
          </a:prstGeom>
          <a:noFill/>
          <a:ln w="12700"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6445024" y="3153064"/>
            <a:ext cx="0" cy="202060"/>
          </a:xfrm>
          <a:prstGeom prst="line">
            <a:avLst/>
          </a:prstGeom>
          <a:noFill/>
          <a:ln w="38100" cap="flat" cmpd="sng" algn="ctr">
            <a:solidFill>
              <a:schemeClr val="tx1"/>
            </a:solidFill>
            <a:prstDash val="solid"/>
            <a:round/>
            <a:headEnd type="triangle" w="med" len="med"/>
            <a:tailEnd type="none" w="med" len="med"/>
          </a:ln>
          <a:effectLst/>
        </p:spPr>
      </p:cxnSp>
      <p:cxnSp>
        <p:nvCxnSpPr>
          <p:cNvPr id="34" name="Straight Connector 33"/>
          <p:cNvCxnSpPr/>
          <p:nvPr/>
        </p:nvCxnSpPr>
        <p:spPr bwMode="auto">
          <a:xfrm>
            <a:off x="7145847" y="3151514"/>
            <a:ext cx="0" cy="202060"/>
          </a:xfrm>
          <a:prstGeom prst="line">
            <a:avLst/>
          </a:prstGeom>
          <a:noFill/>
          <a:ln w="12700"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a:off x="7894778" y="3159586"/>
            <a:ext cx="0" cy="202060"/>
          </a:xfrm>
          <a:prstGeom prst="line">
            <a:avLst/>
          </a:prstGeom>
          <a:noFill/>
          <a:ln w="12700"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flipH="1">
            <a:off x="7896322" y="2726271"/>
            <a:ext cx="1247678" cy="1880"/>
          </a:xfrm>
          <a:prstGeom prst="line">
            <a:avLst/>
          </a:prstGeom>
          <a:noFill/>
          <a:ln w="38100" cap="flat" cmpd="sng" algn="ctr">
            <a:solidFill>
              <a:schemeClr val="tx1"/>
            </a:solidFill>
            <a:prstDash val="solid"/>
            <a:round/>
            <a:headEnd type="triangle" w="med" len="med"/>
            <a:tailEnd type="none" w="med" len="med"/>
          </a:ln>
          <a:effectLst/>
        </p:spPr>
      </p:cxnSp>
      <p:sp>
        <p:nvSpPr>
          <p:cNvPr id="37" name="TextBox 36"/>
          <p:cNvSpPr txBox="1"/>
          <p:nvPr/>
        </p:nvSpPr>
        <p:spPr>
          <a:xfrm>
            <a:off x="8181026" y="2745512"/>
            <a:ext cx="962974" cy="276999"/>
          </a:xfrm>
          <a:prstGeom prst="rect">
            <a:avLst/>
          </a:prstGeom>
          <a:noFill/>
        </p:spPr>
        <p:txBody>
          <a:bodyPr wrap="none" rtlCol="0">
            <a:spAutoFit/>
          </a:bodyPr>
          <a:lstStyle/>
          <a:p>
            <a:pPr defTabSz="914400"/>
            <a:r>
              <a:rPr lang="en-US" sz="1200" dirty="0">
                <a:solidFill>
                  <a:prstClr val="black"/>
                </a:solidFill>
                <a:latin typeface="Calibri"/>
              </a:rPr>
              <a:t>(end users)</a:t>
            </a:r>
          </a:p>
        </p:txBody>
      </p:sp>
      <p:pic>
        <p:nvPicPr>
          <p:cNvPr id="38" name="Picture 37"/>
          <p:cNvPicPr>
            <a:picLocks noChangeAspect="1"/>
          </p:cNvPicPr>
          <p:nvPr/>
        </p:nvPicPr>
        <p:blipFill>
          <a:blip r:embed="rId7"/>
          <a:stretch>
            <a:fillRect/>
          </a:stretch>
        </p:blipFill>
        <p:spPr>
          <a:xfrm>
            <a:off x="8358446" y="2427992"/>
            <a:ext cx="785554" cy="278745"/>
          </a:xfrm>
          <a:prstGeom prst="rect">
            <a:avLst/>
          </a:prstGeom>
        </p:spPr>
      </p:pic>
      <p:pic>
        <p:nvPicPr>
          <p:cNvPr id="39" name="Picture 38"/>
          <p:cNvPicPr>
            <a:picLocks noChangeAspect="1"/>
          </p:cNvPicPr>
          <p:nvPr/>
        </p:nvPicPr>
        <p:blipFill>
          <a:blip r:embed="rId8"/>
          <a:stretch>
            <a:fillRect/>
          </a:stretch>
        </p:blipFill>
        <p:spPr>
          <a:xfrm>
            <a:off x="8563928" y="2182692"/>
            <a:ext cx="580072" cy="234636"/>
          </a:xfrm>
          <a:prstGeom prst="rect">
            <a:avLst/>
          </a:prstGeom>
        </p:spPr>
      </p:pic>
      <p:pic>
        <p:nvPicPr>
          <p:cNvPr id="40" name="Picture 39"/>
          <p:cNvPicPr>
            <a:picLocks noChangeAspect="1"/>
          </p:cNvPicPr>
          <p:nvPr/>
        </p:nvPicPr>
        <p:blipFill>
          <a:blip r:embed="rId9"/>
          <a:stretch>
            <a:fillRect/>
          </a:stretch>
        </p:blipFill>
        <p:spPr>
          <a:xfrm>
            <a:off x="8680215" y="1702009"/>
            <a:ext cx="463785" cy="463785"/>
          </a:xfrm>
          <a:prstGeom prst="rect">
            <a:avLst/>
          </a:prstGeom>
        </p:spPr>
      </p:pic>
      <p:pic>
        <p:nvPicPr>
          <p:cNvPr id="41" name="Picture 40" descr="disasters_program_logo.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03582" y="1424365"/>
            <a:ext cx="767467" cy="368007"/>
          </a:xfrm>
          <a:prstGeom prst="rect">
            <a:avLst/>
          </a:prstGeom>
        </p:spPr>
      </p:pic>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3964" y="5155913"/>
            <a:ext cx="1472540" cy="314697"/>
          </a:xfrm>
          <a:prstGeom prst="rect">
            <a:avLst/>
          </a:prstGeom>
        </p:spPr>
      </p:pic>
      <p:pic>
        <p:nvPicPr>
          <p:cNvPr id="43" name="Picture 2" descr="https://www.uscg.mil/history/img/logos/USCGShiel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80215" y="1244802"/>
            <a:ext cx="463785" cy="429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4972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870" t="6935" r="67057" b="25323"/>
          <a:stretch/>
        </p:blipFill>
        <p:spPr>
          <a:xfrm>
            <a:off x="4310705" y="3071732"/>
            <a:ext cx="4783921" cy="3786269"/>
          </a:xfrm>
          <a:prstGeom prst="rect">
            <a:avLst/>
          </a:prstGeom>
          <a:ln>
            <a:solidFill>
              <a:schemeClr val="tx1"/>
            </a:solidFill>
          </a:ln>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4" name="TextBox 3"/>
          <p:cNvSpPr txBox="1"/>
          <p:nvPr/>
        </p:nvSpPr>
        <p:spPr>
          <a:xfrm>
            <a:off x="207819" y="136566"/>
            <a:ext cx="4428648"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South Carolina Flooding—2015 </a:t>
            </a:r>
            <a:endParaRPr lang="en-US" sz="2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901" y="57437"/>
            <a:ext cx="1569726" cy="743880"/>
          </a:xfrm>
          <a:prstGeom prst="rect">
            <a:avLst/>
          </a:prstGeom>
        </p:spPr>
      </p:pic>
      <p:sp>
        <p:nvSpPr>
          <p:cNvPr id="7" name="TextBox 6"/>
          <p:cNvSpPr txBox="1"/>
          <p:nvPr/>
        </p:nvSpPr>
        <p:spPr>
          <a:xfrm>
            <a:off x="1" y="719847"/>
            <a:ext cx="4413504" cy="526297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A unique meteorological setup occurred in early October with Hurricane Joaquin setting up over the Bahamas and an atmospheric river stalling over the Carolinas. </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After some areas of South Carolina received more than 15 inches of rain, various optical and SAR platforms obtained imagery over the state. The imagery would later be relayed to FEMA. </a:t>
            </a:r>
          </a:p>
          <a:p>
            <a:pPr marL="742950" lvl="1"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This would be our first interaction with FEMA, which would be ramped up in later flooding events</a:t>
            </a: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SPoRT was able to provide soil moisture data from the SPoRT LIS to the South Carolina Forest service through the WMS by the way of the USGS HDDS portal.</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p:txBody>
      </p:sp>
      <p:pic>
        <p:nvPicPr>
          <p:cNvPr id="1026" name="Picture 2" descr="https://nasasport.files.wordpress.com/2015/10/fig4_sport-lis_1wkrsmchg_5oct201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7184" y="938764"/>
            <a:ext cx="4577443" cy="27231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b="10021"/>
          <a:stretch/>
        </p:blipFill>
        <p:spPr>
          <a:xfrm>
            <a:off x="6451133" y="3351335"/>
            <a:ext cx="2695607" cy="2117479"/>
          </a:xfrm>
          <a:prstGeom prst="rect">
            <a:avLst/>
          </a:prstGeom>
          <a:noFill/>
          <a:ln w="12700">
            <a:solidFill>
              <a:schemeClr val="tx1"/>
            </a:solidFill>
          </a:ln>
        </p:spPr>
      </p:pic>
    </p:spTree>
    <p:extLst>
      <p:ext uri="{BB962C8B-B14F-4D97-AF65-F5344CB8AC3E}">
        <p14:creationId xmlns:p14="http://schemas.microsoft.com/office/powerpoint/2010/main" val="394366747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4" name="TextBox 3"/>
          <p:cNvSpPr txBox="1"/>
          <p:nvPr/>
        </p:nvSpPr>
        <p:spPr>
          <a:xfrm>
            <a:off x="207819" y="136566"/>
            <a:ext cx="4683526"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Mississippi River Flooding—2016 </a:t>
            </a:r>
            <a:endParaRPr lang="en-US" sz="2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901" y="57437"/>
            <a:ext cx="1569726" cy="743880"/>
          </a:xfrm>
          <a:prstGeom prst="rect">
            <a:avLst/>
          </a:prstGeom>
        </p:spPr>
      </p:pic>
      <p:sp>
        <p:nvSpPr>
          <p:cNvPr id="6" name="TextBox 5"/>
          <p:cNvSpPr txBox="1"/>
          <p:nvPr/>
        </p:nvSpPr>
        <p:spPr>
          <a:xfrm>
            <a:off x="1" y="719847"/>
            <a:ext cx="4353723" cy="477053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Severe thunderstorms and heavy rainfall impacted a large majority of the United States during the last week of 2015 and into early 2016.</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Flooding in Missouri and along the Mississippi River prompted a response to help provide FEMA with imagery. MSFC was the lead on coordinating these activities</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Both optical imagery and SAR sensors were tasked, processed, and passed to officials at FEMA. </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As a result, FEMA invited NASA to FEMA HQ for a </a:t>
            </a:r>
            <a:r>
              <a:rPr lang="en-US" sz="1600" dirty="0" err="1" smtClean="0">
                <a:latin typeface="Times New Roman" panose="02020603050405020304" pitchFamily="18" charset="0"/>
                <a:cs typeface="Times New Roman" panose="02020603050405020304" pitchFamily="18" charset="0"/>
              </a:rPr>
              <a:t>hotwash</a:t>
            </a:r>
            <a:r>
              <a:rPr lang="en-US" sz="1600" dirty="0" smtClean="0">
                <a:latin typeface="Times New Roman" panose="02020603050405020304" pitchFamily="18" charset="0"/>
                <a:cs typeface="Times New Roman" panose="02020603050405020304" pitchFamily="18" charset="0"/>
              </a:rPr>
              <a:t> and to understand areas of where NASA could potentially help to address the challenges facing FEMA</a:t>
            </a:r>
          </a:p>
          <a:p>
            <a:endParaRPr lang="en-US" sz="1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1345" y="3846553"/>
            <a:ext cx="3797920" cy="2934756"/>
          </a:xfrm>
          <a:prstGeom prst="rect">
            <a:avLst/>
          </a:prstGeom>
          <a:ln w="12700">
            <a:solidFill>
              <a:schemeClr val="tx1"/>
            </a:solid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1345" y="858000"/>
            <a:ext cx="3794184" cy="2931869"/>
          </a:xfrm>
          <a:prstGeom prst="rect">
            <a:avLst/>
          </a:prstGeom>
          <a:ln w="12700">
            <a:solidFill>
              <a:schemeClr val="tx1"/>
            </a:solidFill>
          </a:ln>
        </p:spPr>
      </p:pic>
    </p:spTree>
    <p:extLst>
      <p:ext uri="{BB962C8B-B14F-4D97-AF65-F5344CB8AC3E}">
        <p14:creationId xmlns:p14="http://schemas.microsoft.com/office/powerpoint/2010/main" val="23697858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2" name="TextBox 1"/>
          <p:cNvSpPr txBox="1"/>
          <p:nvPr/>
        </p:nvSpPr>
        <p:spPr>
          <a:xfrm>
            <a:off x="207819" y="9566"/>
            <a:ext cx="4588115"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Development of SAR Capabilities</a:t>
            </a:r>
            <a:endParaRPr lang="en-US" sz="2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81245" y="404292"/>
            <a:ext cx="878151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In late 2020, NASA and the Indian Space Research Organization (ISRO) will launch the N NASA-ISRO Synthetic Aperture Radar (SAR) mission, or NISAR</a:t>
            </a:r>
          </a:p>
          <a:p>
            <a:pPr marL="285750" indent="-285750">
              <a:buFont typeface="Arial" panose="020B0604020202020204" pitchFamily="34" charset="0"/>
              <a:buChar char="•"/>
            </a:pPr>
            <a:endParaRPr lang="en-US" sz="1600" dirty="0" smtClean="0">
              <a:latin typeface="Times New Roman" panose="02020603050405020304" pitchFamily="18" charset="0"/>
              <a:cs typeface="Times New Roman" panose="02020603050405020304" pitchFamily="18" charset="0"/>
            </a:endParaRPr>
          </a:p>
        </p:txBody>
      </p:sp>
      <p:pic>
        <p:nvPicPr>
          <p:cNvPr id="1026" name="Picture 2" descr="NISAR Conce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3834" y="2185575"/>
            <a:ext cx="3810000" cy="21336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1245" y="1235289"/>
            <a:ext cx="4833668" cy="4524315"/>
          </a:xfrm>
          <a:prstGeom prst="rect">
            <a:avLst/>
          </a:prstGeom>
        </p:spPr>
        <p:txBody>
          <a:bodyPr wrap="square">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SAR satellite based </a:t>
            </a:r>
            <a:r>
              <a:rPr lang="en-US" sz="1600" dirty="0" smtClean="0">
                <a:latin typeface="Times New Roman" panose="02020603050405020304" pitchFamily="18" charset="0"/>
                <a:cs typeface="Times New Roman" panose="02020603050405020304" pitchFamily="18" charset="0"/>
              </a:rPr>
              <a:t>platforms have been prevalent for several decades, but this will be NASA’s first mission since the early 1990s</a:t>
            </a:r>
          </a:p>
          <a:p>
            <a:pPr marL="742950" lvl="1"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SAR functions regardless of sky conditions, an advantage over optical</a:t>
            </a:r>
          </a:p>
          <a:p>
            <a:pPr marL="742950" lvl="1"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SPoRT is currently taking advantage of the European Space Agency’s current Sentinel 1 mission and data from JAXA to develop capabilities</a:t>
            </a:r>
          </a:p>
          <a:p>
            <a:pPr marL="742950" lvl="1"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S1 is a 2 satellite platform providing 6 day repeat cycle with data freely available</a:t>
            </a:r>
          </a:p>
          <a:p>
            <a:pPr marL="742950" lvl="1"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SPoRT is focusing on disaster applications with SAR combined with data from optical sensors and other SPoRT products</a:t>
            </a:r>
          </a:p>
          <a:p>
            <a:pPr marL="742950" lvl="1"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Flooding</a:t>
            </a:r>
          </a:p>
          <a:p>
            <a:pPr marL="742950" lvl="1"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Severe Weather</a:t>
            </a:r>
          </a:p>
          <a:p>
            <a:pPr marL="742950" lvl="1"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Wildfires</a:t>
            </a:r>
            <a:endParaRPr lang="en-US" sz="1600" dirty="0">
              <a:latin typeface="Times New Roman" panose="02020603050405020304" pitchFamily="18" charset="0"/>
              <a:cs typeface="Times New Roman" panose="02020603050405020304" pitchFamily="18" charset="0"/>
            </a:endParaRPr>
          </a:p>
        </p:txBody>
      </p:sp>
      <p:pic>
        <p:nvPicPr>
          <p:cNvPr id="1028" name="Picture 4" descr="https://sentinel.esa.int/image/image_gallery?img_id=282370&amp;t=13479733012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1864" y="4397088"/>
            <a:ext cx="3273940" cy="2460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0867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4" name="Title 1"/>
          <p:cNvSpPr txBox="1">
            <a:spLocks/>
          </p:cNvSpPr>
          <p:nvPr/>
        </p:nvSpPr>
        <p:spPr>
          <a:xfrm>
            <a:off x="0" y="498061"/>
            <a:ext cx="9100058" cy="6795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000" dirty="0"/>
          </a:p>
        </p:txBody>
      </p:sp>
      <p:sp>
        <p:nvSpPr>
          <p:cNvPr id="5" name="Subtitle 2"/>
          <p:cNvSpPr txBox="1">
            <a:spLocks/>
          </p:cNvSpPr>
          <p:nvPr/>
        </p:nvSpPr>
        <p:spPr>
          <a:xfrm>
            <a:off x="92539" y="598231"/>
            <a:ext cx="4479462" cy="47122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SPoRT has participated in Early Adopter and Application Workshop Activities as a way to help promote use of NASA datasets with current and potential operational decision makers</a:t>
            </a:r>
          </a:p>
          <a:p>
            <a:pPr marL="342900" indent="-34290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S-NPP</a:t>
            </a:r>
          </a:p>
          <a:p>
            <a:pPr marL="800100" lvl="1" indent="-342900">
              <a:buFont typeface="Arial" panose="020B0604020202020204" pitchFamily="34" charset="0"/>
              <a:buChar char="•"/>
            </a:pPr>
            <a:r>
              <a:rPr lang="en-US" sz="1100" dirty="0" smtClean="0">
                <a:solidFill>
                  <a:schemeClr val="tx1"/>
                </a:solidFill>
                <a:latin typeface="Times New Roman" panose="02020603050405020304" pitchFamily="18" charset="0"/>
                <a:cs typeface="Times New Roman" panose="02020603050405020304" pitchFamily="18" charset="0"/>
              </a:rPr>
              <a:t>Kevin Fuell and Andrew Molthan hosted an Application Workshop for S-NPP in Huntsville</a:t>
            </a:r>
          </a:p>
          <a:p>
            <a:pPr marL="342900" indent="-34290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GPM</a:t>
            </a:r>
          </a:p>
          <a:p>
            <a:pPr marL="800100" lvl="1" indent="-342900">
              <a:buFont typeface="Arial" panose="020B0604020202020204" pitchFamily="34" charset="0"/>
              <a:buChar char="•"/>
            </a:pPr>
            <a:r>
              <a:rPr lang="en-US" sz="1100" dirty="0" smtClean="0">
                <a:solidFill>
                  <a:schemeClr val="tx1"/>
                </a:solidFill>
                <a:latin typeface="Times New Roman" panose="02020603050405020304" pitchFamily="18" charset="0"/>
                <a:cs typeface="Times New Roman" panose="02020603050405020304" pitchFamily="18" charset="0"/>
              </a:rPr>
              <a:t>Invited speaker at 2</a:t>
            </a:r>
            <a:r>
              <a:rPr lang="en-US" sz="1100" baseline="30000" dirty="0" smtClean="0">
                <a:solidFill>
                  <a:schemeClr val="tx1"/>
                </a:solidFill>
                <a:latin typeface="Times New Roman" panose="02020603050405020304" pitchFamily="18" charset="0"/>
                <a:cs typeface="Times New Roman" panose="02020603050405020304" pitchFamily="18" charset="0"/>
              </a:rPr>
              <a:t>nd</a:t>
            </a:r>
            <a:r>
              <a:rPr lang="en-US" sz="1100" dirty="0" smtClean="0">
                <a:solidFill>
                  <a:schemeClr val="tx1"/>
                </a:solidFill>
                <a:latin typeface="Times New Roman" panose="02020603050405020304" pitchFamily="18" charset="0"/>
                <a:cs typeface="Times New Roman" panose="02020603050405020304" pitchFamily="18" charset="0"/>
              </a:rPr>
              <a:t> Applications Workshop</a:t>
            </a:r>
          </a:p>
          <a:p>
            <a:pPr marL="342900" indent="-34290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SMAP</a:t>
            </a:r>
          </a:p>
          <a:p>
            <a:pPr marL="800100" lvl="1" indent="-342900">
              <a:buFont typeface="Arial" panose="020B0604020202020204" pitchFamily="34" charset="0"/>
              <a:buChar char="•"/>
            </a:pPr>
            <a:r>
              <a:rPr lang="en-US" sz="1100" dirty="0" smtClean="0">
                <a:solidFill>
                  <a:schemeClr val="tx1"/>
                </a:solidFill>
                <a:latin typeface="Times New Roman" panose="02020603050405020304" pitchFamily="18" charset="0"/>
                <a:cs typeface="Times New Roman" panose="02020603050405020304" pitchFamily="18" charset="0"/>
              </a:rPr>
              <a:t>Early Adopter for integration of SMAP into SPoRT-LIS for NWS forecasters</a:t>
            </a:r>
          </a:p>
          <a:p>
            <a:pPr marL="800100" lvl="1" indent="-342900">
              <a:buFont typeface="Arial" panose="020B0604020202020204" pitchFamily="34" charset="0"/>
              <a:buChar char="•"/>
            </a:pPr>
            <a:r>
              <a:rPr lang="en-US" sz="1100" dirty="0" smtClean="0">
                <a:solidFill>
                  <a:schemeClr val="tx1"/>
                </a:solidFill>
                <a:latin typeface="Times New Roman" panose="02020603050405020304" pitchFamily="18" charset="0"/>
                <a:cs typeface="Times New Roman" panose="02020603050405020304" pitchFamily="18" charset="0"/>
              </a:rPr>
              <a:t>Used connections gained here to formulate successful SMAP Utilization proposal</a:t>
            </a:r>
          </a:p>
          <a:p>
            <a:pPr marL="342900" indent="-34290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CYGNSS</a:t>
            </a:r>
          </a:p>
          <a:p>
            <a:pPr marL="800100" lvl="1" indent="-342900">
              <a:buFont typeface="Arial" panose="020B0604020202020204" pitchFamily="34" charset="0"/>
              <a:buChar char="•"/>
            </a:pPr>
            <a:r>
              <a:rPr lang="en-US" sz="1100" dirty="0" smtClean="0">
                <a:solidFill>
                  <a:schemeClr val="tx1"/>
                </a:solidFill>
                <a:latin typeface="Times New Roman" panose="02020603050405020304" pitchFamily="18" charset="0"/>
                <a:cs typeface="Times New Roman" panose="02020603050405020304" pitchFamily="18" charset="0"/>
              </a:rPr>
              <a:t>Participation in applications workshop</a:t>
            </a:r>
            <a:endParaRPr lang="en-US" sz="1500" dirty="0" smtClean="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TEMPO</a:t>
            </a:r>
          </a:p>
          <a:p>
            <a:pPr marL="800100" lvl="1" indent="-342900">
              <a:buFont typeface="Arial" panose="020B0604020202020204" pitchFamily="34" charset="0"/>
              <a:buChar char="•"/>
            </a:pPr>
            <a:r>
              <a:rPr lang="en-US" sz="1100" dirty="0" smtClean="0">
                <a:solidFill>
                  <a:schemeClr val="tx1"/>
                </a:solidFill>
                <a:latin typeface="Times New Roman" panose="02020603050405020304" pitchFamily="18" charset="0"/>
                <a:cs typeface="Times New Roman" panose="02020603050405020304" pitchFamily="18" charset="0"/>
              </a:rPr>
              <a:t>Mike Newchurch (UAH) and Brad Zavodsky hosted 1</a:t>
            </a:r>
            <a:r>
              <a:rPr lang="en-US" sz="1100" baseline="30000" dirty="0" smtClean="0">
                <a:solidFill>
                  <a:schemeClr val="tx1"/>
                </a:solidFill>
                <a:latin typeface="Times New Roman" panose="02020603050405020304" pitchFamily="18" charset="0"/>
                <a:cs typeface="Times New Roman" panose="02020603050405020304" pitchFamily="18" charset="0"/>
              </a:rPr>
              <a:t>st</a:t>
            </a:r>
            <a:r>
              <a:rPr lang="en-US" sz="1100" dirty="0" smtClean="0">
                <a:solidFill>
                  <a:schemeClr val="tx1"/>
                </a:solidFill>
                <a:latin typeface="Times New Roman" panose="02020603050405020304" pitchFamily="18" charset="0"/>
                <a:cs typeface="Times New Roman" panose="02020603050405020304" pitchFamily="18" charset="0"/>
              </a:rPr>
              <a:t> Application Workshop for TEMPO</a:t>
            </a:r>
          </a:p>
          <a:p>
            <a:pPr marL="342900" indent="-34290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ICESat-2</a:t>
            </a:r>
          </a:p>
          <a:p>
            <a:pPr marL="800100" lvl="1" indent="-342900">
              <a:buFont typeface="Arial" panose="020B0604020202020204" pitchFamily="34" charset="0"/>
              <a:buChar char="•"/>
            </a:pPr>
            <a:r>
              <a:rPr lang="en-US" sz="1100" dirty="0">
                <a:solidFill>
                  <a:schemeClr val="tx1"/>
                </a:solidFill>
                <a:latin typeface="Times New Roman" panose="02020603050405020304" pitchFamily="18" charset="0"/>
                <a:cs typeface="Times New Roman" panose="02020603050405020304" pitchFamily="18" charset="0"/>
              </a:rPr>
              <a:t>Early Adopter for use of ICESat-2 data for NOAA model validation and potential situational awareness for seasonal winter ice accumulation</a:t>
            </a:r>
          </a:p>
          <a:p>
            <a:pPr marL="800100" lvl="1" indent="-342900">
              <a:buFont typeface="Arial" panose="020B0604020202020204" pitchFamily="34" charset="0"/>
              <a:buChar char="•"/>
            </a:pPr>
            <a:r>
              <a:rPr lang="en-US" sz="1100" dirty="0">
                <a:solidFill>
                  <a:schemeClr val="tx1"/>
                </a:solidFill>
                <a:latin typeface="Times New Roman" panose="02020603050405020304" pitchFamily="18" charset="0"/>
                <a:cs typeface="Times New Roman" panose="02020603050405020304" pitchFamily="18" charset="0"/>
              </a:rPr>
              <a:t>Hosting an Early Adopter Focus Session on Land/Sea Ice applications at SPoRT in </a:t>
            </a:r>
            <a:r>
              <a:rPr lang="en-US" sz="1100" dirty="0" smtClean="0">
                <a:solidFill>
                  <a:schemeClr val="tx1"/>
                </a:solidFill>
                <a:latin typeface="Times New Roman" panose="02020603050405020304" pitchFamily="18" charset="0"/>
                <a:cs typeface="Times New Roman" panose="02020603050405020304" pitchFamily="18" charset="0"/>
              </a:rPr>
              <a:t>November</a:t>
            </a:r>
            <a:endParaRPr lang="en-US" sz="1200" dirty="0" smtClean="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NISAR</a:t>
            </a:r>
          </a:p>
          <a:p>
            <a:pPr marL="800100" lvl="1" indent="-342900">
              <a:buFont typeface="Arial" panose="020B0604020202020204" pitchFamily="34" charset="0"/>
              <a:buChar char="•"/>
            </a:pPr>
            <a:r>
              <a:rPr lang="en-US" sz="1100" dirty="0">
                <a:solidFill>
                  <a:schemeClr val="tx1"/>
                </a:solidFill>
                <a:latin typeface="Times New Roman" panose="02020603050405020304" pitchFamily="18" charset="0"/>
                <a:cs typeface="Times New Roman" panose="02020603050405020304" pitchFamily="18" charset="0"/>
              </a:rPr>
              <a:t>Participated in the 2015 SAR Mission Applications </a:t>
            </a:r>
            <a:r>
              <a:rPr lang="en-US" sz="1100" dirty="0" smtClean="0">
                <a:solidFill>
                  <a:schemeClr val="tx1"/>
                </a:solidFill>
                <a:latin typeface="Times New Roman" panose="02020603050405020304" pitchFamily="18" charset="0"/>
                <a:cs typeface="Times New Roman" panose="02020603050405020304" pitchFamily="18" charset="0"/>
              </a:rPr>
              <a:t>Workshop</a:t>
            </a:r>
          </a:p>
          <a:p>
            <a:endParaRPr lang="en-US" sz="1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07819" y="136566"/>
            <a:ext cx="855745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Participation in NASA </a:t>
            </a:r>
            <a:r>
              <a:rPr lang="en-US" sz="2400" b="1" dirty="0" smtClean="0">
                <a:latin typeface="Times New Roman" panose="02020603050405020304" pitchFamily="18" charset="0"/>
                <a:cs typeface="Times New Roman" panose="02020603050405020304" pitchFamily="18" charset="0"/>
              </a:rPr>
              <a:t>Applied Science/</a:t>
            </a:r>
            <a:r>
              <a:rPr lang="en-US" sz="2400" b="1" dirty="0">
                <a:latin typeface="Times New Roman" panose="02020603050405020304" pitchFamily="18" charset="0"/>
                <a:cs typeface="Times New Roman" panose="02020603050405020304" pitchFamily="18" charset="0"/>
              </a:rPr>
              <a:t>Early Adopter Activities</a:t>
            </a:r>
          </a:p>
        </p:txBody>
      </p:sp>
      <p:pic>
        <p:nvPicPr>
          <p:cNvPr id="1026" name="Picture 2" descr="http://www.nasa.gov/sites/default/files/thumbnails/image/gpm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7598" y="896992"/>
            <a:ext cx="2108047" cy="11387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smap nas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ttp://spaceflightnow.com/wp-content/uploads/2015/01/smap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5567" y="2184616"/>
            <a:ext cx="1803077" cy="16337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lasp-research.engin.umich.edu/missions/cygnss/ui/img/CYGNSS-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1001" y="2126626"/>
            <a:ext cx="1822999" cy="165727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tempo.si.edu/images/tempo_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6828" y="4164630"/>
            <a:ext cx="1238250" cy="11811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icesat.gsfc.nasa.gov/images/ICESat2_IconFancy_18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7904" y="4115953"/>
            <a:ext cx="2368244" cy="83140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un-spider.org/sites/default/files/styles/image_500px/public/150603_NISAR.jpg?itok=_wdc3GC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4539" y="5446460"/>
            <a:ext cx="1779713" cy="1184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00628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6329" y="126600"/>
            <a:ext cx="3034770" cy="2492190"/>
          </a:xfrm>
          <a:prstGeom prst="rect">
            <a:avLst/>
          </a:prstGeom>
          <a:ln w="12700">
            <a:solidFill>
              <a:schemeClr val="tx1"/>
            </a:solid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9" y="126600"/>
            <a:ext cx="3034770" cy="2492190"/>
          </a:xfrm>
          <a:prstGeom prst="rect">
            <a:avLst/>
          </a:prstGeom>
          <a:ln w="12700">
            <a:solidFill>
              <a:schemeClr val="tx1"/>
            </a:solidFill>
          </a:ln>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1099" y="126599"/>
            <a:ext cx="3034770" cy="2492191"/>
          </a:xfrm>
          <a:prstGeom prst="rect">
            <a:avLst/>
          </a:prstGeom>
          <a:ln w="12700">
            <a:solidFill>
              <a:schemeClr val="tx1"/>
            </a:solidFill>
          </a:ln>
        </p:spPr>
      </p:pic>
      <p:pic>
        <p:nvPicPr>
          <p:cNvPr id="5" name="Picture 4"/>
          <p:cNvPicPr>
            <a:picLocks noChangeAspect="1"/>
          </p:cNvPicPr>
          <p:nvPr/>
        </p:nvPicPr>
        <p:blipFill rotWithShape="1">
          <a:blip r:embed="rId7"/>
          <a:srcRect l="66632" t="13273" r="16625" b="18758"/>
          <a:stretch/>
        </p:blipFill>
        <p:spPr>
          <a:xfrm>
            <a:off x="6250014" y="2929200"/>
            <a:ext cx="2893986" cy="330409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1884" y="2929207"/>
            <a:ext cx="3044443" cy="2920510"/>
          </a:xfrm>
          <a:prstGeom prst="rect">
            <a:avLst/>
          </a:prstGeom>
          <a:ln>
            <a:solidFill>
              <a:schemeClr val="tx1"/>
            </a:solidFill>
          </a:ln>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439" y="2928905"/>
            <a:ext cx="3044758" cy="2920812"/>
          </a:xfrm>
          <a:prstGeom prst="rect">
            <a:avLst/>
          </a:prstGeom>
          <a:noFill/>
          <a:ln>
            <a:solidFill>
              <a:schemeClr val="tx1"/>
            </a:solidFill>
          </a:ln>
        </p:spPr>
      </p:pic>
      <p:sp>
        <p:nvSpPr>
          <p:cNvPr id="9" name="TextBox 8"/>
          <p:cNvSpPr txBox="1"/>
          <p:nvPr/>
        </p:nvSpPr>
        <p:spPr>
          <a:xfrm>
            <a:off x="-248" y="2618790"/>
            <a:ext cx="3046577" cy="261610"/>
          </a:xfrm>
          <a:prstGeom prst="rect">
            <a:avLst/>
          </a:prstGeom>
          <a:noFill/>
        </p:spPr>
        <p:txBody>
          <a:bodyPr wrap="square" rtlCol="0">
            <a:spAutoFit/>
          </a:bodyPr>
          <a:lstStyle/>
          <a:p>
            <a:pPr algn="ctr"/>
            <a:r>
              <a:rPr lang="en-US" sz="1050" dirty="0" smtClean="0">
                <a:latin typeface="Times New Roman" panose="02020603050405020304" pitchFamily="18" charset="0"/>
                <a:cs typeface="Times New Roman" panose="02020603050405020304" pitchFamily="18" charset="0"/>
              </a:rPr>
              <a:t>ALOS 2 HV image from X September 2015</a:t>
            </a:r>
            <a:endParaRPr lang="en-US" sz="105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028619" y="2610535"/>
            <a:ext cx="3046577" cy="261610"/>
          </a:xfrm>
          <a:prstGeom prst="rect">
            <a:avLst/>
          </a:prstGeom>
          <a:noFill/>
        </p:spPr>
        <p:txBody>
          <a:bodyPr wrap="square" rtlCol="0">
            <a:spAutoFit/>
          </a:bodyPr>
          <a:lstStyle/>
          <a:p>
            <a:pPr algn="ctr"/>
            <a:r>
              <a:rPr lang="en-US" sz="1050" dirty="0" smtClean="0">
                <a:latin typeface="Times New Roman" panose="02020603050405020304" pitchFamily="18" charset="0"/>
                <a:cs typeface="Times New Roman" panose="02020603050405020304" pitchFamily="18" charset="0"/>
              </a:rPr>
              <a:t>ALOS 2 HV image from X January 2016</a:t>
            </a:r>
            <a:endParaRPr lang="en-US" sz="105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075196" y="2610535"/>
            <a:ext cx="3046577" cy="261610"/>
          </a:xfrm>
          <a:prstGeom prst="rect">
            <a:avLst/>
          </a:prstGeom>
          <a:noFill/>
        </p:spPr>
        <p:txBody>
          <a:bodyPr wrap="square" rtlCol="0">
            <a:spAutoFit/>
          </a:bodyPr>
          <a:lstStyle/>
          <a:p>
            <a:pPr algn="ctr"/>
            <a:r>
              <a:rPr lang="en-US" sz="1050" dirty="0" smtClean="0">
                <a:latin typeface="Times New Roman" panose="02020603050405020304" pitchFamily="18" charset="0"/>
                <a:cs typeface="Times New Roman" panose="02020603050405020304" pitchFamily="18" charset="0"/>
              </a:rPr>
              <a:t>ALOS 2 HV difference map</a:t>
            </a:r>
            <a:endParaRPr lang="en-US" sz="105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6250015" y="6233295"/>
            <a:ext cx="2893986" cy="577081"/>
          </a:xfrm>
          <a:prstGeom prst="rect">
            <a:avLst/>
          </a:prstGeom>
          <a:noFill/>
        </p:spPr>
        <p:txBody>
          <a:bodyPr wrap="square" rtlCol="0">
            <a:spAutoFit/>
          </a:bodyPr>
          <a:lstStyle/>
          <a:p>
            <a:pPr algn="ctr"/>
            <a:r>
              <a:rPr lang="en-US" sz="1050" dirty="0" smtClean="0">
                <a:latin typeface="Times New Roman" panose="02020603050405020304" pitchFamily="18" charset="0"/>
                <a:cs typeface="Times New Roman" panose="02020603050405020304" pitchFamily="18" charset="0"/>
              </a:rPr>
              <a:t>JAXA Flood Map using ALOS-2 data. Blue is detected open water and red is water in </a:t>
            </a:r>
            <a:r>
              <a:rPr lang="en-US" sz="1050" smtClean="0">
                <a:latin typeface="Times New Roman" panose="02020603050405020304" pitchFamily="18" charset="0"/>
                <a:cs typeface="Times New Roman" panose="02020603050405020304" pitchFamily="18" charset="0"/>
              </a:rPr>
              <a:t>inundated forests.</a:t>
            </a:r>
            <a:endParaRPr lang="en-US"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877937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0" y="1709739"/>
            <a:ext cx="7875588" cy="2852737"/>
          </a:xfrm>
        </p:spPr>
        <p:txBody>
          <a:bodyPr>
            <a:normAutofit/>
          </a:bodyPr>
          <a:lstStyle/>
          <a:p>
            <a:r>
              <a:rPr lang="en-US" sz="5800" dirty="0" smtClean="0">
                <a:latin typeface="Times New Roman" panose="02020603050405020304" pitchFamily="18" charset="0"/>
                <a:cs typeface="Times New Roman" panose="02020603050405020304" pitchFamily="18" charset="0"/>
              </a:rPr>
              <a:t>Extra Slides</a:t>
            </a:r>
            <a:endParaRPr lang="en-US" sz="5800"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0" y="4589464"/>
            <a:ext cx="7875588" cy="1500187"/>
          </a:xfrm>
        </p:spPr>
        <p:txBody>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413787219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4" name="TextBox 3"/>
          <p:cNvSpPr txBox="1"/>
          <p:nvPr/>
        </p:nvSpPr>
        <p:spPr>
          <a:xfrm>
            <a:off x="207819" y="136566"/>
            <a:ext cx="8196924"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Enhancement of NWS DAT with Earth Remote Sensing Data</a:t>
            </a:r>
            <a:endParaRPr lang="en-US" sz="2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18752" y="719847"/>
            <a:ext cx="3857412" cy="5478423"/>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Graduate work performed to provide additional products to the DAT, as some NWS offices keep unofficial surveys of hail. Remote sensing observations can provide support to those performing surveys. Could additionally help spread to USDA and insurance sector</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Work compared Normalized Difference Vegetation Index (NDVI) change to anomaly detection in NDVI and Land Surface Temperature (LST) products from MODIS observations</a:t>
            </a:r>
          </a:p>
          <a:p>
            <a:pPr marL="742950" lvl="1"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Similar skill scores were obtained late growing season events, but anomaly detection show strength for early season events</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Continuing to pursue product in Near-Real Time (NRT), despite several challenges data latency. Additionally, plan to begin testing product using Landsat-8, Sentinel 1A/B and 2A/B.</a:t>
            </a:r>
          </a:p>
          <a:p>
            <a:pPr marL="742950" lvl="1"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Testing on other severe weather types has been considered as well.</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p:txBody>
      </p:sp>
      <p:pic>
        <p:nvPicPr>
          <p:cNvPr id="2059" name="Picture 11" descr="2014168_otsu_full_200_254_2"/>
          <p:cNvPicPr>
            <a:picLocks noChangeAspect="1" noChangeArrowheads="1"/>
          </p:cNvPicPr>
          <p:nvPr/>
        </p:nvPicPr>
        <p:blipFill>
          <a:blip r:embed="rId5" cstate="print">
            <a:extLst>
              <a:ext uri="{28A0092B-C50C-407E-A947-70E740481C1C}">
                <a14:useLocalDpi xmlns:a14="http://schemas.microsoft.com/office/drawing/2010/main" val="0"/>
              </a:ext>
            </a:extLst>
          </a:blip>
          <a:srcRect t="29" b="29"/>
          <a:stretch>
            <a:fillRect/>
          </a:stretch>
        </p:blipFill>
        <p:spPr bwMode="auto">
          <a:xfrm>
            <a:off x="3935119" y="4086717"/>
            <a:ext cx="2602066" cy="1535367"/>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0" name="Picture 12" descr="2014168_truclr_200_254"/>
          <p:cNvPicPr>
            <a:picLocks noChangeAspect="1" noChangeArrowheads="1"/>
          </p:cNvPicPr>
          <p:nvPr/>
        </p:nvPicPr>
        <p:blipFill>
          <a:blip r:embed="rId6" cstate="print">
            <a:extLst>
              <a:ext uri="{28A0092B-C50C-407E-A947-70E740481C1C}">
                <a14:useLocalDpi xmlns:a14="http://schemas.microsoft.com/office/drawing/2010/main" val="0"/>
              </a:ext>
            </a:extLst>
          </a:blip>
          <a:srcRect t="29" b="29"/>
          <a:stretch>
            <a:fillRect/>
          </a:stretch>
        </p:blipFill>
        <p:spPr bwMode="auto">
          <a:xfrm>
            <a:off x="6525862" y="669585"/>
            <a:ext cx="2618138" cy="1531503"/>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1" name="Picture 13" descr="2014168_truclr_only_200_254"/>
          <p:cNvPicPr>
            <a:picLocks noChangeAspect="1" noChangeArrowheads="1"/>
          </p:cNvPicPr>
          <p:nvPr/>
        </p:nvPicPr>
        <p:blipFill>
          <a:blip r:embed="rId7" cstate="print">
            <a:extLst>
              <a:ext uri="{28A0092B-C50C-407E-A947-70E740481C1C}">
                <a14:useLocalDpi xmlns:a14="http://schemas.microsoft.com/office/drawing/2010/main" val="0"/>
              </a:ext>
            </a:extLst>
          </a:blip>
          <a:srcRect t="29" b="29"/>
          <a:stretch>
            <a:fillRect/>
          </a:stretch>
        </p:blipFill>
        <p:spPr bwMode="auto">
          <a:xfrm>
            <a:off x="3935119" y="669585"/>
            <a:ext cx="2590743" cy="1528716"/>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2" name="Picture 14" descr="2014168_otsu_200_254_2"/>
          <p:cNvPicPr>
            <a:picLocks noChangeAspect="1" noChangeArrowheads="1"/>
          </p:cNvPicPr>
          <p:nvPr/>
        </p:nvPicPr>
        <p:blipFill>
          <a:blip r:embed="rId8" cstate="print">
            <a:extLst>
              <a:ext uri="{28A0092B-C50C-407E-A947-70E740481C1C}">
                <a14:useLocalDpi xmlns:a14="http://schemas.microsoft.com/office/drawing/2010/main" val="0"/>
              </a:ext>
            </a:extLst>
          </a:blip>
          <a:srcRect t="29" b="29"/>
          <a:stretch>
            <a:fillRect/>
          </a:stretch>
        </p:blipFill>
        <p:spPr bwMode="auto">
          <a:xfrm>
            <a:off x="6537185" y="4089091"/>
            <a:ext cx="2609351" cy="1532993"/>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3" name="Picture 15" descr="2014168_diff_15_25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35120" y="2204052"/>
            <a:ext cx="2602067" cy="1871163"/>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4" name="Picture 16" descr="2014168_diff_15_254_mesh"/>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7187" y="2204053"/>
            <a:ext cx="2606813" cy="1873536"/>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85516357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36" name="TextBox 35"/>
          <p:cNvSpPr txBox="1"/>
          <p:nvPr/>
        </p:nvSpPr>
        <p:spPr>
          <a:xfrm>
            <a:off x="-36186" y="3620694"/>
            <a:ext cx="4602711" cy="2462213"/>
          </a:xfrm>
          <a:prstGeom prst="rect">
            <a:avLst/>
          </a:prstGeom>
          <a:noFill/>
        </p:spPr>
        <p:txBody>
          <a:bodyPr wrap="square" rtlCol="0">
            <a:spAutoFit/>
          </a:bodyPr>
          <a:lstStyle/>
          <a:p>
            <a:pPr marL="342900" indent="-342900">
              <a:buAutoNum type="alphaLcParenR"/>
            </a:pPr>
            <a:r>
              <a:rPr lang="en-US" sz="1400" dirty="0" smtClean="0">
                <a:latin typeface="Times" pitchFamily="18" charset="0"/>
              </a:rPr>
              <a:t>Sentinel 1 image from 6 June 2016 focusing on Western Iowa. Low dB values across the agricultural indicate that very little vegetation is present. </a:t>
            </a:r>
          </a:p>
          <a:p>
            <a:pPr marL="342900" indent="-342900">
              <a:buAutoNum type="alphaLcParenR"/>
            </a:pPr>
            <a:r>
              <a:rPr lang="en-US" sz="1400" dirty="0" smtClean="0">
                <a:latin typeface="Times" pitchFamily="18" charset="0"/>
              </a:rPr>
              <a:t>Sentinel 1 image from 30 June 2016 over same area as in a. Higher dB values indicate that more vegetation is present across the domain. Noticeable streak is present. Severe storms impacted with numerous hail reports on 17 June 2016</a:t>
            </a:r>
          </a:p>
          <a:p>
            <a:pPr marL="342900" indent="-342900">
              <a:buAutoNum type="alphaLcParenR"/>
            </a:pPr>
            <a:r>
              <a:rPr lang="en-US" sz="1400" dirty="0" smtClean="0">
                <a:latin typeface="Times" pitchFamily="18" charset="0"/>
              </a:rPr>
              <a:t>Absolute difference image showing changes in dB values across the domain. The streak see very little change. </a:t>
            </a:r>
            <a:endParaRPr lang="en-US" sz="1400" dirty="0">
              <a:latin typeface="Times" pitchFamily="18" charset="0"/>
            </a:endParaRPr>
          </a:p>
        </p:txBody>
      </p:sp>
      <p:grpSp>
        <p:nvGrpSpPr>
          <p:cNvPr id="50" name="Group 49"/>
          <p:cNvGrpSpPr/>
          <p:nvPr/>
        </p:nvGrpSpPr>
        <p:grpSpPr>
          <a:xfrm>
            <a:off x="500319" y="292412"/>
            <a:ext cx="3916338" cy="3105467"/>
            <a:chOff x="876100" y="93028"/>
            <a:chExt cx="3638534" cy="2885182"/>
          </a:xfrm>
        </p:grpSpPr>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100" y="93028"/>
              <a:ext cx="3638534" cy="2885182"/>
            </a:xfrm>
            <a:prstGeom prst="rect">
              <a:avLst/>
            </a:prstGeom>
            <a:ln w="19050">
              <a:solidFill>
                <a:schemeClr val="tx1"/>
              </a:solidFill>
            </a:ln>
          </p:spPr>
        </p:pic>
        <p:sp>
          <p:nvSpPr>
            <p:cNvPr id="33" name="TextBox 32"/>
            <p:cNvSpPr txBox="1"/>
            <p:nvPr/>
          </p:nvSpPr>
          <p:spPr>
            <a:xfrm>
              <a:off x="1139315" y="178981"/>
              <a:ext cx="300082" cy="369332"/>
            </a:xfrm>
            <a:prstGeom prst="rect">
              <a:avLst/>
            </a:prstGeom>
            <a:noFill/>
          </p:spPr>
          <p:txBody>
            <a:bodyPr wrap="none" rtlCol="0">
              <a:spAutoFit/>
            </a:bodyPr>
            <a:lstStyle/>
            <a:p>
              <a:r>
                <a:rPr lang="en-US" b="1" dirty="0" smtClean="0">
                  <a:solidFill>
                    <a:srgbClr val="FFFF00"/>
                  </a:solidFill>
                  <a:latin typeface="Times" pitchFamily="18" charset="0"/>
                </a:rPr>
                <a:t>a</a:t>
              </a:r>
              <a:endParaRPr lang="en-US" b="1" dirty="0">
                <a:solidFill>
                  <a:srgbClr val="FFFF00"/>
                </a:solidFill>
                <a:latin typeface="Times" pitchFamily="18" charset="0"/>
              </a:endParaRPr>
            </a:p>
          </p:txBody>
        </p:sp>
        <p:sp>
          <p:nvSpPr>
            <p:cNvPr id="37" name="TextBox 36"/>
            <p:cNvSpPr txBox="1"/>
            <p:nvPr/>
          </p:nvSpPr>
          <p:spPr>
            <a:xfrm>
              <a:off x="3227394" y="1338752"/>
              <a:ext cx="385042" cy="307777"/>
            </a:xfrm>
            <a:prstGeom prst="rect">
              <a:avLst/>
            </a:prstGeom>
            <a:noFill/>
          </p:spPr>
          <p:txBody>
            <a:bodyPr wrap="none" rtlCol="0">
              <a:spAutoFit/>
            </a:bodyPr>
            <a:lstStyle/>
            <a:p>
              <a:r>
                <a:rPr lang="en-US" sz="1400" b="1" dirty="0" smtClean="0">
                  <a:solidFill>
                    <a:srgbClr val="FFFF00"/>
                  </a:solidFill>
                  <a:latin typeface="Times" pitchFamily="18" charset="0"/>
                </a:rPr>
                <a:t>IA</a:t>
              </a:r>
              <a:endParaRPr lang="en-US" sz="1400" b="1" dirty="0">
                <a:solidFill>
                  <a:srgbClr val="FFFF00"/>
                </a:solidFill>
                <a:latin typeface="Times" pitchFamily="18" charset="0"/>
              </a:endParaRPr>
            </a:p>
          </p:txBody>
        </p:sp>
        <p:sp>
          <p:nvSpPr>
            <p:cNvPr id="41" name="TextBox 40"/>
            <p:cNvSpPr txBox="1"/>
            <p:nvPr/>
          </p:nvSpPr>
          <p:spPr>
            <a:xfrm>
              <a:off x="1240094" y="2430592"/>
              <a:ext cx="434734" cy="307777"/>
            </a:xfrm>
            <a:prstGeom prst="rect">
              <a:avLst/>
            </a:prstGeom>
            <a:noFill/>
          </p:spPr>
          <p:txBody>
            <a:bodyPr wrap="none" rtlCol="0">
              <a:spAutoFit/>
            </a:bodyPr>
            <a:lstStyle/>
            <a:p>
              <a:r>
                <a:rPr lang="en-US" sz="1400" b="1" dirty="0" smtClean="0">
                  <a:solidFill>
                    <a:srgbClr val="FFFF00"/>
                  </a:solidFill>
                  <a:latin typeface="Times" pitchFamily="18" charset="0"/>
                </a:rPr>
                <a:t>NE</a:t>
              </a:r>
              <a:endParaRPr lang="en-US" sz="1400" b="1" dirty="0">
                <a:solidFill>
                  <a:srgbClr val="FFFF00"/>
                </a:solidFill>
                <a:latin typeface="Times" pitchFamily="18" charset="0"/>
              </a:endParaRPr>
            </a:p>
          </p:txBody>
        </p:sp>
      </p:grpSp>
      <p:grpSp>
        <p:nvGrpSpPr>
          <p:cNvPr id="51" name="Group 50"/>
          <p:cNvGrpSpPr/>
          <p:nvPr/>
        </p:nvGrpSpPr>
        <p:grpSpPr>
          <a:xfrm>
            <a:off x="4720158" y="292412"/>
            <a:ext cx="3916338" cy="3105467"/>
            <a:chOff x="4598633" y="93027"/>
            <a:chExt cx="3638534" cy="2885182"/>
          </a:xfrm>
        </p:grpSpPr>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8633" y="93027"/>
              <a:ext cx="3638534" cy="2885182"/>
            </a:xfrm>
            <a:prstGeom prst="rect">
              <a:avLst/>
            </a:prstGeom>
            <a:ln w="19050">
              <a:solidFill>
                <a:schemeClr val="tx1"/>
              </a:solidFill>
            </a:ln>
          </p:spPr>
        </p:pic>
        <p:sp>
          <p:nvSpPr>
            <p:cNvPr id="34" name="TextBox 33"/>
            <p:cNvSpPr txBox="1"/>
            <p:nvPr/>
          </p:nvSpPr>
          <p:spPr>
            <a:xfrm>
              <a:off x="4881432" y="178981"/>
              <a:ext cx="312906" cy="369332"/>
            </a:xfrm>
            <a:prstGeom prst="rect">
              <a:avLst/>
            </a:prstGeom>
            <a:noFill/>
          </p:spPr>
          <p:txBody>
            <a:bodyPr wrap="none" rtlCol="0">
              <a:spAutoFit/>
            </a:bodyPr>
            <a:lstStyle/>
            <a:p>
              <a:r>
                <a:rPr lang="en-US" b="1" dirty="0" smtClean="0">
                  <a:solidFill>
                    <a:srgbClr val="FFFF00"/>
                  </a:solidFill>
                  <a:latin typeface="Times" pitchFamily="18" charset="0"/>
                </a:rPr>
                <a:t>b</a:t>
              </a:r>
              <a:endParaRPr lang="en-US" b="1" dirty="0">
                <a:solidFill>
                  <a:srgbClr val="FFFF00"/>
                </a:solidFill>
                <a:latin typeface="Times" pitchFamily="18" charset="0"/>
              </a:endParaRPr>
            </a:p>
          </p:txBody>
        </p:sp>
        <p:sp>
          <p:nvSpPr>
            <p:cNvPr id="38" name="TextBox 37"/>
            <p:cNvSpPr txBox="1"/>
            <p:nvPr/>
          </p:nvSpPr>
          <p:spPr>
            <a:xfrm>
              <a:off x="6948329" y="1338751"/>
              <a:ext cx="385042" cy="307777"/>
            </a:xfrm>
            <a:prstGeom prst="rect">
              <a:avLst/>
            </a:prstGeom>
            <a:noFill/>
          </p:spPr>
          <p:txBody>
            <a:bodyPr wrap="none" rtlCol="0">
              <a:spAutoFit/>
            </a:bodyPr>
            <a:lstStyle/>
            <a:p>
              <a:r>
                <a:rPr lang="en-US" sz="1400" b="1" dirty="0" smtClean="0">
                  <a:solidFill>
                    <a:srgbClr val="FFFF00"/>
                  </a:solidFill>
                  <a:latin typeface="Times" pitchFamily="18" charset="0"/>
                </a:rPr>
                <a:t>IA</a:t>
              </a:r>
              <a:endParaRPr lang="en-US" sz="1400" b="1" dirty="0">
                <a:solidFill>
                  <a:srgbClr val="FFFF00"/>
                </a:solidFill>
                <a:latin typeface="Times" pitchFamily="18" charset="0"/>
              </a:endParaRPr>
            </a:p>
          </p:txBody>
        </p:sp>
        <p:sp>
          <p:nvSpPr>
            <p:cNvPr id="42" name="TextBox 41"/>
            <p:cNvSpPr txBox="1"/>
            <p:nvPr/>
          </p:nvSpPr>
          <p:spPr>
            <a:xfrm>
              <a:off x="4976971" y="2406266"/>
              <a:ext cx="434734" cy="307777"/>
            </a:xfrm>
            <a:prstGeom prst="rect">
              <a:avLst/>
            </a:prstGeom>
            <a:noFill/>
          </p:spPr>
          <p:txBody>
            <a:bodyPr wrap="none" rtlCol="0">
              <a:spAutoFit/>
            </a:bodyPr>
            <a:lstStyle/>
            <a:p>
              <a:r>
                <a:rPr lang="en-US" sz="1400" b="1" dirty="0" smtClean="0">
                  <a:solidFill>
                    <a:srgbClr val="FFFF00"/>
                  </a:solidFill>
                  <a:latin typeface="Times" pitchFamily="18" charset="0"/>
                </a:rPr>
                <a:t>NE</a:t>
              </a:r>
              <a:endParaRPr lang="en-US" sz="1400" b="1" dirty="0">
                <a:solidFill>
                  <a:srgbClr val="FFFF00"/>
                </a:solidFill>
                <a:latin typeface="Times" pitchFamily="18" charset="0"/>
              </a:endParaRPr>
            </a:p>
          </p:txBody>
        </p:sp>
        <p:sp>
          <p:nvSpPr>
            <p:cNvPr id="43" name="TextBox 42"/>
            <p:cNvSpPr txBox="1"/>
            <p:nvPr/>
          </p:nvSpPr>
          <p:spPr>
            <a:xfrm>
              <a:off x="5077597" y="1755948"/>
              <a:ext cx="1063048" cy="307777"/>
            </a:xfrm>
            <a:prstGeom prst="rect">
              <a:avLst/>
            </a:prstGeom>
            <a:noFill/>
          </p:spPr>
          <p:txBody>
            <a:bodyPr wrap="none" rtlCol="0">
              <a:spAutoFit/>
            </a:bodyPr>
            <a:lstStyle/>
            <a:p>
              <a:r>
                <a:rPr lang="en-US" sz="1400" b="1" dirty="0" smtClean="0">
                  <a:solidFill>
                    <a:srgbClr val="FFFF00"/>
                  </a:solidFill>
                  <a:latin typeface="Times" pitchFamily="18" charset="0"/>
                </a:rPr>
                <a:t>Hail Streak</a:t>
              </a:r>
              <a:endParaRPr lang="en-US" sz="1400" b="1" dirty="0">
                <a:solidFill>
                  <a:srgbClr val="FFFF00"/>
                </a:solidFill>
                <a:latin typeface="Times" pitchFamily="18" charset="0"/>
              </a:endParaRPr>
            </a:p>
          </p:txBody>
        </p:sp>
        <p:cxnSp>
          <p:nvCxnSpPr>
            <p:cNvPr id="44" name="Straight Arrow Connector 43"/>
            <p:cNvCxnSpPr>
              <a:stCxn id="43" idx="0"/>
            </p:cNvCxnSpPr>
            <p:nvPr/>
          </p:nvCxnSpPr>
          <p:spPr>
            <a:xfrm flipV="1">
              <a:off x="5609121" y="1534089"/>
              <a:ext cx="353011" cy="221859"/>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3" idx="3"/>
            </p:cNvCxnSpPr>
            <p:nvPr/>
          </p:nvCxnSpPr>
          <p:spPr>
            <a:xfrm>
              <a:off x="6140645" y="1909837"/>
              <a:ext cx="192395" cy="8559"/>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4806420" y="3503868"/>
            <a:ext cx="3743813" cy="3105467"/>
            <a:chOff x="4758920" y="3134224"/>
            <a:chExt cx="3478247" cy="2885182"/>
          </a:xfrm>
        </p:grpSpPr>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8920" y="3134224"/>
              <a:ext cx="3478247" cy="2885182"/>
            </a:xfrm>
            <a:prstGeom prst="rect">
              <a:avLst/>
            </a:prstGeom>
            <a:ln w="19050">
              <a:solidFill>
                <a:schemeClr val="tx1"/>
              </a:solidFill>
            </a:ln>
          </p:spPr>
        </p:pic>
        <p:sp>
          <p:nvSpPr>
            <p:cNvPr id="35" name="TextBox 34"/>
            <p:cNvSpPr txBox="1"/>
            <p:nvPr/>
          </p:nvSpPr>
          <p:spPr>
            <a:xfrm>
              <a:off x="5026388" y="3281912"/>
              <a:ext cx="287258" cy="369332"/>
            </a:xfrm>
            <a:prstGeom prst="rect">
              <a:avLst/>
            </a:prstGeom>
            <a:noFill/>
          </p:spPr>
          <p:txBody>
            <a:bodyPr wrap="none" rtlCol="0">
              <a:spAutoFit/>
            </a:bodyPr>
            <a:lstStyle/>
            <a:p>
              <a:r>
                <a:rPr lang="en-US" b="1" dirty="0">
                  <a:latin typeface="Times" pitchFamily="18" charset="0"/>
                </a:rPr>
                <a:t>c</a:t>
              </a:r>
            </a:p>
          </p:txBody>
        </p:sp>
        <p:sp>
          <p:nvSpPr>
            <p:cNvPr id="39" name="TextBox 38"/>
            <p:cNvSpPr txBox="1"/>
            <p:nvPr/>
          </p:nvSpPr>
          <p:spPr>
            <a:xfrm>
              <a:off x="7032459" y="4379949"/>
              <a:ext cx="385042" cy="307777"/>
            </a:xfrm>
            <a:prstGeom prst="rect">
              <a:avLst/>
            </a:prstGeom>
            <a:noFill/>
          </p:spPr>
          <p:txBody>
            <a:bodyPr wrap="none" rtlCol="0">
              <a:spAutoFit/>
            </a:bodyPr>
            <a:lstStyle/>
            <a:p>
              <a:r>
                <a:rPr lang="en-US" sz="1400" b="1" dirty="0" smtClean="0">
                  <a:latin typeface="Times" pitchFamily="18" charset="0"/>
                </a:rPr>
                <a:t>IA</a:t>
              </a:r>
              <a:endParaRPr lang="en-US" sz="1400" b="1" dirty="0">
                <a:latin typeface="Times" pitchFamily="18" charset="0"/>
              </a:endParaRPr>
            </a:p>
          </p:txBody>
        </p:sp>
        <p:sp>
          <p:nvSpPr>
            <p:cNvPr id="40" name="TextBox 39"/>
            <p:cNvSpPr txBox="1"/>
            <p:nvPr/>
          </p:nvSpPr>
          <p:spPr>
            <a:xfrm>
              <a:off x="5045159" y="5443113"/>
              <a:ext cx="434734" cy="307777"/>
            </a:xfrm>
            <a:prstGeom prst="rect">
              <a:avLst/>
            </a:prstGeom>
            <a:noFill/>
          </p:spPr>
          <p:txBody>
            <a:bodyPr wrap="none" rtlCol="0">
              <a:spAutoFit/>
            </a:bodyPr>
            <a:lstStyle/>
            <a:p>
              <a:r>
                <a:rPr lang="en-US" sz="1400" b="1" dirty="0" smtClean="0">
                  <a:latin typeface="Times" pitchFamily="18" charset="0"/>
                </a:rPr>
                <a:t>NE</a:t>
              </a:r>
              <a:endParaRPr lang="en-US" sz="1400" b="1" dirty="0">
                <a:latin typeface="Times" pitchFamily="18" charset="0"/>
              </a:endParaRPr>
            </a:p>
          </p:txBody>
        </p:sp>
        <p:sp>
          <p:nvSpPr>
            <p:cNvPr id="46" name="TextBox 45"/>
            <p:cNvSpPr txBox="1"/>
            <p:nvPr/>
          </p:nvSpPr>
          <p:spPr>
            <a:xfrm>
              <a:off x="5207956" y="4745127"/>
              <a:ext cx="1063048" cy="307777"/>
            </a:xfrm>
            <a:prstGeom prst="rect">
              <a:avLst/>
            </a:prstGeom>
            <a:noFill/>
          </p:spPr>
          <p:txBody>
            <a:bodyPr wrap="none" rtlCol="0">
              <a:spAutoFit/>
            </a:bodyPr>
            <a:lstStyle/>
            <a:p>
              <a:r>
                <a:rPr lang="en-US" sz="1400" b="1" dirty="0" smtClean="0">
                  <a:latin typeface="Times" pitchFamily="18" charset="0"/>
                </a:rPr>
                <a:t>Hail Streak</a:t>
              </a:r>
              <a:endParaRPr lang="en-US" sz="1400" b="1" dirty="0">
                <a:latin typeface="Times" pitchFamily="18" charset="0"/>
              </a:endParaRPr>
            </a:p>
          </p:txBody>
        </p:sp>
        <p:cxnSp>
          <p:nvCxnSpPr>
            <p:cNvPr id="47" name="Straight Arrow Connector 46"/>
            <p:cNvCxnSpPr>
              <a:stCxn id="46" idx="0"/>
            </p:cNvCxnSpPr>
            <p:nvPr/>
          </p:nvCxnSpPr>
          <p:spPr>
            <a:xfrm flipV="1">
              <a:off x="5739480" y="4523268"/>
              <a:ext cx="353011" cy="2218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6" idx="3"/>
            </p:cNvCxnSpPr>
            <p:nvPr/>
          </p:nvCxnSpPr>
          <p:spPr>
            <a:xfrm>
              <a:off x="6271004" y="4899016"/>
              <a:ext cx="192395" cy="85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34121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53596"/>
            <a:ext cx="4665972" cy="3322072"/>
          </a:xfrm>
          <a:prstGeom prst="rect">
            <a:avLst/>
          </a:prstGeom>
        </p:spPr>
      </p:pic>
      <p:sp>
        <p:nvSpPr>
          <p:cNvPr id="4" name="TextBox 3"/>
          <p:cNvSpPr txBox="1"/>
          <p:nvPr/>
        </p:nvSpPr>
        <p:spPr>
          <a:xfrm>
            <a:off x="11640" y="-1201"/>
            <a:ext cx="9132360" cy="523220"/>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Modeling Support for Vector-Borne Disease Forecasting</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4340" y="522019"/>
            <a:ext cx="9119660" cy="2539157"/>
          </a:xfrm>
          <a:prstGeom prst="rect">
            <a:avLst/>
          </a:prstGeom>
          <a:noFill/>
        </p:spPr>
        <p:txBody>
          <a:bodyPr wrap="square" rtlCol="0">
            <a:spAutoFit/>
          </a:bodyPr>
          <a:lstStyle/>
          <a:p>
            <a:pPr marL="228600" indent="-228600">
              <a:spcBef>
                <a:spcPts val="300"/>
              </a:spcBef>
              <a:spcAft>
                <a:spcPts val="3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Traditional </a:t>
            </a:r>
            <a:r>
              <a:rPr lang="en-US" dirty="0" smtClean="0">
                <a:latin typeface="Times New Roman" panose="02020603050405020304" pitchFamily="18" charset="0"/>
                <a:cs typeface="Times New Roman" panose="02020603050405020304" pitchFamily="18" charset="0"/>
              </a:rPr>
              <a:t>public health studies/outlooks </a:t>
            </a:r>
            <a:r>
              <a:rPr lang="en-US" dirty="0">
                <a:latin typeface="Times New Roman" panose="02020603050405020304" pitchFamily="18" charset="0"/>
                <a:cs typeface="Times New Roman" panose="02020603050405020304" pitchFamily="18" charset="0"/>
              </a:rPr>
              <a:t>are done using retrospective climate data without the spatial </a:t>
            </a:r>
            <a:r>
              <a:rPr lang="en-US" dirty="0" smtClean="0">
                <a:latin typeface="Times New Roman" panose="02020603050405020304" pitchFamily="18" charset="0"/>
                <a:cs typeface="Times New Roman" panose="02020603050405020304" pitchFamily="18" charset="0"/>
              </a:rPr>
              <a:t>resolution </a:t>
            </a:r>
            <a:r>
              <a:rPr lang="en-US" dirty="0">
                <a:latin typeface="Times New Roman" panose="02020603050405020304" pitchFamily="18" charset="0"/>
                <a:cs typeface="Times New Roman" panose="02020603050405020304" pitchFamily="18" charset="0"/>
              </a:rPr>
              <a:t>to capture island-scale temperature and precipitation features </a:t>
            </a:r>
            <a:r>
              <a:rPr lang="en-US" dirty="0" smtClean="0">
                <a:latin typeface="Times New Roman" panose="02020603050405020304" pitchFamily="18" charset="0"/>
                <a:cs typeface="Times New Roman" panose="02020603050405020304" pitchFamily="18" charset="0"/>
              </a:rPr>
              <a:t>that drive mosquito vectors</a:t>
            </a:r>
          </a:p>
          <a:p>
            <a:pPr marL="228600" indent="-228600">
              <a:spcBef>
                <a:spcPts val="300"/>
              </a:spcBef>
              <a:spcAft>
                <a:spcPts val="300"/>
              </a:spcAf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MSFC Post-Doc developed a dynamic mosquito model for predicting </a:t>
            </a:r>
            <a:r>
              <a:rPr lang="en-US" i="1" dirty="0" err="1" smtClean="0">
                <a:latin typeface="Times New Roman" panose="02020603050405020304" pitchFamily="18" charset="0"/>
                <a:cs typeface="Times New Roman" panose="02020603050405020304" pitchFamily="18" charset="0"/>
              </a:rPr>
              <a:t>Aedes</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Aegypti</a:t>
            </a:r>
            <a:r>
              <a:rPr lang="en-US" dirty="0" smtClean="0">
                <a:latin typeface="Times New Roman" panose="02020603050405020304" pitchFamily="18" charset="0"/>
                <a:cs typeface="Times New Roman" panose="02020603050405020304" pitchFamily="18" charset="0"/>
              </a:rPr>
              <a:t> vectors</a:t>
            </a:r>
          </a:p>
          <a:p>
            <a:pPr marL="228600" indent="-228600">
              <a:spcBef>
                <a:spcPts val="300"/>
              </a:spcBef>
              <a:spcAft>
                <a:spcPts val="300"/>
              </a:spcAf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SPoRT linked NRT, high-resolution NU-WRF run with SST, LIS, and GVF to supply forecasts of temperature and precipitation</a:t>
            </a:r>
          </a:p>
          <a:p>
            <a:pPr marL="228600" indent="-228600">
              <a:spcBef>
                <a:spcPts val="300"/>
              </a:spcBef>
              <a:spcAft>
                <a:spcPts val="300"/>
              </a:spcAf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Funded by MSFC Center funds in FY15 and 16 to build out real-time linkages between the model for operational deployment</a:t>
            </a:r>
            <a:endParaRPr lang="en-US" dirty="0">
              <a:latin typeface="Times New Roman" panose="02020603050405020304" pitchFamily="18" charset="0"/>
              <a:cs typeface="Times New Roman" panose="02020603050405020304" pitchFamily="18" charset="0"/>
            </a:endParaRPr>
          </a:p>
        </p:txBody>
      </p:sp>
      <p:graphicFrame>
        <p:nvGraphicFramePr>
          <p:cNvPr id="6" name="Chart 5"/>
          <p:cNvGraphicFramePr>
            <a:graphicFrameLocks/>
          </p:cNvGraphicFramePr>
          <p:nvPr>
            <p:extLst>
              <p:ext uri="{D42A27DB-BD31-4B8C-83A1-F6EECF244321}">
                <p14:modId xmlns:p14="http://schemas.microsoft.com/office/powerpoint/2010/main" val="113331395"/>
              </p:ext>
            </p:extLst>
          </p:nvPr>
        </p:nvGraphicFramePr>
        <p:xfrm>
          <a:off x="4540174" y="2996661"/>
          <a:ext cx="4603826" cy="3068277"/>
        </p:xfrm>
        <a:graphic>
          <a:graphicData uri="http://schemas.openxmlformats.org/drawingml/2006/chart">
            <c:chart xmlns:c="http://schemas.openxmlformats.org/drawingml/2006/chart" xmlns:r="http://schemas.openxmlformats.org/officeDocument/2006/relationships" r:id="rId3"/>
          </a:graphicData>
        </a:graphic>
      </p:graphicFrame>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Tree>
    <p:extLst>
      <p:ext uri="{BB962C8B-B14F-4D97-AF65-F5344CB8AC3E}">
        <p14:creationId xmlns:p14="http://schemas.microsoft.com/office/powerpoint/2010/main" val="19390328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6026" y="136566"/>
            <a:ext cx="3790212" cy="3186926"/>
          </a:xfrm>
          <a:prstGeom prst="rect">
            <a:avLst/>
          </a:prstGeom>
          <a:ln w="12700">
            <a:solidFill>
              <a:schemeClr val="tx1"/>
            </a:solidFill>
          </a:ln>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4" name="TextBox 3"/>
          <p:cNvSpPr txBox="1"/>
          <p:nvPr/>
        </p:nvSpPr>
        <p:spPr>
          <a:xfrm>
            <a:off x="207819" y="136566"/>
            <a:ext cx="4287584"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SERVIR Applied Science Team</a:t>
            </a:r>
            <a:endParaRPr lang="en-US" sz="2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07819" y="719847"/>
            <a:ext cx="3945747" cy="501675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SPoRT is a close collaborator with the SERVIR program, both through being name subject matter experts and through solicited funding opportunities.</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SPoRT Team members were part of 4 of the 48 teams that reached the Step-2 stage in the 2015 SERVIR Applied Science Team ROSES call</a:t>
            </a:r>
          </a:p>
          <a:p>
            <a:pPr marL="742950" lvl="1"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1 of the 4 Step-2 proposals were selected</a:t>
            </a:r>
          </a:p>
          <a:p>
            <a:pPr marL="742950" lvl="1"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“Monitoring Intense Thunderstorms in the Hindu-Kush Himalayan Regions</a:t>
            </a:r>
            <a:r>
              <a:rPr lang="en-US" sz="1600" dirty="0" smtClean="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Proposal features SPoRT expertise in modeling through a unique approach and expertise in satellite remote sensing in severe weather damage evaluation. </a:t>
            </a:r>
          </a:p>
          <a:p>
            <a:pPr lvl="1"/>
            <a:endParaRPr lang="en-US" sz="1600" dirty="0" smtClean="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5004496" y="3323492"/>
            <a:ext cx="3493272" cy="3534508"/>
          </a:xfrm>
          <a:prstGeom prst="rect">
            <a:avLst/>
          </a:prstGeom>
          <a:ln w="12700">
            <a:solidFill>
              <a:schemeClr val="tx1"/>
            </a:solidFill>
          </a:ln>
        </p:spPr>
      </p:pic>
    </p:spTree>
    <p:extLst>
      <p:ext uri="{BB962C8B-B14F-4D97-AF65-F5344CB8AC3E}">
        <p14:creationId xmlns:p14="http://schemas.microsoft.com/office/powerpoint/2010/main" val="16555302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4730" y="1097283"/>
            <a:ext cx="3786037" cy="283952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56" t="26441" r="14222" b="10937"/>
          <a:stretch/>
        </p:blipFill>
        <p:spPr>
          <a:xfrm>
            <a:off x="4611670" y="4351527"/>
            <a:ext cx="4289097" cy="2374490"/>
          </a:xfrm>
          <a:prstGeom prst="rect">
            <a:avLst/>
          </a:prstGeom>
        </p:spPr>
      </p:pic>
      <p:sp>
        <p:nvSpPr>
          <p:cNvPr id="4" name="TextBox 3"/>
          <p:cNvSpPr txBox="1"/>
          <p:nvPr/>
        </p:nvSpPr>
        <p:spPr>
          <a:xfrm>
            <a:off x="118753" y="1176693"/>
            <a:ext cx="4403851" cy="4801314"/>
          </a:xfrm>
          <a:prstGeom prst="rect">
            <a:avLst/>
          </a:prstGeom>
          <a:solidFill>
            <a:srgbClr val="FFFFFF">
              <a:alpha val="40000"/>
            </a:srgbClr>
          </a:solidFill>
        </p:spPr>
        <p:txBody>
          <a:bodyPr wrap="square" rtlCol="0">
            <a:spAutoFit/>
          </a:bodyPr>
          <a:lstStyle/>
          <a:p>
            <a:r>
              <a:rPr lang="en-US" dirty="0" smtClean="0">
                <a:latin typeface="Times New Roman" panose="02020603050405020304" pitchFamily="18" charset="0"/>
                <a:cs typeface="Times New Roman" panose="02020603050405020304" pitchFamily="18" charset="0"/>
              </a:rPr>
              <a:t>The Damage Assessment Toolkit (DAT) is a GIS-based browser and mobile application that is being phased into the NWS to support storm damage surveys.</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Mobile application:</a:t>
            </a: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EF-Scale descriptions with accompanying Degrees of Damage imagery are preloaded and available for reference out in the field</a:t>
            </a: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Takes advantage of the built in camera and geo-tagging capabilities</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Web Browser:</a:t>
            </a: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Multiple dataset overlays available to help with post-event analysis</a:t>
            </a: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Personnel in office can quality control points while survey team still in the field</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2786" y="2461168"/>
            <a:ext cx="2665963" cy="2089539"/>
          </a:xfrm>
          <a:prstGeom prst="rect">
            <a:avLst/>
          </a:prstGeom>
        </p:spPr>
      </p:pic>
      <p:sp>
        <p:nvSpPr>
          <p:cNvPr id="9" name="TextBox 8"/>
          <p:cNvSpPr txBox="1"/>
          <p:nvPr/>
        </p:nvSpPr>
        <p:spPr>
          <a:xfrm>
            <a:off x="207819" y="136566"/>
            <a:ext cx="7741286" cy="830997"/>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Enhancement of NWS Damage Assessment Toolkit (DAT)</a:t>
            </a:r>
          </a:p>
          <a:p>
            <a:r>
              <a:rPr lang="en-US" sz="2400" b="1" dirty="0" smtClean="0">
                <a:latin typeface="Times New Roman" panose="02020603050405020304" pitchFamily="18" charset="0"/>
                <a:cs typeface="Times New Roman" panose="02020603050405020304" pitchFamily="18" charset="0"/>
              </a:rPr>
              <a:t>with Earth Remote Sensing Data</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66776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6" name="TextBox 5"/>
          <p:cNvSpPr txBox="1"/>
          <p:nvPr/>
        </p:nvSpPr>
        <p:spPr>
          <a:xfrm>
            <a:off x="118753" y="783962"/>
            <a:ext cx="4418105" cy="5663089"/>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SPoRT was awarded a 3-year Applied Sciences Disasters project to help develop, transition, and implement satellite remote sensing into the NOAA/NWS Damage Assessment Toolkit. </a:t>
            </a:r>
          </a:p>
          <a:p>
            <a:endParaRPr lang="en-US"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Implementation of NASA remote sensing datasets into the DAT: MODIS, Landsat, EO-1, ASTER</a:t>
            </a:r>
            <a:endParaRPr lang="en-US" sz="14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Working with the USGS Disasters team, acquire, process and make available high-resolution commercial imagery.</a:t>
            </a: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Develop extensive and thorough training on how to load and interpret the imagery correctly, as well as understand the strengths and limitations of each.</a:t>
            </a:r>
          </a:p>
          <a:p>
            <a:pPr marL="742950" lvl="1"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Work with offices, as needed to troubleshoot</a:t>
            </a: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Transition the fully implemented code to NWS Central Region for testing and evaluation.</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5689" y="3399941"/>
            <a:ext cx="2561572" cy="3314969"/>
          </a:xfrm>
          <a:prstGeom prst="rect">
            <a:avLst/>
          </a:prstGeom>
          <a:ln>
            <a:solidFill>
              <a:schemeClr val="tx1"/>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6858" y="846337"/>
            <a:ext cx="4426248" cy="2553604"/>
          </a:xfrm>
          <a:prstGeom prst="rect">
            <a:avLst/>
          </a:prstGeom>
        </p:spPr>
      </p:pic>
      <p:sp>
        <p:nvSpPr>
          <p:cNvPr id="12" name="TextBox 11"/>
          <p:cNvSpPr txBox="1"/>
          <p:nvPr/>
        </p:nvSpPr>
        <p:spPr>
          <a:xfrm>
            <a:off x="7022075" y="3399941"/>
            <a:ext cx="2109708" cy="3323987"/>
          </a:xfrm>
          <a:prstGeom prst="rect">
            <a:avLst/>
          </a:prstGeom>
          <a:solidFill>
            <a:schemeClr val="bg1"/>
          </a:solidFill>
          <a:ln>
            <a:solidFill>
              <a:srgbClr val="000000"/>
            </a:solidFill>
          </a:ln>
        </p:spPr>
        <p:txBody>
          <a:bodyPr wrap="square" rtlCol="0">
            <a:spAutoFit/>
          </a:bodyPr>
          <a:lstStyle/>
          <a:p>
            <a:r>
              <a:rPr lang="en-US" sz="700" dirty="0">
                <a:solidFill>
                  <a:prstClr val="black"/>
                </a:solidFill>
                <a:latin typeface="Courier"/>
              </a:rPr>
              <a:t>PUBLIC INFORMATION STATEMENT...UPDATED</a:t>
            </a:r>
          </a:p>
          <a:p>
            <a:r>
              <a:rPr lang="en-US" sz="700" dirty="0">
                <a:solidFill>
                  <a:prstClr val="black"/>
                </a:solidFill>
                <a:latin typeface="Courier"/>
              </a:rPr>
              <a:t>NATIONAL WEATHER SERVICE CHICAGO IL</a:t>
            </a:r>
          </a:p>
          <a:p>
            <a:r>
              <a:rPr lang="en-US" sz="700" dirty="0">
                <a:solidFill>
                  <a:prstClr val="black"/>
                </a:solidFill>
                <a:latin typeface="Courier"/>
              </a:rPr>
              <a:t>1247 AM CDT WED APR 15 2015</a:t>
            </a:r>
          </a:p>
          <a:p>
            <a:endParaRPr lang="en-US" sz="700" dirty="0">
              <a:solidFill>
                <a:prstClr val="black"/>
              </a:solidFill>
              <a:latin typeface="Courier"/>
            </a:endParaRPr>
          </a:p>
          <a:p>
            <a:r>
              <a:rPr lang="en-US" sz="700" dirty="0">
                <a:solidFill>
                  <a:prstClr val="black"/>
                </a:solidFill>
                <a:latin typeface="Courier"/>
              </a:rPr>
              <a:t>...NWS DAMAGE SURVEY RESULTS FOR 04/09/15 TORNADO EVENT...</a:t>
            </a:r>
          </a:p>
          <a:p>
            <a:endParaRPr lang="en-US" sz="700" dirty="0">
              <a:solidFill>
                <a:prstClr val="black"/>
              </a:solidFill>
              <a:latin typeface="Courier"/>
            </a:endParaRPr>
          </a:p>
          <a:p>
            <a:r>
              <a:rPr lang="en-US" sz="700" dirty="0">
                <a:solidFill>
                  <a:prstClr val="black"/>
                </a:solidFill>
                <a:latin typeface="Courier"/>
              </a:rPr>
              <a:t>NWS METEOROLOGISTS HAVE NOW CONFIRMED SEVEN TORNADOES ACROSS</a:t>
            </a:r>
          </a:p>
          <a:p>
            <a:r>
              <a:rPr lang="en-US" sz="700" dirty="0">
                <a:solidFill>
                  <a:prstClr val="black"/>
                </a:solidFill>
                <a:latin typeface="Courier"/>
              </a:rPr>
              <a:t>NORTH CENTRAL ILLINOIS FROM THE EVENING OF APRIL 9</a:t>
            </a:r>
            <a:r>
              <a:rPr lang="en-US" sz="700" dirty="0">
                <a:solidFill>
                  <a:prstClr val="black"/>
                </a:solidFill>
                <a:uFill>
                  <a:solidFill>
                    <a:schemeClr val="accent1"/>
                  </a:solidFill>
                </a:uFill>
                <a:latin typeface="Courier"/>
              </a:rPr>
              <a:t>. </a:t>
            </a:r>
            <a:r>
              <a:rPr lang="en-US" sz="700" b="1" dirty="0">
                <a:solidFill>
                  <a:srgbClr val="3366FF"/>
                </a:solidFill>
                <a:uFill>
                  <a:solidFill>
                    <a:schemeClr val="accent1"/>
                  </a:solidFill>
                </a:uFill>
                <a:latin typeface="Courier"/>
              </a:rPr>
              <a:t>NWS CHICAGO</a:t>
            </a:r>
          </a:p>
          <a:p>
            <a:r>
              <a:rPr lang="en-US" sz="700" b="1" dirty="0">
                <a:solidFill>
                  <a:srgbClr val="3366FF"/>
                </a:solidFill>
                <a:uFill>
                  <a:solidFill>
                    <a:schemeClr val="accent1"/>
                  </a:solidFill>
                </a:uFill>
                <a:latin typeface="Courier"/>
              </a:rPr>
              <a:t>WOULD LIKE TO EXPRESS APPRECIATION TO NASA SPORT FOR THE SATELLITE</a:t>
            </a:r>
          </a:p>
          <a:p>
            <a:r>
              <a:rPr lang="en-US" sz="700" b="1" dirty="0">
                <a:solidFill>
                  <a:srgbClr val="3366FF"/>
                </a:solidFill>
                <a:uFill>
                  <a:solidFill>
                    <a:schemeClr val="accent1"/>
                  </a:solidFill>
                </a:uFill>
                <a:latin typeface="Courier"/>
              </a:rPr>
              <a:t>IMAGERY</a:t>
            </a:r>
            <a:r>
              <a:rPr lang="en-US" sz="700" dirty="0">
                <a:solidFill>
                  <a:prstClr val="black"/>
                </a:solidFill>
                <a:latin typeface="Courier"/>
              </a:rPr>
              <a:t>...NOAA REMOTE SENSING DIVISION FOR THE HIGH RESOLUTION</a:t>
            </a:r>
          </a:p>
          <a:p>
            <a:r>
              <a:rPr lang="en-US" sz="700" dirty="0">
                <a:solidFill>
                  <a:prstClr val="black"/>
                </a:solidFill>
                <a:latin typeface="Courier"/>
              </a:rPr>
              <a:t>AREAL PHOTOGRAPHY...THE CIVIL AIR PATROL FOR AREAL</a:t>
            </a:r>
          </a:p>
          <a:p>
            <a:r>
              <a:rPr lang="en-US" sz="700" dirty="0">
                <a:solidFill>
                  <a:prstClr val="black"/>
                </a:solidFill>
                <a:latin typeface="Courier"/>
              </a:rPr>
              <a:t>PHOTOGRAPHY...AS WELL AS THE ILLINOIS STATE POLICE AND THE MCHENRY</a:t>
            </a:r>
          </a:p>
          <a:p>
            <a:r>
              <a:rPr lang="en-US" sz="700" dirty="0">
                <a:solidFill>
                  <a:prstClr val="black"/>
                </a:solidFill>
                <a:latin typeface="Courier"/>
              </a:rPr>
              <a:t>COUNTY EMERGENCY MANAGEMENT AGENCY FOR THEIR AREAL DAMAGE PHOTOS</a:t>
            </a:r>
          </a:p>
          <a:p>
            <a:r>
              <a:rPr lang="en-US" sz="700" dirty="0">
                <a:solidFill>
                  <a:prstClr val="black"/>
                </a:solidFill>
                <a:latin typeface="Courier"/>
              </a:rPr>
              <a:t>AS WELL. </a:t>
            </a:r>
            <a:r>
              <a:rPr lang="en-US" sz="700" b="1" dirty="0">
                <a:solidFill>
                  <a:srgbClr val="3366FF"/>
                </a:solidFill>
                <a:uFill>
                  <a:solidFill>
                    <a:srgbClr val="FF0000"/>
                  </a:solidFill>
                </a:uFill>
                <a:latin typeface="Courier"/>
              </a:rPr>
              <a:t>ALL OF THIS REMOTE SENSING DATA ALONG WITH THE GROUND</a:t>
            </a:r>
          </a:p>
          <a:p>
            <a:r>
              <a:rPr lang="en-US" sz="700" b="1" dirty="0">
                <a:solidFill>
                  <a:srgbClr val="3366FF"/>
                </a:solidFill>
                <a:uFill>
                  <a:solidFill>
                    <a:srgbClr val="FF0000"/>
                  </a:solidFill>
                </a:uFill>
                <a:latin typeface="Courier"/>
              </a:rPr>
              <a:t>SURVEYS WERE INSTRUMENTAL IN IDENTIFYING THE TORNADO PATHS LISTED</a:t>
            </a:r>
          </a:p>
          <a:p>
            <a:r>
              <a:rPr lang="en-US" sz="700" b="1" dirty="0">
                <a:solidFill>
                  <a:srgbClr val="3366FF"/>
                </a:solidFill>
                <a:uFill>
                  <a:solidFill>
                    <a:srgbClr val="FF0000"/>
                  </a:solidFill>
                </a:uFill>
                <a:latin typeface="Courier"/>
              </a:rPr>
              <a:t>BELOW AS WELL AS THE DAMAGE INTENSITY.</a:t>
            </a:r>
            <a:endParaRPr lang="en-US" sz="700" b="1" dirty="0">
              <a:solidFill>
                <a:srgbClr val="3366FF"/>
              </a:solidFill>
              <a:uFill>
                <a:solidFill>
                  <a:srgbClr val="FF0000"/>
                </a:solidFill>
              </a:uFill>
            </a:endParaRPr>
          </a:p>
        </p:txBody>
      </p:sp>
      <p:sp>
        <p:nvSpPr>
          <p:cNvPr id="13" name="TextBox 12"/>
          <p:cNvSpPr txBox="1"/>
          <p:nvPr/>
        </p:nvSpPr>
        <p:spPr>
          <a:xfrm>
            <a:off x="207819" y="136566"/>
            <a:ext cx="8196924"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Enhancement of NWS DAT with Earth Remote Sensing Data</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78657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5" name="TextBox 4"/>
          <p:cNvSpPr txBox="1"/>
          <p:nvPr/>
        </p:nvSpPr>
        <p:spPr>
          <a:xfrm>
            <a:off x="207819" y="136566"/>
            <a:ext cx="8196924"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Enhancement of NWS DAT with Earth Remote Sensing Data</a:t>
            </a:r>
            <a:endParaRPr lang="en-US" sz="2400" b="1" dirty="0">
              <a:latin typeface="Times New Roman" panose="02020603050405020304" pitchFamily="18" charset="0"/>
              <a:cs typeface="Times New Roman" panose="02020603050405020304" pitchFamily="18" charset="0"/>
            </a:endParaRPr>
          </a:p>
        </p:txBody>
      </p:sp>
      <p:pic>
        <p:nvPicPr>
          <p:cNvPr id="110" name="Picture 1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1862" y="1236383"/>
            <a:ext cx="5123033" cy="4096830"/>
          </a:xfrm>
          <a:prstGeom prst="rect">
            <a:avLst/>
          </a:prstGeom>
        </p:spPr>
      </p:pic>
      <p:grpSp>
        <p:nvGrpSpPr>
          <p:cNvPr id="129" name="Group 128"/>
          <p:cNvGrpSpPr/>
          <p:nvPr/>
        </p:nvGrpSpPr>
        <p:grpSpPr>
          <a:xfrm>
            <a:off x="126128" y="999341"/>
            <a:ext cx="3109031" cy="754416"/>
            <a:chOff x="73500" y="1570370"/>
            <a:chExt cx="3109031" cy="754416"/>
          </a:xfrm>
        </p:grpSpPr>
        <p:sp>
          <p:nvSpPr>
            <p:cNvPr id="130" name="TextBox 129"/>
            <p:cNvSpPr txBox="1"/>
            <p:nvPr/>
          </p:nvSpPr>
          <p:spPr>
            <a:xfrm>
              <a:off x="896531" y="1778301"/>
              <a:ext cx="228600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Warning Issued</a:t>
              </a:r>
            </a:p>
          </p:txBody>
        </p:sp>
        <p:pic>
          <p:nvPicPr>
            <p:cNvPr id="131" name="Picture 2" descr="http://www.weather.gov/images/dmx/Preparedness/TorWar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00" y="1570370"/>
              <a:ext cx="903014" cy="7544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32" name="Group 131"/>
          <p:cNvGrpSpPr/>
          <p:nvPr/>
        </p:nvGrpSpPr>
        <p:grpSpPr>
          <a:xfrm>
            <a:off x="126128" y="1737585"/>
            <a:ext cx="3110152" cy="626364"/>
            <a:chOff x="72379" y="2332007"/>
            <a:chExt cx="3110152" cy="626364"/>
          </a:xfrm>
        </p:grpSpPr>
        <p:pic>
          <p:nvPicPr>
            <p:cNvPr id="133" name="Picture 4" descr="http://www.crh.noaa.gov/images/oun/wxevents/20111107/Chris_Spannagle_Manitou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79" y="2332007"/>
              <a:ext cx="905256" cy="6263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4" name="TextBox 133"/>
            <p:cNvSpPr txBox="1"/>
            <p:nvPr/>
          </p:nvSpPr>
          <p:spPr>
            <a:xfrm>
              <a:off x="896531" y="2475912"/>
              <a:ext cx="228600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Event Occurs</a:t>
              </a:r>
            </a:p>
          </p:txBody>
        </p:sp>
      </p:grpSp>
      <p:grpSp>
        <p:nvGrpSpPr>
          <p:cNvPr id="135" name="Group 134"/>
          <p:cNvGrpSpPr/>
          <p:nvPr/>
        </p:nvGrpSpPr>
        <p:grpSpPr>
          <a:xfrm>
            <a:off x="126128" y="2347777"/>
            <a:ext cx="3755734" cy="663446"/>
            <a:chOff x="67807" y="2965592"/>
            <a:chExt cx="3755734" cy="663446"/>
          </a:xfrm>
        </p:grpSpPr>
        <p:pic>
          <p:nvPicPr>
            <p:cNvPr id="136" name="Picture 13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07" y="2965592"/>
              <a:ext cx="914400" cy="6634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7" name="TextBox 136"/>
            <p:cNvSpPr txBox="1"/>
            <p:nvPr/>
          </p:nvSpPr>
          <p:spPr>
            <a:xfrm>
              <a:off x="896531" y="3005958"/>
              <a:ext cx="2927010" cy="523220"/>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Potential Damage Area </a:t>
              </a:r>
              <a:r>
                <a:rPr lang="en-US" sz="1600" dirty="0" smtClean="0">
                  <a:latin typeface="Times New Roman" panose="02020603050405020304" pitchFamily="18" charset="0"/>
                  <a:cs typeface="Times New Roman" panose="02020603050405020304" pitchFamily="18" charset="0"/>
                </a:rPr>
                <a:t>Identified</a:t>
              </a:r>
            </a:p>
            <a:p>
              <a:r>
                <a:rPr lang="en-US" sz="1100" i="1" dirty="0">
                  <a:latin typeface="Times New Roman" panose="02020603050405020304" pitchFamily="18" charset="0"/>
                  <a:cs typeface="Times New Roman" panose="02020603050405020304" pitchFamily="18" charset="0"/>
                </a:rPr>
                <a:t>NSSL WDSS-II: On </a:t>
              </a:r>
              <a:r>
                <a:rPr lang="en-US" sz="1100" i="1" dirty="0" smtClean="0">
                  <a:latin typeface="Times New Roman" panose="02020603050405020304" pitchFamily="18" charset="0"/>
                  <a:cs typeface="Times New Roman" panose="02020603050405020304" pitchFamily="18" charset="0"/>
                </a:rPr>
                <a:t>Demand</a:t>
              </a:r>
              <a:endParaRPr lang="en-US" sz="1100" i="1" dirty="0">
                <a:latin typeface="Times New Roman" panose="02020603050405020304" pitchFamily="18" charset="0"/>
                <a:cs typeface="Times New Roman" panose="02020603050405020304" pitchFamily="18" charset="0"/>
              </a:endParaRPr>
            </a:p>
          </p:txBody>
        </p:sp>
      </p:grpSp>
      <p:grpSp>
        <p:nvGrpSpPr>
          <p:cNvPr id="138" name="Group 137"/>
          <p:cNvGrpSpPr/>
          <p:nvPr/>
        </p:nvGrpSpPr>
        <p:grpSpPr>
          <a:xfrm>
            <a:off x="126128" y="3037374"/>
            <a:ext cx="3578873" cy="731520"/>
            <a:chOff x="40393" y="3636259"/>
            <a:chExt cx="3578873" cy="731520"/>
          </a:xfrm>
        </p:grpSpPr>
        <p:pic>
          <p:nvPicPr>
            <p:cNvPr id="139" name="Picture 1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93" y="3636259"/>
              <a:ext cx="969228" cy="731520"/>
            </a:xfrm>
            <a:prstGeom prst="rect">
              <a:avLst/>
            </a:prstGeom>
            <a:effectLst>
              <a:softEdge rad="112522"/>
            </a:effectLst>
          </p:spPr>
        </p:pic>
        <p:sp>
          <p:nvSpPr>
            <p:cNvPr id="140" name="TextBox 139"/>
            <p:cNvSpPr txBox="1"/>
            <p:nvPr/>
          </p:nvSpPr>
          <p:spPr>
            <a:xfrm>
              <a:off x="896531" y="3832742"/>
              <a:ext cx="2722735"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Survey Conducted</a:t>
              </a:r>
              <a:endParaRPr lang="en-US" sz="1600" dirty="0">
                <a:latin typeface="Times New Roman" panose="02020603050405020304" pitchFamily="18" charset="0"/>
                <a:cs typeface="Times New Roman" panose="02020603050405020304" pitchFamily="18" charset="0"/>
              </a:endParaRPr>
            </a:p>
          </p:txBody>
        </p:sp>
      </p:grpSp>
      <p:grpSp>
        <p:nvGrpSpPr>
          <p:cNvPr id="141" name="Group 140"/>
          <p:cNvGrpSpPr/>
          <p:nvPr/>
        </p:nvGrpSpPr>
        <p:grpSpPr>
          <a:xfrm>
            <a:off x="126128" y="3794367"/>
            <a:ext cx="3551459" cy="614950"/>
            <a:chOff x="67807" y="4375000"/>
            <a:chExt cx="3551459" cy="614950"/>
          </a:xfrm>
        </p:grpSpPr>
        <p:pic>
          <p:nvPicPr>
            <p:cNvPr id="142"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l="-586" t="31288" r="586" b="5965"/>
            <a:stretch/>
          </p:blipFill>
          <p:spPr bwMode="auto">
            <a:xfrm>
              <a:off x="67807" y="4375000"/>
              <a:ext cx="914400" cy="6149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 name="TextBox 142"/>
            <p:cNvSpPr txBox="1"/>
            <p:nvPr/>
          </p:nvSpPr>
          <p:spPr>
            <a:xfrm>
              <a:off x="896531" y="4513198"/>
              <a:ext cx="2722735"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Survey Refined, </a:t>
              </a:r>
              <a:r>
                <a:rPr lang="en-US" sz="1600" dirty="0">
                  <a:latin typeface="Times New Roman" panose="02020603050405020304" pitchFamily="18" charset="0"/>
                  <a:cs typeface="Times New Roman" panose="02020603050405020304" pitchFamily="18" charset="0"/>
                </a:rPr>
                <a:t>and Improved</a:t>
              </a:r>
            </a:p>
          </p:txBody>
        </p:sp>
      </p:grpSp>
    </p:spTree>
    <p:extLst>
      <p:ext uri="{BB962C8B-B14F-4D97-AF65-F5344CB8AC3E}">
        <p14:creationId xmlns:p14="http://schemas.microsoft.com/office/powerpoint/2010/main" val="21048688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53" y="6168087"/>
            <a:ext cx="672206" cy="55793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59" y="6289703"/>
            <a:ext cx="1472540" cy="314697"/>
          </a:xfrm>
          <a:prstGeom prst="rect">
            <a:avLst/>
          </a:prstGeom>
        </p:spPr>
      </p:pic>
      <p:sp>
        <p:nvSpPr>
          <p:cNvPr id="5" name="TextBox 4"/>
          <p:cNvSpPr txBox="1"/>
          <p:nvPr/>
        </p:nvSpPr>
        <p:spPr>
          <a:xfrm>
            <a:off x="207819" y="136566"/>
            <a:ext cx="8196924"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Enhancement of NWS DAT with Earth Remote Sensing Data</a:t>
            </a:r>
            <a:endParaRPr lang="en-US" sz="2400" b="1" dirty="0">
              <a:latin typeface="Times New Roman" panose="02020603050405020304" pitchFamily="18" charset="0"/>
              <a:cs typeface="Times New Roman" panose="02020603050405020304" pitchFamily="18" charset="0"/>
            </a:endParaRPr>
          </a:p>
        </p:txBody>
      </p:sp>
      <p:pic>
        <p:nvPicPr>
          <p:cNvPr id="87" name="Picture 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4836" y="1545826"/>
            <a:ext cx="4700423" cy="3718882"/>
          </a:xfrm>
          <a:prstGeom prst="rect">
            <a:avLst/>
          </a:prstGeom>
        </p:spPr>
      </p:pic>
      <p:grpSp>
        <p:nvGrpSpPr>
          <p:cNvPr id="89" name="Group 88"/>
          <p:cNvGrpSpPr/>
          <p:nvPr/>
        </p:nvGrpSpPr>
        <p:grpSpPr>
          <a:xfrm>
            <a:off x="126128" y="4319395"/>
            <a:ext cx="3750134" cy="639186"/>
            <a:chOff x="126128" y="4319395"/>
            <a:chExt cx="3750134" cy="639186"/>
          </a:xfrm>
        </p:grpSpPr>
        <p:sp>
          <p:nvSpPr>
            <p:cNvPr id="90" name="Rectangle 89"/>
            <p:cNvSpPr/>
            <p:nvPr/>
          </p:nvSpPr>
          <p:spPr>
            <a:xfrm>
              <a:off x="149777" y="4319395"/>
              <a:ext cx="3657600" cy="63918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128" y="4333413"/>
              <a:ext cx="914400" cy="61741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 name="TextBox 91"/>
            <p:cNvSpPr txBox="1"/>
            <p:nvPr/>
          </p:nvSpPr>
          <p:spPr>
            <a:xfrm>
              <a:off x="949252" y="4350604"/>
              <a:ext cx="2927010"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Imagery Collected and Uploaded to DAT</a:t>
              </a:r>
            </a:p>
          </p:txBody>
        </p:sp>
      </p:grpSp>
      <p:grpSp>
        <p:nvGrpSpPr>
          <p:cNvPr id="93" name="Group 92"/>
          <p:cNvGrpSpPr/>
          <p:nvPr/>
        </p:nvGrpSpPr>
        <p:grpSpPr>
          <a:xfrm>
            <a:off x="126129" y="2986804"/>
            <a:ext cx="3681248" cy="647433"/>
            <a:chOff x="126129" y="2986804"/>
            <a:chExt cx="3681248" cy="647433"/>
          </a:xfrm>
        </p:grpSpPr>
        <p:sp>
          <p:nvSpPr>
            <p:cNvPr id="94" name="Rectangle 93"/>
            <p:cNvSpPr/>
            <p:nvPr/>
          </p:nvSpPr>
          <p:spPr>
            <a:xfrm>
              <a:off x="149777" y="2986804"/>
              <a:ext cx="3657600" cy="63918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p:cNvGrpSpPr/>
            <p:nvPr/>
          </p:nvGrpSpPr>
          <p:grpSpPr>
            <a:xfrm>
              <a:off x="126129" y="2995051"/>
              <a:ext cx="3109124" cy="639186"/>
              <a:chOff x="73407" y="3519742"/>
              <a:chExt cx="3109124" cy="639186"/>
            </a:xfrm>
          </p:grpSpPr>
          <p:pic>
            <p:nvPicPr>
              <p:cNvPr id="96" name="Shape 148"/>
              <p:cNvPicPr preferRelativeResize="0">
                <a:picLocks noChangeAspect="1"/>
              </p:cNvPicPr>
              <p:nvPr/>
            </p:nvPicPr>
            <p:blipFill rotWithShape="1">
              <a:blip r:embed="rId6">
                <a:alphaModFix/>
              </a:blip>
              <a:srcRect/>
              <a:stretch/>
            </p:blipFill>
            <p:spPr>
              <a:xfrm>
                <a:off x="73407" y="3519742"/>
                <a:ext cx="914400" cy="639186"/>
              </a:xfrm>
              <a:prstGeom prst="rect">
                <a:avLst/>
              </a:prstGeom>
              <a:ln>
                <a:noFill/>
              </a:ln>
              <a:effectLst>
                <a:softEdge rad="112500"/>
              </a:effectLst>
            </p:spPr>
          </p:pic>
          <p:sp>
            <p:nvSpPr>
              <p:cNvPr id="97" name="TextBox 96"/>
              <p:cNvSpPr txBox="1"/>
              <p:nvPr/>
            </p:nvSpPr>
            <p:spPr>
              <a:xfrm>
                <a:off x="896531" y="3546233"/>
                <a:ext cx="2286000" cy="507831"/>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Image </a:t>
                </a:r>
                <a:r>
                  <a:rPr lang="en-US" sz="1600" dirty="0" smtClean="0">
                    <a:latin typeface="Times New Roman" panose="02020603050405020304" pitchFamily="18" charset="0"/>
                    <a:cs typeface="Times New Roman" panose="02020603050405020304" pitchFamily="18" charset="0"/>
                  </a:rPr>
                  <a:t>Request</a:t>
                </a:r>
              </a:p>
              <a:p>
                <a:r>
                  <a:rPr lang="en-US" sz="1100" i="1" dirty="0">
                    <a:latin typeface="Times New Roman" panose="02020603050405020304" pitchFamily="18" charset="0"/>
                    <a:cs typeface="Times New Roman" panose="02020603050405020304" pitchFamily="18" charset="0"/>
                  </a:rPr>
                  <a:t>USGS Collection Management </a:t>
                </a:r>
                <a:r>
                  <a:rPr lang="en-US" sz="1100" i="1" dirty="0" smtClean="0">
                    <a:latin typeface="Times New Roman" panose="02020603050405020304" pitchFamily="18" charset="0"/>
                    <a:cs typeface="Times New Roman" panose="02020603050405020304" pitchFamily="18" charset="0"/>
                  </a:rPr>
                  <a:t>Tool</a:t>
                </a:r>
                <a:endParaRPr lang="en-US" sz="1100" i="1" dirty="0">
                  <a:latin typeface="Times New Roman" panose="02020603050405020304" pitchFamily="18" charset="0"/>
                  <a:cs typeface="Times New Roman" panose="02020603050405020304" pitchFamily="18" charset="0"/>
                </a:endParaRPr>
              </a:p>
            </p:txBody>
          </p:sp>
        </p:grpSp>
      </p:grpSp>
      <p:grpSp>
        <p:nvGrpSpPr>
          <p:cNvPr id="98" name="Group 97"/>
          <p:cNvGrpSpPr/>
          <p:nvPr/>
        </p:nvGrpSpPr>
        <p:grpSpPr>
          <a:xfrm>
            <a:off x="126128" y="999341"/>
            <a:ext cx="3109031" cy="754416"/>
            <a:chOff x="73500" y="1570370"/>
            <a:chExt cx="3109031" cy="754416"/>
          </a:xfrm>
        </p:grpSpPr>
        <p:sp>
          <p:nvSpPr>
            <p:cNvPr id="99" name="TextBox 98"/>
            <p:cNvSpPr txBox="1"/>
            <p:nvPr/>
          </p:nvSpPr>
          <p:spPr>
            <a:xfrm>
              <a:off x="896531" y="1778301"/>
              <a:ext cx="228600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Warning Issued</a:t>
              </a:r>
            </a:p>
          </p:txBody>
        </p:sp>
        <p:pic>
          <p:nvPicPr>
            <p:cNvPr id="100" name="Picture 2" descr="http://www.weather.gov/images/dmx/Preparedness/TorWar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00" y="1570370"/>
              <a:ext cx="903014" cy="7544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1" name="Group 100"/>
          <p:cNvGrpSpPr/>
          <p:nvPr/>
        </p:nvGrpSpPr>
        <p:grpSpPr>
          <a:xfrm>
            <a:off x="126128" y="1737585"/>
            <a:ext cx="3110152" cy="626364"/>
            <a:chOff x="72379" y="2332007"/>
            <a:chExt cx="3110152" cy="626364"/>
          </a:xfrm>
        </p:grpSpPr>
        <p:pic>
          <p:nvPicPr>
            <p:cNvPr id="102" name="Picture 4" descr="http://www.crh.noaa.gov/images/oun/wxevents/20111107/Chris_Spannagle_Manitou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79" y="2332007"/>
              <a:ext cx="905256" cy="6263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3" name="TextBox 102"/>
            <p:cNvSpPr txBox="1"/>
            <p:nvPr/>
          </p:nvSpPr>
          <p:spPr>
            <a:xfrm>
              <a:off x="896531" y="2475912"/>
              <a:ext cx="228600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Event Occurs</a:t>
              </a:r>
            </a:p>
          </p:txBody>
        </p:sp>
      </p:grpSp>
      <p:grpSp>
        <p:nvGrpSpPr>
          <p:cNvPr id="104" name="Group 103"/>
          <p:cNvGrpSpPr/>
          <p:nvPr/>
        </p:nvGrpSpPr>
        <p:grpSpPr>
          <a:xfrm>
            <a:off x="126128" y="2347777"/>
            <a:ext cx="3755734" cy="663446"/>
            <a:chOff x="67807" y="2965592"/>
            <a:chExt cx="3755734" cy="663446"/>
          </a:xfrm>
        </p:grpSpPr>
        <p:pic>
          <p:nvPicPr>
            <p:cNvPr id="105" name="Picture 10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807" y="2965592"/>
              <a:ext cx="914400" cy="6634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 name="TextBox 105"/>
            <p:cNvSpPr txBox="1"/>
            <p:nvPr/>
          </p:nvSpPr>
          <p:spPr>
            <a:xfrm>
              <a:off x="896531" y="3005958"/>
              <a:ext cx="2927010" cy="523220"/>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Potential Damage Area </a:t>
              </a:r>
              <a:r>
                <a:rPr lang="en-US" sz="1600" dirty="0" smtClean="0">
                  <a:latin typeface="Times New Roman" panose="02020603050405020304" pitchFamily="18" charset="0"/>
                  <a:cs typeface="Times New Roman" panose="02020603050405020304" pitchFamily="18" charset="0"/>
                </a:rPr>
                <a:t>Identified</a:t>
              </a:r>
            </a:p>
            <a:p>
              <a:r>
                <a:rPr lang="en-US" sz="1100" i="1" dirty="0">
                  <a:latin typeface="Times New Roman" panose="02020603050405020304" pitchFamily="18" charset="0"/>
                  <a:cs typeface="Times New Roman" panose="02020603050405020304" pitchFamily="18" charset="0"/>
                </a:rPr>
                <a:t>NSSL WDSS-II: On </a:t>
              </a:r>
              <a:r>
                <a:rPr lang="en-US" sz="1100" i="1" dirty="0" smtClean="0">
                  <a:latin typeface="Times New Roman" panose="02020603050405020304" pitchFamily="18" charset="0"/>
                  <a:cs typeface="Times New Roman" panose="02020603050405020304" pitchFamily="18" charset="0"/>
                </a:rPr>
                <a:t>Demand</a:t>
              </a:r>
              <a:endParaRPr lang="en-US" sz="1100" i="1" dirty="0">
                <a:latin typeface="Times New Roman" panose="02020603050405020304" pitchFamily="18" charset="0"/>
                <a:cs typeface="Times New Roman" panose="02020603050405020304" pitchFamily="18" charset="0"/>
              </a:endParaRPr>
            </a:p>
          </p:txBody>
        </p:sp>
      </p:grpSp>
      <p:grpSp>
        <p:nvGrpSpPr>
          <p:cNvPr id="107" name="Group 106"/>
          <p:cNvGrpSpPr/>
          <p:nvPr/>
        </p:nvGrpSpPr>
        <p:grpSpPr>
          <a:xfrm>
            <a:off x="126128" y="3618065"/>
            <a:ext cx="3578873" cy="731520"/>
            <a:chOff x="40393" y="3636259"/>
            <a:chExt cx="3578873" cy="731520"/>
          </a:xfrm>
        </p:grpSpPr>
        <p:pic>
          <p:nvPicPr>
            <p:cNvPr id="108" name="Picture 10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93" y="3636259"/>
              <a:ext cx="969228" cy="731520"/>
            </a:xfrm>
            <a:prstGeom prst="rect">
              <a:avLst/>
            </a:prstGeom>
            <a:effectLst>
              <a:softEdge rad="112522"/>
            </a:effectLst>
          </p:spPr>
        </p:pic>
        <p:sp>
          <p:nvSpPr>
            <p:cNvPr id="109" name="TextBox 108"/>
            <p:cNvSpPr txBox="1"/>
            <p:nvPr/>
          </p:nvSpPr>
          <p:spPr>
            <a:xfrm>
              <a:off x="896531" y="3832742"/>
              <a:ext cx="2722735"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Survey Conducted</a:t>
              </a:r>
              <a:endParaRPr lang="en-US" sz="1600" dirty="0">
                <a:latin typeface="Times New Roman" panose="02020603050405020304" pitchFamily="18" charset="0"/>
                <a:cs typeface="Times New Roman" panose="02020603050405020304" pitchFamily="18" charset="0"/>
              </a:endParaRPr>
            </a:p>
          </p:txBody>
        </p:sp>
      </p:grpSp>
      <p:grpSp>
        <p:nvGrpSpPr>
          <p:cNvPr id="110" name="Group 109"/>
          <p:cNvGrpSpPr/>
          <p:nvPr/>
        </p:nvGrpSpPr>
        <p:grpSpPr>
          <a:xfrm>
            <a:off x="126128" y="4934657"/>
            <a:ext cx="3551459" cy="614950"/>
            <a:chOff x="67807" y="4375000"/>
            <a:chExt cx="3551459" cy="614950"/>
          </a:xfrm>
        </p:grpSpPr>
        <p:pic>
          <p:nvPicPr>
            <p:cNvPr id="111" name="Picture 7"/>
            <p:cNvPicPr>
              <a:picLocks noChangeAspect="1" noChangeArrowheads="1"/>
            </p:cNvPicPr>
            <p:nvPr/>
          </p:nvPicPr>
          <p:blipFill rotWithShape="1">
            <a:blip r:embed="rId11">
              <a:extLst>
                <a:ext uri="{28A0092B-C50C-407E-A947-70E740481C1C}">
                  <a14:useLocalDpi xmlns:a14="http://schemas.microsoft.com/office/drawing/2010/main" val="0"/>
                </a:ext>
              </a:extLst>
            </a:blip>
            <a:srcRect l="-586" t="31288" r="586" b="5965"/>
            <a:stretch/>
          </p:blipFill>
          <p:spPr bwMode="auto">
            <a:xfrm>
              <a:off x="67807" y="4375000"/>
              <a:ext cx="914400" cy="6149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 name="TextBox 111"/>
            <p:cNvSpPr txBox="1"/>
            <p:nvPr/>
          </p:nvSpPr>
          <p:spPr>
            <a:xfrm>
              <a:off x="896531" y="4513198"/>
              <a:ext cx="2722735"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Survey Refined, </a:t>
              </a:r>
              <a:r>
                <a:rPr lang="en-US" sz="1600" dirty="0">
                  <a:latin typeface="Times New Roman" panose="02020603050405020304" pitchFamily="18" charset="0"/>
                  <a:cs typeface="Times New Roman" panose="02020603050405020304" pitchFamily="18" charset="0"/>
                </a:rPr>
                <a:t>and Improved</a:t>
              </a:r>
            </a:p>
          </p:txBody>
        </p:sp>
      </p:grpSp>
    </p:spTree>
    <p:extLst>
      <p:ext uri="{BB962C8B-B14F-4D97-AF65-F5344CB8AC3E}">
        <p14:creationId xmlns:p14="http://schemas.microsoft.com/office/powerpoint/2010/main" val="21513130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1369</TotalTime>
  <Words>2726</Words>
  <Application>Microsoft Macintosh PowerPoint</Application>
  <PresentationFormat>On-screen Show (4:3)</PresentationFormat>
  <Paragraphs>283</Paragraphs>
  <Slides>33</Slides>
  <Notes>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Applied Science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 Slides</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Bell, Jordan R. (MSFC-ZP11)[UAH]</dc:creator>
  <cp:lastModifiedBy>Molthan, Andrew L. (MSFC-ZP11)</cp:lastModifiedBy>
  <cp:revision>123</cp:revision>
  <dcterms:created xsi:type="dcterms:W3CDTF">2016-07-13T13:16:21Z</dcterms:created>
  <dcterms:modified xsi:type="dcterms:W3CDTF">2016-07-27T12:21:31Z</dcterms:modified>
</cp:coreProperties>
</file>