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8" r:id="rId3"/>
    <p:sldId id="270" r:id="rId4"/>
    <p:sldId id="265" r:id="rId5"/>
    <p:sldId id="266" r:id="rId6"/>
    <p:sldId id="268" r:id="rId7"/>
    <p:sldId id="271" r:id="rId8"/>
    <p:sldId id="264" r:id="rId9"/>
    <p:sldId id="262" r:id="rId10"/>
    <p:sldId id="263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0" autoAdjust="0"/>
    <p:restoredTop sz="97229" autoAdjust="0"/>
  </p:normalViewPr>
  <p:slideViewPr>
    <p:cSldViewPr snapToGrid="0" showGuides="1">
      <p:cViewPr varScale="1">
        <p:scale>
          <a:sx n="145" d="100"/>
          <a:sy n="145" d="100"/>
        </p:scale>
        <p:origin x="2141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059BB0-CAFB-4CB3-B1B7-EFDC949F2D3B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8ED736-5FAC-40B3-8BEB-A9070197E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69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838"/>
            <a:ext cx="7886700" cy="8619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0664"/>
            <a:ext cx="7886700" cy="4926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3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5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5342"/>
            <a:ext cx="7886700" cy="4731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19F5-96A9-4E6C-9906-8A050A55B2D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C340-F408-45CA-8532-AD29D075F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09739"/>
            <a:ext cx="7875588" cy="285273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Current Data Delivery and Visualization</a:t>
            </a:r>
            <a:endParaRPr lang="en-US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589464"/>
            <a:ext cx="7875588" cy="150018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Kevin McGrath</a:t>
            </a:r>
            <a:br>
              <a:rPr lang="en-US" sz="1800" dirty="0" smtClean="0"/>
            </a:br>
            <a:r>
              <a:rPr lang="en-US" sz="1800" dirty="0" smtClean="0"/>
              <a:t>Paul Meyer</a:t>
            </a:r>
            <a:br>
              <a:rPr lang="en-US" sz="1800" dirty="0" smtClean="0"/>
            </a:br>
            <a:r>
              <a:rPr lang="en-US" sz="1800" dirty="0" smtClean="0"/>
              <a:t>Matt Smith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Science Advisory Committee</a:t>
            </a:r>
            <a:br>
              <a:rPr lang="en-US" sz="1800" dirty="0" smtClean="0"/>
            </a:br>
            <a:r>
              <a:rPr lang="en-US" sz="1800" dirty="0" smtClean="0"/>
              <a:t>July 2016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Future of AWIPS II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734" y="1180979"/>
            <a:ext cx="8416618" cy="4926300"/>
          </a:xfrm>
        </p:spPr>
        <p:txBody>
          <a:bodyPr/>
          <a:lstStyle/>
          <a:p>
            <a:r>
              <a:rPr lang="en-US" dirty="0"/>
              <a:t>Lead 24-bit RGB and lightning areas</a:t>
            </a:r>
          </a:p>
          <a:p>
            <a:r>
              <a:rPr lang="en-US" dirty="0" smtClean="0"/>
              <a:t>Provide leadership for Integrated Training deployment</a:t>
            </a:r>
          </a:p>
          <a:p>
            <a:r>
              <a:rPr lang="en-US" dirty="0"/>
              <a:t>Continue collaboration with Jason Burks</a:t>
            </a:r>
          </a:p>
          <a:p>
            <a:r>
              <a:rPr lang="en-US" dirty="0" smtClean="0"/>
              <a:t>EPDT</a:t>
            </a:r>
          </a:p>
          <a:p>
            <a:pPr lvl="1"/>
            <a:r>
              <a:rPr lang="en-US" dirty="0" smtClean="0"/>
              <a:t>Transitioned oversight to CIRA in 2016 following departure of Jason Burks</a:t>
            </a:r>
            <a:endParaRPr lang="en-US" dirty="0"/>
          </a:p>
          <a:p>
            <a:pPr lvl="1"/>
            <a:r>
              <a:rPr lang="en-US" dirty="0" smtClean="0"/>
              <a:t>SPoRT to provide:</a:t>
            </a:r>
          </a:p>
          <a:p>
            <a:pPr lvl="2"/>
            <a:r>
              <a:rPr lang="en-US" dirty="0" smtClean="0"/>
              <a:t>Input and guidance</a:t>
            </a:r>
          </a:p>
          <a:p>
            <a:pPr lvl="2"/>
            <a:r>
              <a:rPr lang="en-US" dirty="0" smtClean="0"/>
              <a:t>Technical support</a:t>
            </a:r>
          </a:p>
          <a:p>
            <a:pPr lvl="2"/>
            <a:r>
              <a:rPr lang="en-US" dirty="0" smtClean="0"/>
              <a:t>Continue to assist with hands-on learning and code sprints</a:t>
            </a:r>
          </a:p>
          <a:p>
            <a:pPr lvl="1"/>
            <a:r>
              <a:rPr lang="en-US" dirty="0" smtClean="0"/>
              <a:t>JPSS Code Sprint: Fall</a:t>
            </a:r>
          </a:p>
          <a:p>
            <a:pPr lvl="1"/>
            <a:r>
              <a:rPr lang="en-US" dirty="0" smtClean="0"/>
              <a:t>Classroom Training: Winter/Spring</a:t>
            </a:r>
          </a:p>
          <a:p>
            <a:pPr lvl="1"/>
            <a:r>
              <a:rPr lang="en-US" dirty="0" smtClean="0"/>
              <a:t>AWIPS II configuration management: Fall 2016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IT Infrastructure Improvements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767" y="1120170"/>
            <a:ext cx="7886700" cy="4926300"/>
          </a:xfrm>
        </p:spPr>
        <p:txBody>
          <a:bodyPr/>
          <a:lstStyle/>
          <a:p>
            <a:r>
              <a:rPr lang="en-US" dirty="0" smtClean="0"/>
              <a:t>Upgrades and improvements:</a:t>
            </a:r>
          </a:p>
          <a:p>
            <a:pPr lvl="1"/>
            <a:r>
              <a:rPr lang="en-US" dirty="0" smtClean="0"/>
              <a:t>FTP Server</a:t>
            </a:r>
          </a:p>
          <a:p>
            <a:pPr lvl="1"/>
            <a:r>
              <a:rPr lang="en-US" dirty="0" smtClean="0"/>
              <a:t>Web Server</a:t>
            </a:r>
          </a:p>
          <a:p>
            <a:pPr lvl="1"/>
            <a:r>
              <a:rPr lang="en-US" dirty="0" smtClean="0"/>
              <a:t>LDM Servers</a:t>
            </a:r>
          </a:p>
          <a:p>
            <a:pPr lvl="1"/>
            <a:r>
              <a:rPr lang="en-US" dirty="0" smtClean="0"/>
              <a:t>GOES Ingestors</a:t>
            </a:r>
          </a:p>
          <a:p>
            <a:pPr lvl="1"/>
            <a:r>
              <a:rPr lang="en-US" dirty="0" smtClean="0"/>
              <a:t>GOES-R Ground Station (Fall 2016/Winter 2017)</a:t>
            </a:r>
          </a:p>
          <a:p>
            <a:pPr lvl="1"/>
            <a:r>
              <a:rPr lang="en-US" dirty="0" smtClean="0"/>
              <a:t>Modeling cluster</a:t>
            </a:r>
          </a:p>
          <a:p>
            <a:pPr lvl="1"/>
            <a:r>
              <a:rPr lang="en-US" dirty="0" smtClean="0"/>
              <a:t>Additional development and real-time product machines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Migration from McIDAS to Python-based</a:t>
            </a:r>
          </a:p>
          <a:p>
            <a:r>
              <a:rPr lang="en-US" dirty="0" smtClean="0"/>
              <a:t>Polar2grid</a:t>
            </a:r>
          </a:p>
          <a:p>
            <a:pPr lvl="1"/>
            <a:r>
              <a:rPr lang="en-US" dirty="0" smtClean="0"/>
              <a:t>Submitted code modifications to developers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Decision Support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770" y="1055592"/>
            <a:ext cx="8216924" cy="4926300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various DSSs</a:t>
            </a:r>
          </a:p>
          <a:p>
            <a:pPr lvl="1"/>
            <a:r>
              <a:rPr lang="en-US" dirty="0" smtClean="0"/>
              <a:t>AWIPS</a:t>
            </a:r>
          </a:p>
          <a:p>
            <a:pPr lvl="1"/>
            <a:r>
              <a:rPr lang="en-US" dirty="0" smtClean="0"/>
              <a:t>Branched into NAWIPS in 2010 (NHC/TAFB, AWC, SPC, OPC/SAB/WPC)</a:t>
            </a:r>
          </a:p>
          <a:p>
            <a:pPr lvl="1"/>
            <a:r>
              <a:rPr lang="en-US" dirty="0" smtClean="0"/>
              <a:t>AWIPS II</a:t>
            </a:r>
          </a:p>
          <a:p>
            <a:pPr lvl="1"/>
            <a:r>
              <a:rPr lang="en-US" dirty="0" smtClean="0"/>
              <a:t>Google Earth</a:t>
            </a:r>
          </a:p>
          <a:p>
            <a:r>
              <a:rPr lang="en-US" dirty="0" smtClean="0"/>
              <a:t>Fluency</a:t>
            </a:r>
          </a:p>
          <a:p>
            <a:pPr lvl="1"/>
            <a:r>
              <a:rPr lang="en-US" dirty="0" smtClean="0"/>
              <a:t>Incorporating non-standard datasets</a:t>
            </a:r>
          </a:p>
          <a:p>
            <a:pPr lvl="1"/>
            <a:r>
              <a:rPr lang="en-US" dirty="0" smtClean="0"/>
              <a:t>Site-specific configuration (ingest, menus, labels, color maps, sampling, derived parameters, etc.)</a:t>
            </a:r>
          </a:p>
          <a:p>
            <a:r>
              <a:rPr lang="en-US" dirty="0" smtClean="0"/>
              <a:t>Data provider</a:t>
            </a:r>
          </a:p>
          <a:p>
            <a:pPr lvl="1"/>
            <a:r>
              <a:rPr lang="en-US" dirty="0" smtClean="0"/>
              <a:t>Generate products in DSS-specific formats</a:t>
            </a:r>
          </a:p>
          <a:p>
            <a:pPr lvl="1"/>
            <a:r>
              <a:rPr lang="en-US" dirty="0" smtClean="0"/>
              <a:t>Delivery mechanisms (LDM, FTP, web)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5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672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AWIPS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770" y="1025112"/>
            <a:ext cx="8193018" cy="4926300"/>
          </a:xfrm>
        </p:spPr>
        <p:txBody>
          <a:bodyPr>
            <a:normAutofit lnSpcReduction="10000"/>
          </a:bodyPr>
          <a:lstStyle/>
          <a:p>
            <a:pPr marL="173038" indent="-173038">
              <a:spcBef>
                <a:spcPts val="600"/>
              </a:spcBef>
            </a:pPr>
            <a:r>
              <a:rPr lang="en-US" dirty="0"/>
              <a:t>Designed to be extensible and open</a:t>
            </a:r>
            <a:endParaRPr lang="en-US" sz="1000" dirty="0"/>
          </a:p>
          <a:p>
            <a:pPr marL="173038" indent="-173038">
              <a:spcBef>
                <a:spcPts val="600"/>
              </a:spcBef>
            </a:pPr>
            <a:r>
              <a:rPr lang="en-US" dirty="0"/>
              <a:t>Easier to incorporate non-standard datasets (don’t have to “fake” the system)</a:t>
            </a:r>
          </a:p>
          <a:p>
            <a:pPr marL="173038" indent="-173038">
              <a:spcBef>
                <a:spcPts val="600"/>
              </a:spcBef>
            </a:pPr>
            <a:r>
              <a:rPr lang="en-US" dirty="0"/>
              <a:t>Develop custom </a:t>
            </a:r>
            <a:r>
              <a:rPr lang="en-US" dirty="0" smtClean="0"/>
              <a:t>plug-ins </a:t>
            </a:r>
            <a:r>
              <a:rPr lang="en-US" dirty="0"/>
              <a:t>as necessary (ingest and/or display)</a:t>
            </a:r>
          </a:p>
          <a:p>
            <a:r>
              <a:rPr lang="en-US" dirty="0"/>
              <a:t>Supports 24-bit color depth</a:t>
            </a:r>
          </a:p>
          <a:p>
            <a:r>
              <a:rPr lang="en-US" dirty="0" smtClean="0"/>
              <a:t>SPoRT-supported perspectives:</a:t>
            </a:r>
          </a:p>
          <a:p>
            <a:pPr lvl="1"/>
            <a:r>
              <a:rPr lang="en-US" dirty="0" smtClean="0"/>
              <a:t>D2D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Centers </a:t>
            </a:r>
            <a:r>
              <a:rPr lang="en-US" dirty="0" smtClean="0"/>
              <a:t>Perspective (migration </a:t>
            </a:r>
            <a:r>
              <a:rPr lang="en-US" dirty="0"/>
              <a:t>from </a:t>
            </a:r>
            <a:r>
              <a:rPr lang="en-US" dirty="0" smtClean="0"/>
              <a:t>NAWIPS)</a:t>
            </a:r>
          </a:p>
          <a:p>
            <a:pPr lvl="2"/>
            <a:r>
              <a:rPr lang="en-US" dirty="0" smtClean="0"/>
              <a:t>Member of NCP RGB working group</a:t>
            </a:r>
          </a:p>
          <a:p>
            <a:r>
              <a:rPr lang="en-US" dirty="0" smtClean="0"/>
              <a:t>Ensured continuity of SPoRT products as collaborative partners migrated from AWIPS</a:t>
            </a:r>
          </a:p>
          <a:p>
            <a:pPr lvl="1"/>
            <a:r>
              <a:rPr lang="en-US" dirty="0" smtClean="0"/>
              <a:t>Modified datasets to be compatible with both AWIPS and AWIPS II</a:t>
            </a:r>
          </a:p>
          <a:p>
            <a:pPr lvl="1"/>
            <a:r>
              <a:rPr lang="en-US" dirty="0" smtClean="0"/>
              <a:t>Migration is complete</a:t>
            </a:r>
          </a:p>
          <a:p>
            <a:r>
              <a:rPr lang="en-US" dirty="0" smtClean="0"/>
              <a:t>Participate in biweekly NWS AWIPS II developer telecons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5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672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AWIPS II: NASA Datasets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877" t="20044" r="3898" b="12681"/>
          <a:stretch/>
        </p:blipFill>
        <p:spPr>
          <a:xfrm>
            <a:off x="1950721" y="1075165"/>
            <a:ext cx="3612510" cy="19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419" t="25169" r="13238" b="10148"/>
          <a:stretch/>
        </p:blipFill>
        <p:spPr>
          <a:xfrm>
            <a:off x="5767975" y="3411887"/>
            <a:ext cx="3144377" cy="173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50721" y="2979802"/>
            <a:ext cx="3612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GPM 89 GHz RGB</a:t>
            </a:r>
            <a:endParaRPr lang="en-US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7975" y="5142731"/>
            <a:ext cx="3140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NASA Land Information System: Relative Soil Moisture</a:t>
            </a:r>
            <a:endParaRPr lang="en-US" sz="105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586" t="26856" r="8049" b="12396"/>
          <a:stretch/>
        </p:blipFill>
        <p:spPr>
          <a:xfrm>
            <a:off x="5815583" y="1095236"/>
            <a:ext cx="2749297" cy="189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15583" y="2980484"/>
            <a:ext cx="2749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MODIS </a:t>
            </a:r>
            <a:r>
              <a:rPr lang="en-US" sz="1050" i="1" dirty="0" smtClean="0"/>
              <a:t>Nighttime</a:t>
            </a:r>
            <a:r>
              <a:rPr lang="en-US" sz="1200" i="1" dirty="0" smtClean="0"/>
              <a:t> Microphysics RGB</a:t>
            </a:r>
            <a:endParaRPr lang="en-US" sz="1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82436"/>
          <a:stretch/>
        </p:blipFill>
        <p:spPr>
          <a:xfrm>
            <a:off x="118753" y="1972388"/>
            <a:ext cx="1185137" cy="77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26" y="2814451"/>
            <a:ext cx="707066" cy="4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64" y="3285007"/>
            <a:ext cx="761220" cy="1234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8983" y="3781093"/>
            <a:ext cx="1219672" cy="20884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/>
          <a:stretch/>
        </p:blipFill>
        <p:spPr>
          <a:xfrm>
            <a:off x="2946305" y="3411887"/>
            <a:ext cx="2550571" cy="173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973933" y="5142731"/>
            <a:ext cx="2524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IMERG 1-Day Precipitation Accumulation</a:t>
            </a:r>
            <a:endParaRPr lang="en-US" sz="1050" i="1" dirty="0"/>
          </a:p>
        </p:txBody>
      </p:sp>
      <p:sp>
        <p:nvSpPr>
          <p:cNvPr id="11" name="Rectangle 10"/>
          <p:cNvSpPr/>
          <p:nvPr/>
        </p:nvSpPr>
        <p:spPr>
          <a:xfrm>
            <a:off x="152399" y="2497015"/>
            <a:ext cx="1117601" cy="96716"/>
          </a:xfrm>
          <a:prstGeom prst="rect">
            <a:avLst/>
          </a:prstGeom>
          <a:solidFill>
            <a:srgbClr val="CCFFCC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4814" y="3079125"/>
            <a:ext cx="639762" cy="92700"/>
          </a:xfrm>
          <a:prstGeom prst="rect">
            <a:avLst/>
          </a:prstGeom>
          <a:solidFill>
            <a:srgbClr val="CCFFCC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2503" y="4133225"/>
            <a:ext cx="704797" cy="86350"/>
          </a:xfrm>
          <a:prstGeom prst="rect">
            <a:avLst/>
          </a:prstGeom>
          <a:solidFill>
            <a:srgbClr val="CCFFCC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672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AWIPS II: Client-Side RGBs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290" y="882845"/>
            <a:ext cx="8446656" cy="4926300"/>
          </a:xfrm>
        </p:spPr>
        <p:txBody>
          <a:bodyPr>
            <a:normAutofit/>
          </a:bodyPr>
          <a:lstStyle/>
          <a:p>
            <a:r>
              <a:rPr lang="en-US" sz="2000" dirty="0"/>
              <a:t>RGBs are currently pre-generated by SPoRT in 8-bit color</a:t>
            </a:r>
          </a:p>
          <a:p>
            <a:r>
              <a:rPr lang="en-US" sz="2000" dirty="0" smtClean="0"/>
              <a:t>EPDT developed </a:t>
            </a:r>
            <a:r>
              <a:rPr lang="en-US" sz="2000" dirty="0"/>
              <a:t>code to generate 24-bit RGBs on request</a:t>
            </a:r>
          </a:p>
          <a:p>
            <a:r>
              <a:rPr lang="en-US" sz="2000" dirty="0" smtClean="0"/>
              <a:t>Python “Derived Parameters” code calculates </a:t>
            </a:r>
            <a:r>
              <a:rPr lang="en-US" sz="2000" dirty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G-</a:t>
            </a:r>
            <a:r>
              <a:rPr lang="en-US" sz="2000" dirty="0" smtClean="0">
                <a:solidFill>
                  <a:srgbClr val="00B0F0"/>
                </a:solidFill>
              </a:rPr>
              <a:t>B</a:t>
            </a:r>
            <a:r>
              <a:rPr lang="en-US" sz="2000" dirty="0" smtClean="0"/>
              <a:t> </a:t>
            </a:r>
            <a:r>
              <a:rPr lang="en-US" sz="2000" dirty="0"/>
              <a:t>channels using single-band source data and EUMETSAT “recipes”</a:t>
            </a:r>
          </a:p>
          <a:p>
            <a:r>
              <a:rPr lang="en-US" sz="2000" dirty="0"/>
              <a:t>Benefits:</a:t>
            </a:r>
          </a:p>
          <a:p>
            <a:pPr lvl="1"/>
            <a:r>
              <a:rPr lang="en-US" dirty="0"/>
              <a:t>Much greater color fidelity over legacy 8-bit pre-generated products</a:t>
            </a:r>
          </a:p>
          <a:p>
            <a:pPr lvl="1"/>
            <a:r>
              <a:rPr lang="en-US" dirty="0"/>
              <a:t>Ability for end-users to modify the </a:t>
            </a:r>
            <a:r>
              <a:rPr lang="en-US" dirty="0" smtClean="0"/>
              <a:t>recipes (if so desired)</a:t>
            </a:r>
          </a:p>
          <a:p>
            <a:pPr lvl="1"/>
            <a:r>
              <a:rPr lang="en-US" dirty="0" smtClean="0"/>
              <a:t>Reduces latency caused by external product providers</a:t>
            </a:r>
          </a:p>
          <a:p>
            <a:r>
              <a:rPr lang="en-US" sz="2000" dirty="0" smtClean="0"/>
              <a:t>Successfully evaluated concept using Himawari AHI data at OPG (Spring 2016)</a:t>
            </a:r>
          </a:p>
          <a:p>
            <a:r>
              <a:rPr lang="en-US" sz="2000" dirty="0" smtClean="0"/>
              <a:t>Working to baseline in preparation for GOES-R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68353" y="4547532"/>
            <a:ext cx="7328529" cy="1688310"/>
            <a:chOff x="1176290" y="4432700"/>
            <a:chExt cx="7328529" cy="1688310"/>
          </a:xfrm>
        </p:grpSpPr>
        <p:sp>
          <p:nvSpPr>
            <p:cNvPr id="19" name="TextBox 18"/>
            <p:cNvSpPr txBox="1"/>
            <p:nvPr/>
          </p:nvSpPr>
          <p:spPr>
            <a:xfrm>
              <a:off x="6295945" y="5867094"/>
              <a:ext cx="22088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 smtClean="0"/>
                <a:t>24-bit Visualization</a:t>
              </a:r>
              <a:endParaRPr lang="en-US" sz="1050" i="1" dirty="0">
                <a:latin typeface="+mn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76290" y="4432700"/>
              <a:ext cx="7328529" cy="1438503"/>
              <a:chOff x="1176290" y="4432700"/>
              <a:chExt cx="7328529" cy="143850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213027" y="4605579"/>
                <a:ext cx="1891186" cy="104242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09533" y="5001673"/>
                <a:ext cx="1894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1200" dirty="0" smtClean="0"/>
                  <a:t>: 6.2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m – 7.3 </a:t>
                </a:r>
                <a:r>
                  <a:rPr lang="en-US" sz="1200" dirty="0">
                    <a:sym typeface="Symbol" panose="05050102010706020507" pitchFamily="18" charset="2"/>
                  </a:rPr>
                  <a:t>m </a:t>
                </a:r>
                <a:endParaRPr lang="en-US" sz="1200" dirty="0" smtClean="0"/>
              </a:p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1200" dirty="0" smtClean="0"/>
                  <a:t>: 9.6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m – 11.2 m</a:t>
                </a:r>
                <a:endParaRPr lang="en-US" sz="1200" dirty="0" smtClean="0"/>
              </a:p>
              <a:p>
                <a:pPr algn="ctr"/>
                <a:r>
                  <a:rPr lang="en-US" sz="1200" b="1" dirty="0" smtClean="0">
                    <a:solidFill>
                      <a:srgbClr val="00B0F0"/>
                    </a:solidFill>
                  </a:rPr>
                  <a:t>Blue</a:t>
                </a:r>
                <a:r>
                  <a:rPr lang="en-US" sz="1200" dirty="0" smtClean="0"/>
                  <a:t>: 6.2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m (inverted)</a:t>
                </a:r>
                <a:endParaRPr lang="en-US" sz="1200" dirty="0"/>
              </a:p>
            </p:txBody>
          </p:sp>
          <p:sp>
            <p:nvSpPr>
              <p:cNvPr id="11" name="Flowchart: Magnetic Disk 10"/>
              <p:cNvSpPr/>
              <p:nvPr/>
            </p:nvSpPr>
            <p:spPr>
              <a:xfrm>
                <a:off x="1176290" y="4924990"/>
                <a:ext cx="914400" cy="403597"/>
              </a:xfrm>
              <a:prstGeom prst="flowChartMagneticDisk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Database</a:t>
                </a:r>
                <a:endParaRPr lang="en-US" sz="1400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229779" y="5043034"/>
                <a:ext cx="861640" cy="217836"/>
              </a:xfrm>
              <a:prstGeom prst="rightArrow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09534" y="4605578"/>
                <a:ext cx="18946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Python Code</a:t>
                </a:r>
                <a:br>
                  <a:rPr lang="en-US" sz="1100" b="1" dirty="0" smtClean="0"/>
                </a:br>
                <a:r>
                  <a:rPr lang="en-US" sz="800" i="1" dirty="0"/>
                  <a:t>Example: </a:t>
                </a:r>
                <a:r>
                  <a:rPr lang="en-US" sz="800" i="1" dirty="0" smtClean="0"/>
                  <a:t>AHI </a:t>
                </a:r>
                <a:r>
                  <a:rPr lang="en-US" sz="800" i="1" dirty="0"/>
                  <a:t>Air </a:t>
                </a:r>
                <a:r>
                  <a:rPr lang="en-US" sz="800" i="1" dirty="0" smtClean="0"/>
                  <a:t>Mass </a:t>
                </a:r>
                <a:r>
                  <a:rPr lang="en-US" sz="800" i="1" dirty="0"/>
                  <a:t>Recipe</a:t>
                </a:r>
                <a:endParaRPr lang="en-US" sz="600" i="1" dirty="0"/>
              </a:p>
              <a:p>
                <a:pPr algn="ctr"/>
                <a:endParaRPr lang="en-US" sz="11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90690" y="5258773"/>
                <a:ext cx="10434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 dirty="0" smtClean="0">
                    <a:latin typeface="+mn-lt"/>
                  </a:rPr>
                  <a:t>8-bit Single- Channel Data</a:t>
                </a:r>
                <a:endParaRPr lang="en-US" sz="1100" b="1" i="1" dirty="0">
                  <a:latin typeface="+mn-lt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5244526" y="5043034"/>
                <a:ext cx="861640" cy="217836"/>
              </a:xfrm>
              <a:prstGeom prst="rightArrow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30169" y="5256725"/>
                <a:ext cx="10434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 dirty="0" smtClean="0">
                    <a:latin typeface="+mn-lt"/>
                  </a:rPr>
                  <a:t>3x8-bit Arrays</a:t>
                </a:r>
                <a:endParaRPr lang="en-US" sz="1100" b="1" i="1" dirty="0">
                  <a:latin typeface="+mn-lt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l="2815" t="28805" r="6617" b="12372"/>
              <a:stretch/>
            </p:blipFill>
            <p:spPr>
              <a:xfrm>
                <a:off x="6295945" y="4432700"/>
                <a:ext cx="2208874" cy="143850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3142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978" y="137838"/>
            <a:ext cx="7886700" cy="861940"/>
          </a:xfrm>
        </p:spPr>
        <p:txBody>
          <a:bodyPr/>
          <a:lstStyle/>
          <a:p>
            <a:r>
              <a:rPr lang="en-US" dirty="0" smtClean="0"/>
              <a:t>AWIPS II: Integrated 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81" y="894818"/>
            <a:ext cx="7361754" cy="5273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product-specific training from within AWIPS </a:t>
            </a:r>
            <a:r>
              <a:rPr lang="en-US" dirty="0" smtClean="0"/>
              <a:t>II</a:t>
            </a:r>
          </a:p>
          <a:p>
            <a:r>
              <a:rPr lang="en-US" dirty="0"/>
              <a:t>M</a:t>
            </a:r>
            <a:r>
              <a:rPr lang="en-US" dirty="0" smtClean="0"/>
              <a:t>aterial presented in </a:t>
            </a:r>
            <a:r>
              <a:rPr lang="en-US" dirty="0"/>
              <a:t>a hierarchical </a:t>
            </a:r>
            <a:r>
              <a:rPr lang="en-US" dirty="0" smtClean="0"/>
              <a:t>list based on applicability to current product</a:t>
            </a:r>
          </a:p>
          <a:p>
            <a:r>
              <a:rPr lang="en-US" dirty="0" smtClean="0"/>
              <a:t>Feedback based on 5-star scale</a:t>
            </a:r>
            <a:endParaRPr lang="en-US" dirty="0"/>
          </a:p>
          <a:p>
            <a:r>
              <a:rPr lang="en-US" dirty="0" smtClean="0"/>
              <a:t>Supports </a:t>
            </a:r>
            <a:r>
              <a:rPr lang="en-US" dirty="0"/>
              <a:t>various media types</a:t>
            </a:r>
          </a:p>
          <a:p>
            <a:pPr lvl="1"/>
            <a:r>
              <a:rPr lang="en-US" sz="1600" dirty="0"/>
              <a:t>PDF</a:t>
            </a:r>
          </a:p>
          <a:p>
            <a:pPr lvl="1"/>
            <a:r>
              <a:rPr lang="en-US" sz="1600" dirty="0"/>
              <a:t>Articulate Presenter</a:t>
            </a:r>
          </a:p>
          <a:p>
            <a:pPr lvl="1"/>
            <a:r>
              <a:rPr lang="en-US" sz="1600" dirty="0"/>
              <a:t>HTML</a:t>
            </a:r>
          </a:p>
          <a:p>
            <a:pPr lvl="1"/>
            <a:r>
              <a:rPr lang="en-US" sz="1600" dirty="0" smtClean="0"/>
              <a:t>MP4/AVI</a:t>
            </a:r>
          </a:p>
          <a:p>
            <a:r>
              <a:rPr lang="en-US" dirty="0"/>
              <a:t>Training to reside on central server (VLab)</a:t>
            </a:r>
          </a:p>
          <a:p>
            <a:r>
              <a:rPr lang="en-US" dirty="0"/>
              <a:t>D</a:t>
            </a:r>
            <a:r>
              <a:rPr lang="en-US" dirty="0" smtClean="0"/>
              <a:t>eployed </a:t>
            </a:r>
            <a:r>
              <a:rPr lang="en-US" dirty="0"/>
              <a:t>capabilities to OPG for</a:t>
            </a:r>
            <a:br>
              <a:rPr lang="en-US" dirty="0"/>
            </a:br>
            <a:r>
              <a:rPr lang="en-US" dirty="0"/>
              <a:t>assessment in Spring 2016</a:t>
            </a:r>
          </a:p>
          <a:p>
            <a:pPr lvl="1"/>
            <a:r>
              <a:rPr lang="en-US" dirty="0"/>
              <a:t>SPoRT authored various training modules for</a:t>
            </a:r>
            <a:br>
              <a:rPr lang="en-US" dirty="0"/>
            </a:br>
            <a:r>
              <a:rPr lang="en-US" dirty="0"/>
              <a:t>AHI RGB </a:t>
            </a:r>
            <a:r>
              <a:rPr lang="en-US" dirty="0" smtClean="0"/>
              <a:t>products</a:t>
            </a:r>
            <a:endParaRPr lang="en-US" sz="1600" dirty="0"/>
          </a:p>
          <a:p>
            <a:r>
              <a:rPr lang="en-US" dirty="0" smtClean="0"/>
              <a:t>Continuing collaboration with</a:t>
            </a:r>
            <a:br>
              <a:rPr lang="en-US" dirty="0" smtClean="0"/>
            </a:br>
            <a:r>
              <a:rPr lang="en-US" dirty="0" smtClean="0"/>
              <a:t>Jason Burks to baseline</a:t>
            </a:r>
            <a:endParaRPr lang="en-US" dirty="0"/>
          </a:p>
        </p:txBody>
      </p:sp>
      <p:pic>
        <p:nvPicPr>
          <p:cNvPr id="13" name="Picture 2" descr="https://pbs.twimg.com/media/CdIGDawVIAAr4NS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/>
          <a:stretch/>
        </p:blipFill>
        <p:spPr>
          <a:xfrm>
            <a:off x="5866709" y="3820302"/>
            <a:ext cx="3024336" cy="205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866709" y="587399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AHI Air Mass RGB Quick Guide at OPG</a:t>
            </a:r>
            <a:endParaRPr lang="en-US" sz="105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29375" r="7828" b="16957"/>
          <a:stretch/>
        </p:blipFill>
        <p:spPr>
          <a:xfrm>
            <a:off x="5803448" y="1894312"/>
            <a:ext cx="3186096" cy="147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3447" y="3370729"/>
            <a:ext cx="3186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Search Results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994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978" y="137838"/>
            <a:ext cx="7886700" cy="861940"/>
          </a:xfrm>
        </p:spPr>
        <p:txBody>
          <a:bodyPr/>
          <a:lstStyle/>
          <a:p>
            <a:r>
              <a:rPr lang="en-US" dirty="0" smtClean="0"/>
              <a:t>AWIPS II: Additional Baselined Plug-ins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81" y="894819"/>
            <a:ext cx="5099665" cy="4926300"/>
          </a:xfrm>
        </p:spPr>
        <p:txBody>
          <a:bodyPr/>
          <a:lstStyle/>
          <a:p>
            <a:r>
              <a:rPr lang="en-US" dirty="0" smtClean="0"/>
              <a:t>LMA Decoder</a:t>
            </a:r>
          </a:p>
          <a:p>
            <a:r>
              <a:rPr lang="en-US" dirty="0" smtClean="0"/>
              <a:t>Tracking Meteogram</a:t>
            </a:r>
          </a:p>
          <a:p>
            <a:pPr lvl="1"/>
            <a:r>
              <a:rPr lang="en-US" dirty="0" smtClean="0"/>
              <a:t>Initially developed to track trends in LMA data for identifying lightning jumps</a:t>
            </a:r>
          </a:p>
          <a:p>
            <a:pPr lvl="1"/>
            <a:r>
              <a:rPr lang="en-US" dirty="0" smtClean="0"/>
              <a:t>Supports myriad of products</a:t>
            </a:r>
          </a:p>
          <a:p>
            <a:r>
              <a:rPr lang="en-US" dirty="0" smtClean="0"/>
              <a:t>GLM Decoder</a:t>
            </a:r>
            <a:endParaRPr lang="en-US" dirty="0"/>
          </a:p>
        </p:txBody>
      </p:sp>
      <p:pic>
        <p:nvPicPr>
          <p:cNvPr id="6" name="Picture 5" descr="C:\Users\gstano\Desktop\More_Documents\Liason\Training\Trending_Tool\track_training\more_tracks\third_tr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862" y="978162"/>
            <a:ext cx="3244793" cy="20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stano\Desktop\More_Documents\Liason\Training\Trending_Tool\track_training\more_tracks\third_track_popup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5790" r="2846" b="7970"/>
          <a:stretch/>
        </p:blipFill>
        <p:spPr bwMode="auto">
          <a:xfrm>
            <a:off x="7062837" y="2692591"/>
            <a:ext cx="1847646" cy="16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3218" y="2652159"/>
            <a:ext cx="195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LMA Data</a:t>
            </a:r>
            <a:endParaRPr lang="en-US" sz="1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8" y="3266065"/>
            <a:ext cx="4488826" cy="267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7589" y="5639912"/>
            <a:ext cx="195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Proxy GLM Data</a:t>
            </a:r>
            <a:endParaRPr lang="en-US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434" y="2790658"/>
            <a:ext cx="195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+mn-lt"/>
              </a:rPr>
              <a:t>Tracking Meteogram</a:t>
            </a:r>
            <a:endParaRPr lang="en-US" sz="1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3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024" y="137837"/>
            <a:ext cx="877768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AWIPS II: Experimental Products Devel. Team (EPDT)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816" y="999777"/>
            <a:ext cx="8518228" cy="4396975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 need for AWIPS II development training within community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/>
              <a:t>Create </a:t>
            </a:r>
            <a:r>
              <a:rPr lang="en-US" dirty="0" smtClean="0"/>
              <a:t>an environment </a:t>
            </a:r>
            <a:r>
              <a:rPr lang="en-US" dirty="0"/>
              <a:t>to share AWIPS II development knowledge</a:t>
            </a:r>
          </a:p>
          <a:p>
            <a:pPr lvl="1"/>
            <a:r>
              <a:rPr lang="en-US" dirty="0"/>
              <a:t>Develop technical expertise of AWIPS II within NASA, </a:t>
            </a:r>
            <a:r>
              <a:rPr lang="en-US" dirty="0" smtClean="0"/>
              <a:t>NOAA </a:t>
            </a:r>
            <a:r>
              <a:rPr lang="en-US" dirty="0"/>
              <a:t>CIs, and NWS</a:t>
            </a:r>
          </a:p>
          <a:p>
            <a:pPr lvl="1"/>
            <a:r>
              <a:rPr lang="en-US" dirty="0"/>
              <a:t>Create AWIPS II </a:t>
            </a:r>
            <a:r>
              <a:rPr lang="en-US" dirty="0" smtClean="0"/>
              <a:t>plug-ins: Ingest, Display, Analysis</a:t>
            </a:r>
            <a:endParaRPr lang="en-US" dirty="0"/>
          </a:p>
          <a:p>
            <a:pPr lvl="1"/>
            <a:r>
              <a:rPr lang="en-US" dirty="0"/>
              <a:t>Provide feedback to NWS on:</a:t>
            </a:r>
          </a:p>
          <a:p>
            <a:pPr lvl="2"/>
            <a:r>
              <a:rPr lang="en-US" dirty="0"/>
              <a:t> External development process</a:t>
            </a:r>
          </a:p>
          <a:p>
            <a:pPr lvl="2"/>
            <a:r>
              <a:rPr lang="en-US" dirty="0"/>
              <a:t> Governance of locally developed AWIPS II software</a:t>
            </a:r>
          </a:p>
          <a:p>
            <a:r>
              <a:rPr lang="en-US" dirty="0" smtClean="0"/>
              <a:t>Created in 2013; Leveraged SPoRT core funding to start, now funded</a:t>
            </a:r>
            <a:br>
              <a:rPr lang="en-US" dirty="0" smtClean="0"/>
            </a:br>
            <a:r>
              <a:rPr lang="en-US" dirty="0" smtClean="0"/>
              <a:t> by GOES-R and JPSS Proving Grounds</a:t>
            </a:r>
          </a:p>
          <a:p>
            <a:r>
              <a:rPr lang="en-US" dirty="0" smtClean="0"/>
              <a:t>Support from NWS</a:t>
            </a:r>
          </a:p>
          <a:p>
            <a:r>
              <a:rPr lang="en-US" dirty="0"/>
              <a:t>Participating organizations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656" y="5255152"/>
            <a:ext cx="8478547" cy="745224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7429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NWS </a:t>
            </a:r>
            <a:r>
              <a:rPr lang="en-US" sz="1600" dirty="0" smtClean="0"/>
              <a:t>Regions and WFOs</a:t>
            </a:r>
            <a:endParaRPr lang="en-US" sz="1600" dirty="0"/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NOAA </a:t>
            </a:r>
            <a:r>
              <a:rPr lang="en-US" sz="1600" dirty="0"/>
              <a:t>Cooperative </a:t>
            </a:r>
            <a:r>
              <a:rPr lang="en-US" sz="1600" dirty="0" smtClean="0"/>
              <a:t>Institutes </a:t>
            </a:r>
            <a:r>
              <a:rPr lang="en-US" sz="1600" dirty="0"/>
              <a:t>(and SPoRT)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MDL and GSD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Raytheon</a:t>
            </a:r>
            <a:endParaRPr lang="en-US" sz="1600" dirty="0"/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GOES-R PG AWIPS II developers</a:t>
            </a:r>
          </a:p>
        </p:txBody>
      </p:sp>
    </p:spTree>
    <p:extLst>
      <p:ext uri="{BB962C8B-B14F-4D97-AF65-F5344CB8AC3E}">
        <p14:creationId xmlns:p14="http://schemas.microsoft.com/office/powerpoint/2010/main" val="5021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40" y="3819325"/>
            <a:ext cx="2437177" cy="162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672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AWIPS II: EPDT Learning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64" y="1097930"/>
            <a:ext cx="7886700" cy="4132438"/>
          </a:xfrm>
        </p:spPr>
        <p:txBody>
          <a:bodyPr>
            <a:normAutofit/>
          </a:bodyPr>
          <a:lstStyle/>
          <a:p>
            <a:r>
              <a:rPr lang="en-US" dirty="0" smtClean="0"/>
              <a:t>Bi-weekly Conference </a:t>
            </a:r>
            <a:r>
              <a:rPr lang="en-US" dirty="0"/>
              <a:t>Calls</a:t>
            </a:r>
          </a:p>
          <a:p>
            <a:pPr lvl="1"/>
            <a:r>
              <a:rPr lang="en-US" dirty="0"/>
              <a:t>Prepare for initial hands-on learning</a:t>
            </a:r>
          </a:p>
          <a:p>
            <a:pPr lvl="1"/>
            <a:r>
              <a:rPr lang="en-US" dirty="0"/>
              <a:t>Supplemental topics</a:t>
            </a:r>
          </a:p>
          <a:p>
            <a:r>
              <a:rPr lang="en-US" dirty="0" smtClean="0"/>
              <a:t>Classroom Training</a:t>
            </a:r>
          </a:p>
          <a:p>
            <a:pPr lvl="1"/>
            <a:r>
              <a:rPr lang="en-US" dirty="0" smtClean="0"/>
              <a:t>Learn </a:t>
            </a:r>
            <a:r>
              <a:rPr lang="en-US" dirty="0"/>
              <a:t>to develop a </a:t>
            </a:r>
            <a:r>
              <a:rPr lang="en-US" dirty="0" smtClean="0"/>
              <a:t>plug-in </a:t>
            </a:r>
            <a:r>
              <a:rPr lang="en-US" dirty="0"/>
              <a:t>from ingest to </a:t>
            </a:r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Hands-on learning</a:t>
            </a:r>
          </a:p>
          <a:p>
            <a:pPr lvl="1"/>
            <a:r>
              <a:rPr lang="en-US" dirty="0" smtClean="0"/>
              <a:t>Raytheon developers provide visualization training</a:t>
            </a:r>
            <a:endParaRPr lang="en-US" dirty="0"/>
          </a:p>
          <a:p>
            <a:r>
              <a:rPr lang="en-US" dirty="0" smtClean="0"/>
              <a:t> Code </a:t>
            </a:r>
            <a:r>
              <a:rPr lang="en-US" dirty="0"/>
              <a:t>Sprint</a:t>
            </a:r>
          </a:p>
          <a:p>
            <a:pPr lvl="1"/>
            <a:r>
              <a:rPr lang="en-US" dirty="0"/>
              <a:t>Participants pick project and “learn by doing”</a:t>
            </a:r>
          </a:p>
          <a:p>
            <a:pPr lvl="1"/>
            <a:r>
              <a:rPr lang="en-US" dirty="0"/>
              <a:t>Work on projects in small groups</a:t>
            </a:r>
          </a:p>
          <a:p>
            <a:pPr lvl="1"/>
            <a:r>
              <a:rPr lang="en-US" dirty="0"/>
              <a:t>Groups help each other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47" y="893174"/>
            <a:ext cx="2495370" cy="166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990542" y="5136887"/>
            <a:ext cx="316752" cy="431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83082" y="5568402"/>
            <a:ext cx="2504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Side effects of AWIPS II development may include persistent head-scratching.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4452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695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Current Data Delivery and Visualization</vt:lpstr>
      <vt:lpstr>Decision Support Systems</vt:lpstr>
      <vt:lpstr>AWIPS II</vt:lpstr>
      <vt:lpstr>AWIPS II: NASA Datasets</vt:lpstr>
      <vt:lpstr>AWIPS II: Client-Side RGBs</vt:lpstr>
      <vt:lpstr>AWIPS II: Integrated Training</vt:lpstr>
      <vt:lpstr>AWIPS II: Additional Baselined Plug-ins</vt:lpstr>
      <vt:lpstr>AWIPS II: Experimental Products Devel. Team (EPDT)</vt:lpstr>
      <vt:lpstr>AWIPS II: EPDT Learning Structure</vt:lpstr>
      <vt:lpstr>Future of AWIPS II Development</vt:lpstr>
      <vt:lpstr>IT Infrastructure Improvements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Jordan R. (MSFC-ZP11)[UAH]</dc:creator>
  <cp:lastModifiedBy>Kevin M. McGrath</cp:lastModifiedBy>
  <cp:revision>113</cp:revision>
  <cp:lastPrinted>2016-07-22T14:49:00Z</cp:lastPrinted>
  <dcterms:created xsi:type="dcterms:W3CDTF">2016-07-13T13:16:21Z</dcterms:created>
  <dcterms:modified xsi:type="dcterms:W3CDTF">2016-07-27T16:37:57Z</dcterms:modified>
</cp:coreProperties>
</file>