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259" r:id="rId3"/>
    <p:sldId id="264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DD37C0-57A4-46FB-BDD4-ADF7C61865C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0F73EC-9ED3-4A06-A019-923C748E8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6F3FD-0ED8-4903-BD17-00727C126AD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FD9C4A-9F4C-464A-B6D7-F7E3B15012F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40B443-981F-4467-9B05-54787010BE6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46503B-3B12-424F-87F6-9DC96DFF289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86D29E-A1E1-4969-9F10-B6045967763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4469CC-BF81-4495-93F9-F21A44DCBF1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CCB1-1B96-4330-B65A-0DD6CAB11CD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D61A-D784-494C-A8EA-A36DD75D0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55BA-B344-4DFE-8B9D-50287EA58C9D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D3EE-13C8-4EDC-AF48-3D8B286A5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B208-2FCC-44E0-A74F-10F61EA6F72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DFD3-577B-4BED-96C3-1577331C4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F3C-9EF0-4ADA-AB4B-59837B6C3C53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CB09-9BA3-4D7D-B956-AF8B78923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DE8D-5E81-43EE-A0DB-CB87F4E94DF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DF5B-A01F-4838-A162-35A4E2C08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FC22-F751-4756-A994-8F67C569E9BF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F258-5D24-4324-A34A-F99299B8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7872-FDAE-491F-BD6C-E768E977949F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F3E8-9236-4862-868F-9D89CEB2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D7D7-7DEB-4F3E-92F3-62656A97C18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A942-DA60-4B55-8691-55DA57EB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C360-0146-4FD1-B48B-CC044B6DE43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953B-250B-4A45-A7F8-A29256F7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5EDB-C8DF-40F6-B073-9020E361B9E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DC85-4531-412B-A07F-B4A97F8E7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97A1-FABB-469C-A650-83F2681DCCA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9478-5616-49EE-B6C7-86E344355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E107AE-5C78-4CA7-9FD2-B01B5524FAB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15E8D8-2F20-49E2-92C0-10472E611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3058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Meeting Expectations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33400" y="2020888"/>
            <a:ext cx="8153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latin typeface="Calibri" pitchFamily="34" charset="0"/>
              </a:rPr>
              <a:t>Gary Jedlovec</a:t>
            </a:r>
          </a:p>
          <a:p>
            <a:endParaRPr lang="en-US" sz="2600">
              <a:latin typeface="Calibri" pitchFamily="34" charset="0"/>
            </a:endParaRPr>
          </a:p>
          <a:p>
            <a:r>
              <a:rPr lang="en-US" sz="2600">
                <a:latin typeface="Calibri" pitchFamily="34" charset="0"/>
              </a:rPr>
              <a:t>Purpose of review</a:t>
            </a:r>
          </a:p>
          <a:p>
            <a:r>
              <a:rPr lang="en-US" sz="2600">
                <a:latin typeface="Calibri" pitchFamily="34" charset="0"/>
              </a:rPr>
              <a:t>SPoRT Mission and Vision</a:t>
            </a:r>
          </a:p>
          <a:p>
            <a:r>
              <a:rPr lang="en-US" sz="2600">
                <a:latin typeface="Calibri" pitchFamily="34" charset="0"/>
              </a:rPr>
              <a:t>Role of Science Advisory Committee</a:t>
            </a:r>
          </a:p>
          <a:p>
            <a:r>
              <a:rPr lang="en-US" sz="2600">
                <a:latin typeface="Calibri" pitchFamily="34" charset="0"/>
              </a:rPr>
              <a:t>Charge to Committee members</a:t>
            </a:r>
          </a:p>
          <a:p>
            <a:endParaRPr lang="en-US" sz="2600">
              <a:latin typeface="Calibri" pitchFamily="34" charset="0"/>
            </a:endParaRPr>
          </a:p>
          <a:p>
            <a:endParaRPr lang="en-US" sz="2600">
              <a:latin typeface="Calibri" pitchFamily="34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4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 of </a:t>
            </a:r>
            <a:r>
              <a:rPr lang="en-US" sz="4000" smtClean="0"/>
              <a:t>Review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713" indent="-112713" eaLnBrk="1" hangingPunct="1">
              <a:buFont typeface="Arial" pitchFamily="34" charset="0"/>
              <a:buNone/>
              <a:defRPr/>
            </a:pPr>
            <a:r>
              <a:rPr lang="en-US" sz="2400" dirty="0" err="1" smtClean="0"/>
              <a:t>SPoRT</a:t>
            </a:r>
            <a:r>
              <a:rPr lang="en-US" sz="2400" dirty="0" smtClean="0"/>
              <a:t> to provide comprehensive update to SAC on recent research and transition activities and partner interactions</a:t>
            </a:r>
          </a:p>
          <a:p>
            <a:pPr marL="112713" indent="-112713" eaLnBrk="1" hangingPunct="1">
              <a:buFont typeface="Arial" pitchFamily="34" charset="0"/>
              <a:buNone/>
              <a:defRPr/>
            </a:pPr>
            <a:r>
              <a:rPr lang="en-US" sz="2400" dirty="0" smtClean="0"/>
              <a:t>SAC to provide:</a:t>
            </a:r>
          </a:p>
          <a:p>
            <a:pPr marL="740664" lvl="1" indent="-283464" ea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feedback on strengths, weaknesses, and accomplishments</a:t>
            </a:r>
          </a:p>
          <a:p>
            <a:pPr marL="740664" lvl="1" indent="-283464" ea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direction for future activities</a:t>
            </a:r>
          </a:p>
          <a:p>
            <a:pPr marL="740664" lvl="1" indent="-283464" ea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other program guidance</a:t>
            </a:r>
          </a:p>
          <a:p>
            <a:pPr marL="171450" indent="-171450" eaLnBrk="1" hangingPunct="1">
              <a:buFont typeface="Arial" pitchFamily="34" charset="0"/>
              <a:buNone/>
              <a:defRPr/>
            </a:pPr>
            <a:r>
              <a:rPr lang="en-US" sz="2400" dirty="0" smtClean="0"/>
              <a:t>Benefits:</a:t>
            </a:r>
          </a:p>
          <a:p>
            <a:pPr lvl="1" ea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err="1" smtClean="0"/>
              <a:t>SPoRT</a:t>
            </a:r>
            <a:r>
              <a:rPr lang="en-US" sz="2000" dirty="0" smtClean="0"/>
              <a:t> scientists – improve focus of activities</a:t>
            </a:r>
          </a:p>
          <a:p>
            <a:pPr lvl="1" ea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NASA Headquarters Program Manager (Tsengdar Lee) – program emphasis and funding support</a:t>
            </a:r>
          </a:p>
          <a:p>
            <a:pPr lvl="1" ea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Beneficiaries, partners, and end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Foundation of </a:t>
            </a:r>
            <a:r>
              <a:rPr lang="en-US" sz="4000" dirty="0" err="1">
                <a:latin typeface="+mj-lt"/>
                <a:ea typeface="+mj-ea"/>
                <a:cs typeface="+mj-cs"/>
              </a:rPr>
              <a:t>SPoRT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099" name="Content Placeholder 16"/>
          <p:cNvSpPr txBox="1">
            <a:spLocks/>
          </p:cNvSpPr>
          <p:nvPr/>
        </p:nvSpPr>
        <p:spPr bwMode="auto">
          <a:xfrm>
            <a:off x="457200" y="990600"/>
            <a:ext cx="8229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2713" indent="-112713">
              <a:lnSpc>
                <a:spcPct val="85000"/>
              </a:lnSpc>
              <a:spcBef>
                <a:spcPts val="600"/>
              </a:spcBef>
              <a:buFont typeface="Arial" charset="0"/>
              <a:buNone/>
            </a:pPr>
            <a:r>
              <a:rPr lang="en-US" sz="2000" u="sng">
                <a:latin typeface="Calibri" pitchFamily="34" charset="0"/>
              </a:rPr>
              <a:t>Mission</a:t>
            </a:r>
            <a:r>
              <a:rPr lang="en-US" sz="2000">
                <a:latin typeface="Calibri" pitchFamily="34" charset="0"/>
              </a:rPr>
              <a:t> - Apply </a:t>
            </a:r>
            <a:r>
              <a:rPr lang="en-US" sz="2000" b="1" i="1">
                <a:latin typeface="Calibri" pitchFamily="34" charset="0"/>
              </a:rPr>
              <a:t>NASA measurement systems and unique Earth science research</a:t>
            </a:r>
            <a:r>
              <a:rPr lang="en-US" sz="2000">
                <a:latin typeface="Calibri" pitchFamily="34" charset="0"/>
              </a:rPr>
              <a:t> to improve the accuracy of short-term (0-24 hr) weather prediction at </a:t>
            </a:r>
            <a:r>
              <a:rPr lang="en-US" sz="2000" u="sng">
                <a:latin typeface="Calibri" pitchFamily="34" charset="0"/>
              </a:rPr>
              <a:t>the regional and local scale </a:t>
            </a:r>
            <a:endParaRPr lang="en-US" sz="2000">
              <a:latin typeface="Calibri" pitchFamily="34" charset="0"/>
            </a:endParaRPr>
          </a:p>
          <a:p>
            <a:pPr marL="112713" indent="-112713">
              <a:spcBef>
                <a:spcPct val="20000"/>
              </a:spcBef>
              <a:buFont typeface="Arial" charset="0"/>
              <a:buNone/>
            </a:pPr>
            <a:r>
              <a:rPr lang="en-US" sz="2000" u="sng">
                <a:latin typeface="Calibri" pitchFamily="34" charset="0"/>
              </a:rPr>
              <a:t>Goals</a:t>
            </a:r>
            <a:r>
              <a:rPr lang="en-US" sz="2000">
                <a:latin typeface="Calibri" pitchFamily="34" charset="0"/>
              </a:rPr>
              <a:t>:</a:t>
            </a:r>
            <a:r>
              <a:rPr lang="en-US" sz="2200">
                <a:latin typeface="Calibri" pitchFamily="34" charset="0"/>
              </a:rPr>
              <a:t> </a:t>
            </a:r>
          </a:p>
          <a:p>
            <a:pPr marL="339725" lvl="1" indent="-227013">
              <a:lnSpc>
                <a:spcPct val="85000"/>
              </a:lnSpc>
              <a:spcBef>
                <a:spcPts val="300"/>
              </a:spcBef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Evaluate and assess the utility of NASA Earth Science data and products and unique research  capabilities to address operational weather forecast problems </a:t>
            </a:r>
          </a:p>
          <a:p>
            <a:pPr marL="339725" lvl="1" indent="-227013">
              <a:lnSpc>
                <a:spcPct val="85000"/>
              </a:lnSpc>
              <a:spcBef>
                <a:spcPts val="300"/>
              </a:spcBef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Develop and end to end framework to transition research capabilities to the operational weather community</a:t>
            </a:r>
          </a:p>
          <a:p>
            <a:pPr marL="339725" lvl="1" indent="-227013">
              <a:lnSpc>
                <a:spcPct val="85000"/>
              </a:lnSpc>
              <a:spcBef>
                <a:spcPts val="300"/>
              </a:spcBef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Provide an environment which enables the development and testing of new capabilities to improve short-term weather forecasts on a regional scale</a:t>
            </a:r>
          </a:p>
          <a:p>
            <a:pPr marL="339725" lvl="1" indent="-227013">
              <a:lnSpc>
                <a:spcPct val="85000"/>
              </a:lnSpc>
              <a:spcBef>
                <a:spcPts val="300"/>
              </a:spcBef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Ensure successful transition of new capabilities to operational weather entities for the benefit of society</a:t>
            </a:r>
          </a:p>
          <a:p>
            <a:pPr marL="112713" indent="-112713">
              <a:lnSpc>
                <a:spcPct val="85000"/>
              </a:lnSpc>
              <a:spcBef>
                <a:spcPts val="600"/>
              </a:spcBef>
              <a:buFont typeface="Arial" charset="0"/>
              <a:buNone/>
            </a:pPr>
            <a:r>
              <a:rPr lang="en-US" sz="2000" u="sng">
                <a:latin typeface="Calibri" pitchFamily="34" charset="0"/>
              </a:rPr>
              <a:t>Vision</a:t>
            </a:r>
            <a:r>
              <a:rPr lang="en-US" sz="2000">
                <a:latin typeface="Calibri" pitchFamily="34" charset="0"/>
              </a:rPr>
              <a:t> – to become the focal point and facilitator for the transfer of NASA Earth science technologies to the operational weather community with emphasis on short-term forecasting on the regional and local scale</a:t>
            </a: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2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2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3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1371600" y="4892675"/>
            <a:ext cx="6324600" cy="1508125"/>
            <a:chOff x="864" y="3082"/>
            <a:chExt cx="3984" cy="950"/>
          </a:xfrm>
        </p:grpSpPr>
        <p:sp>
          <p:nvSpPr>
            <p:cNvPr id="4102" name="AutoShape 15"/>
            <p:cNvSpPr>
              <a:spLocks noChangeAspect="1" noChangeArrowheads="1"/>
            </p:cNvSpPr>
            <p:nvPr/>
          </p:nvSpPr>
          <p:spPr bwMode="auto">
            <a:xfrm>
              <a:off x="864" y="3082"/>
              <a:ext cx="398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3" name="Group 16"/>
            <p:cNvGrpSpPr>
              <a:grpSpLocks/>
            </p:cNvGrpSpPr>
            <p:nvPr/>
          </p:nvGrpSpPr>
          <p:grpSpPr bwMode="auto">
            <a:xfrm>
              <a:off x="913" y="3415"/>
              <a:ext cx="3702" cy="96"/>
              <a:chOff x="144" y="2928"/>
              <a:chExt cx="5424" cy="96"/>
            </a:xfrm>
          </p:grpSpPr>
          <p:sp>
            <p:nvSpPr>
              <p:cNvPr id="4123" name="AutoShape 17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24" name="AutoShape 18"/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25" name="AutoShape 19"/>
              <p:cNvSpPr>
                <a:spLocks noChangeArrowheads="1"/>
              </p:cNvSpPr>
              <p:nvPr/>
            </p:nvSpPr>
            <p:spPr bwMode="auto">
              <a:xfrm>
                <a:off x="5472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26" name="AutoShape 20"/>
              <p:cNvSpPr>
                <a:spLocks noChangeArrowheads="1"/>
              </p:cNvSpPr>
              <p:nvPr/>
            </p:nvSpPr>
            <p:spPr bwMode="auto">
              <a:xfrm>
                <a:off x="3456" y="2928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4104" name="Text Box 21"/>
            <p:cNvSpPr txBox="1">
              <a:spLocks noChangeArrowheads="1"/>
            </p:cNvSpPr>
            <p:nvPr/>
          </p:nvSpPr>
          <p:spPr bwMode="auto">
            <a:xfrm>
              <a:off x="1787" y="3463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FY05</a:t>
              </a:r>
              <a:endParaRPr lang="en-US"/>
            </a:p>
          </p:txBody>
        </p:sp>
        <p:sp>
          <p:nvSpPr>
            <p:cNvPr id="4105" name="Rectangle 22"/>
            <p:cNvSpPr>
              <a:spLocks noChangeArrowheads="1"/>
            </p:cNvSpPr>
            <p:nvPr/>
          </p:nvSpPr>
          <p:spPr bwMode="auto">
            <a:xfrm>
              <a:off x="4578" y="3254"/>
              <a:ext cx="270" cy="16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r>
                <a:rPr lang="en-US" sz="1100">
                  <a:solidFill>
                    <a:srgbClr val="000000"/>
                  </a:solidFill>
                </a:rPr>
                <a:t>  IV</a:t>
              </a:r>
              <a:endParaRPr lang="en-US"/>
            </a:p>
          </p:txBody>
        </p:sp>
        <p:sp>
          <p:nvSpPr>
            <p:cNvPr id="4106" name="Rectangle 23"/>
            <p:cNvSpPr>
              <a:spLocks noChangeArrowheads="1"/>
            </p:cNvSpPr>
            <p:nvPr/>
          </p:nvSpPr>
          <p:spPr bwMode="auto">
            <a:xfrm>
              <a:off x="974" y="3254"/>
              <a:ext cx="813" cy="161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Phase I</a:t>
              </a:r>
              <a:endParaRPr lang="en-US"/>
            </a:p>
          </p:txBody>
        </p:sp>
        <p:sp>
          <p:nvSpPr>
            <p:cNvPr id="4107" name="Rectangle 24"/>
            <p:cNvSpPr>
              <a:spLocks noChangeArrowheads="1"/>
            </p:cNvSpPr>
            <p:nvPr/>
          </p:nvSpPr>
          <p:spPr bwMode="auto">
            <a:xfrm>
              <a:off x="1776" y="3254"/>
              <a:ext cx="1453" cy="161"/>
            </a:xfrm>
            <a:prstGeom prst="rect">
              <a:avLst/>
            </a:prstGeom>
            <a:solidFill>
              <a:srgbClr val="F692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Phase II	</a:t>
              </a:r>
              <a:endParaRPr lang="en-US"/>
            </a:p>
          </p:txBody>
        </p:sp>
        <p:sp>
          <p:nvSpPr>
            <p:cNvPr id="4108" name="Rectangle 25" descr="Dark upward diagonal"/>
            <p:cNvSpPr>
              <a:spLocks noChangeArrowheads="1"/>
            </p:cNvSpPr>
            <p:nvPr/>
          </p:nvSpPr>
          <p:spPr bwMode="auto">
            <a:xfrm>
              <a:off x="3229" y="3254"/>
              <a:ext cx="1365" cy="161"/>
            </a:xfrm>
            <a:prstGeom prst="rect">
              <a:avLst/>
            </a:prstGeom>
            <a:pattFill prst="dk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5917" tIns="42958" rIns="85917" bIns="4295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Phase III</a:t>
              </a:r>
              <a:endParaRPr lang="en-US"/>
            </a:p>
          </p:txBody>
        </p:sp>
        <p:sp>
          <p:nvSpPr>
            <p:cNvPr id="4109" name="Text Box 26"/>
            <p:cNvSpPr txBox="1">
              <a:spLocks noChangeArrowheads="1"/>
            </p:cNvSpPr>
            <p:nvPr/>
          </p:nvSpPr>
          <p:spPr bwMode="auto">
            <a:xfrm>
              <a:off x="986" y="3084"/>
              <a:ext cx="8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300" b="1">
                  <a:solidFill>
                    <a:srgbClr val="000000"/>
                  </a:solidFill>
                </a:rPr>
                <a:t>Development</a:t>
              </a:r>
              <a:endParaRPr lang="en-US"/>
            </a:p>
          </p:txBody>
        </p:sp>
        <p:sp>
          <p:nvSpPr>
            <p:cNvPr id="4110" name="Text Box 27"/>
            <p:cNvSpPr txBox="1">
              <a:spLocks noChangeArrowheads="1"/>
            </p:cNvSpPr>
            <p:nvPr/>
          </p:nvSpPr>
          <p:spPr bwMode="auto">
            <a:xfrm>
              <a:off x="2000" y="3082"/>
              <a:ext cx="94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300" b="1">
                  <a:solidFill>
                    <a:srgbClr val="000000"/>
                  </a:solidFill>
                </a:rPr>
                <a:t>Implementation</a:t>
              </a:r>
              <a:endParaRPr lang="en-US"/>
            </a:p>
          </p:txBody>
        </p:sp>
        <p:sp>
          <p:nvSpPr>
            <p:cNvPr id="4111" name="Text Box 28"/>
            <p:cNvSpPr txBox="1">
              <a:spLocks noChangeArrowheads="1"/>
            </p:cNvSpPr>
            <p:nvPr/>
          </p:nvSpPr>
          <p:spPr bwMode="auto">
            <a:xfrm>
              <a:off x="3584" y="3082"/>
              <a:ext cx="73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300" b="1">
                  <a:solidFill>
                    <a:srgbClr val="000000"/>
                  </a:solidFill>
                </a:rPr>
                <a:t> Adaptation</a:t>
              </a:r>
              <a:endParaRPr lang="en-US"/>
            </a:p>
          </p:txBody>
        </p:sp>
        <p:sp>
          <p:nvSpPr>
            <p:cNvPr id="4112" name="Text Box 29"/>
            <p:cNvSpPr txBox="1">
              <a:spLocks noChangeArrowheads="1"/>
            </p:cNvSpPr>
            <p:nvPr/>
          </p:nvSpPr>
          <p:spPr bwMode="auto">
            <a:xfrm>
              <a:off x="864" y="3482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FY02</a:t>
              </a:r>
              <a:endParaRPr lang="en-US"/>
            </a:p>
          </p:txBody>
        </p:sp>
        <p:sp>
          <p:nvSpPr>
            <p:cNvPr id="4113" name="Text Box 30"/>
            <p:cNvSpPr txBox="1">
              <a:spLocks noChangeArrowheads="1"/>
            </p:cNvSpPr>
            <p:nvPr/>
          </p:nvSpPr>
          <p:spPr bwMode="auto">
            <a:xfrm>
              <a:off x="3124" y="3482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FY10</a:t>
              </a:r>
              <a:endParaRPr lang="en-US"/>
            </a:p>
          </p:txBody>
        </p:sp>
        <p:sp>
          <p:nvSpPr>
            <p:cNvPr id="4114" name="Text Box 31"/>
            <p:cNvSpPr txBox="1">
              <a:spLocks noChangeArrowheads="1"/>
            </p:cNvSpPr>
            <p:nvPr/>
          </p:nvSpPr>
          <p:spPr bwMode="auto">
            <a:xfrm>
              <a:off x="4501" y="3463"/>
              <a:ext cx="3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r>
                <a:rPr lang="en-US" sz="1000">
                  <a:solidFill>
                    <a:srgbClr val="000000"/>
                  </a:solidFill>
                </a:rPr>
                <a:t>FY15</a:t>
              </a:r>
              <a:endParaRPr lang="en-US"/>
            </a:p>
          </p:txBody>
        </p:sp>
        <p:sp>
          <p:nvSpPr>
            <p:cNvPr id="4115" name="Text Box 32"/>
            <p:cNvSpPr txBox="1">
              <a:spLocks noChangeArrowheads="1"/>
            </p:cNvSpPr>
            <p:nvPr/>
          </p:nvSpPr>
          <p:spPr bwMode="auto">
            <a:xfrm>
              <a:off x="2042" y="3608"/>
              <a:ext cx="90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user interaction, assessment,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end user focus</a:t>
              </a:r>
              <a:endParaRPr lang="en-US" b="1"/>
            </a:p>
          </p:txBody>
        </p:sp>
        <p:sp>
          <p:nvSpPr>
            <p:cNvPr id="4116" name="Text Box 33"/>
            <p:cNvSpPr txBox="1">
              <a:spLocks noChangeArrowheads="1"/>
            </p:cNvSpPr>
            <p:nvPr/>
          </p:nvSpPr>
          <p:spPr bwMode="auto">
            <a:xfrm>
              <a:off x="954" y="3608"/>
              <a:ext cx="83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paradigm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relationships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>
                  <a:solidFill>
                    <a:srgbClr val="808080"/>
                  </a:solidFill>
                </a:rPr>
                <a:t>forecast problem</a:t>
              </a:r>
              <a:endParaRPr lang="en-US" b="1"/>
            </a:p>
          </p:txBody>
        </p:sp>
        <p:sp>
          <p:nvSpPr>
            <p:cNvPr id="4117" name="Text Box 34"/>
            <p:cNvSpPr txBox="1">
              <a:spLocks noChangeArrowheads="1"/>
            </p:cNvSpPr>
            <p:nvPr/>
          </p:nvSpPr>
          <p:spPr bwMode="auto">
            <a:xfrm>
              <a:off x="3303" y="3627"/>
              <a:ext cx="124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917" tIns="42958" rIns="85917" bIns="42958"/>
            <a:lstStyle/>
            <a:p>
              <a:pPr algn="ctr">
                <a:lnSpc>
                  <a:spcPct val="85000"/>
                </a:lnSpc>
              </a:pPr>
              <a:r>
                <a:rPr lang="en-US" sz="1100" b="1" i="1">
                  <a:solidFill>
                    <a:srgbClr val="808080"/>
                  </a:solidFill>
                </a:rPr>
                <a:t>expand partnerships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i="1">
                  <a:solidFill>
                    <a:srgbClr val="808080"/>
                  </a:solidFill>
                </a:rPr>
                <a:t>new data, display systems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i="1">
                  <a:solidFill>
                    <a:srgbClr val="808080"/>
                  </a:solidFill>
                </a:rPr>
                <a:t>new forecast problems</a:t>
              </a:r>
              <a:endParaRPr lang="en-US" b="1"/>
            </a:p>
          </p:txBody>
        </p:sp>
        <p:sp>
          <p:nvSpPr>
            <p:cNvPr id="4118" name="AutoShape 35"/>
            <p:cNvSpPr>
              <a:spLocks noChangeArrowheads="1"/>
            </p:cNvSpPr>
            <p:nvPr/>
          </p:nvSpPr>
          <p:spPr bwMode="auto">
            <a:xfrm>
              <a:off x="956" y="3409"/>
              <a:ext cx="48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9" name="AutoShape 36"/>
            <p:cNvSpPr>
              <a:spLocks noChangeArrowheads="1"/>
            </p:cNvSpPr>
            <p:nvPr/>
          </p:nvSpPr>
          <p:spPr bwMode="auto">
            <a:xfrm>
              <a:off x="1743" y="3409"/>
              <a:ext cx="48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20" name="AutoShape 37"/>
            <p:cNvSpPr>
              <a:spLocks noChangeArrowheads="1"/>
            </p:cNvSpPr>
            <p:nvPr/>
          </p:nvSpPr>
          <p:spPr bwMode="auto">
            <a:xfrm>
              <a:off x="3202" y="3409"/>
              <a:ext cx="48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21" name="AutoShape 38"/>
            <p:cNvSpPr>
              <a:spLocks noChangeArrowheads="1"/>
            </p:cNvSpPr>
            <p:nvPr/>
          </p:nvSpPr>
          <p:spPr bwMode="auto">
            <a:xfrm>
              <a:off x="4558" y="3409"/>
              <a:ext cx="49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SAC </a:t>
            </a:r>
            <a:r>
              <a:rPr lang="en-US" sz="4000" dirty="0">
                <a:latin typeface="+mj-lt"/>
                <a:ea typeface="+mj-ea"/>
                <a:cs typeface="+mj-cs"/>
              </a:rPr>
              <a:t>Membership</a:t>
            </a:r>
          </a:p>
        </p:txBody>
      </p:sp>
      <p:sp>
        <p:nvSpPr>
          <p:cNvPr id="5123" name="Content Placeholder 16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Aft>
                <a:spcPct val="250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Represent beneficiaries, partners, end users - diversity</a:t>
            </a:r>
          </a:p>
          <a:p>
            <a:pPr lvl="1" indent="-228600">
              <a:lnSpc>
                <a:spcPct val="85000"/>
              </a:lnSpc>
              <a:spcAft>
                <a:spcPct val="25000"/>
              </a:spcAft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Knowledgeable of research to transition activities, NASA observational and research capabilities, end user forecast problems</a:t>
            </a:r>
          </a:p>
          <a:p>
            <a:pPr lvl="1" indent="-228600">
              <a:lnSpc>
                <a:spcPct val="85000"/>
              </a:lnSpc>
              <a:spcAft>
                <a:spcPct val="25000"/>
              </a:spcAft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Representatives from operational and research partners </a:t>
            </a:r>
          </a:p>
          <a:p>
            <a:pPr marL="685800" lvl="2" indent="-114300">
              <a:lnSpc>
                <a:spcPct val="85000"/>
              </a:lnSpc>
              <a:spcAft>
                <a:spcPct val="10000"/>
              </a:spcAft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NWS</a:t>
            </a:r>
          </a:p>
          <a:p>
            <a:pPr marL="685800" lvl="2" indent="-114300">
              <a:lnSpc>
                <a:spcPct val="85000"/>
              </a:lnSpc>
              <a:spcAft>
                <a:spcPct val="10000"/>
              </a:spcAft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NESDIS / ORA</a:t>
            </a:r>
          </a:p>
          <a:p>
            <a:pPr marL="685800" lvl="2" indent="-114300">
              <a:lnSpc>
                <a:spcPct val="85000"/>
              </a:lnSpc>
              <a:spcAft>
                <a:spcPct val="10000"/>
              </a:spcAft>
              <a:buSzPct val="85000"/>
              <a:buFontTx/>
              <a:buChar char="•"/>
            </a:pPr>
            <a:r>
              <a:rPr lang="en-US">
                <a:latin typeface="Calibri" pitchFamily="34" charset="0"/>
              </a:rPr>
              <a:t>NCEP / JCSDA</a:t>
            </a:r>
          </a:p>
          <a:p>
            <a:pPr marL="114300" indent="-114300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Nominated by SAC / SPoRT and approved by HQs Program Manager</a:t>
            </a:r>
          </a:p>
          <a:p>
            <a:pPr lvl="1" indent="-228600"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7-10 members</a:t>
            </a:r>
          </a:p>
          <a:p>
            <a:pPr lvl="1" indent="-228600"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Serve through 2-3 SAC reviews for continuity </a:t>
            </a: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304800" y="274638"/>
            <a:ext cx="84582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Role of Science Advisory Committee</a:t>
            </a: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4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5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685800" y="1352550"/>
            <a:ext cx="80772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sz="2400" u="sng">
                <a:latin typeface="Calibri" pitchFamily="34" charset="0"/>
              </a:rPr>
              <a:t>Major activities</a:t>
            </a:r>
          </a:p>
          <a:p>
            <a:pPr marL="342900" lvl="1" indent="-22860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Serve as a knowledge resource on short-term weather prediction, satellite data and derived products, mesoscale modeling, data assimilation issues, short-term weather forecasting and their impact on operational weather forecasting activities</a:t>
            </a:r>
          </a:p>
          <a:p>
            <a:pPr marL="342900" lvl="1" indent="-22860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Provide scientific guidance and direction for future SPoRT activities including</a:t>
            </a:r>
          </a:p>
          <a:p>
            <a:pPr lvl="2">
              <a:lnSpc>
                <a:spcPct val="85000"/>
              </a:lnSpc>
              <a:spcAft>
                <a:spcPct val="25000"/>
              </a:spcAft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 transitional activities and supporting research, and</a:t>
            </a:r>
          </a:p>
          <a:p>
            <a:pPr lvl="2">
              <a:lnSpc>
                <a:spcPct val="85000"/>
              </a:lnSpc>
              <a:spcAft>
                <a:spcPct val="25000"/>
              </a:spcAft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 new collaborations and partnerships</a:t>
            </a:r>
          </a:p>
          <a:p>
            <a:pPr marL="342900" lvl="1" indent="-228600"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Participate in biennial reviews leading to  report on program / project recommendations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Charge</a:t>
            </a:r>
          </a:p>
        </p:txBody>
      </p:sp>
      <p:sp>
        <p:nvSpPr>
          <p:cNvPr id="7171" name="Content Placeholder 16"/>
          <p:cNvSpPr txBox="1">
            <a:spLocks/>
          </p:cNvSpPr>
          <p:nvPr/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2713" indent="-112713">
              <a:spcBef>
                <a:spcPct val="20000"/>
              </a:spcBef>
              <a:buFont typeface="Arial" charset="0"/>
              <a:buNone/>
            </a:pPr>
            <a:r>
              <a:rPr lang="en-US" sz="2400" u="sng">
                <a:latin typeface="Calibri" pitchFamily="34" charset="0"/>
              </a:rPr>
              <a:t>Feedback</a:t>
            </a:r>
          </a:p>
          <a:p>
            <a:pPr marL="687388" lvl="1" indent="-230188"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Quality of work – research and transitions</a:t>
            </a:r>
          </a:p>
          <a:p>
            <a:pPr marL="687388" lvl="1" indent="-230188"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Program focus  - right blend of  R and T</a:t>
            </a:r>
          </a:p>
          <a:p>
            <a:pPr marL="687388" lvl="1" indent="-230188"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New activities, observations, capabilities</a:t>
            </a:r>
          </a:p>
          <a:p>
            <a:pPr marL="687388" lvl="1" indent="-230188"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Staff – expertise and skills match to  SPoRT mission</a:t>
            </a:r>
          </a:p>
          <a:p>
            <a:pPr marL="112713" indent="-112713">
              <a:spcBef>
                <a:spcPct val="20000"/>
              </a:spcBef>
              <a:buFont typeface="Arial" charset="0"/>
              <a:buNone/>
            </a:pPr>
            <a:r>
              <a:rPr lang="en-US" sz="2400" u="sng">
                <a:latin typeface="Calibri" pitchFamily="34" charset="0"/>
              </a:rPr>
              <a:t>Guidance</a:t>
            </a:r>
          </a:p>
          <a:p>
            <a:pPr marL="687388" lvl="1" indent="-230188"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Short-term (1 year) and long-term (3-5 year) focus of R and T activities</a:t>
            </a:r>
          </a:p>
          <a:p>
            <a:pPr marL="687388" lvl="1" indent="-230188"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End users - WFOs and beyond</a:t>
            </a:r>
          </a:p>
          <a:p>
            <a:pPr marL="687388" lvl="1" indent="-230188"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How to include more partners in our activities</a:t>
            </a:r>
          </a:p>
          <a:p>
            <a:pPr marL="687388" lvl="1" indent="-230188"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NOAA to better embrace SPoRT’s activities</a:t>
            </a:r>
          </a:p>
          <a:p>
            <a:pPr marL="687388" lvl="1" indent="-230188"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Better position SPoRT to achieve vision</a:t>
            </a:r>
          </a:p>
          <a:p>
            <a:pPr marL="112713" indent="-112713">
              <a:spcBef>
                <a:spcPct val="20000"/>
              </a:spcBef>
            </a:pPr>
            <a:r>
              <a:rPr lang="en-US" sz="2400" u="sng">
                <a:latin typeface="Calibri" pitchFamily="34" charset="0"/>
              </a:rPr>
              <a:t>Recommendation for new members</a:t>
            </a:r>
          </a:p>
          <a:p>
            <a:pPr marL="687388" lvl="1" indent="-230188"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Diversity</a:t>
            </a:r>
          </a:p>
          <a:p>
            <a:pPr marL="687388" lvl="1" indent="-230188"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Specific individuals</a:t>
            </a:r>
          </a:p>
          <a:p>
            <a:pPr marL="687388" lvl="1" indent="-230188">
              <a:spcBef>
                <a:spcPct val="20000"/>
              </a:spcBef>
              <a:buFont typeface="Arial" charset="0"/>
              <a:buChar char="–"/>
            </a:pPr>
            <a:endParaRPr lang="en-US" sz="2000">
              <a:latin typeface="Calibri" pitchFamily="34" charset="0"/>
            </a:endParaRP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547</Words>
  <Application>Microsoft Office PowerPoint</Application>
  <PresentationFormat>On-screen Show (4:3)</PresentationFormat>
  <Paragraphs>88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Purpose of Review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85</cp:revision>
  <dcterms:created xsi:type="dcterms:W3CDTF">2009-10-14T04:03:29Z</dcterms:created>
  <dcterms:modified xsi:type="dcterms:W3CDTF">2009-11-18T12:41:00Z</dcterms:modified>
</cp:coreProperties>
</file>