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8" r:id="rId2"/>
    <p:sldId id="259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9906F9-8828-45CE-99AC-5E4801A084D0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A3728A-85F6-462B-BB7A-6A385B3C9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8F09ED-57AA-49DA-A08E-10D5132CB5C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90CB32-4538-408B-8514-1D68E079C8A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D515E-FA33-4B68-874B-F21710E4F8C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6C7900-742D-4C37-9E02-12C4BCB6DBB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9CD574-6CB6-4F21-BEBF-456F59E151B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605921-7356-4972-8457-2B26C869163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C234-58F6-4265-9B37-2863DA03CEDC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D759-6CE4-4791-A1E2-1F53D629B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83C7-2A1A-4978-B4CD-C54E968F9BDF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7EBB-87BA-4941-BC45-3C52287BB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14A7-5EB5-46E0-AC74-FDE2ED5F76CC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452F-BFAE-4525-AF16-3DC763609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F7BC-38FE-4C4E-973A-0D30B9133720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EC9A-E0BD-45F5-9CFC-8C40952F4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E63FE-A33D-4050-B226-7E34D11C69A4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60DB-551A-4B13-B1F8-BD9B444E8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B02F-A98F-4C41-B350-6D6A40D3CB3D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4D6-6DA8-47D9-A6E2-15596D4D2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3E17-C9B1-4D32-BE3D-7FDB976DC1FA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D791-072D-4CDC-B0AC-0479BC2F5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C108-CEF7-48BD-A283-CD66EF173963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309C-6F9E-4C31-8C80-B47D57C68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34E5-1BC0-421A-B8BE-8256015834EF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456E-0366-4AE7-942F-D01832A4A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6407-E860-4849-A75E-76C73773FF82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CDFE-3A8B-47D1-B8B2-0C86B2DA7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A4B2-10CD-4B47-AFC6-D62FD4DEE880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0A54-40C4-401F-92C4-81717B6F5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2C72BA-20F0-4AC3-9813-3B0F97079E93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5CFC7E-AEA5-4FCE-9A43-9B0F1C363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990600" y="2587625"/>
            <a:ext cx="7162800" cy="993775"/>
          </a:xfrm>
        </p:spPr>
        <p:txBody>
          <a:bodyPr/>
          <a:lstStyle/>
          <a:p>
            <a:pPr eaLnBrk="1" hangingPunct="1"/>
            <a:r>
              <a:rPr lang="en-US" sz="2800" smtClean="0"/>
              <a:t>Recommendations and SPoRT Response</a:t>
            </a:r>
          </a:p>
        </p:txBody>
      </p:sp>
      <p:grpSp>
        <p:nvGrpSpPr>
          <p:cNvPr id="2052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5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4537075"/>
            <a:ext cx="7620000" cy="79692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600" dirty="0">
                <a:latin typeface="+mj-lt"/>
              </a:rPr>
              <a:t>Gary Jedlovec</a:t>
            </a:r>
          </a:p>
          <a:p>
            <a:pPr>
              <a:defRPr/>
            </a:pPr>
            <a:endParaRPr lang="en-US" sz="2600" dirty="0">
              <a:latin typeface="+mj-lt"/>
            </a:endParaRPr>
          </a:p>
          <a:p>
            <a:pPr>
              <a:defRPr/>
            </a:pPr>
            <a:endParaRPr lang="en-US" sz="2600" dirty="0">
              <a:latin typeface="+mj-lt"/>
            </a:endParaRPr>
          </a:p>
          <a:p>
            <a:pPr>
              <a:defRPr/>
            </a:pPr>
            <a:endParaRPr lang="en-US" sz="2600" dirty="0">
              <a:latin typeface="+mj-lt"/>
            </a:endParaRPr>
          </a:p>
          <a:p>
            <a:pPr>
              <a:defRPr/>
            </a:pPr>
            <a:endParaRPr lang="en-US" sz="2600" dirty="0">
              <a:latin typeface="+mj-lt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457200" y="5334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n-lt"/>
              </a:rPr>
              <a:t>SAC Meeting – June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Content Placeholder 16"/>
          <p:cNvSpPr txBox="1">
            <a:spLocks/>
          </p:cNvSpPr>
          <p:nvPr/>
        </p:nvSpPr>
        <p:spPr bwMode="auto">
          <a:xfrm>
            <a:off x="304800" y="1265238"/>
            <a:ext cx="8382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lnSpc>
                <a:spcPct val="85000"/>
              </a:lnSpc>
              <a:spcAft>
                <a:spcPts val="1200"/>
              </a:spcAft>
              <a:tabLst>
                <a:tab pos="114300" algn="l"/>
              </a:tabLst>
            </a:pPr>
            <a:r>
              <a:rPr lang="en-US" sz="2400" u="sng">
                <a:latin typeface="Calibri" pitchFamily="34" charset="0"/>
              </a:rPr>
              <a:t>Programmatic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Backfill staff  in leadership and expertise areas resulting from loss of staff (Lapenta, Goodman, liaison position)</a:t>
            </a:r>
          </a:p>
          <a:p>
            <a:pPr marL="461963" lvl="1" indent="-234950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Added  2 liaison positions - Geoffrey Stano (lightning expertise) and Kevin Fuell (coastal processes and training expertise)</a:t>
            </a:r>
          </a:p>
          <a:p>
            <a:pPr marL="461963" lvl="1" indent="-234950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Civil service hire for data assimilation (Brad Zavodsky) and modeling / remote sensing (Andrew Molthan – Coop, non competitive hire at graduation)</a:t>
            </a:r>
          </a:p>
          <a:p>
            <a:pPr marL="461963" lvl="1" indent="-234950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Additional data assimilation/remote sensing and analyst (UAH scientist – Matt Rigney and Jackie Shafer)</a:t>
            </a:r>
          </a:p>
          <a:p>
            <a:pPr marL="461963" lvl="1" indent="-234950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Part-time information systems and satellite remote sensing (Matt Smith and Kevin McGrath)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Be more proactive to enhance collaborations with WFOs and transition products – liaisons actively addressing this</a:t>
            </a:r>
          </a:p>
          <a:p>
            <a:pPr marL="461963" lvl="1" indent="-234950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Site visits to train and engage forecasters</a:t>
            </a:r>
          </a:p>
          <a:p>
            <a:pPr marL="461963" lvl="1" indent="-234950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Regular coordination calls</a:t>
            </a:r>
          </a:p>
          <a:p>
            <a:pPr marL="461963" lvl="1" indent="-234950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Enhanced product suite to WFOs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n-lt"/>
              </a:rPr>
              <a:t>Recommendations /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n-lt"/>
              </a:rPr>
              <a:t>Recommendations / Response</a:t>
            </a:r>
          </a:p>
        </p:txBody>
      </p:sp>
      <p:sp>
        <p:nvSpPr>
          <p:cNvPr id="4099" name="Content Placeholder 16"/>
          <p:cNvSpPr txBox="1">
            <a:spLocks/>
          </p:cNvSpPr>
          <p:nvPr/>
        </p:nvSpPr>
        <p:spPr bwMode="auto">
          <a:xfrm>
            <a:off x="304800" y="1265238"/>
            <a:ext cx="8382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Develop means for more formal reporting and outreach to end users, partners, and beneficiaries 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Updated web page to make it a one-stop shop for SPoRT information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Developed and published quarterly progress reports – distribute to ~125 colleagues, post on web page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Published and disseminated the first biennial “SPoRT Report” containing detailed information in major SPoRT research and transition areas (published alternate years from SPoRT SAC meetings)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Created blog for end user posting and interaction, posts echoed on Facebook Fan page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Develop and implement an operating plan to guide specific tasks </a:t>
            </a:r>
          </a:p>
          <a:p>
            <a:pPr marL="339725" lvl="1" indent="-227013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Developed team structure with weekly meetings to keep activities focused</a:t>
            </a:r>
          </a:p>
          <a:p>
            <a:pPr marL="339725" lvl="1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Develop a strategic plan to provide overarching guidance  to current and future of SPoRT activities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Comprehensive plan developed by SPoRT team (ownership), published and disseminated to community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endParaRPr lang="en-US" sz="2400">
              <a:solidFill>
                <a:srgbClr val="000099"/>
              </a:solidFill>
              <a:latin typeface="Calibri" pitchFamily="34" charset="0"/>
            </a:endParaRP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n-lt"/>
              </a:rPr>
              <a:t>Recommendations / Response</a:t>
            </a:r>
          </a:p>
        </p:txBody>
      </p:sp>
      <p:sp>
        <p:nvSpPr>
          <p:cNvPr id="5123" name="Content Placeholder 16"/>
          <p:cNvSpPr txBox="1">
            <a:spLocks/>
          </p:cNvSpPr>
          <p:nvPr/>
        </p:nvSpPr>
        <p:spPr bwMode="auto">
          <a:xfrm>
            <a:off x="304800" y="1417638"/>
            <a:ext cx="8610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lnSpc>
                <a:spcPct val="85000"/>
              </a:lnSpc>
              <a:spcAft>
                <a:spcPts val="1200"/>
              </a:spcAft>
              <a:tabLst>
                <a:tab pos="114300" algn="l"/>
              </a:tabLst>
            </a:pPr>
            <a:r>
              <a:rPr lang="en-US" sz="2400" u="sng">
                <a:latin typeface="Calibri" pitchFamily="34" charset="0"/>
              </a:rPr>
              <a:t>Technical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Disseminate MODIS SSTs to a broader user community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Demonstrated value (product assessment) to user community at conference, workshops, and web page – GRiB files available via ftp/LDM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Worked with WRF EMS developers to make access to SPoRT SST composites a default selection in version 3 – enhanced product produced / accessed from PO DAAC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NSSL / HWT evaluating product for operational use (2009 Spring program, etc.) 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Explore a more direct path for AIRS data into operations, train end users on its use, and transition away from ADAS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Now use WRF / GSI and WRFVar for profile and radiance assimilation work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Evaluated use of profiles as asynoptic diagnostic measurement (comparison site) – enhanced 3D analysis best approach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endParaRPr lang="en-US" sz="2400">
              <a:solidFill>
                <a:srgbClr val="000099"/>
              </a:solidFill>
              <a:latin typeface="Calibri" pitchFamily="34" charset="0"/>
            </a:endParaRPr>
          </a:p>
        </p:txBody>
      </p: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n-lt"/>
              </a:rPr>
              <a:t>Recommendations / Response</a:t>
            </a:r>
          </a:p>
        </p:txBody>
      </p:sp>
      <p:sp>
        <p:nvSpPr>
          <p:cNvPr id="6147" name="Content Placeholder 16"/>
          <p:cNvSpPr txBox="1">
            <a:spLocks/>
          </p:cNvSpPr>
          <p:nvPr/>
        </p:nvSpPr>
        <p:spPr bwMode="auto">
          <a:xfrm>
            <a:off x="304800" y="1417638"/>
            <a:ext cx="8382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Restore Lightning Mapping Array (NALMA) focus 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Developed more comprehensive training on use of product, strengths and weaknesses, and detection efficiency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Broader dissemination of data (added Moorestown, working with Peachtree City)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Explored access and use of other LMAs to WFOs – AWIPS II focus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Conducted additional assessments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Link lightning forecasts to end users 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Published technique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Refining approach and testing it in near real-time runs for NSSP HWT 2010 Spring Program</a:t>
            </a:r>
          </a:p>
          <a:p>
            <a:pPr marL="339725" lvl="1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Evaluate the utility of coupled WRF / LIS products in operations</a:t>
            </a:r>
          </a:p>
          <a:p>
            <a:pPr marL="339725" lvl="1" indent="-227013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Case studies and publications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endParaRPr lang="en-US" sz="2400">
              <a:solidFill>
                <a:srgbClr val="000099"/>
              </a:solidFill>
              <a:latin typeface="Calibri" pitchFamily="34" charset="0"/>
            </a:endParaRPr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49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5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3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7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1" name="Content Placeholder 16"/>
          <p:cNvSpPr txBox="1">
            <a:spLocks/>
          </p:cNvSpPr>
          <p:nvPr/>
        </p:nvSpPr>
        <p:spPr bwMode="auto">
          <a:xfrm>
            <a:off x="685800" y="1265238"/>
            <a:ext cx="7924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5888" indent="-115888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  <a:p>
            <a:pPr marL="115888" indent="-115888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r>
              <a:rPr lang="en-US" sz="2400" u="sng">
                <a:latin typeface="Calibri" pitchFamily="34" charset="0"/>
              </a:rPr>
              <a:t>Summary</a:t>
            </a:r>
          </a:p>
          <a:p>
            <a:pPr marL="115888" indent="-115888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  <a:p>
            <a:pPr marL="115888" indent="-115888">
              <a:lnSpc>
                <a:spcPct val="85000"/>
              </a:lnSpc>
              <a:spcAft>
                <a:spcPts val="1200"/>
              </a:spcAft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SPoRT :</a:t>
            </a:r>
          </a:p>
          <a:p>
            <a:pPr marL="461963" lvl="1" indent="-231775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values SAC recommendations and feedback</a:t>
            </a:r>
          </a:p>
          <a:p>
            <a:pPr marL="461963" lvl="1" indent="-231775">
              <a:lnSpc>
                <a:spcPct val="85000"/>
              </a:lnSpc>
              <a:spcAft>
                <a:spcPts val="1200"/>
              </a:spcAft>
              <a:buFont typeface="Arial" charset="0"/>
              <a:buChar char="•"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has been responsive to SAC recommendations</a:t>
            </a:r>
          </a:p>
          <a:p>
            <a:pPr marL="684213" lvl="2" indent="-115888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 sz="2000">
                <a:latin typeface="Calibri" pitchFamily="34" charset="0"/>
              </a:rPr>
              <a:t> provided early feedback on planned response</a:t>
            </a:r>
          </a:p>
          <a:p>
            <a:pPr marL="684213" lvl="2" indent="-115888">
              <a:lnSpc>
                <a:spcPct val="85000"/>
              </a:lnSpc>
              <a:spcAft>
                <a:spcPts val="300"/>
              </a:spcAft>
              <a:buFont typeface="Calibri" pitchFamily="34" charset="0"/>
              <a:buChar char="–"/>
              <a:tabLst>
                <a:tab pos="114300" algn="l"/>
              </a:tabLst>
            </a:pPr>
            <a:r>
              <a:rPr lang="en-US" sz="2000">
                <a:latin typeface="Calibri" pitchFamily="34" charset="0"/>
              </a:rPr>
              <a:t> implemented majority of ideas</a:t>
            </a:r>
          </a:p>
          <a:p>
            <a:pPr marL="461963" lvl="1" indent="-231775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believes the guidance has made the program much better</a:t>
            </a:r>
          </a:p>
          <a:p>
            <a:pPr marL="461963" lvl="1" indent="-231775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looking forward new guidance from the SAC  2009 meeting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n-lt"/>
              </a:rPr>
              <a:t>Recommendations /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617</Words>
  <Application>Microsoft Office PowerPoint</Application>
  <PresentationFormat>On-screen Show (4:3)</PresentationFormat>
  <Paragraphs>69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Recommendations and SPoRT Response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68</cp:revision>
  <dcterms:created xsi:type="dcterms:W3CDTF">2009-10-14T04:03:29Z</dcterms:created>
  <dcterms:modified xsi:type="dcterms:W3CDTF">2009-11-18T14:11:18Z</dcterms:modified>
</cp:coreProperties>
</file>