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8" r:id="rId2"/>
    <p:sldId id="265" r:id="rId3"/>
    <p:sldId id="261" r:id="rId4"/>
    <p:sldId id="266" r:id="rId5"/>
    <p:sldId id="267" r:id="rId6"/>
    <p:sldId id="268" r:id="rId7"/>
    <p:sldId id="269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FBFBFB"/>
    <a:srgbClr val="FAFAFA"/>
    <a:srgbClr val="FCFCFC"/>
    <a:srgbClr val="CC0000"/>
    <a:srgbClr val="A50021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Objects="1">
      <p:cViewPr varScale="1">
        <p:scale>
          <a:sx n="128" d="100"/>
          <a:sy n="128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8C07230-203B-4245-A0C9-61F5FB73816E}" type="datetimeFigureOut">
              <a:rPr lang="en-US"/>
              <a:pPr>
                <a:defRPr/>
              </a:pPr>
              <a:t>11/17/2009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B470E46-FFCC-4F76-A44E-A526028B32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16DBA-C844-4ABC-BCC3-B1218958A8EB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21D44C-FBD1-4DA8-A207-AEB9FB5A2AD0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81D63F-38D1-407C-8713-472ECFC7B9B5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95C838-14A4-4D6F-8D87-AD527A73DFAC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75338D-23E7-4C3C-B5EE-3435519DDBF0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B9D6D1-2C47-428D-A759-231B1EAAA4EC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E25735-07F4-41CE-B2E3-53C5E04E8359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512DE-C82A-4B16-AF59-BEF70CFF97F7}" type="datetimeFigureOut">
              <a:rPr lang="en-US"/>
              <a:pPr>
                <a:defRPr/>
              </a:pPr>
              <a:t>11/17/2009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D1538-1929-4A1F-BD57-77B70E2FBD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E47AD-FE3A-45D5-ADAA-E946C3434E66}" type="datetimeFigureOut">
              <a:rPr lang="en-US"/>
              <a:pPr>
                <a:defRPr/>
              </a:pPr>
              <a:t>11/17/2009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A944A-3776-45FD-AD96-7AA90B5DC1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ADE4B-A6A5-4740-ACDC-6D614DF3C534}" type="datetimeFigureOut">
              <a:rPr lang="en-US"/>
              <a:pPr>
                <a:defRPr/>
              </a:pPr>
              <a:t>11/17/2009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C0AB5-C46A-4055-9A1D-499E8993A8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36181-7EBD-494D-B84A-14F3D0C46047}" type="datetimeFigureOut">
              <a:rPr lang="en-US"/>
              <a:pPr>
                <a:defRPr/>
              </a:pPr>
              <a:t>11/17/2009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452C3-ADFB-4E3A-ACEE-F4CADE8F30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8F282-8C83-4AC9-A72E-F738FB4C157F}" type="datetimeFigureOut">
              <a:rPr lang="en-US"/>
              <a:pPr>
                <a:defRPr/>
              </a:pPr>
              <a:t>11/17/2009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F8487-3B73-4BC7-BA9D-42DE6E76F1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89CD7-B441-49B2-BB4D-5D36A322D26E}" type="datetimeFigureOut">
              <a:rPr lang="en-US"/>
              <a:pPr>
                <a:defRPr/>
              </a:pPr>
              <a:t>11/17/2009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8F805-2E2D-4539-B784-D86D5CF5ED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084F8-4DDE-4B84-8CCE-5C83DA7CEA1A}" type="datetimeFigureOut">
              <a:rPr lang="en-US"/>
              <a:pPr>
                <a:defRPr/>
              </a:pPr>
              <a:t>11/17/2009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D123A-4931-4A54-80E3-91CD5732A1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FCCAC-57F3-47C6-82F8-4FBEB77E10D7}" type="datetimeFigureOut">
              <a:rPr lang="en-US"/>
              <a:pPr>
                <a:defRPr/>
              </a:pPr>
              <a:t>11/17/2009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3695E-8D4B-4174-8BCA-9DD7E60414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37FAF-7418-4AF9-A2B6-05AFA3A46BED}" type="datetimeFigureOut">
              <a:rPr lang="en-US"/>
              <a:pPr>
                <a:defRPr/>
              </a:pPr>
              <a:t>11/17/2009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82CD5-81CC-4A02-B14E-9631F5ADDA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1E468-D66F-431E-82D8-26CF0441A7B8}" type="datetimeFigureOut">
              <a:rPr lang="en-US"/>
              <a:pPr>
                <a:defRPr/>
              </a:pPr>
              <a:t>11/17/2009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ED3C7-5A7A-4068-A22E-46336E8588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DB400-9459-4B3E-922A-4CC0406C52C6}" type="datetimeFigureOut">
              <a:rPr lang="en-US"/>
              <a:pPr>
                <a:defRPr/>
              </a:pPr>
              <a:t>11/17/2009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BAB05-C0D1-44AF-A2ED-BCA65C2A62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AFD01D-39C9-4CDC-AEBD-A353638F6B7C}" type="datetimeFigureOut">
              <a:rPr lang="en-US"/>
              <a:pPr>
                <a:defRPr/>
              </a:pPr>
              <a:t>11/17/2009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7E2167-81F7-476C-BB99-2AC342A6F3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glob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1" name="Group 13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2054" name="Picture 4" descr="sportredblue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Picture 6" descr="nasa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56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058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33400" y="3505200"/>
            <a:ext cx="7620000" cy="796925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en-US" sz="2600" dirty="0">
                <a:latin typeface="+mj-lt"/>
              </a:rPr>
              <a:t>Gary Jedlovec and the </a:t>
            </a:r>
            <a:r>
              <a:rPr lang="en-US" sz="2600" dirty="0" err="1">
                <a:latin typeface="+mj-lt"/>
              </a:rPr>
              <a:t>SPoRT</a:t>
            </a:r>
            <a:r>
              <a:rPr lang="en-US" sz="2600" dirty="0">
                <a:latin typeface="+mj-lt"/>
              </a:rPr>
              <a:t> Team</a:t>
            </a:r>
          </a:p>
          <a:p>
            <a:pPr>
              <a:defRPr/>
            </a:pPr>
            <a:endParaRPr lang="en-US" sz="2600" dirty="0">
              <a:latin typeface="+mj-lt"/>
            </a:endParaRPr>
          </a:p>
          <a:p>
            <a:pPr>
              <a:defRPr/>
            </a:pPr>
            <a:endParaRPr lang="en-US" sz="2600" dirty="0">
              <a:latin typeface="+mj-lt"/>
            </a:endParaRPr>
          </a:p>
          <a:p>
            <a:pPr>
              <a:defRPr/>
            </a:pPr>
            <a:endParaRPr lang="en-US" sz="2600" dirty="0">
              <a:latin typeface="+mj-lt"/>
            </a:endParaRPr>
          </a:p>
          <a:p>
            <a:pPr>
              <a:defRPr/>
            </a:pPr>
            <a:endParaRPr lang="en-US" sz="2600" dirty="0">
              <a:latin typeface="+mj-lt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 bwMode="auto">
          <a:xfrm>
            <a:off x="457200" y="533400"/>
            <a:ext cx="830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4000" dirty="0" err="1">
                <a:latin typeface="+mn-lt"/>
              </a:rPr>
              <a:t>SPoRT</a:t>
            </a:r>
            <a:r>
              <a:rPr lang="en-US" sz="4000" dirty="0">
                <a:latin typeface="+mn-lt"/>
              </a:rPr>
              <a:t>  Accomplishments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5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dirty="0" err="1">
                <a:latin typeface="+mj-lt"/>
                <a:ea typeface="+mj-ea"/>
                <a:cs typeface="+mj-cs"/>
              </a:rPr>
              <a:t>SPoRT</a:t>
            </a:r>
            <a:r>
              <a:rPr lang="en-US" sz="4000" dirty="0">
                <a:latin typeface="+mj-lt"/>
                <a:ea typeface="+mj-ea"/>
                <a:cs typeface="+mj-cs"/>
              </a:rPr>
              <a:t> Metrics</a:t>
            </a:r>
          </a:p>
        </p:txBody>
      </p:sp>
      <p:sp>
        <p:nvSpPr>
          <p:cNvPr id="3" name="Content Placeholder 16"/>
          <p:cNvSpPr txBox="1">
            <a:spLocks/>
          </p:cNvSpPr>
          <p:nvPr/>
        </p:nvSpPr>
        <p:spPr>
          <a:xfrm>
            <a:off x="457200" y="1189038"/>
            <a:ext cx="8382000" cy="4525962"/>
          </a:xfrm>
          <a:prstGeom prst="rect">
            <a:avLst/>
          </a:prstGeom>
        </p:spPr>
        <p:txBody>
          <a:bodyPr/>
          <a:lstStyle/>
          <a:p>
            <a:pPr marL="112713" indent="-112713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2400" dirty="0">
                <a:latin typeface="Calibri" pitchFamily="34" charset="0"/>
              </a:rPr>
              <a:t>Evaluate accomplishments through the use of program metrics </a:t>
            </a:r>
          </a:p>
          <a:p>
            <a:pPr marL="112713" indent="-112713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2400" u="sng" dirty="0">
                <a:latin typeface="Calibri" pitchFamily="34" charset="0"/>
              </a:rPr>
              <a:t>Publications</a:t>
            </a:r>
            <a:r>
              <a:rPr lang="en-US" sz="2400" dirty="0">
                <a:latin typeface="Calibri" pitchFamily="34" charset="0"/>
              </a:rPr>
              <a:t> </a:t>
            </a:r>
          </a:p>
          <a:p>
            <a:pPr marL="339725" indent="-227013">
              <a:lnSpc>
                <a:spcPct val="85000"/>
              </a:lnSpc>
              <a:spcBef>
                <a:spcPts val="300"/>
              </a:spcBef>
              <a:buFont typeface="Arial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Peer reviewed on new research and transitional capabilities and techniques</a:t>
            </a:r>
          </a:p>
          <a:p>
            <a:pPr marL="339725" indent="-227013">
              <a:lnSpc>
                <a:spcPct val="85000"/>
              </a:lnSpc>
              <a:spcBef>
                <a:spcPts val="300"/>
              </a:spcBef>
              <a:buFont typeface="Arial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Publication of transitional results and assessments are appropriate although not always in peer-reviewed publications</a:t>
            </a:r>
          </a:p>
          <a:p>
            <a:pPr marL="112713" indent="-112713">
              <a:spcBef>
                <a:spcPct val="200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2400" u="sng" dirty="0">
                <a:latin typeface="Calibri" pitchFamily="34" charset="0"/>
              </a:rPr>
              <a:t>Successful transitions</a:t>
            </a:r>
          </a:p>
          <a:p>
            <a:pPr marL="339725" indent="-227013">
              <a:lnSpc>
                <a:spcPct val="85000"/>
              </a:lnSpc>
              <a:spcBef>
                <a:spcPts val="300"/>
              </a:spcBef>
              <a:buFont typeface="Arial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New products  and research capabilities in end users decision support systems</a:t>
            </a:r>
          </a:p>
          <a:p>
            <a:pPr marL="339725" indent="-227013">
              <a:lnSpc>
                <a:spcPct val="85000"/>
              </a:lnSpc>
              <a:spcBef>
                <a:spcPts val="300"/>
              </a:spcBef>
              <a:buFont typeface="Arial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Impact of NASA data / capabilities rather than number of transitions is important</a:t>
            </a:r>
            <a:endParaRPr lang="en-US" dirty="0">
              <a:latin typeface="Calibri" pitchFamily="34" charset="0"/>
            </a:endParaRPr>
          </a:p>
          <a:p>
            <a:pPr marL="112713" indent="-112713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2400" u="sng" dirty="0">
                <a:latin typeface="Calibri" pitchFamily="34" charset="0"/>
              </a:rPr>
              <a:t>Community recognition</a:t>
            </a:r>
            <a:endParaRPr lang="en-US" sz="2400" dirty="0">
              <a:latin typeface="Calibri" pitchFamily="34" charset="0"/>
            </a:endParaRPr>
          </a:p>
          <a:p>
            <a:pPr marL="339725" indent="-227013">
              <a:lnSpc>
                <a:spcPct val="85000"/>
              </a:lnSpc>
              <a:spcBef>
                <a:spcPts val="300"/>
              </a:spcBef>
              <a:buFont typeface="Arial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Peer recognition as a community partner and “place to go” for the transition of research capabilities to the operational weather community</a:t>
            </a:r>
          </a:p>
          <a:p>
            <a:pPr marL="339725" indent="-227013">
              <a:lnSpc>
                <a:spcPct val="85000"/>
              </a:lnSpc>
              <a:spcBef>
                <a:spcPts val="300"/>
              </a:spcBef>
              <a:buFont typeface="Arial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Others adopting the </a:t>
            </a:r>
            <a:r>
              <a:rPr lang="en-US" sz="2000" dirty="0" err="1">
                <a:latin typeface="Calibri" pitchFamily="34" charset="0"/>
              </a:rPr>
              <a:t>SPoRT</a:t>
            </a:r>
            <a:r>
              <a:rPr lang="en-US" sz="2000" dirty="0">
                <a:latin typeface="Calibri" pitchFamily="34" charset="0"/>
              </a:rPr>
              <a:t> paradigm </a:t>
            </a:r>
          </a:p>
        </p:txBody>
      </p:sp>
      <p:grpSp>
        <p:nvGrpSpPr>
          <p:cNvPr id="3076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3077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8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79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3081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 bwMode="auto">
          <a:xfrm>
            <a:off x="457200" y="381000"/>
            <a:ext cx="830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4000" dirty="0">
                <a:latin typeface="+mj-lt"/>
              </a:rPr>
              <a:t>Major Accomplishments (since 2007)</a:t>
            </a:r>
          </a:p>
        </p:txBody>
      </p:sp>
      <p:sp>
        <p:nvSpPr>
          <p:cNvPr id="3" name="Content Placeholder 16"/>
          <p:cNvSpPr txBox="1">
            <a:spLocks/>
          </p:cNvSpPr>
          <p:nvPr/>
        </p:nvSpPr>
        <p:spPr bwMode="auto">
          <a:xfrm>
            <a:off x="304800" y="1265238"/>
            <a:ext cx="8382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7013" indent="-227013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tabLst>
                <a:tab pos="114300" algn="l"/>
              </a:tabLst>
              <a:defRPr/>
            </a:pPr>
            <a:r>
              <a:rPr lang="en-US" sz="2400" u="sng" dirty="0">
                <a:latin typeface="+mn-lt"/>
              </a:rPr>
              <a:t>Publications </a:t>
            </a:r>
          </a:p>
          <a:p>
            <a:pPr marL="339725" lvl="1" indent="-227013">
              <a:lnSpc>
                <a:spcPct val="85000"/>
              </a:lnSpc>
              <a:spcAft>
                <a:spcPts val="600"/>
              </a:spcAft>
              <a:buFont typeface="Calibri" pitchFamily="34" charset="0"/>
              <a:buChar char="–"/>
              <a:tabLst>
                <a:tab pos="114300" algn="l"/>
              </a:tabLst>
              <a:defRPr/>
            </a:pPr>
            <a:r>
              <a:rPr lang="en-US" sz="2000" dirty="0">
                <a:latin typeface="+mn-lt"/>
              </a:rPr>
              <a:t>Peer-reviewed journal (9) – observational techniques and model forecasts</a:t>
            </a:r>
          </a:p>
          <a:p>
            <a:pPr marL="339725" lvl="1" indent="-227013">
              <a:lnSpc>
                <a:spcPct val="85000"/>
              </a:lnSpc>
              <a:spcAft>
                <a:spcPts val="600"/>
              </a:spcAft>
              <a:buFont typeface="Calibri" pitchFamily="34" charset="0"/>
              <a:buChar char="–"/>
              <a:tabLst>
                <a:tab pos="114300" algn="l"/>
              </a:tabLst>
              <a:defRPr/>
            </a:pPr>
            <a:r>
              <a:rPr lang="en-US" sz="2000" dirty="0">
                <a:latin typeface="+mn-lt"/>
              </a:rPr>
              <a:t>Conference papers / presentations (58) – AMS, AGU, NWA, workshops</a:t>
            </a:r>
          </a:p>
          <a:p>
            <a:pPr marL="339725" lvl="1" indent="-227013">
              <a:lnSpc>
                <a:spcPct val="85000"/>
              </a:lnSpc>
              <a:spcAft>
                <a:spcPts val="600"/>
              </a:spcAft>
              <a:buFont typeface="Calibri" pitchFamily="34" charset="0"/>
              <a:buChar char="–"/>
              <a:tabLst>
                <a:tab pos="114300" algn="l"/>
              </a:tabLst>
              <a:defRPr/>
            </a:pPr>
            <a:r>
              <a:rPr lang="en-US" sz="2000" dirty="0">
                <a:latin typeface="+mn-lt"/>
              </a:rPr>
              <a:t>Numerous product assessment by partners / end users and &gt;70 blog posts on usage of NASA data to address forecast problems</a:t>
            </a:r>
          </a:p>
          <a:p>
            <a:pPr marL="114300" indent="-11430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tabLst>
                <a:tab pos="114300" algn="l"/>
              </a:tabLst>
              <a:defRPr/>
            </a:pPr>
            <a:r>
              <a:rPr lang="en-US" sz="2400" u="sng" dirty="0">
                <a:latin typeface="+mn-lt"/>
              </a:rPr>
              <a:t>EOS products in operations</a:t>
            </a:r>
          </a:p>
          <a:p>
            <a:pPr marL="338328" lvl="1" indent="-22860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tabLst>
                <a:tab pos="114300" algn="l"/>
              </a:tabLst>
              <a:defRPr/>
            </a:pPr>
            <a:r>
              <a:rPr lang="en-US" sz="2000" dirty="0">
                <a:latin typeface="+mn-lt"/>
              </a:rPr>
              <a:t>Expansion of WFOs from 7 to 15, added suite of 30 products and visualization capabilities </a:t>
            </a:r>
            <a:endParaRPr lang="en-US" sz="2000" dirty="0">
              <a:solidFill>
                <a:srgbClr val="000099"/>
              </a:solidFill>
              <a:latin typeface="+mn-lt"/>
            </a:endParaRPr>
          </a:p>
          <a:p>
            <a:pPr marL="114300" indent="-11430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tabLst>
                <a:tab pos="114300" algn="l"/>
              </a:tabLst>
              <a:defRPr/>
            </a:pPr>
            <a:r>
              <a:rPr lang="en-US" sz="2400" u="sng" dirty="0">
                <a:latin typeface="+mn-lt"/>
              </a:rPr>
              <a:t>More effective data dissemination methods to end users</a:t>
            </a:r>
            <a:r>
              <a:rPr lang="en-US" sz="2400" dirty="0">
                <a:solidFill>
                  <a:srgbClr val="000099"/>
                </a:solidFill>
                <a:latin typeface="+mn-lt"/>
              </a:rPr>
              <a:t> </a:t>
            </a:r>
          </a:p>
          <a:p>
            <a:pPr marL="338328" lvl="1" indent="-22860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tabLst>
                <a:tab pos="114300" algn="l"/>
              </a:tabLst>
              <a:defRPr/>
            </a:pPr>
            <a:r>
              <a:rPr lang="en-US" sz="2000" dirty="0">
                <a:latin typeface="+mn-lt"/>
              </a:rPr>
              <a:t>Use of NWS regional LDM servers vs. individual FTP</a:t>
            </a:r>
          </a:p>
          <a:p>
            <a:pPr marL="338328" lvl="1" indent="-22860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tabLst>
                <a:tab pos="114300" algn="l"/>
              </a:tabLst>
              <a:defRPr/>
            </a:pPr>
            <a:r>
              <a:rPr lang="en-US" sz="2000" dirty="0">
                <a:latin typeface="+mn-lt"/>
              </a:rPr>
              <a:t>MODIS SST composite ingest option for WRF-EMS software</a:t>
            </a:r>
          </a:p>
          <a:p>
            <a:pPr marL="114300" indent="-114300">
              <a:lnSpc>
                <a:spcPct val="85000"/>
              </a:lnSpc>
              <a:spcBef>
                <a:spcPct val="10000"/>
              </a:spcBef>
              <a:spcAft>
                <a:spcPct val="10000"/>
              </a:spcAft>
              <a:tabLst>
                <a:tab pos="114300" algn="l"/>
              </a:tabLst>
              <a:defRPr/>
            </a:pPr>
            <a:r>
              <a:rPr lang="en-US" sz="2000" dirty="0">
                <a:latin typeface="+mn-lt"/>
              </a:rPr>
              <a:t> </a:t>
            </a:r>
            <a:r>
              <a:rPr lang="en-US" sz="2400" u="sng" dirty="0">
                <a:latin typeface="Calibri" pitchFamily="34" charset="0"/>
              </a:rPr>
              <a:t>Transition of capabilities to AWIPS II</a:t>
            </a:r>
          </a:p>
          <a:p>
            <a:pPr marL="347663" lvl="1" indent="-228600" eaLnBrk="0" hangingPunct="0">
              <a:lnSpc>
                <a:spcPct val="85000"/>
              </a:lnSpc>
              <a:spcAft>
                <a:spcPts val="600"/>
              </a:spcAft>
              <a:buFont typeface="Arial" charset="0"/>
              <a:buChar char="–"/>
              <a:tabLst>
                <a:tab pos="114300" algn="l"/>
              </a:tabLst>
              <a:defRPr/>
            </a:pPr>
            <a:r>
              <a:rPr lang="en-US" sz="2000" dirty="0">
                <a:latin typeface="Calibri" pitchFamily="34" charset="0"/>
              </a:rPr>
              <a:t>Jason Burks (NWS/ITO HUN) developed plug-in for </a:t>
            </a:r>
            <a:r>
              <a:rPr lang="en-US" sz="2000" dirty="0" err="1">
                <a:latin typeface="Calibri" pitchFamily="34" charset="0"/>
              </a:rPr>
              <a:t>McIDAS</a:t>
            </a:r>
            <a:r>
              <a:rPr lang="en-US" sz="2000" dirty="0">
                <a:latin typeface="Calibri" pitchFamily="34" charset="0"/>
              </a:rPr>
              <a:t> image data, preliminary </a:t>
            </a:r>
            <a:r>
              <a:rPr lang="en-US" sz="2000" dirty="0" err="1">
                <a:latin typeface="Calibri" pitchFamily="34" charset="0"/>
              </a:rPr>
              <a:t>SPoRT</a:t>
            </a:r>
            <a:r>
              <a:rPr lang="en-US" sz="2000" dirty="0">
                <a:latin typeface="Calibri" pitchFamily="34" charset="0"/>
              </a:rPr>
              <a:t> data in AWIPS II</a:t>
            </a:r>
            <a:endParaRPr lang="en-US" sz="2000" dirty="0">
              <a:latin typeface="+mn-lt"/>
            </a:endParaRPr>
          </a:p>
          <a:p>
            <a:pPr marL="114300" indent="-114300">
              <a:lnSpc>
                <a:spcPct val="85000"/>
              </a:lnSpc>
              <a:spcAft>
                <a:spcPts val="600"/>
              </a:spcAft>
              <a:tabLst>
                <a:tab pos="114300" algn="l"/>
              </a:tabLst>
              <a:defRPr/>
            </a:pPr>
            <a:endParaRPr lang="en-US" sz="2400" dirty="0">
              <a:solidFill>
                <a:srgbClr val="000099"/>
              </a:solidFill>
              <a:latin typeface="+mn-lt"/>
            </a:endParaRPr>
          </a:p>
        </p:txBody>
      </p:sp>
      <p:grpSp>
        <p:nvGrpSpPr>
          <p:cNvPr id="4100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4101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2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0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4105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 bwMode="auto">
          <a:xfrm>
            <a:off x="457200" y="381000"/>
            <a:ext cx="830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4000" dirty="0">
                <a:latin typeface="+mj-lt"/>
              </a:rPr>
              <a:t>Major Accomplishments (since 2007)</a:t>
            </a:r>
          </a:p>
        </p:txBody>
      </p:sp>
      <p:sp>
        <p:nvSpPr>
          <p:cNvPr id="3" name="Content Placeholder 16"/>
          <p:cNvSpPr txBox="1">
            <a:spLocks/>
          </p:cNvSpPr>
          <p:nvPr/>
        </p:nvSpPr>
        <p:spPr bwMode="auto">
          <a:xfrm>
            <a:off x="304800" y="1265238"/>
            <a:ext cx="8382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>
              <a:lnSpc>
                <a:spcPct val="85000"/>
              </a:lnSpc>
              <a:spcBef>
                <a:spcPct val="10000"/>
              </a:spcBef>
              <a:spcAft>
                <a:spcPct val="10000"/>
              </a:spcAft>
              <a:tabLst>
                <a:tab pos="114300" algn="l"/>
              </a:tabLst>
              <a:defRPr/>
            </a:pPr>
            <a:r>
              <a:rPr lang="en-US" sz="2400" u="sng" dirty="0">
                <a:latin typeface="+mn-lt"/>
              </a:rPr>
              <a:t>AIRS data assimilation</a:t>
            </a:r>
            <a:r>
              <a:rPr lang="en-US" sz="2400" dirty="0">
                <a:latin typeface="+mn-lt"/>
              </a:rPr>
              <a:t> </a:t>
            </a:r>
            <a:r>
              <a:rPr lang="en-US" dirty="0">
                <a:latin typeface="+mn-lt"/>
              </a:rPr>
              <a:t> </a:t>
            </a:r>
          </a:p>
          <a:p>
            <a:pPr marL="347663" lvl="1" indent="-228600">
              <a:lnSpc>
                <a:spcPct val="85000"/>
              </a:lnSpc>
              <a:spcAft>
                <a:spcPts val="600"/>
              </a:spcAft>
              <a:buFont typeface="Calibri" pitchFamily="34" charset="0"/>
              <a:buChar char="–"/>
              <a:tabLst>
                <a:tab pos="114300" algn="l"/>
              </a:tabLst>
              <a:defRPr/>
            </a:pPr>
            <a:r>
              <a:rPr lang="en-US" sz="2000" dirty="0">
                <a:latin typeface="+mn-lt"/>
              </a:rPr>
              <a:t>Completed transition from ADAS to WRF-</a:t>
            </a:r>
            <a:r>
              <a:rPr lang="en-US" sz="2000" dirty="0" err="1">
                <a:latin typeface="+mn-lt"/>
              </a:rPr>
              <a:t>Var</a:t>
            </a:r>
            <a:r>
              <a:rPr lang="en-US" sz="2000" dirty="0">
                <a:latin typeface="+mn-lt"/>
              </a:rPr>
              <a:t>, finalized profile assimilation study, paper in preparation</a:t>
            </a:r>
          </a:p>
          <a:p>
            <a:pPr marL="347663" lvl="1" indent="-228600">
              <a:lnSpc>
                <a:spcPct val="85000"/>
              </a:lnSpc>
              <a:spcAft>
                <a:spcPts val="600"/>
              </a:spcAft>
              <a:buFont typeface="Calibri" pitchFamily="34" charset="0"/>
              <a:buChar char="–"/>
              <a:tabLst>
                <a:tab pos="114300" algn="l"/>
              </a:tabLst>
              <a:defRPr/>
            </a:pPr>
            <a:r>
              <a:rPr lang="en-US" sz="2000" dirty="0">
                <a:latin typeface="+mn-lt"/>
              </a:rPr>
              <a:t>Finalized radiance assimilation study in the operational system (GSI/NAM), published results, Ph.D. (McCarty)</a:t>
            </a:r>
          </a:p>
          <a:p>
            <a:pPr marL="114300" indent="-114300">
              <a:lnSpc>
                <a:spcPct val="85000"/>
              </a:lnSpc>
              <a:spcBef>
                <a:spcPct val="10000"/>
              </a:spcBef>
              <a:spcAft>
                <a:spcPct val="10000"/>
              </a:spcAft>
              <a:tabLst>
                <a:tab pos="114300" algn="l"/>
              </a:tabLst>
              <a:defRPr/>
            </a:pPr>
            <a:r>
              <a:rPr lang="en-US" sz="2400" u="sng" dirty="0">
                <a:latin typeface="+mn-lt"/>
              </a:rPr>
              <a:t>WRF initialization experiments and transition – LIS and SSTs</a:t>
            </a:r>
          </a:p>
          <a:p>
            <a:pPr marL="347663" lvl="1" indent="-228600">
              <a:lnSpc>
                <a:spcPct val="85000"/>
              </a:lnSpc>
              <a:spcAft>
                <a:spcPts val="600"/>
              </a:spcAft>
              <a:buFont typeface="Calibri" pitchFamily="34" charset="0"/>
              <a:buChar char="–"/>
              <a:tabLst>
                <a:tab pos="114300" algn="l"/>
              </a:tabLst>
              <a:defRPr/>
            </a:pPr>
            <a:r>
              <a:rPr lang="en-US" sz="2000" dirty="0">
                <a:latin typeface="+mn-lt"/>
              </a:rPr>
              <a:t>Configured and implemented prototype real-time LIS, summer precipitation modeling and verification study over Southeastern U.S., published results</a:t>
            </a:r>
          </a:p>
          <a:p>
            <a:pPr marL="347663" lvl="1" indent="-228600">
              <a:lnSpc>
                <a:spcPct val="85000"/>
              </a:lnSpc>
              <a:spcAft>
                <a:spcPts val="600"/>
              </a:spcAft>
              <a:buFont typeface="Calibri" pitchFamily="34" charset="0"/>
              <a:buChar char="–"/>
              <a:tabLst>
                <a:tab pos="114300" algn="l"/>
              </a:tabLst>
              <a:defRPr/>
            </a:pPr>
            <a:r>
              <a:rPr lang="en-US" sz="2000" dirty="0">
                <a:latin typeface="+mn-lt"/>
              </a:rPr>
              <a:t>Completed Miami, FL multi-month modeling study, and ran parallel NSSL/WRF runs with MODIS SSTs during 2009 and began verification, published paper on compositing technique</a:t>
            </a:r>
            <a:endParaRPr lang="en-US" sz="2000" dirty="0">
              <a:solidFill>
                <a:srgbClr val="000099"/>
              </a:solidFill>
              <a:latin typeface="+mn-lt"/>
            </a:endParaRPr>
          </a:p>
          <a:p>
            <a:pPr marL="114300" indent="-114300">
              <a:lnSpc>
                <a:spcPct val="85000"/>
              </a:lnSpc>
              <a:spcBef>
                <a:spcPct val="10000"/>
              </a:spcBef>
              <a:spcAft>
                <a:spcPct val="10000"/>
              </a:spcAft>
              <a:tabLst>
                <a:tab pos="114300" algn="l"/>
              </a:tabLst>
              <a:defRPr/>
            </a:pPr>
            <a:r>
              <a:rPr lang="en-US" sz="2400" u="sng" dirty="0">
                <a:latin typeface="+mn-lt"/>
              </a:rPr>
              <a:t>WRF cloud parameterization adjustment with </a:t>
            </a:r>
            <a:r>
              <a:rPr lang="en-US" sz="2400" u="sng" dirty="0" err="1">
                <a:latin typeface="+mn-lt"/>
              </a:rPr>
              <a:t>CloudSat</a:t>
            </a:r>
            <a:r>
              <a:rPr lang="en-US" sz="2400" u="sng" dirty="0">
                <a:latin typeface="+mn-lt"/>
              </a:rPr>
              <a:t>  </a:t>
            </a:r>
          </a:p>
          <a:p>
            <a:pPr marL="347663" lvl="1" indent="-228600">
              <a:lnSpc>
                <a:spcPct val="85000"/>
              </a:lnSpc>
              <a:spcAft>
                <a:spcPts val="600"/>
              </a:spcAft>
              <a:buFont typeface="Calibri" pitchFamily="34" charset="0"/>
              <a:buChar char="–"/>
              <a:tabLst>
                <a:tab pos="114300" algn="l"/>
              </a:tabLst>
              <a:defRPr/>
            </a:pPr>
            <a:r>
              <a:rPr lang="en-US" sz="2000" dirty="0">
                <a:latin typeface="+mn-lt"/>
              </a:rPr>
              <a:t>Evaluated the snow-related assumptions within the NASA Goddard scheme and determined paths for improvement based upon a field campaign study, 3 papers in preparation, Ph.D. (Molthan)</a:t>
            </a:r>
          </a:p>
          <a:p>
            <a:pPr marL="114300" indent="-114300">
              <a:lnSpc>
                <a:spcPct val="85000"/>
              </a:lnSpc>
              <a:spcAft>
                <a:spcPts val="600"/>
              </a:spcAft>
              <a:tabLst>
                <a:tab pos="114300" algn="l"/>
              </a:tabLst>
              <a:defRPr/>
            </a:pPr>
            <a:endParaRPr lang="en-US" sz="2400" dirty="0">
              <a:solidFill>
                <a:srgbClr val="000099"/>
              </a:solidFill>
              <a:latin typeface="+mn-lt"/>
            </a:endParaRPr>
          </a:p>
        </p:txBody>
      </p:sp>
      <p:grpSp>
        <p:nvGrpSpPr>
          <p:cNvPr id="5124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5125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127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5129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 bwMode="auto">
          <a:xfrm>
            <a:off x="457200" y="381000"/>
            <a:ext cx="830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4000" dirty="0">
                <a:latin typeface="+mj-lt"/>
              </a:rPr>
              <a:t>Major Accomplishments (since 2007)</a:t>
            </a:r>
          </a:p>
        </p:txBody>
      </p:sp>
      <p:sp>
        <p:nvSpPr>
          <p:cNvPr id="3" name="Content Placeholder 16"/>
          <p:cNvSpPr txBox="1">
            <a:spLocks/>
          </p:cNvSpPr>
          <p:nvPr/>
        </p:nvSpPr>
        <p:spPr bwMode="auto">
          <a:xfrm>
            <a:off x="304800" y="1265238"/>
            <a:ext cx="8382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tabLst>
                <a:tab pos="114300" algn="l"/>
              </a:tabLst>
              <a:defRPr/>
            </a:pPr>
            <a:r>
              <a:rPr lang="en-US" sz="2400" u="sng" dirty="0">
                <a:latin typeface="+mn-lt"/>
              </a:rPr>
              <a:t>Lightning warning and forecasts</a:t>
            </a:r>
          </a:p>
          <a:p>
            <a:pPr marL="347472" lvl="1" indent="-228600">
              <a:lnSpc>
                <a:spcPct val="85000"/>
              </a:lnSpc>
              <a:spcAft>
                <a:spcPts val="600"/>
              </a:spcAft>
              <a:buFont typeface="Calibri" pitchFamily="34" charset="0"/>
              <a:buChar char="–"/>
              <a:tabLst>
                <a:tab pos="114300" algn="l"/>
              </a:tabLst>
              <a:defRPr/>
            </a:pPr>
            <a:r>
              <a:rPr lang="en-US" sz="2000" dirty="0">
                <a:latin typeface="+mn-lt"/>
              </a:rPr>
              <a:t>Evaluated and published performance on WRF-based lightning threat forecasting</a:t>
            </a:r>
          </a:p>
          <a:p>
            <a:pPr marL="114300" indent="-11430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tabLst>
                <a:tab pos="114300" algn="l"/>
              </a:tabLst>
              <a:defRPr/>
            </a:pPr>
            <a:r>
              <a:rPr lang="en-US" sz="2400" u="sng" dirty="0">
                <a:latin typeface="+mn-lt"/>
              </a:rPr>
              <a:t>LMA data to WFOs</a:t>
            </a:r>
          </a:p>
          <a:p>
            <a:pPr marL="347472" indent="-228600" eaLnBrk="0" hangingPunct="0">
              <a:lnSpc>
                <a:spcPct val="85000"/>
              </a:lnSpc>
              <a:spcBef>
                <a:spcPct val="10000"/>
              </a:spcBef>
              <a:spcAft>
                <a:spcPts val="600"/>
              </a:spcAft>
              <a:buFont typeface="Calibri" pitchFamily="34" charset="0"/>
              <a:buChar char="–"/>
              <a:tabLst>
                <a:tab pos="114300" algn="l"/>
              </a:tabLst>
              <a:defRPr/>
            </a:pPr>
            <a:r>
              <a:rPr lang="en-US" sz="2000" dirty="0">
                <a:latin typeface="+mn-lt"/>
              </a:rPr>
              <a:t>Add WFOs for LMA dissemination, establishing real-time data from the KSC LDAR / White Sands LMA, BAMS publication</a:t>
            </a:r>
          </a:p>
          <a:p>
            <a:pPr marL="114300" indent="-114300" eaLnBrk="0" hangingPunct="0">
              <a:lnSpc>
                <a:spcPct val="85000"/>
              </a:lnSpc>
              <a:spcBef>
                <a:spcPct val="10000"/>
              </a:spcBef>
              <a:spcAft>
                <a:spcPct val="10000"/>
              </a:spcAft>
              <a:tabLst>
                <a:tab pos="114300" algn="l"/>
              </a:tabLst>
              <a:defRPr/>
            </a:pPr>
            <a:r>
              <a:rPr lang="en-US" sz="2400" u="sng" dirty="0">
                <a:latin typeface="+mn-lt"/>
              </a:rPr>
              <a:t>Training</a:t>
            </a:r>
          </a:p>
          <a:p>
            <a:pPr marL="347663" lvl="1" indent="-228600" eaLnBrk="0" hangingPunct="0">
              <a:lnSpc>
                <a:spcPct val="85000"/>
              </a:lnSpc>
              <a:spcAft>
                <a:spcPts val="600"/>
              </a:spcAft>
              <a:buFont typeface="Arial" charset="0"/>
              <a:buChar char="–"/>
              <a:tabLst>
                <a:tab pos="114300" algn="l"/>
              </a:tabLst>
              <a:defRPr/>
            </a:pPr>
            <a:r>
              <a:rPr lang="en-US" sz="2000" dirty="0">
                <a:latin typeface="+mn-lt"/>
              </a:rPr>
              <a:t>Development of web-based modules for MODIS, LMA, CIRA Blended TPW, GOES Aviation products </a:t>
            </a:r>
          </a:p>
          <a:p>
            <a:pPr marL="347663" lvl="1" indent="-228600" eaLnBrk="0" hangingPunct="0">
              <a:lnSpc>
                <a:spcPct val="85000"/>
              </a:lnSpc>
              <a:spcAft>
                <a:spcPts val="600"/>
              </a:spcAft>
              <a:buFont typeface="Arial" charset="0"/>
              <a:buChar char="–"/>
              <a:tabLst>
                <a:tab pos="114300" algn="l"/>
              </a:tabLst>
              <a:defRPr/>
            </a:pPr>
            <a:r>
              <a:rPr lang="en-US" sz="2000" dirty="0">
                <a:latin typeface="+mn-lt"/>
              </a:rPr>
              <a:t>Short, science lectures delivered during 9 site visits outside of HUN and via bi-monthly coordination calls on topics of MODIS, AMSR-E, LIS, LMA, WRF-EMS, ADAS, GOES Aviation </a:t>
            </a:r>
          </a:p>
          <a:p>
            <a:pPr marL="114300" indent="-114300" eaLnBrk="0" hangingPunct="0">
              <a:lnSpc>
                <a:spcPct val="85000"/>
              </a:lnSpc>
              <a:spcBef>
                <a:spcPct val="10000"/>
              </a:spcBef>
              <a:spcAft>
                <a:spcPct val="10000"/>
              </a:spcAft>
              <a:tabLst>
                <a:tab pos="114300" algn="l"/>
              </a:tabLst>
              <a:defRPr/>
            </a:pPr>
            <a:r>
              <a:rPr lang="en-US" sz="2400" u="sng" dirty="0">
                <a:latin typeface="+mn-lt"/>
              </a:rPr>
              <a:t>Assessments</a:t>
            </a:r>
          </a:p>
          <a:p>
            <a:pPr marL="347663" lvl="1" indent="-228600" eaLnBrk="0" hangingPunct="0">
              <a:lnSpc>
                <a:spcPct val="85000"/>
              </a:lnSpc>
              <a:spcAft>
                <a:spcPts val="600"/>
              </a:spcAft>
              <a:buFont typeface="Arial" charset="0"/>
              <a:buChar char="–"/>
              <a:tabLst>
                <a:tab pos="114300" algn="l"/>
              </a:tabLst>
              <a:defRPr/>
            </a:pPr>
            <a:r>
              <a:rPr lang="en-US" sz="2000" dirty="0">
                <a:latin typeface="+mn-lt"/>
              </a:rPr>
              <a:t>Increased partner collaboration with four separate assessment reports, surveys, and blog posts</a:t>
            </a:r>
          </a:p>
          <a:p>
            <a:pPr marL="114300" indent="-114300" eaLnBrk="0" hangingPunct="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tabLst>
                <a:tab pos="114300" algn="l"/>
              </a:tabLst>
              <a:defRPr/>
            </a:pPr>
            <a:endParaRPr lang="en-US" sz="2000" dirty="0">
              <a:latin typeface="+mn-lt"/>
            </a:endParaRPr>
          </a:p>
          <a:p>
            <a:pPr marL="347663" lvl="1" indent="-115888">
              <a:lnSpc>
                <a:spcPct val="85000"/>
              </a:lnSpc>
              <a:tabLst>
                <a:tab pos="114300" algn="l"/>
              </a:tabLst>
              <a:defRPr/>
            </a:pPr>
            <a:endParaRPr lang="en-US" sz="1400" dirty="0">
              <a:latin typeface="+mn-lt"/>
            </a:endParaRPr>
          </a:p>
          <a:p>
            <a:pPr marL="347663" lvl="1" indent="-115888">
              <a:lnSpc>
                <a:spcPct val="85000"/>
              </a:lnSpc>
              <a:tabLst>
                <a:tab pos="114300" algn="l"/>
              </a:tabLst>
              <a:defRPr/>
            </a:pPr>
            <a:endParaRPr lang="en-US" dirty="0">
              <a:latin typeface="+mn-lt"/>
            </a:endParaRPr>
          </a:p>
          <a:p>
            <a:pPr marL="114300" indent="-114300">
              <a:lnSpc>
                <a:spcPct val="85000"/>
              </a:lnSpc>
              <a:spcAft>
                <a:spcPts val="600"/>
              </a:spcAft>
              <a:tabLst>
                <a:tab pos="114300" algn="l"/>
              </a:tabLst>
              <a:defRPr/>
            </a:pPr>
            <a:endParaRPr lang="en-US" sz="2400" dirty="0">
              <a:solidFill>
                <a:srgbClr val="000099"/>
              </a:solidFill>
              <a:latin typeface="+mn-lt"/>
            </a:endParaRPr>
          </a:p>
        </p:txBody>
      </p:sp>
      <p:grpSp>
        <p:nvGrpSpPr>
          <p:cNvPr id="6148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6149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0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151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6153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4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5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 bwMode="auto">
          <a:xfrm>
            <a:off x="457200" y="381000"/>
            <a:ext cx="830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4000" dirty="0">
                <a:latin typeface="+mj-lt"/>
              </a:rPr>
              <a:t>Major Accomplishments (since 2007)</a:t>
            </a:r>
          </a:p>
        </p:txBody>
      </p:sp>
      <p:sp>
        <p:nvSpPr>
          <p:cNvPr id="3" name="Content Placeholder 16"/>
          <p:cNvSpPr txBox="1">
            <a:spLocks/>
          </p:cNvSpPr>
          <p:nvPr/>
        </p:nvSpPr>
        <p:spPr bwMode="auto">
          <a:xfrm>
            <a:off x="304800" y="1265238"/>
            <a:ext cx="8382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 eaLnBrk="0" hangingPunct="0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tabLst>
                <a:tab pos="114300" algn="l"/>
              </a:tabLst>
              <a:defRPr/>
            </a:pPr>
            <a:r>
              <a:rPr lang="en-US" sz="2400" u="sng" dirty="0">
                <a:latin typeface="+mn-lt"/>
              </a:rPr>
              <a:t>Expanded partnerships through external funding sources</a:t>
            </a:r>
          </a:p>
          <a:p>
            <a:pPr marL="347663" lvl="1" indent="-228600" eaLnBrk="0" hangingPunct="0">
              <a:lnSpc>
                <a:spcPct val="85000"/>
              </a:lnSpc>
              <a:spcAft>
                <a:spcPts val="600"/>
              </a:spcAft>
              <a:buFont typeface="Arial" charset="0"/>
              <a:buChar char="–"/>
              <a:tabLst>
                <a:tab pos="114300" algn="l"/>
              </a:tabLst>
              <a:defRPr/>
            </a:pPr>
            <a:r>
              <a:rPr lang="en-US" sz="2000" dirty="0">
                <a:latin typeface="+mn-lt"/>
              </a:rPr>
              <a:t>JPL (ROSES 07) – develop and disseminate enhanced real-time MODIS/AMSR-E SST product </a:t>
            </a:r>
          </a:p>
          <a:p>
            <a:pPr marL="347663" lvl="1" indent="-228600" eaLnBrk="0" hangingPunct="0">
              <a:lnSpc>
                <a:spcPct val="85000"/>
              </a:lnSpc>
              <a:spcAft>
                <a:spcPts val="600"/>
              </a:spcAft>
              <a:buFont typeface="Arial" charset="0"/>
              <a:buChar char="–"/>
              <a:tabLst>
                <a:tab pos="114300" algn="l"/>
              </a:tabLst>
              <a:defRPr/>
            </a:pPr>
            <a:r>
              <a:rPr lang="en-US" sz="2000" dirty="0">
                <a:latin typeface="+mn-lt"/>
              </a:rPr>
              <a:t>FAA – pilot project for enhanced convective forecasts for NY TRACON applications using NASA data </a:t>
            </a:r>
          </a:p>
          <a:p>
            <a:pPr marL="347663" lvl="1" indent="-228600" eaLnBrk="0" hangingPunct="0">
              <a:lnSpc>
                <a:spcPct val="85000"/>
              </a:lnSpc>
              <a:spcAft>
                <a:spcPts val="600"/>
              </a:spcAft>
              <a:buFont typeface="Arial" charset="0"/>
              <a:buChar char="–"/>
              <a:tabLst>
                <a:tab pos="114300" algn="l"/>
              </a:tabLst>
              <a:defRPr/>
            </a:pPr>
            <a:r>
              <a:rPr lang="en-US" sz="2000" dirty="0" err="1">
                <a:latin typeface="+mn-lt"/>
              </a:rPr>
              <a:t>WorldWinds</a:t>
            </a:r>
            <a:r>
              <a:rPr lang="en-US" sz="2000" dirty="0">
                <a:latin typeface="+mn-lt"/>
              </a:rPr>
              <a:t>, Inc. (NASA Crosscutting – RPC) – develop / disseminate chlorophyll composite product</a:t>
            </a:r>
          </a:p>
          <a:p>
            <a:pPr marL="347663" lvl="1" indent="-228600" eaLnBrk="0" hangingPunct="0">
              <a:lnSpc>
                <a:spcPct val="85000"/>
              </a:lnSpc>
              <a:spcAft>
                <a:spcPts val="600"/>
              </a:spcAft>
              <a:buFont typeface="Arial" charset="0"/>
              <a:buChar char="–"/>
              <a:tabLst>
                <a:tab pos="114300" algn="l"/>
              </a:tabLst>
              <a:defRPr/>
            </a:pPr>
            <a:r>
              <a:rPr lang="en-US" sz="2000" dirty="0">
                <a:latin typeface="+mn-lt"/>
              </a:rPr>
              <a:t>Storm Center Comm., Inc. (ROSES 08) – transition NASA data into EVTT collaboration tool at FEMA,  GOMA</a:t>
            </a:r>
          </a:p>
          <a:p>
            <a:pPr marL="347663" lvl="1" indent="-228600" eaLnBrk="0" hangingPunct="0">
              <a:lnSpc>
                <a:spcPct val="85000"/>
              </a:lnSpc>
              <a:spcAft>
                <a:spcPts val="600"/>
              </a:spcAft>
              <a:buFont typeface="Arial" charset="0"/>
              <a:buChar char="–"/>
              <a:tabLst>
                <a:tab pos="114300" algn="l"/>
              </a:tabLst>
              <a:defRPr/>
            </a:pPr>
            <a:r>
              <a:rPr lang="en-US" sz="2000" dirty="0">
                <a:latin typeface="+mn-lt"/>
              </a:rPr>
              <a:t>GSFC/GMAO (ROSES 08) – LIS development and use of MODIS data</a:t>
            </a:r>
          </a:p>
          <a:p>
            <a:pPr marL="347663" lvl="1" indent="-228600" eaLnBrk="0" hangingPunct="0">
              <a:lnSpc>
                <a:spcPct val="85000"/>
              </a:lnSpc>
              <a:spcAft>
                <a:spcPts val="600"/>
              </a:spcAft>
              <a:buFont typeface="Arial" charset="0"/>
              <a:buChar char="–"/>
              <a:tabLst>
                <a:tab pos="114300" algn="l"/>
              </a:tabLst>
              <a:defRPr/>
            </a:pPr>
            <a:r>
              <a:rPr lang="en-US" sz="2000" dirty="0">
                <a:latin typeface="+mn-lt"/>
              </a:rPr>
              <a:t>NOAA (GOES-R Proving Ground) – develop/transition proxy ABI/GLM products, training and assessment</a:t>
            </a:r>
          </a:p>
          <a:p>
            <a:pPr marL="347663" lvl="1" indent="-228600" eaLnBrk="0" hangingPunct="0">
              <a:lnSpc>
                <a:spcPct val="85000"/>
              </a:lnSpc>
              <a:spcAft>
                <a:spcPts val="600"/>
              </a:spcAft>
              <a:buFont typeface="Arial" charset="0"/>
              <a:buChar char="–"/>
              <a:tabLst>
                <a:tab pos="114300" algn="l"/>
              </a:tabLst>
              <a:defRPr/>
            </a:pPr>
            <a:r>
              <a:rPr lang="en-US" sz="2000" dirty="0">
                <a:latin typeface="+mn-lt"/>
              </a:rPr>
              <a:t>Others submitted to ROSES 09 calls</a:t>
            </a:r>
            <a:endParaRPr lang="en-US" dirty="0">
              <a:latin typeface="+mn-lt"/>
            </a:endParaRPr>
          </a:p>
          <a:p>
            <a:pPr marL="114300" indent="-114300">
              <a:lnSpc>
                <a:spcPct val="85000"/>
              </a:lnSpc>
              <a:spcAft>
                <a:spcPts val="600"/>
              </a:spcAft>
              <a:tabLst>
                <a:tab pos="114300" algn="l"/>
              </a:tabLst>
              <a:defRPr/>
            </a:pPr>
            <a:endParaRPr lang="en-US" sz="2400" dirty="0">
              <a:solidFill>
                <a:srgbClr val="000099"/>
              </a:solidFill>
              <a:latin typeface="+mn-lt"/>
            </a:endParaRPr>
          </a:p>
        </p:txBody>
      </p:sp>
      <p:grpSp>
        <p:nvGrpSpPr>
          <p:cNvPr id="717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7173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4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175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7177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8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9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 bwMode="auto">
          <a:xfrm>
            <a:off x="457200" y="381000"/>
            <a:ext cx="830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4000" dirty="0">
                <a:latin typeface="+mj-lt"/>
              </a:rPr>
              <a:t>Major Accomplishments (since 2007)</a:t>
            </a:r>
          </a:p>
        </p:txBody>
      </p:sp>
      <p:sp>
        <p:nvSpPr>
          <p:cNvPr id="3" name="Content Placeholder 16"/>
          <p:cNvSpPr txBox="1">
            <a:spLocks/>
          </p:cNvSpPr>
          <p:nvPr/>
        </p:nvSpPr>
        <p:spPr bwMode="auto">
          <a:xfrm>
            <a:off x="304800" y="1265238"/>
            <a:ext cx="8382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 eaLnBrk="0" hangingPunct="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tabLst>
                <a:tab pos="114300" algn="l"/>
              </a:tabLst>
              <a:defRPr/>
            </a:pPr>
            <a:r>
              <a:rPr lang="en-US" sz="2400" u="sng" dirty="0">
                <a:latin typeface="+mn-lt"/>
              </a:rPr>
              <a:t>Outreach via web, blog, </a:t>
            </a:r>
            <a:r>
              <a:rPr lang="en-US" sz="2400" u="sng" dirty="0" err="1">
                <a:latin typeface="+mn-lt"/>
              </a:rPr>
              <a:t>Facebook</a:t>
            </a:r>
            <a:r>
              <a:rPr lang="en-US" sz="2400" u="sng" dirty="0">
                <a:latin typeface="+mn-lt"/>
              </a:rPr>
              <a:t> - more visibility to external community</a:t>
            </a:r>
          </a:p>
          <a:p>
            <a:pPr marL="347663" lvl="1" indent="-228600" eaLnBrk="0" hangingPunct="0">
              <a:lnSpc>
                <a:spcPct val="85000"/>
              </a:lnSpc>
              <a:spcAft>
                <a:spcPts val="600"/>
              </a:spcAft>
              <a:buFont typeface="Arial" charset="0"/>
              <a:buChar char="–"/>
              <a:tabLst>
                <a:tab pos="114300" algn="l"/>
              </a:tabLst>
              <a:defRPr/>
            </a:pPr>
            <a:r>
              <a:rPr lang="en-US" sz="2000" dirty="0">
                <a:latin typeface="+mn-lt"/>
              </a:rPr>
              <a:t>Revamped </a:t>
            </a:r>
            <a:r>
              <a:rPr lang="en-US" sz="2000" dirty="0" err="1">
                <a:latin typeface="+mn-lt"/>
              </a:rPr>
              <a:t>SPoRT</a:t>
            </a:r>
            <a:r>
              <a:rPr lang="en-US" sz="2000" dirty="0">
                <a:latin typeface="+mn-lt"/>
              </a:rPr>
              <a:t> website , Wide World of </a:t>
            </a:r>
            <a:r>
              <a:rPr lang="en-US" sz="2000" dirty="0" err="1">
                <a:latin typeface="+mn-lt"/>
              </a:rPr>
              <a:t>SPoRT</a:t>
            </a:r>
            <a:r>
              <a:rPr lang="en-US" sz="2000" dirty="0">
                <a:latin typeface="+mn-lt"/>
              </a:rPr>
              <a:t> blog in (over 100 posts since March 2009), &gt;100 </a:t>
            </a:r>
            <a:r>
              <a:rPr lang="en-US" sz="2000" dirty="0" err="1">
                <a:latin typeface="+mn-lt"/>
              </a:rPr>
              <a:t>Facebook</a:t>
            </a:r>
            <a:r>
              <a:rPr lang="en-US" sz="2000" dirty="0">
                <a:latin typeface="+mn-lt"/>
              </a:rPr>
              <a:t> fans (mainly NWS)</a:t>
            </a:r>
          </a:p>
          <a:p>
            <a:pPr marL="347663" lvl="1" indent="-228600" eaLnBrk="0" hangingPunct="0">
              <a:lnSpc>
                <a:spcPct val="85000"/>
              </a:lnSpc>
              <a:spcAft>
                <a:spcPts val="600"/>
              </a:spcAft>
              <a:buFont typeface="Arial" charset="0"/>
              <a:buChar char="–"/>
              <a:tabLst>
                <a:tab pos="114300" algn="l"/>
              </a:tabLst>
              <a:defRPr/>
            </a:pPr>
            <a:r>
              <a:rPr lang="en-US" sz="2000" dirty="0">
                <a:latin typeface="+mn-lt"/>
              </a:rPr>
              <a:t>Utilized MSFC PAO to produce </a:t>
            </a:r>
            <a:r>
              <a:rPr lang="en-US" sz="2000" dirty="0" err="1">
                <a:latin typeface="+mn-lt"/>
              </a:rPr>
              <a:t>science@nasa</a:t>
            </a:r>
            <a:r>
              <a:rPr lang="en-US" sz="2000" dirty="0">
                <a:latin typeface="+mn-lt"/>
              </a:rPr>
              <a:t> articles, NASA Spinoff magazine stories, and other news stories</a:t>
            </a:r>
          </a:p>
          <a:p>
            <a:pPr marL="114300" indent="-114300" eaLnBrk="0" hangingPunct="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tabLst>
                <a:tab pos="114300" algn="l"/>
              </a:tabLst>
              <a:defRPr/>
            </a:pPr>
            <a:r>
              <a:rPr lang="en-US" sz="2400" u="sng" dirty="0">
                <a:latin typeface="+mn-lt"/>
              </a:rPr>
              <a:t>Miscellaneous</a:t>
            </a:r>
          </a:p>
          <a:p>
            <a:pPr marL="347663" lvl="1" indent="-228600" eaLnBrk="0" hangingPunct="0">
              <a:lnSpc>
                <a:spcPct val="85000"/>
              </a:lnSpc>
              <a:spcAft>
                <a:spcPts val="600"/>
              </a:spcAft>
              <a:buFont typeface="Arial" charset="0"/>
              <a:buChar char="–"/>
              <a:tabLst>
                <a:tab pos="114300" algn="l"/>
              </a:tabLst>
              <a:defRPr/>
            </a:pPr>
            <a:r>
              <a:rPr lang="en-US" sz="2000" dirty="0">
                <a:latin typeface="+mn-lt"/>
              </a:rPr>
              <a:t>Provide quarterly progress reports to 125 sport fans</a:t>
            </a:r>
          </a:p>
          <a:p>
            <a:pPr marL="347663" lvl="1" indent="-228600" eaLnBrk="0" hangingPunct="0">
              <a:lnSpc>
                <a:spcPct val="85000"/>
              </a:lnSpc>
              <a:spcAft>
                <a:spcPts val="600"/>
              </a:spcAft>
              <a:buFont typeface="Arial" charset="0"/>
              <a:buChar char="–"/>
              <a:tabLst>
                <a:tab pos="114300" algn="l"/>
              </a:tabLst>
              <a:defRPr/>
            </a:pPr>
            <a:r>
              <a:rPr lang="en-US" sz="2000" dirty="0">
                <a:latin typeface="+mn-lt"/>
              </a:rPr>
              <a:t>Developed strategic plan and biennial report</a:t>
            </a:r>
          </a:p>
          <a:p>
            <a:pPr marL="347663" lvl="1" indent="-228600" eaLnBrk="0" hangingPunct="0">
              <a:lnSpc>
                <a:spcPct val="85000"/>
              </a:lnSpc>
              <a:spcAft>
                <a:spcPts val="600"/>
              </a:spcAft>
              <a:buFont typeface="Arial" charset="0"/>
              <a:buChar char="–"/>
              <a:tabLst>
                <a:tab pos="114300" algn="l"/>
              </a:tabLst>
              <a:defRPr/>
            </a:pPr>
            <a:r>
              <a:rPr lang="en-US" sz="2000" dirty="0">
                <a:latin typeface="+mn-lt"/>
              </a:rPr>
              <a:t>Strengthen </a:t>
            </a:r>
            <a:r>
              <a:rPr lang="en-US" sz="2000" dirty="0" err="1">
                <a:latin typeface="+mn-lt"/>
              </a:rPr>
              <a:t>SPoRT</a:t>
            </a:r>
            <a:r>
              <a:rPr lang="en-US" sz="2000" dirty="0">
                <a:latin typeface="+mn-lt"/>
              </a:rPr>
              <a:t> staff  – lightning , liaison, data assimilation – 2 civil service, 1 ENSCO, 2 UAH, Raytheon</a:t>
            </a:r>
          </a:p>
          <a:p>
            <a:pPr marL="347663" lvl="1" indent="-228600" eaLnBrk="0" hangingPunct="0">
              <a:lnSpc>
                <a:spcPct val="85000"/>
              </a:lnSpc>
              <a:spcAft>
                <a:spcPts val="600"/>
              </a:spcAft>
              <a:buFont typeface="Arial" charset="0"/>
              <a:buChar char="–"/>
              <a:tabLst>
                <a:tab pos="114300" algn="l"/>
              </a:tabLst>
              <a:defRPr/>
            </a:pPr>
            <a:r>
              <a:rPr lang="en-US" sz="2000" dirty="0">
                <a:latin typeface="+mn-lt"/>
              </a:rPr>
              <a:t> Re-established NASA/NOAA MOU for </a:t>
            </a:r>
            <a:r>
              <a:rPr lang="en-US" sz="2000" dirty="0" err="1">
                <a:latin typeface="+mn-lt"/>
              </a:rPr>
              <a:t>SPoRT</a:t>
            </a:r>
            <a:r>
              <a:rPr lang="en-US" sz="2000" dirty="0">
                <a:latin typeface="+mn-lt"/>
              </a:rPr>
              <a:t> collaboration – NWS hiring a shared NWS/NASA transition scientist</a:t>
            </a:r>
          </a:p>
          <a:p>
            <a:pPr marL="114300" indent="-114300">
              <a:lnSpc>
                <a:spcPct val="85000"/>
              </a:lnSpc>
              <a:spcAft>
                <a:spcPts val="600"/>
              </a:spcAft>
              <a:tabLst>
                <a:tab pos="114300" algn="l"/>
              </a:tabLst>
              <a:defRPr/>
            </a:pPr>
            <a:endParaRPr lang="en-US" sz="2400" dirty="0">
              <a:solidFill>
                <a:srgbClr val="000099"/>
              </a:solidFill>
              <a:latin typeface="+mn-lt"/>
            </a:endParaRPr>
          </a:p>
        </p:txBody>
      </p:sp>
      <p:grpSp>
        <p:nvGrpSpPr>
          <p:cNvPr id="8196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8197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8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199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8201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2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3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</TotalTime>
  <Words>768</Words>
  <Application>Microsoft Office PowerPoint</Application>
  <PresentationFormat>On-screen Show (4:3)</PresentationFormat>
  <Paragraphs>80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/ NWS Coordination Call</dc:title>
  <dc:creator>fuell</dc:creator>
  <cp:lastModifiedBy> </cp:lastModifiedBy>
  <cp:revision>82</cp:revision>
  <dcterms:created xsi:type="dcterms:W3CDTF">2009-10-14T04:03:29Z</dcterms:created>
  <dcterms:modified xsi:type="dcterms:W3CDTF">2009-11-17T14:02:25Z</dcterms:modified>
</cp:coreProperties>
</file>