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2" r:id="rId3"/>
    <p:sldId id="261" r:id="rId4"/>
    <p:sldId id="266" r:id="rId5"/>
    <p:sldId id="263" r:id="rId6"/>
    <p:sldId id="275" r:id="rId7"/>
    <p:sldId id="289" r:id="rId8"/>
    <p:sldId id="269" r:id="rId9"/>
    <p:sldId id="270" r:id="rId10"/>
    <p:sldId id="280" r:id="rId11"/>
    <p:sldId id="283" r:id="rId12"/>
    <p:sldId id="285" r:id="rId13"/>
    <p:sldId id="286" r:id="rId14"/>
    <p:sldId id="287" r:id="rId15"/>
    <p:sldId id="271" r:id="rId16"/>
    <p:sldId id="274" r:id="rId17"/>
    <p:sldId id="281" r:id="rId18"/>
    <p:sldId id="288" r:id="rId19"/>
    <p:sldId id="284" r:id="rId20"/>
    <p:sldId id="265" r:id="rId21"/>
    <p:sldId id="276" r:id="rId22"/>
    <p:sldId id="278" r:id="rId23"/>
    <p:sldId id="277" r:id="rId24"/>
    <p:sldId id="279" r:id="rId25"/>
    <p:sldId id="26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DF166-4299-4C9A-94BB-593DFA5E4229}" type="datetimeFigureOut">
              <a:rPr lang="en-US"/>
              <a:pPr>
                <a:defRPr/>
              </a:pPr>
              <a:t>11/16/2009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4885-06F4-4714-9704-15725F2279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4531-6CCB-45E5-989F-7F62BD2D50A1}" type="datetimeFigureOut">
              <a:rPr lang="en-US"/>
              <a:pPr>
                <a:defRPr/>
              </a:pPr>
              <a:t>11/16/2009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74337-4653-4647-861A-D70CFCB92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C3B0-3C6E-4BCD-B3FF-50C709E0B168}" type="datetimeFigureOut">
              <a:rPr lang="en-US"/>
              <a:pPr>
                <a:defRPr/>
              </a:pPr>
              <a:t>11/16/2009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D028-D1F1-4FE0-B1CB-F7D85EA5BB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BC18-7F13-41BB-BEB0-0EE023613F15}" type="datetimeFigureOut">
              <a:rPr lang="en-US"/>
              <a:pPr>
                <a:defRPr/>
              </a:pPr>
              <a:t>11/16/2009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3F82-C3DD-443C-94B9-C3268BC8D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F899-052E-44B1-B394-6F0550DBA0A2}" type="datetimeFigureOut">
              <a:rPr lang="en-US"/>
              <a:pPr>
                <a:defRPr/>
              </a:pPr>
              <a:t>11/16/2009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58BB5-76F3-4E81-BC61-A18CD4758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1350C-6E04-4AF4-B633-E05C1720C3AD}" type="datetimeFigureOut">
              <a:rPr lang="en-US"/>
              <a:pPr>
                <a:defRPr/>
              </a:pPr>
              <a:t>11/16/2009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078F-3AC8-4D50-81A5-5BC07EB41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8795-0A53-4B29-8351-6A58FFC5A281}" type="datetimeFigureOut">
              <a:rPr lang="en-US"/>
              <a:pPr>
                <a:defRPr/>
              </a:pPr>
              <a:t>11/16/2009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8710A-E810-4B47-B168-8C8F6BA73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E4D1-0097-4845-B465-E30822BBE84C}" type="datetimeFigureOut">
              <a:rPr lang="en-US"/>
              <a:pPr>
                <a:defRPr/>
              </a:pPr>
              <a:t>11/16/2009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225B-DBF0-4933-B9CB-72415B9D1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0895-2ACA-4648-8CAC-8CC814311C90}" type="datetimeFigureOut">
              <a:rPr lang="en-US"/>
              <a:pPr>
                <a:defRPr/>
              </a:pPr>
              <a:t>11/16/2009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CC8A-73FE-48CF-B7A0-95C8DCFBE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E66D-8CBB-4055-B49D-34DAA653AAF9}" type="datetimeFigureOut">
              <a:rPr lang="en-US"/>
              <a:pPr>
                <a:defRPr/>
              </a:pPr>
              <a:t>11/16/2009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E78E-C9A9-45CE-A3E5-0FD3DCAB6F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D2635-0A23-4842-925E-776B92CCD081}" type="datetimeFigureOut">
              <a:rPr lang="en-US"/>
              <a:pPr>
                <a:defRPr/>
              </a:pPr>
              <a:t>11/16/2009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1C5A-E37E-4431-9EF8-75EE2E922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2C541E-D198-4AFD-90E4-7EA4C6284515}" type="datetimeFigureOut">
              <a:rPr lang="en-US"/>
              <a:pPr>
                <a:defRPr/>
              </a:pPr>
              <a:t>11/16/2009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C91E28-7AF2-4D1F-92D7-C17E295ED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838200" y="1493838"/>
            <a:ext cx="7162800" cy="993775"/>
          </a:xfrm>
        </p:spPr>
        <p:txBody>
          <a:bodyPr/>
          <a:lstStyle/>
          <a:p>
            <a:pPr eaLnBrk="1" hangingPunct="1"/>
            <a:r>
              <a:rPr lang="en-US" dirty="0" smtClean="0"/>
              <a:t>Applications of the Land Information System (LIS)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Fifth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18-20 November,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2727325"/>
            <a:ext cx="2128837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latin typeface="+mj-lt"/>
              </a:rPr>
              <a:t>Jonathan Case</a:t>
            </a:r>
          </a:p>
        </p:txBody>
      </p:sp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81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6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1-h Traditional Precip Verification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hours; Jun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 2008)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TextBox 18"/>
          <p:cNvSpPr txBox="1">
            <a:spLocks noChangeArrowheads="1"/>
          </p:cNvSpPr>
          <p:nvPr/>
        </p:nvSpPr>
        <p:spPr bwMode="auto">
          <a:xfrm>
            <a:off x="1905000" y="4572000"/>
            <a:ext cx="6019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 WRF has an overall </a:t>
            </a:r>
            <a:r>
              <a:rPr lang="en-US" dirty="0" smtClean="0"/>
              <a:t>high </a:t>
            </a:r>
            <a:r>
              <a:rPr lang="en-US" dirty="0"/>
              <a:t>bias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LISMOD reduces </a:t>
            </a:r>
            <a:r>
              <a:rPr lang="en-US" dirty="0" smtClean="0"/>
              <a:t>bias, </a:t>
            </a:r>
            <a:r>
              <a:rPr lang="en-US" dirty="0"/>
              <a:t>esp. </a:t>
            </a:r>
            <a:r>
              <a:rPr lang="en-US" dirty="0" smtClean="0"/>
              <a:t>mid-AM </a:t>
            </a:r>
            <a:r>
              <a:rPr lang="en-US" dirty="0"/>
              <a:t>to early-PM</a:t>
            </a:r>
            <a:br>
              <a:rPr lang="en-US" dirty="0"/>
            </a:br>
            <a:r>
              <a:rPr lang="en-US" dirty="0"/>
              <a:t>  (</a:t>
            </a:r>
            <a:r>
              <a:rPr lang="en-US" dirty="0" smtClean="0"/>
              <a:t>12</a:t>
            </a:r>
            <a:r>
              <a:rPr lang="en-US" dirty="0" smtClean="0">
                <a:sym typeface="Symbol"/>
              </a:rPr>
              <a:t></a:t>
            </a:r>
            <a:r>
              <a:rPr lang="en-US" dirty="0" smtClean="0"/>
              <a:t>18 </a:t>
            </a:r>
            <a:r>
              <a:rPr lang="en-US" dirty="0"/>
              <a:t>h; </a:t>
            </a:r>
            <a:r>
              <a:rPr lang="en-US" dirty="0" smtClean="0"/>
              <a:t>15</a:t>
            </a:r>
            <a:r>
              <a:rPr lang="en-US" dirty="0" smtClean="0">
                <a:sym typeface="Symbol"/>
              </a:rPr>
              <a:t></a:t>
            </a:r>
            <a:r>
              <a:rPr lang="en-US" dirty="0" smtClean="0"/>
              <a:t>21z</a:t>
            </a:r>
            <a:r>
              <a:rPr lang="en-US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WRF generally has </a:t>
            </a:r>
            <a:r>
              <a:rPr lang="en-US" dirty="0" smtClean="0"/>
              <a:t>low </a:t>
            </a:r>
            <a:r>
              <a:rPr lang="en-US" dirty="0"/>
              <a:t>skill (right)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LISMOD </a:t>
            </a:r>
            <a:r>
              <a:rPr lang="en-US" dirty="0" smtClean="0"/>
              <a:t>incrementally improves </a:t>
            </a:r>
            <a:r>
              <a:rPr lang="en-US" dirty="0"/>
              <a:t>skill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03350"/>
            <a:ext cx="4438514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690" y="1403350"/>
            <a:ext cx="443911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2300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302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230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0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30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20638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Precip Verification Problem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[from Baldwin et al. (2001), NWP/WAF conf.]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Content Placeholder 16"/>
          <p:cNvSpPr>
            <a:spLocks noGrp="1"/>
          </p:cNvSpPr>
          <p:nvPr>
            <p:ph idx="1"/>
          </p:nvPr>
        </p:nvSpPr>
        <p:spPr>
          <a:xfrm>
            <a:off x="2025650" y="4038600"/>
            <a:ext cx="6051550" cy="2084388"/>
          </a:xfrm>
        </p:spPr>
        <p:txBody>
          <a:bodyPr/>
          <a:lstStyle/>
          <a:p>
            <a:r>
              <a:rPr lang="en-US" sz="2400" dirty="0" smtClean="0">
                <a:sym typeface="Wingdings" pitchFamily="2" charset="2"/>
              </a:rPr>
              <a:t>Both forecasts have same bias</a:t>
            </a:r>
          </a:p>
          <a:p>
            <a:r>
              <a:rPr lang="en-US" sz="2400" dirty="0" smtClean="0"/>
              <a:t>Using traditional measures, forecast #2 has larger RMS error &amp; lower threat score</a:t>
            </a:r>
            <a:endParaRPr lang="en-US" sz="2000" dirty="0" smtClean="0"/>
          </a:p>
          <a:p>
            <a:r>
              <a:rPr lang="en-US" sz="2400" dirty="0" smtClean="0"/>
              <a:t>Which forecast is “better”?</a:t>
            </a:r>
          </a:p>
          <a:p>
            <a:r>
              <a:rPr lang="en-US" sz="2400" dirty="0" smtClean="0"/>
              <a:t>Need non-standard verification method!</a:t>
            </a:r>
          </a:p>
        </p:txBody>
      </p:sp>
      <p:grpSp>
        <p:nvGrpSpPr>
          <p:cNvPr id="12293" name="Group 27"/>
          <p:cNvGrpSpPr>
            <a:grpSpLocks/>
          </p:cNvGrpSpPr>
          <p:nvPr/>
        </p:nvGrpSpPr>
        <p:grpSpPr bwMode="auto">
          <a:xfrm>
            <a:off x="76200" y="1219200"/>
            <a:ext cx="8991600" cy="2819400"/>
            <a:chOff x="76200" y="1219200"/>
            <a:chExt cx="8991600" cy="2820042"/>
          </a:xfrm>
        </p:grpSpPr>
        <p:pic>
          <p:nvPicPr>
            <p:cNvPr id="12294" name="Picture 13" descr="example_obs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1219200"/>
              <a:ext cx="3086803" cy="278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5" descr="example_fcst1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0400" y="1219200"/>
              <a:ext cx="3074100" cy="282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16" descr="example_fcst2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93700" y="1219200"/>
              <a:ext cx="3074100" cy="282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7" name="TextBox 24"/>
            <p:cNvSpPr txBox="1">
              <a:spLocks noChangeArrowheads="1"/>
            </p:cNvSpPr>
            <p:nvPr/>
          </p:nvSpPr>
          <p:spPr bwMode="auto">
            <a:xfrm>
              <a:off x="1992559" y="1371600"/>
              <a:ext cx="5982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obs</a:t>
              </a:r>
            </a:p>
          </p:txBody>
        </p:sp>
        <p:sp>
          <p:nvSpPr>
            <p:cNvPr id="12298" name="TextBox 25"/>
            <p:cNvSpPr txBox="1">
              <a:spLocks noChangeArrowheads="1"/>
            </p:cNvSpPr>
            <p:nvPr/>
          </p:nvSpPr>
          <p:spPr bwMode="auto">
            <a:xfrm>
              <a:off x="4735033" y="1394635"/>
              <a:ext cx="10246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Fcst #1</a:t>
              </a:r>
            </a:p>
          </p:txBody>
        </p:sp>
        <p:sp>
          <p:nvSpPr>
            <p:cNvPr id="12299" name="TextBox 26"/>
            <p:cNvSpPr txBox="1">
              <a:spLocks noChangeArrowheads="1"/>
            </p:cNvSpPr>
            <p:nvPr/>
          </p:nvSpPr>
          <p:spPr bwMode="auto">
            <a:xfrm>
              <a:off x="7499128" y="3452422"/>
              <a:ext cx="10246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Fcst #2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3324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332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2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3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MET/MODE Object Verification</a:t>
            </a:r>
          </a:p>
        </p:txBody>
      </p:sp>
      <p:grpSp>
        <p:nvGrpSpPr>
          <p:cNvPr id="13316" name="Group 31"/>
          <p:cNvGrpSpPr>
            <a:grpSpLocks/>
          </p:cNvGrpSpPr>
          <p:nvPr/>
        </p:nvGrpSpPr>
        <p:grpSpPr bwMode="auto">
          <a:xfrm>
            <a:off x="152400" y="1978025"/>
            <a:ext cx="4157663" cy="3051175"/>
            <a:chOff x="1981200" y="1967023"/>
            <a:chExt cx="4158228" cy="3050509"/>
          </a:xfrm>
        </p:grpSpPr>
        <p:sp>
          <p:nvSpPr>
            <p:cNvPr id="19" name="Freeform 18"/>
            <p:cNvSpPr/>
            <p:nvPr/>
          </p:nvSpPr>
          <p:spPr>
            <a:xfrm>
              <a:off x="2190778" y="1967023"/>
              <a:ext cx="1616295" cy="2552143"/>
            </a:xfrm>
            <a:custGeom>
              <a:avLst/>
              <a:gdLst>
                <a:gd name="connsiteX0" fmla="*/ 1499190 w 1616149"/>
                <a:gd name="connsiteY0" fmla="*/ 0 h 2552325"/>
                <a:gd name="connsiteX1" fmla="*/ 1499190 w 1616149"/>
                <a:gd name="connsiteY1" fmla="*/ 0 h 2552325"/>
                <a:gd name="connsiteX2" fmla="*/ 1371600 w 1616149"/>
                <a:gd name="connsiteY2" fmla="*/ 42530 h 2552325"/>
                <a:gd name="connsiteX3" fmla="*/ 1201479 w 1616149"/>
                <a:gd name="connsiteY3" fmla="*/ 116958 h 2552325"/>
                <a:gd name="connsiteX4" fmla="*/ 1158949 w 1616149"/>
                <a:gd name="connsiteY4" fmla="*/ 138224 h 2552325"/>
                <a:gd name="connsiteX5" fmla="*/ 1116418 w 1616149"/>
                <a:gd name="connsiteY5" fmla="*/ 180754 h 2552325"/>
                <a:gd name="connsiteX6" fmla="*/ 1073888 w 1616149"/>
                <a:gd name="connsiteY6" fmla="*/ 191386 h 2552325"/>
                <a:gd name="connsiteX7" fmla="*/ 978195 w 1616149"/>
                <a:gd name="connsiteY7" fmla="*/ 276447 h 2552325"/>
                <a:gd name="connsiteX8" fmla="*/ 893135 w 1616149"/>
                <a:gd name="connsiteY8" fmla="*/ 350875 h 2552325"/>
                <a:gd name="connsiteX9" fmla="*/ 850604 w 1616149"/>
                <a:gd name="connsiteY9" fmla="*/ 393405 h 2552325"/>
                <a:gd name="connsiteX10" fmla="*/ 808074 w 1616149"/>
                <a:gd name="connsiteY10" fmla="*/ 446568 h 2552325"/>
                <a:gd name="connsiteX11" fmla="*/ 754911 w 1616149"/>
                <a:gd name="connsiteY11" fmla="*/ 489098 h 2552325"/>
                <a:gd name="connsiteX12" fmla="*/ 733646 w 1616149"/>
                <a:gd name="connsiteY12" fmla="*/ 520996 h 2552325"/>
                <a:gd name="connsiteX13" fmla="*/ 680483 w 1616149"/>
                <a:gd name="connsiteY13" fmla="*/ 563526 h 2552325"/>
                <a:gd name="connsiteX14" fmla="*/ 616688 w 1616149"/>
                <a:gd name="connsiteY14" fmla="*/ 627321 h 2552325"/>
                <a:gd name="connsiteX15" fmla="*/ 574158 w 1616149"/>
                <a:gd name="connsiteY15" fmla="*/ 669851 h 2552325"/>
                <a:gd name="connsiteX16" fmla="*/ 552893 w 1616149"/>
                <a:gd name="connsiteY16" fmla="*/ 712382 h 2552325"/>
                <a:gd name="connsiteX17" fmla="*/ 499730 w 1616149"/>
                <a:gd name="connsiteY17" fmla="*/ 754912 h 2552325"/>
                <a:gd name="connsiteX18" fmla="*/ 467832 w 1616149"/>
                <a:gd name="connsiteY18" fmla="*/ 808075 h 2552325"/>
                <a:gd name="connsiteX19" fmla="*/ 435935 w 1616149"/>
                <a:gd name="connsiteY19" fmla="*/ 829340 h 2552325"/>
                <a:gd name="connsiteX20" fmla="*/ 393404 w 1616149"/>
                <a:gd name="connsiteY20" fmla="*/ 871870 h 2552325"/>
                <a:gd name="connsiteX21" fmla="*/ 372139 w 1616149"/>
                <a:gd name="connsiteY21" fmla="*/ 903768 h 2552325"/>
                <a:gd name="connsiteX22" fmla="*/ 340242 w 1616149"/>
                <a:gd name="connsiteY22" fmla="*/ 935665 h 2552325"/>
                <a:gd name="connsiteX23" fmla="*/ 318976 w 1616149"/>
                <a:gd name="connsiteY23" fmla="*/ 967563 h 2552325"/>
                <a:gd name="connsiteX24" fmla="*/ 287079 w 1616149"/>
                <a:gd name="connsiteY24" fmla="*/ 1010093 h 2552325"/>
                <a:gd name="connsiteX25" fmla="*/ 265814 w 1616149"/>
                <a:gd name="connsiteY25" fmla="*/ 1052624 h 2552325"/>
                <a:gd name="connsiteX26" fmla="*/ 233916 w 1616149"/>
                <a:gd name="connsiteY26" fmla="*/ 1116419 h 2552325"/>
                <a:gd name="connsiteX27" fmla="*/ 223283 w 1616149"/>
                <a:gd name="connsiteY27" fmla="*/ 1190847 h 2552325"/>
                <a:gd name="connsiteX28" fmla="*/ 212651 w 1616149"/>
                <a:gd name="connsiteY28" fmla="*/ 1222744 h 2552325"/>
                <a:gd name="connsiteX29" fmla="*/ 202018 w 1616149"/>
                <a:gd name="connsiteY29" fmla="*/ 1265275 h 2552325"/>
                <a:gd name="connsiteX30" fmla="*/ 180753 w 1616149"/>
                <a:gd name="connsiteY30" fmla="*/ 1318437 h 2552325"/>
                <a:gd name="connsiteX31" fmla="*/ 148856 w 1616149"/>
                <a:gd name="connsiteY31" fmla="*/ 1392865 h 2552325"/>
                <a:gd name="connsiteX32" fmla="*/ 127590 w 1616149"/>
                <a:gd name="connsiteY32" fmla="*/ 1488558 h 2552325"/>
                <a:gd name="connsiteX33" fmla="*/ 116958 w 1616149"/>
                <a:gd name="connsiteY33" fmla="*/ 1775637 h 2552325"/>
                <a:gd name="connsiteX34" fmla="*/ 106325 w 1616149"/>
                <a:gd name="connsiteY34" fmla="*/ 1828800 h 2552325"/>
                <a:gd name="connsiteX35" fmla="*/ 74428 w 1616149"/>
                <a:gd name="connsiteY35" fmla="*/ 1945758 h 2552325"/>
                <a:gd name="connsiteX36" fmla="*/ 53163 w 1616149"/>
                <a:gd name="connsiteY36" fmla="*/ 2020186 h 2552325"/>
                <a:gd name="connsiteX37" fmla="*/ 31897 w 1616149"/>
                <a:gd name="connsiteY37" fmla="*/ 2169042 h 2552325"/>
                <a:gd name="connsiteX38" fmla="*/ 21265 w 1616149"/>
                <a:gd name="connsiteY38" fmla="*/ 2264735 h 2552325"/>
                <a:gd name="connsiteX39" fmla="*/ 0 w 1616149"/>
                <a:gd name="connsiteY39" fmla="*/ 2328530 h 2552325"/>
                <a:gd name="connsiteX40" fmla="*/ 10632 w 1616149"/>
                <a:gd name="connsiteY40" fmla="*/ 2392326 h 2552325"/>
                <a:gd name="connsiteX41" fmla="*/ 116958 w 1616149"/>
                <a:gd name="connsiteY41" fmla="*/ 2498651 h 2552325"/>
                <a:gd name="connsiteX42" fmla="*/ 191386 w 1616149"/>
                <a:gd name="connsiteY42" fmla="*/ 2551814 h 2552325"/>
                <a:gd name="connsiteX43" fmla="*/ 361507 w 1616149"/>
                <a:gd name="connsiteY43" fmla="*/ 2541182 h 2552325"/>
                <a:gd name="connsiteX44" fmla="*/ 404037 w 1616149"/>
                <a:gd name="connsiteY44" fmla="*/ 2509284 h 2552325"/>
                <a:gd name="connsiteX45" fmla="*/ 467832 w 1616149"/>
                <a:gd name="connsiteY45" fmla="*/ 2445489 h 2552325"/>
                <a:gd name="connsiteX46" fmla="*/ 520995 w 1616149"/>
                <a:gd name="connsiteY46" fmla="*/ 2381693 h 2552325"/>
                <a:gd name="connsiteX47" fmla="*/ 531628 w 1616149"/>
                <a:gd name="connsiteY47" fmla="*/ 2349796 h 2552325"/>
                <a:gd name="connsiteX48" fmla="*/ 552893 w 1616149"/>
                <a:gd name="connsiteY48" fmla="*/ 2328530 h 2552325"/>
                <a:gd name="connsiteX49" fmla="*/ 574158 w 1616149"/>
                <a:gd name="connsiteY49" fmla="*/ 2296633 h 2552325"/>
                <a:gd name="connsiteX50" fmla="*/ 627321 w 1616149"/>
                <a:gd name="connsiteY50" fmla="*/ 2232837 h 2552325"/>
                <a:gd name="connsiteX51" fmla="*/ 637953 w 1616149"/>
                <a:gd name="connsiteY51" fmla="*/ 2158410 h 2552325"/>
                <a:gd name="connsiteX52" fmla="*/ 669851 w 1616149"/>
                <a:gd name="connsiteY52" fmla="*/ 2083982 h 2552325"/>
                <a:gd name="connsiteX53" fmla="*/ 712381 w 1616149"/>
                <a:gd name="connsiteY53" fmla="*/ 2020186 h 2552325"/>
                <a:gd name="connsiteX54" fmla="*/ 733646 w 1616149"/>
                <a:gd name="connsiteY54" fmla="*/ 1988289 h 2552325"/>
                <a:gd name="connsiteX55" fmla="*/ 786809 w 1616149"/>
                <a:gd name="connsiteY55" fmla="*/ 1860698 h 2552325"/>
                <a:gd name="connsiteX56" fmla="*/ 808074 w 1616149"/>
                <a:gd name="connsiteY56" fmla="*/ 1807535 h 2552325"/>
                <a:gd name="connsiteX57" fmla="*/ 871870 w 1616149"/>
                <a:gd name="connsiteY57" fmla="*/ 1733107 h 2552325"/>
                <a:gd name="connsiteX58" fmla="*/ 914400 w 1616149"/>
                <a:gd name="connsiteY58" fmla="*/ 1637414 h 2552325"/>
                <a:gd name="connsiteX59" fmla="*/ 956930 w 1616149"/>
                <a:gd name="connsiteY59" fmla="*/ 1594884 h 2552325"/>
                <a:gd name="connsiteX60" fmla="*/ 988828 w 1616149"/>
                <a:gd name="connsiteY60" fmla="*/ 1552354 h 2552325"/>
                <a:gd name="connsiteX61" fmla="*/ 999460 w 1616149"/>
                <a:gd name="connsiteY61" fmla="*/ 1520456 h 2552325"/>
                <a:gd name="connsiteX62" fmla="*/ 1073888 w 1616149"/>
                <a:gd name="connsiteY62" fmla="*/ 1446028 h 2552325"/>
                <a:gd name="connsiteX63" fmla="*/ 1116418 w 1616149"/>
                <a:gd name="connsiteY63" fmla="*/ 1360968 h 2552325"/>
                <a:gd name="connsiteX64" fmla="*/ 1148316 w 1616149"/>
                <a:gd name="connsiteY64" fmla="*/ 1329070 h 2552325"/>
                <a:gd name="connsiteX65" fmla="*/ 1190846 w 1616149"/>
                <a:gd name="connsiteY65" fmla="*/ 1254642 h 2552325"/>
                <a:gd name="connsiteX66" fmla="*/ 1233376 w 1616149"/>
                <a:gd name="connsiteY66" fmla="*/ 1190847 h 2552325"/>
                <a:gd name="connsiteX67" fmla="*/ 1244009 w 1616149"/>
                <a:gd name="connsiteY67" fmla="*/ 1158949 h 2552325"/>
                <a:gd name="connsiteX68" fmla="*/ 1254642 w 1616149"/>
                <a:gd name="connsiteY68" fmla="*/ 1116419 h 2552325"/>
                <a:gd name="connsiteX69" fmla="*/ 1275907 w 1616149"/>
                <a:gd name="connsiteY69" fmla="*/ 1073889 h 2552325"/>
                <a:gd name="connsiteX70" fmla="*/ 1286539 w 1616149"/>
                <a:gd name="connsiteY70" fmla="*/ 988828 h 2552325"/>
                <a:gd name="connsiteX71" fmla="*/ 1297172 w 1616149"/>
                <a:gd name="connsiteY71" fmla="*/ 914400 h 2552325"/>
                <a:gd name="connsiteX72" fmla="*/ 1307804 w 1616149"/>
                <a:gd name="connsiteY72" fmla="*/ 797442 h 2552325"/>
                <a:gd name="connsiteX73" fmla="*/ 1339702 w 1616149"/>
                <a:gd name="connsiteY73" fmla="*/ 723014 h 2552325"/>
                <a:gd name="connsiteX74" fmla="*/ 1392865 w 1616149"/>
                <a:gd name="connsiteY74" fmla="*/ 627321 h 2552325"/>
                <a:gd name="connsiteX75" fmla="*/ 1424763 w 1616149"/>
                <a:gd name="connsiteY75" fmla="*/ 499730 h 2552325"/>
                <a:gd name="connsiteX76" fmla="*/ 1435395 w 1616149"/>
                <a:gd name="connsiteY76" fmla="*/ 467833 h 2552325"/>
                <a:gd name="connsiteX77" fmla="*/ 1499190 w 1616149"/>
                <a:gd name="connsiteY77" fmla="*/ 393405 h 2552325"/>
                <a:gd name="connsiteX78" fmla="*/ 1541721 w 1616149"/>
                <a:gd name="connsiteY78" fmla="*/ 329610 h 2552325"/>
                <a:gd name="connsiteX79" fmla="*/ 1594883 w 1616149"/>
                <a:gd name="connsiteY79" fmla="*/ 265814 h 2552325"/>
                <a:gd name="connsiteX80" fmla="*/ 1616149 w 1616149"/>
                <a:gd name="connsiteY80" fmla="*/ 202019 h 2552325"/>
                <a:gd name="connsiteX81" fmla="*/ 1605516 w 1616149"/>
                <a:gd name="connsiteY81" fmla="*/ 170121 h 2552325"/>
                <a:gd name="connsiteX82" fmla="*/ 1594883 w 1616149"/>
                <a:gd name="connsiteY82" fmla="*/ 106326 h 2552325"/>
                <a:gd name="connsiteX83" fmla="*/ 1562986 w 1616149"/>
                <a:gd name="connsiteY83" fmla="*/ 42530 h 2552325"/>
                <a:gd name="connsiteX84" fmla="*/ 1531088 w 1616149"/>
                <a:gd name="connsiteY84" fmla="*/ 21265 h 2552325"/>
                <a:gd name="connsiteX85" fmla="*/ 1499190 w 1616149"/>
                <a:gd name="connsiteY85" fmla="*/ 0 h 255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616149" h="2552325">
                  <a:moveTo>
                    <a:pt x="1499190" y="0"/>
                  </a:moveTo>
                  <a:lnTo>
                    <a:pt x="1499190" y="0"/>
                  </a:lnTo>
                  <a:cubicBezTo>
                    <a:pt x="1456660" y="14177"/>
                    <a:pt x="1412982" y="25287"/>
                    <a:pt x="1371600" y="42530"/>
                  </a:cubicBezTo>
                  <a:cubicBezTo>
                    <a:pt x="1160613" y="130442"/>
                    <a:pt x="1311752" y="89391"/>
                    <a:pt x="1201479" y="116958"/>
                  </a:cubicBezTo>
                  <a:cubicBezTo>
                    <a:pt x="1187302" y="124047"/>
                    <a:pt x="1171629" y="128714"/>
                    <a:pt x="1158949" y="138224"/>
                  </a:cubicBezTo>
                  <a:cubicBezTo>
                    <a:pt x="1142910" y="150253"/>
                    <a:pt x="1133420" y="170128"/>
                    <a:pt x="1116418" y="180754"/>
                  </a:cubicBezTo>
                  <a:cubicBezTo>
                    <a:pt x="1104026" y="188499"/>
                    <a:pt x="1088065" y="187842"/>
                    <a:pt x="1073888" y="191386"/>
                  </a:cubicBezTo>
                  <a:cubicBezTo>
                    <a:pt x="972199" y="326973"/>
                    <a:pt x="1135272" y="119370"/>
                    <a:pt x="978195" y="276447"/>
                  </a:cubicBezTo>
                  <a:cubicBezTo>
                    <a:pt x="923134" y="331508"/>
                    <a:pt x="951704" y="306948"/>
                    <a:pt x="893135" y="350875"/>
                  </a:cubicBezTo>
                  <a:cubicBezTo>
                    <a:pt x="868561" y="424593"/>
                    <a:pt x="903532" y="348038"/>
                    <a:pt x="850604" y="393405"/>
                  </a:cubicBezTo>
                  <a:cubicBezTo>
                    <a:pt x="833374" y="408174"/>
                    <a:pt x="824121" y="430521"/>
                    <a:pt x="808074" y="446568"/>
                  </a:cubicBezTo>
                  <a:cubicBezTo>
                    <a:pt x="792027" y="462615"/>
                    <a:pt x="770958" y="473051"/>
                    <a:pt x="754911" y="489098"/>
                  </a:cubicBezTo>
                  <a:cubicBezTo>
                    <a:pt x="745875" y="498134"/>
                    <a:pt x="742682" y="511960"/>
                    <a:pt x="733646" y="520996"/>
                  </a:cubicBezTo>
                  <a:cubicBezTo>
                    <a:pt x="717599" y="537043"/>
                    <a:pt x="696530" y="547479"/>
                    <a:pt x="680483" y="563526"/>
                  </a:cubicBezTo>
                  <a:cubicBezTo>
                    <a:pt x="587199" y="656810"/>
                    <a:pt x="755681" y="523078"/>
                    <a:pt x="616688" y="627321"/>
                  </a:cubicBezTo>
                  <a:cubicBezTo>
                    <a:pt x="588336" y="712382"/>
                    <a:pt x="630865" y="613144"/>
                    <a:pt x="574158" y="669851"/>
                  </a:cubicBezTo>
                  <a:cubicBezTo>
                    <a:pt x="562950" y="681059"/>
                    <a:pt x="563330" y="700453"/>
                    <a:pt x="552893" y="712382"/>
                  </a:cubicBezTo>
                  <a:cubicBezTo>
                    <a:pt x="537949" y="729461"/>
                    <a:pt x="517451" y="740735"/>
                    <a:pt x="499730" y="754912"/>
                  </a:cubicBezTo>
                  <a:cubicBezTo>
                    <a:pt x="489097" y="772633"/>
                    <a:pt x="481281" y="792384"/>
                    <a:pt x="467832" y="808075"/>
                  </a:cubicBezTo>
                  <a:cubicBezTo>
                    <a:pt x="459516" y="817777"/>
                    <a:pt x="445637" y="821024"/>
                    <a:pt x="435935" y="829340"/>
                  </a:cubicBezTo>
                  <a:cubicBezTo>
                    <a:pt x="420713" y="842388"/>
                    <a:pt x="406452" y="856648"/>
                    <a:pt x="393404" y="871870"/>
                  </a:cubicBezTo>
                  <a:cubicBezTo>
                    <a:pt x="385088" y="881572"/>
                    <a:pt x="380320" y="893951"/>
                    <a:pt x="372139" y="903768"/>
                  </a:cubicBezTo>
                  <a:cubicBezTo>
                    <a:pt x="362513" y="915319"/>
                    <a:pt x="349868" y="924114"/>
                    <a:pt x="340242" y="935665"/>
                  </a:cubicBezTo>
                  <a:cubicBezTo>
                    <a:pt x="332061" y="945482"/>
                    <a:pt x="326404" y="957164"/>
                    <a:pt x="318976" y="967563"/>
                  </a:cubicBezTo>
                  <a:cubicBezTo>
                    <a:pt x="308676" y="981983"/>
                    <a:pt x="296471" y="995066"/>
                    <a:pt x="287079" y="1010093"/>
                  </a:cubicBezTo>
                  <a:cubicBezTo>
                    <a:pt x="278678" y="1023534"/>
                    <a:pt x="273678" y="1038862"/>
                    <a:pt x="265814" y="1052624"/>
                  </a:cubicBezTo>
                  <a:cubicBezTo>
                    <a:pt x="232834" y="1110339"/>
                    <a:pt x="253412" y="1057933"/>
                    <a:pt x="233916" y="1116419"/>
                  </a:cubicBezTo>
                  <a:cubicBezTo>
                    <a:pt x="230372" y="1141228"/>
                    <a:pt x="228198" y="1166272"/>
                    <a:pt x="223283" y="1190847"/>
                  </a:cubicBezTo>
                  <a:cubicBezTo>
                    <a:pt x="221085" y="1201837"/>
                    <a:pt x="215730" y="1211968"/>
                    <a:pt x="212651" y="1222744"/>
                  </a:cubicBezTo>
                  <a:cubicBezTo>
                    <a:pt x="208636" y="1236795"/>
                    <a:pt x="206639" y="1251412"/>
                    <a:pt x="202018" y="1265275"/>
                  </a:cubicBezTo>
                  <a:cubicBezTo>
                    <a:pt x="195982" y="1283381"/>
                    <a:pt x="186788" y="1300331"/>
                    <a:pt x="180753" y="1318437"/>
                  </a:cubicBezTo>
                  <a:cubicBezTo>
                    <a:pt x="157866" y="1387098"/>
                    <a:pt x="186233" y="1336800"/>
                    <a:pt x="148856" y="1392865"/>
                  </a:cubicBezTo>
                  <a:cubicBezTo>
                    <a:pt x="143846" y="1412904"/>
                    <a:pt x="128715" y="1470563"/>
                    <a:pt x="127590" y="1488558"/>
                  </a:cubicBezTo>
                  <a:cubicBezTo>
                    <a:pt x="121617" y="1584130"/>
                    <a:pt x="122931" y="1680065"/>
                    <a:pt x="116958" y="1775637"/>
                  </a:cubicBezTo>
                  <a:cubicBezTo>
                    <a:pt x="115831" y="1793674"/>
                    <a:pt x="110389" y="1811191"/>
                    <a:pt x="106325" y="1828800"/>
                  </a:cubicBezTo>
                  <a:cubicBezTo>
                    <a:pt x="60841" y="2025898"/>
                    <a:pt x="102547" y="1847341"/>
                    <a:pt x="74428" y="1945758"/>
                  </a:cubicBezTo>
                  <a:cubicBezTo>
                    <a:pt x="47727" y="2039213"/>
                    <a:pt x="78655" y="1943709"/>
                    <a:pt x="53163" y="2020186"/>
                  </a:cubicBezTo>
                  <a:cubicBezTo>
                    <a:pt x="46074" y="2069805"/>
                    <a:pt x="37432" y="2119226"/>
                    <a:pt x="31897" y="2169042"/>
                  </a:cubicBezTo>
                  <a:cubicBezTo>
                    <a:pt x="28353" y="2200940"/>
                    <a:pt x="27559" y="2233264"/>
                    <a:pt x="21265" y="2264735"/>
                  </a:cubicBezTo>
                  <a:cubicBezTo>
                    <a:pt x="16869" y="2286715"/>
                    <a:pt x="0" y="2328530"/>
                    <a:pt x="0" y="2328530"/>
                  </a:cubicBezTo>
                  <a:cubicBezTo>
                    <a:pt x="3544" y="2349795"/>
                    <a:pt x="2340" y="2372426"/>
                    <a:pt x="10632" y="2392326"/>
                  </a:cubicBezTo>
                  <a:cubicBezTo>
                    <a:pt x="37895" y="2457756"/>
                    <a:pt x="61343" y="2461574"/>
                    <a:pt x="116958" y="2498651"/>
                  </a:cubicBezTo>
                  <a:cubicBezTo>
                    <a:pt x="163593" y="2529741"/>
                    <a:pt x="138644" y="2512258"/>
                    <a:pt x="191386" y="2551814"/>
                  </a:cubicBezTo>
                  <a:cubicBezTo>
                    <a:pt x="248093" y="2548270"/>
                    <a:pt x="305793" y="2552325"/>
                    <a:pt x="361507" y="2541182"/>
                  </a:cubicBezTo>
                  <a:cubicBezTo>
                    <a:pt x="378884" y="2537707"/>
                    <a:pt x="390865" y="2521139"/>
                    <a:pt x="404037" y="2509284"/>
                  </a:cubicBezTo>
                  <a:cubicBezTo>
                    <a:pt x="426390" y="2489166"/>
                    <a:pt x="446567" y="2466754"/>
                    <a:pt x="467832" y="2445489"/>
                  </a:cubicBezTo>
                  <a:cubicBezTo>
                    <a:pt x="491349" y="2421972"/>
                    <a:pt x="506191" y="2411301"/>
                    <a:pt x="520995" y="2381693"/>
                  </a:cubicBezTo>
                  <a:cubicBezTo>
                    <a:pt x="526007" y="2371669"/>
                    <a:pt x="525862" y="2359406"/>
                    <a:pt x="531628" y="2349796"/>
                  </a:cubicBezTo>
                  <a:cubicBezTo>
                    <a:pt x="536786" y="2341200"/>
                    <a:pt x="546631" y="2336358"/>
                    <a:pt x="552893" y="2328530"/>
                  </a:cubicBezTo>
                  <a:cubicBezTo>
                    <a:pt x="560876" y="2318552"/>
                    <a:pt x="565977" y="2306450"/>
                    <a:pt x="574158" y="2296633"/>
                  </a:cubicBezTo>
                  <a:cubicBezTo>
                    <a:pt x="642377" y="2214771"/>
                    <a:pt x="574528" y="2312028"/>
                    <a:pt x="627321" y="2232837"/>
                  </a:cubicBezTo>
                  <a:cubicBezTo>
                    <a:pt x="630865" y="2208028"/>
                    <a:pt x="633038" y="2182984"/>
                    <a:pt x="637953" y="2158410"/>
                  </a:cubicBezTo>
                  <a:cubicBezTo>
                    <a:pt x="642353" y="2136412"/>
                    <a:pt x="659477" y="2101272"/>
                    <a:pt x="669851" y="2083982"/>
                  </a:cubicBezTo>
                  <a:cubicBezTo>
                    <a:pt x="683000" y="2062066"/>
                    <a:pt x="698204" y="2041451"/>
                    <a:pt x="712381" y="2020186"/>
                  </a:cubicBezTo>
                  <a:lnTo>
                    <a:pt x="733646" y="1988289"/>
                  </a:lnTo>
                  <a:cubicBezTo>
                    <a:pt x="776503" y="1816859"/>
                    <a:pt x="726889" y="1968553"/>
                    <a:pt x="786809" y="1860698"/>
                  </a:cubicBezTo>
                  <a:cubicBezTo>
                    <a:pt x="796078" y="1844014"/>
                    <a:pt x="798805" y="1824219"/>
                    <a:pt x="808074" y="1807535"/>
                  </a:cubicBezTo>
                  <a:cubicBezTo>
                    <a:pt x="825123" y="1776847"/>
                    <a:pt x="847697" y="1757280"/>
                    <a:pt x="871870" y="1733107"/>
                  </a:cubicBezTo>
                  <a:cubicBezTo>
                    <a:pt x="878516" y="1716491"/>
                    <a:pt x="901628" y="1654443"/>
                    <a:pt x="914400" y="1637414"/>
                  </a:cubicBezTo>
                  <a:cubicBezTo>
                    <a:pt x="926429" y="1621375"/>
                    <a:pt x="943728" y="1609972"/>
                    <a:pt x="956930" y="1594884"/>
                  </a:cubicBezTo>
                  <a:cubicBezTo>
                    <a:pt x="968599" y="1581548"/>
                    <a:pt x="978195" y="1566531"/>
                    <a:pt x="988828" y="1552354"/>
                  </a:cubicBezTo>
                  <a:cubicBezTo>
                    <a:pt x="992372" y="1541721"/>
                    <a:pt x="992285" y="1529066"/>
                    <a:pt x="999460" y="1520456"/>
                  </a:cubicBezTo>
                  <a:cubicBezTo>
                    <a:pt x="1074284" y="1430666"/>
                    <a:pt x="1013240" y="1549994"/>
                    <a:pt x="1073888" y="1446028"/>
                  </a:cubicBezTo>
                  <a:cubicBezTo>
                    <a:pt x="1089861" y="1418646"/>
                    <a:pt x="1094003" y="1383383"/>
                    <a:pt x="1116418" y="1360968"/>
                  </a:cubicBezTo>
                  <a:cubicBezTo>
                    <a:pt x="1127051" y="1350335"/>
                    <a:pt x="1138690" y="1340622"/>
                    <a:pt x="1148316" y="1329070"/>
                  </a:cubicBezTo>
                  <a:cubicBezTo>
                    <a:pt x="1174587" y="1297545"/>
                    <a:pt x="1168562" y="1291782"/>
                    <a:pt x="1190846" y="1254642"/>
                  </a:cubicBezTo>
                  <a:cubicBezTo>
                    <a:pt x="1203995" y="1232727"/>
                    <a:pt x="1225294" y="1215093"/>
                    <a:pt x="1233376" y="1190847"/>
                  </a:cubicBezTo>
                  <a:cubicBezTo>
                    <a:pt x="1236920" y="1180214"/>
                    <a:pt x="1240930" y="1169726"/>
                    <a:pt x="1244009" y="1158949"/>
                  </a:cubicBezTo>
                  <a:cubicBezTo>
                    <a:pt x="1248024" y="1144898"/>
                    <a:pt x="1249511" y="1130102"/>
                    <a:pt x="1254642" y="1116419"/>
                  </a:cubicBezTo>
                  <a:cubicBezTo>
                    <a:pt x="1260207" y="1101578"/>
                    <a:pt x="1268819" y="1088066"/>
                    <a:pt x="1275907" y="1073889"/>
                  </a:cubicBezTo>
                  <a:cubicBezTo>
                    <a:pt x="1279451" y="1045535"/>
                    <a:pt x="1282763" y="1017152"/>
                    <a:pt x="1286539" y="988828"/>
                  </a:cubicBezTo>
                  <a:cubicBezTo>
                    <a:pt x="1289851" y="963987"/>
                    <a:pt x="1294404" y="939308"/>
                    <a:pt x="1297172" y="914400"/>
                  </a:cubicBezTo>
                  <a:cubicBezTo>
                    <a:pt x="1301495" y="875493"/>
                    <a:pt x="1302268" y="836195"/>
                    <a:pt x="1307804" y="797442"/>
                  </a:cubicBezTo>
                  <a:cubicBezTo>
                    <a:pt x="1311252" y="773306"/>
                    <a:pt x="1330674" y="743327"/>
                    <a:pt x="1339702" y="723014"/>
                  </a:cubicBezTo>
                  <a:cubicBezTo>
                    <a:pt x="1375143" y="643272"/>
                    <a:pt x="1342464" y="694521"/>
                    <a:pt x="1392865" y="627321"/>
                  </a:cubicBezTo>
                  <a:cubicBezTo>
                    <a:pt x="1406721" y="558037"/>
                    <a:pt x="1401153" y="578428"/>
                    <a:pt x="1424763" y="499730"/>
                  </a:cubicBezTo>
                  <a:cubicBezTo>
                    <a:pt x="1427983" y="488995"/>
                    <a:pt x="1429835" y="477564"/>
                    <a:pt x="1435395" y="467833"/>
                  </a:cubicBezTo>
                  <a:cubicBezTo>
                    <a:pt x="1471808" y="404111"/>
                    <a:pt x="1458587" y="445609"/>
                    <a:pt x="1499190" y="393405"/>
                  </a:cubicBezTo>
                  <a:cubicBezTo>
                    <a:pt x="1514881" y="373231"/>
                    <a:pt x="1523649" y="347682"/>
                    <a:pt x="1541721" y="329610"/>
                  </a:cubicBezTo>
                  <a:cubicBezTo>
                    <a:pt x="1561752" y="309578"/>
                    <a:pt x="1583040" y="292460"/>
                    <a:pt x="1594883" y="265814"/>
                  </a:cubicBezTo>
                  <a:cubicBezTo>
                    <a:pt x="1603987" y="245331"/>
                    <a:pt x="1616149" y="202019"/>
                    <a:pt x="1616149" y="202019"/>
                  </a:cubicBezTo>
                  <a:cubicBezTo>
                    <a:pt x="1612605" y="191386"/>
                    <a:pt x="1607947" y="181062"/>
                    <a:pt x="1605516" y="170121"/>
                  </a:cubicBezTo>
                  <a:cubicBezTo>
                    <a:pt x="1600839" y="149076"/>
                    <a:pt x="1599560" y="127371"/>
                    <a:pt x="1594883" y="106326"/>
                  </a:cubicBezTo>
                  <a:cubicBezTo>
                    <a:pt x="1589941" y="84088"/>
                    <a:pt x="1579373" y="58917"/>
                    <a:pt x="1562986" y="42530"/>
                  </a:cubicBezTo>
                  <a:cubicBezTo>
                    <a:pt x="1553950" y="33494"/>
                    <a:pt x="1542183" y="27605"/>
                    <a:pt x="1531088" y="21265"/>
                  </a:cubicBezTo>
                  <a:cubicBezTo>
                    <a:pt x="1517326" y="13401"/>
                    <a:pt x="1504506" y="3544"/>
                    <a:pt x="149919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15221" y="1984482"/>
              <a:ext cx="1146331" cy="2247409"/>
            </a:xfrm>
            <a:custGeom>
              <a:avLst/>
              <a:gdLst>
                <a:gd name="connsiteX0" fmla="*/ 329609 w 1147011"/>
                <a:gd name="connsiteY0" fmla="*/ 14558 h 2247395"/>
                <a:gd name="connsiteX1" fmla="*/ 329609 w 1147011"/>
                <a:gd name="connsiteY1" fmla="*/ 14558 h 2247395"/>
                <a:gd name="connsiteX2" fmla="*/ 255182 w 1147011"/>
                <a:gd name="connsiteY2" fmla="*/ 78353 h 2247395"/>
                <a:gd name="connsiteX3" fmla="*/ 233916 w 1147011"/>
                <a:gd name="connsiteY3" fmla="*/ 99619 h 2247395"/>
                <a:gd name="connsiteX4" fmla="*/ 212651 w 1147011"/>
                <a:gd name="connsiteY4" fmla="*/ 142149 h 2247395"/>
                <a:gd name="connsiteX5" fmla="*/ 191386 w 1147011"/>
                <a:gd name="connsiteY5" fmla="*/ 174047 h 2247395"/>
                <a:gd name="connsiteX6" fmla="*/ 180754 w 1147011"/>
                <a:gd name="connsiteY6" fmla="*/ 205944 h 2247395"/>
                <a:gd name="connsiteX7" fmla="*/ 159488 w 1147011"/>
                <a:gd name="connsiteY7" fmla="*/ 237842 h 2247395"/>
                <a:gd name="connsiteX8" fmla="*/ 148856 w 1147011"/>
                <a:gd name="connsiteY8" fmla="*/ 280372 h 2247395"/>
                <a:gd name="connsiteX9" fmla="*/ 127591 w 1147011"/>
                <a:gd name="connsiteY9" fmla="*/ 322902 h 2247395"/>
                <a:gd name="connsiteX10" fmla="*/ 95693 w 1147011"/>
                <a:gd name="connsiteY10" fmla="*/ 407963 h 2247395"/>
                <a:gd name="connsiteX11" fmla="*/ 85061 w 1147011"/>
                <a:gd name="connsiteY11" fmla="*/ 461126 h 2247395"/>
                <a:gd name="connsiteX12" fmla="*/ 74428 w 1147011"/>
                <a:gd name="connsiteY12" fmla="*/ 503656 h 2247395"/>
                <a:gd name="connsiteX13" fmla="*/ 53163 w 1147011"/>
                <a:gd name="connsiteY13" fmla="*/ 673777 h 2247395"/>
                <a:gd name="connsiteX14" fmla="*/ 21265 w 1147011"/>
                <a:gd name="connsiteY14" fmla="*/ 737572 h 2247395"/>
                <a:gd name="connsiteX15" fmla="*/ 0 w 1147011"/>
                <a:gd name="connsiteY15" fmla="*/ 780102 h 2247395"/>
                <a:gd name="connsiteX16" fmla="*/ 10633 w 1147011"/>
                <a:gd name="connsiteY16" fmla="*/ 865163 h 2247395"/>
                <a:gd name="connsiteX17" fmla="*/ 42530 w 1147011"/>
                <a:gd name="connsiteY17" fmla="*/ 897060 h 2247395"/>
                <a:gd name="connsiteX18" fmla="*/ 53163 w 1147011"/>
                <a:gd name="connsiteY18" fmla="*/ 928958 h 2247395"/>
                <a:gd name="connsiteX19" fmla="*/ 85061 w 1147011"/>
                <a:gd name="connsiteY19" fmla="*/ 971488 h 2247395"/>
                <a:gd name="connsiteX20" fmla="*/ 95693 w 1147011"/>
                <a:gd name="connsiteY20" fmla="*/ 1003386 h 2247395"/>
                <a:gd name="connsiteX21" fmla="*/ 148856 w 1147011"/>
                <a:gd name="connsiteY21" fmla="*/ 1088447 h 2247395"/>
                <a:gd name="connsiteX22" fmla="*/ 191386 w 1147011"/>
                <a:gd name="connsiteY22" fmla="*/ 1152242 h 2247395"/>
                <a:gd name="connsiteX23" fmla="*/ 212651 w 1147011"/>
                <a:gd name="connsiteY23" fmla="*/ 1216037 h 2247395"/>
                <a:gd name="connsiteX24" fmla="*/ 255182 w 1147011"/>
                <a:gd name="connsiteY24" fmla="*/ 1279833 h 2247395"/>
                <a:gd name="connsiteX25" fmla="*/ 276447 w 1147011"/>
                <a:gd name="connsiteY25" fmla="*/ 1343628 h 2247395"/>
                <a:gd name="connsiteX26" fmla="*/ 329609 w 1147011"/>
                <a:gd name="connsiteY26" fmla="*/ 1439321 h 2247395"/>
                <a:gd name="connsiteX27" fmla="*/ 350875 w 1147011"/>
                <a:gd name="connsiteY27" fmla="*/ 1524381 h 2247395"/>
                <a:gd name="connsiteX28" fmla="*/ 382772 w 1147011"/>
                <a:gd name="connsiteY28" fmla="*/ 1705135 h 2247395"/>
                <a:gd name="connsiteX29" fmla="*/ 446568 w 1147011"/>
                <a:gd name="connsiteY29" fmla="*/ 1768930 h 2247395"/>
                <a:gd name="connsiteX30" fmla="*/ 467833 w 1147011"/>
                <a:gd name="connsiteY30" fmla="*/ 1811460 h 2247395"/>
                <a:gd name="connsiteX31" fmla="*/ 489098 w 1147011"/>
                <a:gd name="connsiteY31" fmla="*/ 1832726 h 2247395"/>
                <a:gd name="connsiteX32" fmla="*/ 531628 w 1147011"/>
                <a:gd name="connsiteY32" fmla="*/ 1896521 h 2247395"/>
                <a:gd name="connsiteX33" fmla="*/ 552893 w 1147011"/>
                <a:gd name="connsiteY33" fmla="*/ 1928419 h 2247395"/>
                <a:gd name="connsiteX34" fmla="*/ 563526 w 1147011"/>
                <a:gd name="connsiteY34" fmla="*/ 1970949 h 2247395"/>
                <a:gd name="connsiteX35" fmla="*/ 595423 w 1147011"/>
                <a:gd name="connsiteY35" fmla="*/ 2183600 h 2247395"/>
                <a:gd name="connsiteX36" fmla="*/ 616688 w 1147011"/>
                <a:gd name="connsiteY36" fmla="*/ 2215498 h 2247395"/>
                <a:gd name="connsiteX37" fmla="*/ 680484 w 1147011"/>
                <a:gd name="connsiteY37" fmla="*/ 2247395 h 2247395"/>
                <a:gd name="connsiteX38" fmla="*/ 850605 w 1147011"/>
                <a:gd name="connsiteY38" fmla="*/ 2236763 h 2247395"/>
                <a:gd name="connsiteX39" fmla="*/ 882502 w 1147011"/>
                <a:gd name="connsiteY39" fmla="*/ 2226130 h 2247395"/>
                <a:gd name="connsiteX40" fmla="*/ 1020726 w 1147011"/>
                <a:gd name="connsiteY40" fmla="*/ 2215498 h 2247395"/>
                <a:gd name="connsiteX41" fmla="*/ 1063256 w 1147011"/>
                <a:gd name="connsiteY41" fmla="*/ 2204865 h 2247395"/>
                <a:gd name="connsiteX42" fmla="*/ 1105786 w 1147011"/>
                <a:gd name="connsiteY42" fmla="*/ 2141070 h 2247395"/>
                <a:gd name="connsiteX43" fmla="*/ 1137684 w 1147011"/>
                <a:gd name="connsiteY43" fmla="*/ 2077274 h 2247395"/>
                <a:gd name="connsiteX44" fmla="*/ 1127051 w 1147011"/>
                <a:gd name="connsiteY44" fmla="*/ 1768930 h 2247395"/>
                <a:gd name="connsiteX45" fmla="*/ 1084521 w 1147011"/>
                <a:gd name="connsiteY45" fmla="*/ 1715767 h 2247395"/>
                <a:gd name="connsiteX46" fmla="*/ 1052623 w 1147011"/>
                <a:gd name="connsiteY46" fmla="*/ 1651972 h 2247395"/>
                <a:gd name="connsiteX47" fmla="*/ 999461 w 1147011"/>
                <a:gd name="connsiteY47" fmla="*/ 1577544 h 2247395"/>
                <a:gd name="connsiteX48" fmla="*/ 978195 w 1147011"/>
                <a:gd name="connsiteY48" fmla="*/ 1492484 h 2247395"/>
                <a:gd name="connsiteX49" fmla="*/ 967563 w 1147011"/>
                <a:gd name="connsiteY49" fmla="*/ 1449953 h 2247395"/>
                <a:gd name="connsiteX50" fmla="*/ 946298 w 1147011"/>
                <a:gd name="connsiteY50" fmla="*/ 1247935 h 2247395"/>
                <a:gd name="connsiteX51" fmla="*/ 925033 w 1147011"/>
                <a:gd name="connsiteY51" fmla="*/ 1184140 h 2247395"/>
                <a:gd name="connsiteX52" fmla="*/ 914400 w 1147011"/>
                <a:gd name="connsiteY52" fmla="*/ 1130977 h 2247395"/>
                <a:gd name="connsiteX53" fmla="*/ 893135 w 1147011"/>
                <a:gd name="connsiteY53" fmla="*/ 1067181 h 2247395"/>
                <a:gd name="connsiteX54" fmla="*/ 882502 w 1147011"/>
                <a:gd name="connsiteY54" fmla="*/ 1035284 h 2247395"/>
                <a:gd name="connsiteX55" fmla="*/ 871870 w 1147011"/>
                <a:gd name="connsiteY55" fmla="*/ 992753 h 2247395"/>
                <a:gd name="connsiteX56" fmla="*/ 861237 w 1147011"/>
                <a:gd name="connsiteY56" fmla="*/ 631247 h 2247395"/>
                <a:gd name="connsiteX57" fmla="*/ 839972 w 1147011"/>
                <a:gd name="connsiteY57" fmla="*/ 609981 h 2247395"/>
                <a:gd name="connsiteX58" fmla="*/ 818707 w 1147011"/>
                <a:gd name="connsiteY58" fmla="*/ 578084 h 2247395"/>
                <a:gd name="connsiteX59" fmla="*/ 786809 w 1147011"/>
                <a:gd name="connsiteY59" fmla="*/ 556819 h 2247395"/>
                <a:gd name="connsiteX60" fmla="*/ 733647 w 1147011"/>
                <a:gd name="connsiteY60" fmla="*/ 514288 h 2247395"/>
                <a:gd name="connsiteX61" fmla="*/ 659219 w 1147011"/>
                <a:gd name="connsiteY61" fmla="*/ 493023 h 2247395"/>
                <a:gd name="connsiteX62" fmla="*/ 584791 w 1147011"/>
                <a:gd name="connsiteY62" fmla="*/ 439860 h 2247395"/>
                <a:gd name="connsiteX63" fmla="*/ 489098 w 1147011"/>
                <a:gd name="connsiteY63" fmla="*/ 354800 h 2247395"/>
                <a:gd name="connsiteX64" fmla="*/ 478465 w 1147011"/>
                <a:gd name="connsiteY64" fmla="*/ 322902 h 2247395"/>
                <a:gd name="connsiteX65" fmla="*/ 425302 w 1147011"/>
                <a:gd name="connsiteY65" fmla="*/ 227209 h 2247395"/>
                <a:gd name="connsiteX66" fmla="*/ 404037 w 1147011"/>
                <a:gd name="connsiteY66" fmla="*/ 120884 h 2247395"/>
                <a:gd name="connsiteX67" fmla="*/ 382772 w 1147011"/>
                <a:gd name="connsiteY67" fmla="*/ 57088 h 2247395"/>
                <a:gd name="connsiteX68" fmla="*/ 350875 w 1147011"/>
                <a:gd name="connsiteY68" fmla="*/ 35823 h 2247395"/>
                <a:gd name="connsiteX69" fmla="*/ 329609 w 1147011"/>
                <a:gd name="connsiteY69" fmla="*/ 14558 h 224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147011" h="2247395">
                  <a:moveTo>
                    <a:pt x="329609" y="14558"/>
                  </a:moveTo>
                  <a:lnTo>
                    <a:pt x="329609" y="14558"/>
                  </a:lnTo>
                  <a:cubicBezTo>
                    <a:pt x="304800" y="35823"/>
                    <a:pt x="279604" y="56645"/>
                    <a:pt x="255182" y="78353"/>
                  </a:cubicBezTo>
                  <a:cubicBezTo>
                    <a:pt x="247689" y="85013"/>
                    <a:pt x="239477" y="91278"/>
                    <a:pt x="233916" y="99619"/>
                  </a:cubicBezTo>
                  <a:cubicBezTo>
                    <a:pt x="225124" y="112807"/>
                    <a:pt x="220515" y="128387"/>
                    <a:pt x="212651" y="142149"/>
                  </a:cubicBezTo>
                  <a:cubicBezTo>
                    <a:pt x="206311" y="153244"/>
                    <a:pt x="198474" y="163414"/>
                    <a:pt x="191386" y="174047"/>
                  </a:cubicBezTo>
                  <a:cubicBezTo>
                    <a:pt x="187842" y="184679"/>
                    <a:pt x="185766" y="195920"/>
                    <a:pt x="180754" y="205944"/>
                  </a:cubicBezTo>
                  <a:cubicBezTo>
                    <a:pt x="175039" y="217374"/>
                    <a:pt x="164522" y="226096"/>
                    <a:pt x="159488" y="237842"/>
                  </a:cubicBezTo>
                  <a:cubicBezTo>
                    <a:pt x="153732" y="251273"/>
                    <a:pt x="153987" y="266689"/>
                    <a:pt x="148856" y="280372"/>
                  </a:cubicBezTo>
                  <a:cubicBezTo>
                    <a:pt x="143291" y="295213"/>
                    <a:pt x="133156" y="308061"/>
                    <a:pt x="127591" y="322902"/>
                  </a:cubicBezTo>
                  <a:cubicBezTo>
                    <a:pt x="84161" y="438716"/>
                    <a:pt x="154897" y="289556"/>
                    <a:pt x="95693" y="407963"/>
                  </a:cubicBezTo>
                  <a:cubicBezTo>
                    <a:pt x="92149" y="425684"/>
                    <a:pt x="88981" y="443484"/>
                    <a:pt x="85061" y="461126"/>
                  </a:cubicBezTo>
                  <a:cubicBezTo>
                    <a:pt x="81891" y="475391"/>
                    <a:pt x="76241" y="489156"/>
                    <a:pt x="74428" y="503656"/>
                  </a:cubicBezTo>
                  <a:cubicBezTo>
                    <a:pt x="58863" y="628171"/>
                    <a:pt x="75419" y="595883"/>
                    <a:pt x="53163" y="673777"/>
                  </a:cubicBezTo>
                  <a:cubicBezTo>
                    <a:pt x="39240" y="722508"/>
                    <a:pt x="47890" y="690977"/>
                    <a:pt x="21265" y="737572"/>
                  </a:cubicBezTo>
                  <a:cubicBezTo>
                    <a:pt x="13401" y="751334"/>
                    <a:pt x="7088" y="765925"/>
                    <a:pt x="0" y="780102"/>
                  </a:cubicBezTo>
                  <a:cubicBezTo>
                    <a:pt x="3544" y="808456"/>
                    <a:pt x="868" y="838309"/>
                    <a:pt x="10633" y="865163"/>
                  </a:cubicBezTo>
                  <a:cubicBezTo>
                    <a:pt x="15772" y="879294"/>
                    <a:pt x="34189" y="884549"/>
                    <a:pt x="42530" y="897060"/>
                  </a:cubicBezTo>
                  <a:cubicBezTo>
                    <a:pt x="48747" y="906385"/>
                    <a:pt x="47602" y="919227"/>
                    <a:pt x="53163" y="928958"/>
                  </a:cubicBezTo>
                  <a:cubicBezTo>
                    <a:pt x="61955" y="944344"/>
                    <a:pt x="74428" y="957311"/>
                    <a:pt x="85061" y="971488"/>
                  </a:cubicBezTo>
                  <a:cubicBezTo>
                    <a:pt x="88605" y="982121"/>
                    <a:pt x="90326" y="993547"/>
                    <a:pt x="95693" y="1003386"/>
                  </a:cubicBezTo>
                  <a:cubicBezTo>
                    <a:pt x="111704" y="1032739"/>
                    <a:pt x="148856" y="1088447"/>
                    <a:pt x="148856" y="1088447"/>
                  </a:cubicBezTo>
                  <a:cubicBezTo>
                    <a:pt x="184029" y="1193968"/>
                    <a:pt x="125017" y="1032778"/>
                    <a:pt x="191386" y="1152242"/>
                  </a:cubicBezTo>
                  <a:cubicBezTo>
                    <a:pt x="202272" y="1171836"/>
                    <a:pt x="204326" y="1195225"/>
                    <a:pt x="212651" y="1216037"/>
                  </a:cubicBezTo>
                  <a:cubicBezTo>
                    <a:pt x="229817" y="1258951"/>
                    <a:pt x="228137" y="1252788"/>
                    <a:pt x="255182" y="1279833"/>
                  </a:cubicBezTo>
                  <a:cubicBezTo>
                    <a:pt x="262270" y="1301098"/>
                    <a:pt x="264915" y="1324407"/>
                    <a:pt x="276447" y="1343628"/>
                  </a:cubicBezTo>
                  <a:cubicBezTo>
                    <a:pt x="286666" y="1360660"/>
                    <a:pt x="321983" y="1416442"/>
                    <a:pt x="329609" y="1439321"/>
                  </a:cubicBezTo>
                  <a:cubicBezTo>
                    <a:pt x="338851" y="1467047"/>
                    <a:pt x="343786" y="1496028"/>
                    <a:pt x="350875" y="1524381"/>
                  </a:cubicBezTo>
                  <a:cubicBezTo>
                    <a:pt x="354920" y="1576965"/>
                    <a:pt x="343517" y="1656067"/>
                    <a:pt x="382772" y="1705135"/>
                  </a:cubicBezTo>
                  <a:cubicBezTo>
                    <a:pt x="401559" y="1728618"/>
                    <a:pt x="446568" y="1768930"/>
                    <a:pt x="446568" y="1768930"/>
                  </a:cubicBezTo>
                  <a:cubicBezTo>
                    <a:pt x="453656" y="1783107"/>
                    <a:pt x="459041" y="1798272"/>
                    <a:pt x="467833" y="1811460"/>
                  </a:cubicBezTo>
                  <a:cubicBezTo>
                    <a:pt x="473394" y="1819801"/>
                    <a:pt x="483083" y="1824706"/>
                    <a:pt x="489098" y="1832726"/>
                  </a:cubicBezTo>
                  <a:cubicBezTo>
                    <a:pt x="504432" y="1853172"/>
                    <a:pt x="517451" y="1875256"/>
                    <a:pt x="531628" y="1896521"/>
                  </a:cubicBezTo>
                  <a:lnTo>
                    <a:pt x="552893" y="1928419"/>
                  </a:lnTo>
                  <a:cubicBezTo>
                    <a:pt x="556437" y="1942596"/>
                    <a:pt x="562072" y="1956409"/>
                    <a:pt x="563526" y="1970949"/>
                  </a:cubicBezTo>
                  <a:cubicBezTo>
                    <a:pt x="578529" y="2120982"/>
                    <a:pt x="547805" y="2100268"/>
                    <a:pt x="595423" y="2183600"/>
                  </a:cubicBezTo>
                  <a:cubicBezTo>
                    <a:pt x="601763" y="2194695"/>
                    <a:pt x="607652" y="2206462"/>
                    <a:pt x="616688" y="2215498"/>
                  </a:cubicBezTo>
                  <a:cubicBezTo>
                    <a:pt x="637300" y="2236110"/>
                    <a:pt x="654541" y="2238748"/>
                    <a:pt x="680484" y="2247395"/>
                  </a:cubicBezTo>
                  <a:cubicBezTo>
                    <a:pt x="737191" y="2243851"/>
                    <a:pt x="794100" y="2242711"/>
                    <a:pt x="850605" y="2236763"/>
                  </a:cubicBezTo>
                  <a:cubicBezTo>
                    <a:pt x="861751" y="2235590"/>
                    <a:pt x="871381" y="2227520"/>
                    <a:pt x="882502" y="2226130"/>
                  </a:cubicBezTo>
                  <a:cubicBezTo>
                    <a:pt x="928356" y="2220398"/>
                    <a:pt x="974651" y="2219042"/>
                    <a:pt x="1020726" y="2215498"/>
                  </a:cubicBezTo>
                  <a:cubicBezTo>
                    <a:pt x="1034903" y="2211954"/>
                    <a:pt x="1050568" y="2212115"/>
                    <a:pt x="1063256" y="2204865"/>
                  </a:cubicBezTo>
                  <a:cubicBezTo>
                    <a:pt x="1105584" y="2180677"/>
                    <a:pt x="1088532" y="2175579"/>
                    <a:pt x="1105786" y="2141070"/>
                  </a:cubicBezTo>
                  <a:cubicBezTo>
                    <a:pt x="1147011" y="2058619"/>
                    <a:pt x="1110956" y="2157454"/>
                    <a:pt x="1137684" y="2077274"/>
                  </a:cubicBezTo>
                  <a:cubicBezTo>
                    <a:pt x="1134140" y="1974493"/>
                    <a:pt x="1136651" y="1871323"/>
                    <a:pt x="1127051" y="1768930"/>
                  </a:cubicBezTo>
                  <a:cubicBezTo>
                    <a:pt x="1125314" y="1750398"/>
                    <a:pt x="1095140" y="1729041"/>
                    <a:pt x="1084521" y="1715767"/>
                  </a:cubicBezTo>
                  <a:cubicBezTo>
                    <a:pt x="1043893" y="1664981"/>
                    <a:pt x="1078827" y="1704380"/>
                    <a:pt x="1052623" y="1651972"/>
                  </a:cubicBezTo>
                  <a:cubicBezTo>
                    <a:pt x="1044849" y="1636424"/>
                    <a:pt x="1006686" y="1587177"/>
                    <a:pt x="999461" y="1577544"/>
                  </a:cubicBezTo>
                  <a:lnTo>
                    <a:pt x="978195" y="1492484"/>
                  </a:lnTo>
                  <a:lnTo>
                    <a:pt x="967563" y="1449953"/>
                  </a:lnTo>
                  <a:cubicBezTo>
                    <a:pt x="962885" y="1384465"/>
                    <a:pt x="964054" y="1313042"/>
                    <a:pt x="946298" y="1247935"/>
                  </a:cubicBezTo>
                  <a:cubicBezTo>
                    <a:pt x="940400" y="1226310"/>
                    <a:pt x="929429" y="1206120"/>
                    <a:pt x="925033" y="1184140"/>
                  </a:cubicBezTo>
                  <a:cubicBezTo>
                    <a:pt x="921489" y="1166419"/>
                    <a:pt x="919155" y="1148412"/>
                    <a:pt x="914400" y="1130977"/>
                  </a:cubicBezTo>
                  <a:cubicBezTo>
                    <a:pt x="908502" y="1109351"/>
                    <a:pt x="900224" y="1088446"/>
                    <a:pt x="893135" y="1067181"/>
                  </a:cubicBezTo>
                  <a:cubicBezTo>
                    <a:pt x="889591" y="1056549"/>
                    <a:pt x="885220" y="1046157"/>
                    <a:pt x="882502" y="1035284"/>
                  </a:cubicBezTo>
                  <a:lnTo>
                    <a:pt x="871870" y="992753"/>
                  </a:lnTo>
                  <a:cubicBezTo>
                    <a:pt x="868326" y="872251"/>
                    <a:pt x="871249" y="751385"/>
                    <a:pt x="861237" y="631247"/>
                  </a:cubicBezTo>
                  <a:cubicBezTo>
                    <a:pt x="860404" y="621257"/>
                    <a:pt x="846234" y="617809"/>
                    <a:pt x="839972" y="609981"/>
                  </a:cubicBezTo>
                  <a:cubicBezTo>
                    <a:pt x="831989" y="600003"/>
                    <a:pt x="827743" y="587120"/>
                    <a:pt x="818707" y="578084"/>
                  </a:cubicBezTo>
                  <a:cubicBezTo>
                    <a:pt x="809671" y="569048"/>
                    <a:pt x="796788" y="564802"/>
                    <a:pt x="786809" y="556819"/>
                  </a:cubicBezTo>
                  <a:cubicBezTo>
                    <a:pt x="753843" y="530446"/>
                    <a:pt x="777282" y="536105"/>
                    <a:pt x="733647" y="514288"/>
                  </a:cubicBezTo>
                  <a:cubicBezTo>
                    <a:pt x="718398" y="506664"/>
                    <a:pt x="672839" y="496428"/>
                    <a:pt x="659219" y="493023"/>
                  </a:cubicBezTo>
                  <a:cubicBezTo>
                    <a:pt x="637028" y="478229"/>
                    <a:pt x="603636" y="456820"/>
                    <a:pt x="584791" y="439860"/>
                  </a:cubicBezTo>
                  <a:cubicBezTo>
                    <a:pt x="480747" y="346221"/>
                    <a:pt x="559280" y="401589"/>
                    <a:pt x="489098" y="354800"/>
                  </a:cubicBezTo>
                  <a:cubicBezTo>
                    <a:pt x="485554" y="344167"/>
                    <a:pt x="483908" y="332699"/>
                    <a:pt x="478465" y="322902"/>
                  </a:cubicBezTo>
                  <a:cubicBezTo>
                    <a:pt x="446408" y="265199"/>
                    <a:pt x="436698" y="276592"/>
                    <a:pt x="425302" y="227209"/>
                  </a:cubicBezTo>
                  <a:cubicBezTo>
                    <a:pt x="417175" y="191991"/>
                    <a:pt x="415466" y="155173"/>
                    <a:pt x="404037" y="120884"/>
                  </a:cubicBezTo>
                  <a:cubicBezTo>
                    <a:pt x="396949" y="99619"/>
                    <a:pt x="401423" y="69522"/>
                    <a:pt x="382772" y="57088"/>
                  </a:cubicBezTo>
                  <a:cubicBezTo>
                    <a:pt x="372140" y="50000"/>
                    <a:pt x="360853" y="43806"/>
                    <a:pt x="350875" y="35823"/>
                  </a:cubicBezTo>
                  <a:cubicBezTo>
                    <a:pt x="306096" y="0"/>
                    <a:pt x="333153" y="18102"/>
                    <a:pt x="329609" y="1455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20" name="TextBox 21"/>
            <p:cNvSpPr txBox="1">
              <a:spLocks noChangeArrowheads="1"/>
            </p:cNvSpPr>
            <p:nvPr/>
          </p:nvSpPr>
          <p:spPr bwMode="auto">
            <a:xfrm>
              <a:off x="1981200" y="4648200"/>
              <a:ext cx="13260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Obs Precip</a:t>
              </a:r>
            </a:p>
          </p:txBody>
        </p:sp>
        <p:sp>
          <p:nvSpPr>
            <p:cNvPr id="13321" name="TextBox 22"/>
            <p:cNvSpPr txBox="1">
              <a:spLocks noChangeArrowheads="1"/>
            </p:cNvSpPr>
            <p:nvPr/>
          </p:nvSpPr>
          <p:spPr bwMode="auto">
            <a:xfrm>
              <a:off x="4800600" y="4343400"/>
              <a:ext cx="13388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Fcst Precip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895724" y="3200242"/>
              <a:ext cx="2362521" cy="1587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3" name="TextBox 30"/>
            <p:cNvSpPr txBox="1">
              <a:spLocks noChangeArrowheads="1"/>
            </p:cNvSpPr>
            <p:nvPr/>
          </p:nvSpPr>
          <p:spPr bwMode="auto">
            <a:xfrm>
              <a:off x="3581400" y="2831068"/>
              <a:ext cx="10038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ym typeface="Symbol" pitchFamily="18" charset="2"/>
                </a:rPr>
                <a:t></a:t>
              </a:r>
              <a:r>
                <a:rPr lang="en-US" dirty="0">
                  <a:sym typeface="Symbol" pitchFamily="18" charset="2"/>
                </a:rPr>
                <a:t> 80 km</a:t>
              </a:r>
              <a:endParaRPr lang="en-US" dirty="0"/>
            </a:p>
          </p:txBody>
        </p:sp>
      </p:grpSp>
      <p:sp>
        <p:nvSpPr>
          <p:cNvPr id="13317" name="Content Placeholder 16"/>
          <p:cNvSpPr>
            <a:spLocks noGrp="1"/>
          </p:cNvSpPr>
          <p:nvPr>
            <p:ph idx="1"/>
          </p:nvPr>
        </p:nvSpPr>
        <p:spPr>
          <a:xfrm>
            <a:off x="4246563" y="1447800"/>
            <a:ext cx="4876800" cy="4419600"/>
          </a:xfrm>
        </p:spPr>
        <p:txBody>
          <a:bodyPr/>
          <a:lstStyle/>
          <a:p>
            <a:r>
              <a:rPr lang="en-US" sz="2400" dirty="0" smtClean="0">
                <a:sym typeface="Wingdings" pitchFamily="2" charset="2"/>
              </a:rPr>
              <a:t>Precipitation “objects” identified based on several spatial attributes </a:t>
            </a:r>
          </a:p>
          <a:p>
            <a:r>
              <a:rPr lang="en-US" sz="2400" dirty="0" smtClean="0"/>
              <a:t>Forecast objects matched to obs objects (i.e. “hit”) based on</a:t>
            </a:r>
          </a:p>
          <a:p>
            <a:pPr lvl="1"/>
            <a:r>
              <a:rPr lang="en-US" sz="2000" dirty="0" smtClean="0"/>
              <a:t>Distance between objects</a:t>
            </a:r>
          </a:p>
          <a:p>
            <a:pPr lvl="1"/>
            <a:r>
              <a:rPr lang="en-US" sz="2000" dirty="0" smtClean="0"/>
              <a:t>Similarities in spatial attributes</a:t>
            </a:r>
          </a:p>
          <a:p>
            <a:r>
              <a:rPr lang="en-US" sz="2400" dirty="0" smtClean="0"/>
              <a:t>In our use of MODE, fcst object must be within 80 km of obs object</a:t>
            </a:r>
          </a:p>
          <a:p>
            <a:pPr lvl="1"/>
            <a:r>
              <a:rPr lang="en-US" sz="2000" dirty="0" smtClean="0"/>
              <a:t>Ensures that convection on Florida’s West Coast does not get matched with convection on East Coast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4426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7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443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Jun: MODE 10-mm/(1 h) Precip Objects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5588" y="880015"/>
            <a:ext cx="2913412" cy="5263610"/>
            <a:chOff x="533400" y="880015"/>
            <a:chExt cx="2913412" cy="5263610"/>
          </a:xfrm>
        </p:grpSpPr>
        <p:pic>
          <p:nvPicPr>
            <p:cNvPr id="14" name="Picture 13" descr="mode_APCP_01_SFC_vs_APCP_01_SFC_180000L_20080610_21000.4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880015"/>
              <a:ext cx="2913412" cy="526361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432997" y="3124200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Control</a:t>
              </a:r>
              <a:endParaRPr lang="en-US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68588" y="880015"/>
            <a:ext cx="2913412" cy="5263610"/>
            <a:chOff x="5316188" y="880015"/>
            <a:chExt cx="2913412" cy="5263610"/>
          </a:xfrm>
        </p:grpSpPr>
        <p:pic>
          <p:nvPicPr>
            <p:cNvPr id="15" name="Picture 14" descr="mode_APCP_01_SFC_vs_APCP_01_SFC_180000L_20080610_21000.4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6188" y="880015"/>
              <a:ext cx="2913412" cy="5263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48400" y="312420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LISMOD</a:t>
              </a:r>
              <a:endParaRPr lang="en-US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17134" y="1905000"/>
            <a:ext cx="5366078" cy="1200329"/>
            <a:chOff x="2417134" y="1905000"/>
            <a:chExt cx="5366078" cy="1200329"/>
          </a:xfrm>
        </p:grpSpPr>
        <p:sp>
          <p:nvSpPr>
            <p:cNvPr id="20" name="Oval 19"/>
            <p:cNvSpPr/>
            <p:nvPr/>
          </p:nvSpPr>
          <p:spPr>
            <a:xfrm>
              <a:off x="2417134" y="2165499"/>
              <a:ext cx="322612" cy="5334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 rot="-3780000">
              <a:off x="7294999" y="2075797"/>
              <a:ext cx="322612" cy="65381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3476" y="1905000"/>
              <a:ext cx="1082348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Matched</a:t>
              </a:r>
            </a:p>
            <a:p>
              <a:pPr algn="ctr"/>
              <a:r>
                <a:rPr lang="en-US" dirty="0" smtClean="0"/>
                <a:t>Forecast</a:t>
              </a:r>
            </a:p>
            <a:p>
              <a:pPr algn="ctr"/>
              <a:r>
                <a:rPr lang="en-US" dirty="0" smtClean="0"/>
                <a:t>Objects</a:t>
              </a:r>
            </a:p>
            <a:p>
              <a:pPr algn="ctr"/>
              <a:r>
                <a:rPr lang="en-US" dirty="0" smtClean="0"/>
                <a:t>(“hits”)</a:t>
              </a:r>
              <a:endParaRPr lang="en-US" dirty="0"/>
            </a:p>
          </p:txBody>
        </p:sp>
        <p:cxnSp>
          <p:nvCxnSpPr>
            <p:cNvPr id="28" name="Straight Connector 27"/>
            <p:cNvCxnSpPr>
              <a:stCxn id="25" idx="3"/>
              <a:endCxn id="23" idx="1"/>
            </p:cNvCxnSpPr>
            <p:nvPr/>
          </p:nvCxnSpPr>
          <p:spPr>
            <a:xfrm flipV="1">
              <a:off x="4965824" y="2399390"/>
              <a:ext cx="2232735" cy="1057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6"/>
              <a:endCxn id="25" idx="1"/>
            </p:cNvCxnSpPr>
            <p:nvPr/>
          </p:nvCxnSpPr>
          <p:spPr>
            <a:xfrm>
              <a:off x="2739746" y="2432199"/>
              <a:ext cx="1143730" cy="7296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383658" y="4258270"/>
            <a:ext cx="5261160" cy="1125995"/>
            <a:chOff x="2383658" y="4258270"/>
            <a:chExt cx="5261160" cy="1125995"/>
          </a:xfrm>
        </p:grpSpPr>
        <p:sp>
          <p:nvSpPr>
            <p:cNvPr id="22" name="Oval 21"/>
            <p:cNvSpPr/>
            <p:nvPr/>
          </p:nvSpPr>
          <p:spPr>
            <a:xfrm rot="2700000">
              <a:off x="2267633" y="4920909"/>
              <a:ext cx="579381" cy="3473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 rot="-2100000">
              <a:off x="7322206" y="4788403"/>
              <a:ext cx="322612" cy="55963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10000" y="4258270"/>
              <a:ext cx="1184941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Matched</a:t>
              </a:r>
            </a:p>
            <a:p>
              <a:pPr algn="ctr"/>
              <a:r>
                <a:rPr lang="en-US" dirty="0" smtClean="0"/>
                <a:t>Observed</a:t>
              </a:r>
            </a:p>
            <a:p>
              <a:pPr algn="ctr"/>
              <a:r>
                <a:rPr lang="en-US" dirty="0" smtClean="0"/>
                <a:t>Objects</a:t>
              </a:r>
              <a:endParaRPr lang="en-US" dirty="0"/>
            </a:p>
          </p:txBody>
        </p:sp>
        <p:cxnSp>
          <p:nvCxnSpPr>
            <p:cNvPr id="32" name="Straight Connector 31"/>
            <p:cNvCxnSpPr>
              <a:stCxn id="22" idx="0"/>
              <a:endCxn id="26" idx="1"/>
            </p:cNvCxnSpPr>
            <p:nvPr/>
          </p:nvCxnSpPr>
          <p:spPr>
            <a:xfrm flipV="1">
              <a:off x="2680124" y="4719935"/>
              <a:ext cx="1129876" cy="25184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6" idx="3"/>
              <a:endCxn id="24" idx="1"/>
            </p:cNvCxnSpPr>
            <p:nvPr/>
          </p:nvCxnSpPr>
          <p:spPr>
            <a:xfrm>
              <a:off x="4994941" y="4719935"/>
              <a:ext cx="2281649" cy="25163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4426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7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443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Jun: MODE 10-mm/(1 h) Precip Objects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515588" y="880015"/>
            <a:ext cx="2913412" cy="5263610"/>
            <a:chOff x="533400" y="880015"/>
            <a:chExt cx="2913412" cy="5263610"/>
          </a:xfrm>
        </p:grpSpPr>
        <p:pic>
          <p:nvPicPr>
            <p:cNvPr id="14" name="Picture 13" descr="mode_APCP_01_SFC_vs_APCP_01_SFC_180000L_20080610_21000.4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880015"/>
              <a:ext cx="2913412" cy="526361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432997" y="3124200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Control</a:t>
              </a:r>
              <a:endParaRPr lang="en-US" b="1" dirty="0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5468588" y="880015"/>
            <a:ext cx="2913412" cy="5263610"/>
            <a:chOff x="5316188" y="880015"/>
            <a:chExt cx="2913412" cy="5263610"/>
          </a:xfrm>
        </p:grpSpPr>
        <p:pic>
          <p:nvPicPr>
            <p:cNvPr id="15" name="Picture 14" descr="mode_APCP_01_SFC_vs_APCP_01_SFC_180000L_20080610_21000.4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6188" y="880015"/>
              <a:ext cx="2913412" cy="5263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248400" y="312420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LISMOD</a:t>
              </a:r>
              <a:endParaRPr lang="en-US" b="1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20233" y="1364091"/>
            <a:ext cx="7615502" cy="4333398"/>
            <a:chOff x="620233" y="1364091"/>
            <a:chExt cx="7615502" cy="4333398"/>
          </a:xfrm>
        </p:grpSpPr>
        <p:sp>
          <p:nvSpPr>
            <p:cNvPr id="20" name="Oval 19"/>
            <p:cNvSpPr/>
            <p:nvPr/>
          </p:nvSpPr>
          <p:spPr>
            <a:xfrm>
              <a:off x="3024968" y="2938132"/>
              <a:ext cx="241959" cy="21336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 rot="2400000">
              <a:off x="5970484" y="1882693"/>
              <a:ext cx="342452" cy="440183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33408" y="1905000"/>
              <a:ext cx="1582486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Un-matched</a:t>
              </a:r>
            </a:p>
            <a:p>
              <a:pPr algn="ctr"/>
              <a:r>
                <a:rPr lang="en-US" dirty="0" smtClean="0"/>
                <a:t>Forecast</a:t>
              </a:r>
            </a:p>
            <a:p>
              <a:pPr algn="ctr"/>
              <a:r>
                <a:rPr lang="en-US" dirty="0" smtClean="0"/>
                <a:t>Objects</a:t>
              </a:r>
            </a:p>
            <a:p>
              <a:pPr algn="ctr"/>
              <a:r>
                <a:rPr lang="en-US" dirty="0" smtClean="0"/>
                <a:t>(false alarms)</a:t>
              </a:r>
              <a:endParaRPr lang="en-US" dirty="0"/>
            </a:p>
          </p:txBody>
        </p:sp>
        <p:cxnSp>
          <p:nvCxnSpPr>
            <p:cNvPr id="28" name="Straight Connector 27"/>
            <p:cNvCxnSpPr>
              <a:stCxn id="25" idx="3"/>
              <a:endCxn id="23" idx="3"/>
            </p:cNvCxnSpPr>
            <p:nvPr/>
          </p:nvCxnSpPr>
          <p:spPr>
            <a:xfrm flipV="1">
              <a:off x="5215894" y="2144177"/>
              <a:ext cx="733031" cy="3609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7"/>
              <a:endCxn id="25" idx="1"/>
            </p:cNvCxnSpPr>
            <p:nvPr/>
          </p:nvCxnSpPr>
          <p:spPr>
            <a:xfrm rot="5400000" flipH="1" flipV="1">
              <a:off x="3200344" y="2536315"/>
              <a:ext cx="464213" cy="40191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 rot="2700000">
              <a:off x="3016002" y="5451331"/>
              <a:ext cx="123015" cy="206051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 rot="19500000">
              <a:off x="7917457" y="5424724"/>
              <a:ext cx="221211" cy="27276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81761" y="4258270"/>
              <a:ext cx="1441420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Un-matched</a:t>
              </a:r>
            </a:p>
            <a:p>
              <a:pPr algn="ctr"/>
              <a:r>
                <a:rPr lang="en-US" dirty="0" smtClean="0"/>
                <a:t>Observed</a:t>
              </a:r>
            </a:p>
            <a:p>
              <a:pPr algn="ctr"/>
              <a:r>
                <a:rPr lang="en-US" dirty="0" smtClean="0"/>
                <a:t>Objects</a:t>
              </a:r>
            </a:p>
            <a:p>
              <a:pPr algn="ctr"/>
              <a:r>
                <a:rPr lang="en-US" dirty="0" smtClean="0"/>
                <a:t>(misses)</a:t>
              </a:r>
              <a:endParaRPr lang="en-US" dirty="0"/>
            </a:p>
          </p:txBody>
        </p:sp>
        <p:cxnSp>
          <p:nvCxnSpPr>
            <p:cNvPr id="32" name="Straight Connector 31"/>
            <p:cNvCxnSpPr>
              <a:stCxn id="22" idx="0"/>
              <a:endCxn id="26" idx="1"/>
            </p:cNvCxnSpPr>
            <p:nvPr/>
          </p:nvCxnSpPr>
          <p:spPr>
            <a:xfrm flipV="1">
              <a:off x="3150360" y="4858435"/>
              <a:ext cx="531401" cy="623072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6" idx="3"/>
              <a:endCxn id="24" idx="1"/>
            </p:cNvCxnSpPr>
            <p:nvPr/>
          </p:nvCxnSpPr>
          <p:spPr>
            <a:xfrm>
              <a:off x="5123181" y="4858435"/>
              <a:ext cx="2785502" cy="66853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 rot="2400000">
              <a:off x="6389939" y="1364091"/>
              <a:ext cx="286414" cy="33573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/>
            <p:cNvCxnSpPr>
              <a:stCxn id="25" idx="3"/>
              <a:endCxn id="42" idx="3"/>
            </p:cNvCxnSpPr>
            <p:nvPr/>
          </p:nvCxnSpPr>
          <p:spPr>
            <a:xfrm flipV="1">
              <a:off x="5215894" y="1557794"/>
              <a:ext cx="1163382" cy="94737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 rot="2400000">
              <a:off x="5708865" y="2692453"/>
              <a:ext cx="247983" cy="1759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Connector 46"/>
            <p:cNvCxnSpPr>
              <a:stCxn id="25" idx="3"/>
              <a:endCxn id="46" idx="2"/>
            </p:cNvCxnSpPr>
            <p:nvPr/>
          </p:nvCxnSpPr>
          <p:spPr>
            <a:xfrm>
              <a:off x="5215894" y="2505165"/>
              <a:ext cx="521979" cy="19555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698899" y="2519207"/>
              <a:ext cx="241959" cy="29849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50"/>
            <p:cNvCxnSpPr>
              <a:stCxn id="50" idx="7"/>
              <a:endCxn id="25" idx="1"/>
            </p:cNvCxnSpPr>
            <p:nvPr/>
          </p:nvCxnSpPr>
          <p:spPr>
            <a:xfrm rot="5400000" flipH="1" flipV="1">
              <a:off x="3240539" y="2170051"/>
              <a:ext cx="57755" cy="72798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1500328" y="2068032"/>
              <a:ext cx="959338" cy="461807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" name="Straight Connector 54"/>
            <p:cNvCxnSpPr>
              <a:stCxn id="54" idx="6"/>
              <a:endCxn id="25" idx="1"/>
            </p:cNvCxnSpPr>
            <p:nvPr/>
          </p:nvCxnSpPr>
          <p:spPr>
            <a:xfrm>
              <a:off x="2459666" y="2298936"/>
              <a:ext cx="1173742" cy="20622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 rot="2400000">
              <a:off x="7987752" y="3007886"/>
              <a:ext cx="247983" cy="1759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58"/>
            <p:cNvCxnSpPr>
              <a:stCxn id="25" idx="3"/>
              <a:endCxn id="58" idx="2"/>
            </p:cNvCxnSpPr>
            <p:nvPr/>
          </p:nvCxnSpPr>
          <p:spPr>
            <a:xfrm>
              <a:off x="5215894" y="2505165"/>
              <a:ext cx="2800866" cy="510984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 rot="2400000">
              <a:off x="6984768" y="2116521"/>
              <a:ext cx="247983" cy="175925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/>
            <p:cNvCxnSpPr>
              <a:stCxn id="25" idx="3"/>
              <a:endCxn id="62" idx="3"/>
            </p:cNvCxnSpPr>
            <p:nvPr/>
          </p:nvCxnSpPr>
          <p:spPr>
            <a:xfrm flipV="1">
              <a:off x="5215894" y="2195774"/>
              <a:ext cx="1785722" cy="30939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1447800" y="1447800"/>
              <a:ext cx="241959" cy="21336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7" name="Straight Connector 66"/>
            <p:cNvCxnSpPr>
              <a:stCxn id="66" idx="6"/>
              <a:endCxn id="25" idx="1"/>
            </p:cNvCxnSpPr>
            <p:nvPr/>
          </p:nvCxnSpPr>
          <p:spPr>
            <a:xfrm>
              <a:off x="1689759" y="1554480"/>
              <a:ext cx="1943649" cy="950685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 rot="-600000">
              <a:off x="7465011" y="2587148"/>
              <a:ext cx="439120" cy="19023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1" name="Straight Connector 70"/>
            <p:cNvCxnSpPr>
              <a:stCxn id="25" idx="3"/>
              <a:endCxn id="70" idx="2"/>
            </p:cNvCxnSpPr>
            <p:nvPr/>
          </p:nvCxnSpPr>
          <p:spPr>
            <a:xfrm>
              <a:off x="5215894" y="2505165"/>
              <a:ext cx="2252453" cy="21522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 rot="2700000">
              <a:off x="2340260" y="4765912"/>
              <a:ext cx="182880" cy="18288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 rot="2700000">
              <a:off x="1115309" y="4822615"/>
              <a:ext cx="182880" cy="18288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/>
            <p:cNvSpPr/>
            <p:nvPr/>
          </p:nvSpPr>
          <p:spPr>
            <a:xfrm rot="2700000">
              <a:off x="1466277" y="4985648"/>
              <a:ext cx="182880" cy="18288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" name="Straight Connector 81"/>
            <p:cNvCxnSpPr>
              <a:stCxn id="80" idx="7"/>
              <a:endCxn id="26" idx="1"/>
            </p:cNvCxnSpPr>
            <p:nvPr/>
          </p:nvCxnSpPr>
          <p:spPr>
            <a:xfrm flipV="1">
              <a:off x="1298189" y="4858435"/>
              <a:ext cx="2383572" cy="5562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1" idx="7"/>
              <a:endCxn id="26" idx="1"/>
            </p:cNvCxnSpPr>
            <p:nvPr/>
          </p:nvCxnSpPr>
          <p:spPr>
            <a:xfrm flipV="1">
              <a:off x="1649157" y="4858435"/>
              <a:ext cx="2032604" cy="218653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1"/>
              <a:endCxn id="26" idx="1"/>
            </p:cNvCxnSpPr>
            <p:nvPr/>
          </p:nvCxnSpPr>
          <p:spPr>
            <a:xfrm>
              <a:off x="2431700" y="4765912"/>
              <a:ext cx="1250061" cy="92523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 rot="19500000">
              <a:off x="6410608" y="4976012"/>
              <a:ext cx="182880" cy="18288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4" name="Straight Connector 93"/>
            <p:cNvCxnSpPr>
              <a:stCxn id="26" idx="3"/>
              <a:endCxn id="93" idx="1"/>
            </p:cNvCxnSpPr>
            <p:nvPr/>
          </p:nvCxnSpPr>
          <p:spPr>
            <a:xfrm>
              <a:off x="5123181" y="4858435"/>
              <a:ext cx="1288816" cy="19313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620233" y="1862468"/>
              <a:ext cx="241959" cy="21336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762000" y="2703506"/>
              <a:ext cx="241959" cy="21336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993326" y="2051579"/>
              <a:ext cx="315433" cy="24505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/>
            <p:cNvCxnSpPr>
              <a:stCxn id="106" idx="6"/>
              <a:endCxn id="25" idx="1"/>
            </p:cNvCxnSpPr>
            <p:nvPr/>
          </p:nvCxnSpPr>
          <p:spPr>
            <a:xfrm>
              <a:off x="1308759" y="2174106"/>
              <a:ext cx="2324649" cy="331059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5" idx="6"/>
              <a:endCxn id="25" idx="1"/>
            </p:cNvCxnSpPr>
            <p:nvPr/>
          </p:nvCxnSpPr>
          <p:spPr>
            <a:xfrm flipV="1">
              <a:off x="1003959" y="2505165"/>
              <a:ext cx="2629449" cy="30502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4" idx="6"/>
              <a:endCxn id="25" idx="1"/>
            </p:cNvCxnSpPr>
            <p:nvPr/>
          </p:nvCxnSpPr>
          <p:spPr>
            <a:xfrm>
              <a:off x="862192" y="1969148"/>
              <a:ext cx="2771216" cy="536017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 rot="2400000">
              <a:off x="5572423" y="1840666"/>
              <a:ext cx="228122" cy="22262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Connector 117"/>
            <p:cNvCxnSpPr>
              <a:stCxn id="25" idx="3"/>
              <a:endCxn id="117" idx="4"/>
            </p:cNvCxnSpPr>
            <p:nvPr/>
          </p:nvCxnSpPr>
          <p:spPr>
            <a:xfrm flipV="1">
              <a:off x="5215894" y="2037248"/>
              <a:ext cx="399040" cy="467917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1" descr="mode_01h_10mm_lismod_2008061003_outlin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913" y="838200"/>
            <a:ext cx="29098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mode_01h_10mm_control_2008061003_outlin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9913" y="838200"/>
            <a:ext cx="29098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4426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7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42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443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3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Jun: MODE 10-mm/(1 h) Precip Objects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8738" y="942975"/>
          <a:ext cx="29459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84"/>
                <a:gridCol w="589184"/>
                <a:gridCol w="589184"/>
                <a:gridCol w="589184"/>
                <a:gridCol w="589184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Control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LISMOD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Fcst </a:t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/>
                        <a:t>hour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Grid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Area Match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Grid Area</a:t>
                      </a:r>
                      <a:r>
                        <a:rPr lang="en-US" sz="1400" b="1" baseline="0" dirty="0" smtClean="0"/>
                        <a:t> </a:t>
                      </a:r>
                      <a:br>
                        <a:rPr lang="en-US" sz="1400" b="1" baseline="0" dirty="0" smtClean="0"/>
                      </a:br>
                      <a:r>
                        <a:rPr lang="en-US" sz="1400" b="1" baseline="0" dirty="0" smtClean="0"/>
                        <a:t>Un-match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Grid Area Match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Grid Area Un-match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14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108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474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16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802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232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587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17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388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544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606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653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18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419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1039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470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711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19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1122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186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916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318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680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271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674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21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394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301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382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646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596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110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424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23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632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501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24</a:t>
                      </a:r>
                      <a:endParaRPr lang="en-US" sz="1400" b="1" dirty="0"/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328</a:t>
                      </a:r>
                      <a:endParaRPr lang="en-US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417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anchorCtr="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48341" y="303840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Control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95597" y="30480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LISMOD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543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3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43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544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4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4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1-h Precip Object Verification: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(Un-)Matched Differences by Model Run, 12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24 h Forecasts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8766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25675" y="2057400"/>
          <a:ext cx="4632388" cy="28651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11553"/>
                <a:gridCol w="1285113"/>
                <a:gridCol w="13357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Forecasts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 Improved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Forecasts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Degraded</a:t>
                      </a:r>
                      <a:endParaRPr lang="en-US" dirty="0"/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5-mm 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5-mm unmatched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10-mm 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10-mm unmatched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25-mm 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25-mm unmatched</a:t>
                      </a:r>
                      <a:endParaRPr lang="en-US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381125" y="1295400"/>
          <a:ext cx="6459159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513"/>
                <a:gridCol w="761746"/>
                <a:gridCol w="782166"/>
                <a:gridCol w="1872454"/>
                <a:gridCol w="1097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Quantity</a:t>
                      </a:r>
                      <a:br>
                        <a:rPr lang="en-US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(mean # grid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points</a:t>
                      </a:r>
                      <a:b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per model run)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Control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LISMOD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Difference</a:t>
                      </a:r>
                      <a:br>
                        <a:rPr lang="en-US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(LISMOD – Control)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% </a:t>
                      </a:r>
                      <a:br>
                        <a:rPr lang="en-US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Change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5-mm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11,911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12,045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5-mm Unmatched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17,750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17,175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-575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-3.2%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10-mm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2,456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2,562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4.3%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10-mm Unmatched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6,798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6,538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-260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-3.8%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25-mm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25-mm Unmatched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549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-44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-8.0%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137160" marB="1371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6390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2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639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21266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Studies of Severe Convection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9314" y="990600"/>
            <a:ext cx="2667000" cy="156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4495800" y="2586037"/>
            <a:ext cx="4543425" cy="3433763"/>
            <a:chOff x="4572000" y="2586037"/>
            <a:chExt cx="4543425" cy="3433763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2586037"/>
              <a:ext cx="4543425" cy="343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5954233" y="3978920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CNTRL</a:t>
              </a:r>
              <a:endParaRPr lang="en-US" sz="1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16358" y="3781639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NASA/</a:t>
              </a:r>
            </a:p>
            <a:p>
              <a:pPr algn="ctr"/>
              <a:r>
                <a:rPr lang="en-US" sz="1400" b="1" dirty="0" smtClean="0"/>
                <a:t>LIS</a:t>
              </a:r>
              <a:endParaRPr lang="en-US" sz="14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72000" y="1238071"/>
            <a:ext cx="3268663" cy="3053372"/>
            <a:chOff x="4572000" y="1238071"/>
            <a:chExt cx="3268663" cy="3053372"/>
          </a:xfrm>
        </p:grpSpPr>
        <p:sp>
          <p:nvSpPr>
            <p:cNvPr id="19" name="Oval 18"/>
            <p:cNvSpPr/>
            <p:nvPr/>
          </p:nvSpPr>
          <p:spPr>
            <a:xfrm>
              <a:off x="7543800" y="3810000"/>
              <a:ext cx="296863" cy="48144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255104" y="3880507"/>
              <a:ext cx="296863" cy="4050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1238071"/>
              <a:ext cx="1646605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u="sng" dirty="0" smtClean="0"/>
                <a:t>NASA/LIS</a:t>
              </a:r>
              <a:r>
                <a:rPr lang="en-US" dirty="0" smtClean="0"/>
                <a:t>:</a:t>
              </a:r>
            </a:p>
            <a:p>
              <a:pPr algn="ctr"/>
              <a:r>
                <a:rPr lang="en-US" dirty="0" smtClean="0"/>
                <a:t>More robust</a:t>
              </a:r>
              <a:br>
                <a:rPr lang="en-US" dirty="0" smtClean="0"/>
              </a:br>
              <a:r>
                <a:rPr lang="en-US" dirty="0" smtClean="0"/>
                <a:t>convection in</a:t>
              </a:r>
              <a:br>
                <a:rPr lang="en-US" dirty="0" smtClean="0"/>
              </a:br>
              <a:r>
                <a:rPr lang="en-US" dirty="0" smtClean="0"/>
                <a:t>TX Panhandle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endCxn id="19" idx="1"/>
            </p:cNvCxnSpPr>
            <p:nvPr/>
          </p:nvCxnSpPr>
          <p:spPr>
            <a:xfrm rot="16200000" flipH="1">
              <a:off x="6181887" y="2475118"/>
              <a:ext cx="1442106" cy="1368670"/>
            </a:xfrm>
            <a:prstGeom prst="line">
              <a:avLst/>
            </a:prstGeom>
            <a:ln w="25400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8" name="Content Placeholder 16"/>
          <p:cNvSpPr>
            <a:spLocks noGrp="1"/>
          </p:cNvSpPr>
          <p:nvPr>
            <p:ph idx="1"/>
          </p:nvPr>
        </p:nvSpPr>
        <p:spPr>
          <a:xfrm>
            <a:off x="152400" y="1295400"/>
            <a:ext cx="452755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WRF runs using NASA assets</a:t>
            </a:r>
          </a:p>
          <a:p>
            <a:pPr lvl="1" eaLnBrk="1" hangingPunct="1"/>
            <a:r>
              <a:rPr lang="en-US" sz="2000" dirty="0" smtClean="0"/>
              <a:t>28 March 2007 tornado outbreak</a:t>
            </a:r>
          </a:p>
          <a:p>
            <a:pPr lvl="1" eaLnBrk="1" hangingPunct="1"/>
            <a:r>
              <a:rPr lang="en-US" sz="2000" dirty="0" smtClean="0"/>
              <a:t>LIS + Goddard radiation physics</a:t>
            </a:r>
            <a:br>
              <a:rPr lang="en-US" sz="2000" dirty="0" smtClean="0"/>
            </a:br>
            <a:r>
              <a:rPr lang="en-US" sz="2000" dirty="0" smtClean="0"/>
              <a:t>improved convective forecasts</a:t>
            </a:r>
          </a:p>
          <a:p>
            <a:pPr lvl="1" eaLnBrk="1" hangingPunct="1"/>
            <a:r>
              <a:rPr lang="en-US" sz="2000" dirty="0" smtClean="0"/>
              <a:t>Additional cases to be run using NSSL/WRF operational domain</a:t>
            </a:r>
          </a:p>
          <a:p>
            <a:pPr eaLnBrk="1" hangingPunct="1"/>
            <a:r>
              <a:rPr lang="en-US" sz="2400" dirty="0" smtClean="0"/>
              <a:t>NASA Unified WRF, coupling of:</a:t>
            </a:r>
          </a:p>
          <a:p>
            <a:pPr lvl="1" eaLnBrk="1" hangingPunct="1"/>
            <a:r>
              <a:rPr lang="en-US" sz="2000" dirty="0" smtClean="0"/>
              <a:t>Satellite data simulator unit</a:t>
            </a:r>
          </a:p>
          <a:p>
            <a:pPr lvl="1" eaLnBrk="1" hangingPunct="1"/>
            <a:r>
              <a:rPr lang="en-US" sz="2000" dirty="0" smtClean="0"/>
              <a:t>Land Information System</a:t>
            </a:r>
          </a:p>
          <a:p>
            <a:pPr lvl="1" eaLnBrk="1" hangingPunct="1"/>
            <a:r>
              <a:rPr lang="en-US" sz="2000" dirty="0" smtClean="0"/>
              <a:t>NASA/Goddard physics in WRF</a:t>
            </a:r>
          </a:p>
          <a:p>
            <a:pPr lvl="1" eaLnBrk="1" hangingPunct="1"/>
            <a:r>
              <a:rPr lang="en-US" sz="2000" dirty="0" smtClean="0"/>
              <a:t>Atmos. chemistry (GO-CART)</a:t>
            </a:r>
          </a:p>
          <a:p>
            <a:pPr lvl="1" eaLnBrk="1" hangingPunct="1"/>
            <a:r>
              <a:rPr lang="en-US" sz="2000" dirty="0" smtClean="0"/>
              <a:t>NASA GEOS-5 global model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6390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639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LIS/Noah at SPoRT</a:t>
            </a:r>
          </a:p>
        </p:txBody>
      </p:sp>
      <p:sp>
        <p:nvSpPr>
          <p:cNvPr id="16388" name="Content Placeholder 16"/>
          <p:cNvSpPr>
            <a:spLocks noGrp="1"/>
          </p:cNvSpPr>
          <p:nvPr>
            <p:ph idx="1"/>
          </p:nvPr>
        </p:nvSpPr>
        <p:spPr>
          <a:xfrm>
            <a:off x="304800" y="1295400"/>
            <a:ext cx="46482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3-km LIS over southeast U.S.</a:t>
            </a:r>
          </a:p>
          <a:p>
            <a:pPr lvl="1" eaLnBrk="1" hangingPunct="1"/>
            <a:r>
              <a:rPr lang="en-US" sz="2000" dirty="0" smtClean="0"/>
              <a:t>Spin-up run; restarts 4x per day</a:t>
            </a:r>
          </a:p>
          <a:p>
            <a:pPr lvl="1" eaLnBrk="1" hangingPunct="1"/>
            <a:r>
              <a:rPr lang="en-US" sz="2000" dirty="0" smtClean="0"/>
              <a:t>Hourly output posted to ftp site</a:t>
            </a:r>
          </a:p>
          <a:p>
            <a:pPr eaLnBrk="1" hangingPunct="1"/>
            <a:r>
              <a:rPr lang="en-US" sz="2400" dirty="0" smtClean="0"/>
              <a:t>LIS option in WRF Environmental Modeling System (EMS), v3</a:t>
            </a:r>
          </a:p>
          <a:p>
            <a:pPr lvl="1" eaLnBrk="1" hangingPunct="1"/>
            <a:r>
              <a:rPr lang="en-US" sz="2000" dirty="0" smtClean="0"/>
              <a:t>LIS initializations at NWS Miami, FL</a:t>
            </a:r>
          </a:p>
          <a:p>
            <a:pPr eaLnBrk="1" hangingPunct="1"/>
            <a:r>
              <a:rPr lang="en-US" sz="2400" dirty="0" smtClean="0"/>
              <a:t>LIS output for diagnostics</a:t>
            </a:r>
          </a:p>
          <a:p>
            <a:pPr lvl="1" eaLnBrk="1" hangingPunct="1"/>
            <a:r>
              <a:rPr lang="en-US" sz="2000" dirty="0" smtClean="0"/>
              <a:t>Readily displayable in AWIPS II</a:t>
            </a:r>
          </a:p>
          <a:p>
            <a:pPr lvl="1" eaLnBrk="1" hangingPunct="1"/>
            <a:r>
              <a:rPr lang="en-US" sz="2000" dirty="0" smtClean="0"/>
              <a:t>NWS BHM: Convective initiation</a:t>
            </a:r>
          </a:p>
          <a:p>
            <a:pPr lvl="1" eaLnBrk="1" hangingPunct="1"/>
            <a:r>
              <a:rPr lang="en-US" sz="2000" dirty="0" smtClean="0"/>
              <a:t>Other short-term forecasting issues </a:t>
            </a:r>
            <a:br>
              <a:rPr lang="en-US" sz="2000" dirty="0" smtClean="0"/>
            </a:br>
            <a:r>
              <a:rPr lang="en-US" sz="2000" dirty="0" smtClean="0"/>
              <a:t>(low temps, fire weather, etc.)</a:t>
            </a:r>
          </a:p>
        </p:txBody>
      </p:sp>
      <p:pic>
        <p:nvPicPr>
          <p:cNvPr id="16389" name="Picture 13" descr="lhfx_090628_1h_anim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350" y="137160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7413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1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7417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18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1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and Conclusions</a:t>
            </a:r>
          </a:p>
        </p:txBody>
      </p:sp>
      <p:sp>
        <p:nvSpPr>
          <p:cNvPr id="17412" name="Content Placeholder 16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Simulation methodology using NASA data and tools</a:t>
            </a:r>
          </a:p>
          <a:p>
            <a:pPr lvl="1" eaLnBrk="1" hangingPunct="1"/>
            <a:r>
              <a:rPr lang="en-US" sz="2000" dirty="0" smtClean="0"/>
              <a:t>LIS land surface + MODIS SST composites</a:t>
            </a:r>
          </a:p>
          <a:p>
            <a:pPr lvl="1" eaLnBrk="1" hangingPunct="1"/>
            <a:r>
              <a:rPr lang="en-US" sz="2000" dirty="0" smtClean="0"/>
              <a:t>High-resolution representation of land/water surface, consistent with local &amp; regional model resolution</a:t>
            </a:r>
          </a:p>
          <a:p>
            <a:pPr lvl="1" eaLnBrk="1" hangingPunct="1"/>
            <a:r>
              <a:rPr lang="en-US" sz="2000" dirty="0" smtClean="0"/>
              <a:t>Precipitation verification using object matching techniques in MET</a:t>
            </a:r>
          </a:p>
          <a:p>
            <a:pPr lvl="1" eaLnBrk="1" hangingPunct="1"/>
            <a:r>
              <a:rPr lang="en-US" sz="2000" dirty="0" smtClean="0"/>
              <a:t>Improvements to 1-hour daytime precipitation</a:t>
            </a:r>
          </a:p>
          <a:p>
            <a:pPr lvl="1" eaLnBrk="1" hangingPunct="1"/>
            <a:r>
              <a:rPr lang="en-US" sz="2000" dirty="0" smtClean="0"/>
              <a:t>Decrease in over-prediction of precipitation</a:t>
            </a:r>
          </a:p>
          <a:p>
            <a:pPr lvl="2" eaLnBrk="1" hangingPunct="1"/>
            <a:r>
              <a:rPr lang="en-US" sz="1800" dirty="0" smtClean="0">
                <a:sym typeface="Wingdings" pitchFamily="2" charset="2"/>
              </a:rPr>
              <a:t>Likely related to overall drier LIS soil moisture</a:t>
            </a:r>
          </a:p>
          <a:p>
            <a:pPr eaLnBrk="1" hangingPunct="1"/>
            <a:r>
              <a:rPr lang="en-US" sz="2400" dirty="0" smtClean="0">
                <a:sym typeface="Wingdings" pitchFamily="2" charset="2"/>
              </a:rPr>
              <a:t>Implemented real-time LIS runs at SPoRT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Initialize LSM fields in WRF EMS</a:t>
            </a:r>
          </a:p>
          <a:p>
            <a:pPr lvl="1" eaLnBrk="1" hangingPunct="1"/>
            <a:r>
              <a:rPr lang="en-US" sz="2000" dirty="0" smtClean="0">
                <a:sym typeface="Wingdings" pitchFamily="2" charset="2"/>
              </a:rPr>
              <a:t>Possible diagnostics for short-term forecasting</a:t>
            </a:r>
          </a:p>
          <a:p>
            <a:pPr lvl="1" eaLnBrk="1" hangingPunct="1"/>
            <a:endParaRPr lang="en-US" sz="2000" dirty="0" smtClean="0">
              <a:sym typeface="Wingdings" pitchFamily="2" charset="2"/>
            </a:endParaRPr>
          </a:p>
          <a:p>
            <a:pPr lvl="1" eaLnBrk="1" hangingPunct="1"/>
            <a:endParaRPr lang="en-US" sz="2000" dirty="0" smtClean="0">
              <a:sym typeface="Wingdings" pitchFamily="2" charset="2"/>
            </a:endParaRPr>
          </a:p>
          <a:p>
            <a:pPr lvl="1" eaLnBrk="1" hangingPunct="1"/>
            <a:endParaRPr lang="en-US" sz="22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0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0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LIS: Relevance to NASA/SPoRT</a:t>
            </a: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NASA asset developed by GSFC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LIS benefit to SPoRT end-users</a:t>
            </a:r>
          </a:p>
          <a:p>
            <a:pPr lvl="1" eaLnBrk="1" hangingPunct="1"/>
            <a:r>
              <a:rPr lang="en-US" sz="2000" dirty="0" smtClean="0"/>
              <a:t>LSM fields for model initialization</a:t>
            </a:r>
          </a:p>
          <a:p>
            <a:pPr lvl="1" eaLnBrk="1" hangingPunct="1"/>
            <a:r>
              <a:rPr lang="en-US" sz="2000" dirty="0" smtClean="0"/>
              <a:t>Diagnostics for short-term forecasts of </a:t>
            </a:r>
            <a:br>
              <a:rPr lang="en-US" sz="2000" dirty="0" smtClean="0"/>
            </a:br>
            <a:r>
              <a:rPr lang="en-US" sz="2000" dirty="0" smtClean="0"/>
              <a:t>temperatures and/or convective initiation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LIS framework is capable of incorporating NASA EOS datasets</a:t>
            </a:r>
          </a:p>
          <a:p>
            <a:pPr lvl="1" eaLnBrk="1" hangingPunct="1"/>
            <a:r>
              <a:rPr lang="en-US" sz="2000" dirty="0" smtClean="0"/>
              <a:t>MODIS-derived land cover</a:t>
            </a:r>
          </a:p>
          <a:p>
            <a:pPr lvl="1" eaLnBrk="1" hangingPunct="1"/>
            <a:r>
              <a:rPr lang="en-US" sz="2000" dirty="0" smtClean="0"/>
              <a:t>Assimilation of AMSR-E soil moisture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066800"/>
            <a:ext cx="2895600" cy="291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8438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0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844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4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4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7171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</a:p>
        </p:txBody>
      </p:sp>
      <p:sp>
        <p:nvSpPr>
          <p:cNvPr id="18436" name="Content Placeholder 16"/>
          <p:cNvSpPr>
            <a:spLocks noGrp="1"/>
          </p:cNvSpPr>
          <p:nvPr>
            <p:ph idx="1"/>
          </p:nvPr>
        </p:nvSpPr>
        <p:spPr>
          <a:xfrm>
            <a:off x="457200" y="1371600"/>
            <a:ext cx="7431088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Submit SE U.S. verification study to </a:t>
            </a:r>
            <a:r>
              <a:rPr lang="en-US" sz="2400" i="1" dirty="0" smtClean="0"/>
              <a:t>Wea. Forecasting</a:t>
            </a:r>
          </a:p>
          <a:p>
            <a:pPr eaLnBrk="1" hangingPunct="1"/>
            <a:r>
              <a:rPr lang="en-US" sz="2400" dirty="0" smtClean="0"/>
              <a:t>Incorporate MODIS vegetation fraction</a:t>
            </a:r>
          </a:p>
          <a:p>
            <a:pPr lvl="1" eaLnBrk="1" hangingPunct="1"/>
            <a:r>
              <a:rPr lang="en-US" sz="2000" dirty="0" smtClean="0"/>
              <a:t>Test in offline LIS and LIS/WRF coupled runs</a:t>
            </a:r>
          </a:p>
          <a:p>
            <a:pPr eaLnBrk="1" hangingPunct="1"/>
            <a:r>
              <a:rPr lang="en-US" sz="2400" dirty="0" smtClean="0"/>
              <a:t>Explore diagnostic utility of real-time LIS</a:t>
            </a:r>
          </a:p>
          <a:p>
            <a:pPr lvl="1" eaLnBrk="1" hangingPunct="1"/>
            <a:r>
              <a:rPr lang="en-US" sz="2000" dirty="0" smtClean="0"/>
              <a:t>Collaboration with NWS Birmingham, AL</a:t>
            </a:r>
          </a:p>
          <a:p>
            <a:pPr lvl="1" eaLnBrk="1" hangingPunct="1"/>
            <a:r>
              <a:rPr lang="en-US" sz="2000" dirty="0" smtClean="0"/>
              <a:t>Extend Koch and Ray (1997) convergence </a:t>
            </a:r>
            <a:br>
              <a:rPr lang="en-US" sz="2000" dirty="0" smtClean="0"/>
            </a:br>
            <a:r>
              <a:rPr lang="en-US" sz="2000" dirty="0" smtClean="0"/>
              <a:t>zones study to include LSM boundaries</a:t>
            </a:r>
          </a:p>
          <a:p>
            <a:pPr eaLnBrk="1" hangingPunct="1"/>
            <a:r>
              <a:rPr lang="en-US" sz="2400" dirty="0" smtClean="0"/>
              <a:t>Support NWS offices using real-time LIS</a:t>
            </a:r>
          </a:p>
          <a:p>
            <a:pPr lvl="1" eaLnBrk="1" hangingPunct="1"/>
            <a:r>
              <a:rPr lang="en-US" sz="2000" dirty="0" smtClean="0"/>
              <a:t>WRF EMS model initialization</a:t>
            </a:r>
          </a:p>
          <a:p>
            <a:pPr lvl="1" eaLnBrk="1" hangingPunct="1"/>
            <a:r>
              <a:rPr lang="en-US" sz="2000" dirty="0" smtClean="0"/>
              <a:t>Ingest into </a:t>
            </a:r>
            <a:r>
              <a:rPr lang="en-US" sz="2000" dirty="0" smtClean="0"/>
              <a:t>AWIPS II </a:t>
            </a:r>
            <a:r>
              <a:rPr lang="en-US" sz="2000" dirty="0" smtClean="0"/>
              <a:t>for diagnostics</a:t>
            </a:r>
          </a:p>
        </p:txBody>
      </p:sp>
      <p:pic>
        <p:nvPicPr>
          <p:cNvPr id="18437" name="Picture 16" descr="C:\Documents and Settings\jlcase\Local Settings\Temporary Internet Files\Content.IE5\RR5KJMF0\MCBD04912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524125"/>
            <a:ext cx="21272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838200" y="2587625"/>
            <a:ext cx="7162800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</a:t>
            </a:r>
          </a:p>
        </p:txBody>
      </p:sp>
      <p:grpSp>
        <p:nvGrpSpPr>
          <p:cNvPr id="19461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9462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6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6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946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6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6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083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8198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00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820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0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0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 Against SCAN Soil Temperatures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590" y="1589567"/>
            <a:ext cx="4477410" cy="270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9124" y="1589567"/>
            <a:ext cx="4477410" cy="270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49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9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49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0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0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Obligatory Point Verification</a:t>
            </a:r>
          </a:p>
        </p:txBody>
      </p:sp>
      <p:sp>
        <p:nvSpPr>
          <p:cNvPr id="20484" name="TextBox 18"/>
          <p:cNvSpPr txBox="1">
            <a:spLocks noChangeArrowheads="1"/>
          </p:cNvSpPr>
          <p:nvPr/>
        </p:nvSpPr>
        <p:spPr bwMode="auto">
          <a:xfrm>
            <a:off x="3276600" y="177165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 LISMOD is slightly warmer/drier than the Control during the day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 Marginally larger RMSE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 Little to no differences in wind errors and MSLP (not shown)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990600"/>
            <a:ext cx="19208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2-m/10-m Bias</a:t>
            </a:r>
          </a:p>
        </p:txBody>
      </p:sp>
      <p:pic>
        <p:nvPicPr>
          <p:cNvPr id="2048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90650"/>
            <a:ext cx="312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4550" y="3752850"/>
            <a:ext cx="3143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8" name="Group 25"/>
          <p:cNvGrpSpPr>
            <a:grpSpLocks/>
          </p:cNvGrpSpPr>
          <p:nvPr/>
        </p:nvGrpSpPr>
        <p:grpSpPr bwMode="auto">
          <a:xfrm>
            <a:off x="93663" y="1390650"/>
            <a:ext cx="3124200" cy="2209800"/>
            <a:chOff x="152400" y="1600201"/>
            <a:chExt cx="3124200" cy="2209799"/>
          </a:xfrm>
        </p:grpSpPr>
        <p:pic>
          <p:nvPicPr>
            <p:cNvPr id="20493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400" y="1600201"/>
              <a:ext cx="3124200" cy="220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515937" y="2692401"/>
              <a:ext cx="2590800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9" name="Group 26"/>
          <p:cNvGrpSpPr>
            <a:grpSpLocks/>
          </p:cNvGrpSpPr>
          <p:nvPr/>
        </p:nvGrpSpPr>
        <p:grpSpPr bwMode="auto">
          <a:xfrm>
            <a:off x="101600" y="3752850"/>
            <a:ext cx="3124200" cy="2209800"/>
            <a:chOff x="152400" y="3962400"/>
            <a:chExt cx="3124200" cy="2209800"/>
          </a:xfrm>
        </p:grpSpPr>
        <p:pic>
          <p:nvPicPr>
            <p:cNvPr id="20491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2400" y="3962400"/>
              <a:ext cx="31242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508000" y="5765800"/>
              <a:ext cx="2590800" cy="15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308725" y="990600"/>
            <a:ext cx="2120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2-m/10-m RMSE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3-h Traditional Precip Verification: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hours; Jun-Aug 2008)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4057650"/>
            <a:ext cx="32781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32210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18"/>
          <p:cNvSpPr txBox="1">
            <a:spLocks noChangeArrowheads="1"/>
          </p:cNvSpPr>
          <p:nvPr/>
        </p:nvSpPr>
        <p:spPr bwMode="auto">
          <a:xfrm>
            <a:off x="3276600" y="1541463"/>
            <a:ext cx="27432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 WRF has an overall  </a:t>
            </a:r>
            <a:br>
              <a:rPr lang="en-US" dirty="0"/>
            </a:br>
            <a:r>
              <a:rPr lang="en-US" dirty="0"/>
              <a:t>  high bias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 LISMOD reduces bias</a:t>
            </a:r>
            <a:br>
              <a:rPr lang="en-US" dirty="0"/>
            </a:br>
            <a:r>
              <a:rPr lang="en-US" dirty="0"/>
              <a:t>  some, esp. during day-</a:t>
            </a:r>
            <a:br>
              <a:rPr lang="en-US" dirty="0"/>
            </a:br>
            <a:r>
              <a:rPr lang="en-US" dirty="0"/>
              <a:t>  light hours (12-24 h)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 WRF generally has low </a:t>
            </a:r>
            <a:br>
              <a:rPr lang="en-US" dirty="0"/>
            </a:br>
            <a:r>
              <a:rPr lang="en-US" dirty="0"/>
              <a:t>  skill (Heidke SS, right)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 LISMOD incrementally</a:t>
            </a:r>
            <a:br>
              <a:rPr lang="en-US" dirty="0"/>
            </a:br>
            <a:r>
              <a:rPr lang="en-US" dirty="0"/>
              <a:t>  improves skill</a:t>
            </a:r>
          </a:p>
        </p:txBody>
      </p:sp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447800"/>
            <a:ext cx="32210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6125" y="1487488"/>
            <a:ext cx="32766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2534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3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253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53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54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1-h Precip Object Verification: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Matched vs. Area Un-matched: All forecasts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95475"/>
            <a:ext cx="4191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885950"/>
            <a:ext cx="430053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9" descr="C:\Documents and Settings\jlcase\Local Settings\Temporary Internet Files\Content.IE5\SXUZO9Y3\MPj040100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14463"/>
            <a:ext cx="2424113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3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Accomplishments since 2007 SAC Meeting</a:t>
            </a:r>
          </a:p>
        </p:txBody>
      </p:sp>
      <p:sp>
        <p:nvSpPr>
          <p:cNvPr id="5125" name="Content Placeholder 16"/>
          <p:cNvSpPr>
            <a:spLocks noGrp="1"/>
          </p:cNvSpPr>
          <p:nvPr>
            <p:ph idx="1"/>
          </p:nvPr>
        </p:nvSpPr>
        <p:spPr>
          <a:xfrm>
            <a:off x="366713" y="1247775"/>
            <a:ext cx="6186487" cy="46958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2007 SAC Recommendations:</a:t>
            </a:r>
            <a:br>
              <a:rPr lang="en-US" sz="2400" dirty="0" smtClean="0"/>
            </a:br>
            <a:r>
              <a:rPr lang="en-US" sz="1800" i="1" dirty="0" smtClean="0"/>
              <a:t>“…look at some non-quiescent cases….Move toward a systematic evaluation with satellite and radar”</a:t>
            </a:r>
            <a:endParaRPr lang="en-US" sz="2000" i="1" dirty="0" smtClean="0"/>
          </a:p>
          <a:p>
            <a:pPr eaLnBrk="1" hangingPunct="1"/>
            <a:r>
              <a:rPr lang="en-US" sz="2400" dirty="0" smtClean="0"/>
              <a:t>Verification study of daily WRF runs from summer 2008: Focus on precipitation</a:t>
            </a:r>
          </a:p>
          <a:p>
            <a:pPr eaLnBrk="1" hangingPunct="1"/>
            <a:r>
              <a:rPr lang="en-US" sz="2400" dirty="0" smtClean="0"/>
              <a:t>Configured real-time 3-km LIS</a:t>
            </a:r>
          </a:p>
          <a:p>
            <a:pPr lvl="1" eaLnBrk="1" hangingPunct="1"/>
            <a:r>
              <a:rPr lang="en-US" sz="2000" dirty="0" smtClean="0"/>
              <a:t>Hourly output</a:t>
            </a:r>
          </a:p>
          <a:p>
            <a:pPr lvl="1" eaLnBrk="1" hangingPunct="1"/>
            <a:r>
              <a:rPr lang="en-US" sz="2000" dirty="0" smtClean="0"/>
              <a:t>Used to initialize NWS Miami WRF runs</a:t>
            </a:r>
          </a:p>
          <a:p>
            <a:pPr eaLnBrk="1" hangingPunct="1"/>
            <a:r>
              <a:rPr lang="en-US" sz="2400" dirty="0" smtClean="0"/>
              <a:t>Publications and presentations</a:t>
            </a:r>
          </a:p>
          <a:p>
            <a:pPr lvl="1" eaLnBrk="1" hangingPunct="1"/>
            <a:r>
              <a:rPr lang="en-US" sz="2000" dirty="0" smtClean="0"/>
              <a:t>J. Hydrometeor. (2008)</a:t>
            </a:r>
          </a:p>
          <a:p>
            <a:pPr lvl="1" eaLnBrk="1" hangingPunct="1"/>
            <a:r>
              <a:rPr lang="en-US" sz="2000" dirty="0" smtClean="0"/>
              <a:t>Annual AMS meetings (2008, 2009)</a:t>
            </a:r>
          </a:p>
          <a:p>
            <a:pPr lvl="1" eaLnBrk="1" hangingPunct="1"/>
            <a:r>
              <a:rPr lang="en-US" sz="2000" dirty="0" smtClean="0"/>
              <a:t>WRF Users Workshops (2008, 2009)</a:t>
            </a:r>
          </a:p>
        </p:txBody>
      </p:sp>
      <p:pic>
        <p:nvPicPr>
          <p:cNvPr id="5126" name="Picture 12" descr="mugsho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1038" y="1695450"/>
            <a:ext cx="83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052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3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5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05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High-Level Overview of LIS</a:t>
            </a:r>
          </a:p>
        </p:txBody>
      </p:sp>
      <p:grpSp>
        <p:nvGrpSpPr>
          <p:cNvPr id="1030" name="Group 3"/>
          <p:cNvGrpSpPr>
            <a:grpSpLocks/>
          </p:cNvGrpSpPr>
          <p:nvPr/>
        </p:nvGrpSpPr>
        <p:grpSpPr bwMode="auto">
          <a:xfrm>
            <a:off x="5105400" y="5029200"/>
            <a:ext cx="1981200" cy="990600"/>
            <a:chOff x="3948" y="1812"/>
            <a:chExt cx="724" cy="360"/>
          </a:xfrm>
        </p:grpSpPr>
        <p:sp>
          <p:nvSpPr>
            <p:cNvPr id="1050" name="AutoShape 4"/>
            <p:cNvSpPr>
              <a:spLocks noChangeArrowheads="1"/>
            </p:cNvSpPr>
            <p:nvPr/>
          </p:nvSpPr>
          <p:spPr bwMode="auto">
            <a:xfrm>
              <a:off x="3948" y="1812"/>
              <a:ext cx="720" cy="360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bIns="0" anchor="b" anchorCtr="1"/>
            <a:lstStyle/>
            <a:p>
              <a:pPr algn="ctr" eaLnBrk="0" hangingPunct="0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1051" name="Text Box 5"/>
            <p:cNvSpPr txBox="1">
              <a:spLocks noChangeArrowheads="1"/>
            </p:cNvSpPr>
            <p:nvPr/>
          </p:nvSpPr>
          <p:spPr bwMode="auto">
            <a:xfrm>
              <a:off x="3954" y="1946"/>
              <a:ext cx="718" cy="16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bIns="0" anchor="b" anchorCtr="1">
              <a:spAutoFit/>
            </a:bodyPr>
            <a:lstStyle/>
            <a:p>
              <a:pPr algn="ctr" eaLnBrk="0" hangingPunct="0"/>
              <a:r>
                <a:rPr lang="en-US" dirty="0">
                  <a:latin typeface="Times New Roman" pitchFamily="18" charset="0"/>
                </a:rPr>
                <a:t>LSM First Guess / </a:t>
              </a:r>
              <a:br>
                <a:rPr lang="en-US" dirty="0">
                  <a:latin typeface="Times New Roman" pitchFamily="18" charset="0"/>
                </a:rPr>
              </a:br>
              <a:r>
                <a:rPr lang="en-US" dirty="0">
                  <a:latin typeface="Times New Roman" pitchFamily="18" charset="0"/>
                </a:rPr>
                <a:t>Initial Conditions</a:t>
              </a:r>
            </a:p>
          </p:txBody>
        </p:sp>
      </p:grpSp>
      <p:sp>
        <p:nvSpPr>
          <p:cNvPr id="1031" name="AutoShape 6"/>
          <p:cNvSpPr>
            <a:spLocks noChangeArrowheads="1"/>
          </p:cNvSpPr>
          <p:nvPr/>
        </p:nvSpPr>
        <p:spPr bwMode="auto">
          <a:xfrm>
            <a:off x="5410200" y="2874963"/>
            <a:ext cx="914400" cy="479425"/>
          </a:xfrm>
          <a:prstGeom prst="leftRightArrow">
            <a:avLst>
              <a:gd name="adj1" fmla="val 50000"/>
              <a:gd name="adj2" fmla="val 44503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AutoShape 7"/>
          <p:cNvSpPr>
            <a:spLocks noChangeArrowheads="1"/>
          </p:cNvSpPr>
          <p:nvPr/>
        </p:nvSpPr>
        <p:spPr bwMode="auto">
          <a:xfrm rot="9000000">
            <a:off x="5014913" y="4502150"/>
            <a:ext cx="457200" cy="484188"/>
          </a:xfrm>
          <a:prstGeom prst="downArrow">
            <a:avLst>
              <a:gd name="adj1" fmla="val 50000"/>
              <a:gd name="adj2" fmla="val 42650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324600" y="1754188"/>
            <a:ext cx="835025" cy="2743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Times New Roman" pitchFamily="18" charset="0"/>
              </a:rPr>
              <a:t>WRF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167063" y="1296988"/>
          <a:ext cx="2209800" cy="2130425"/>
        </p:xfrm>
        <a:graphic>
          <a:graphicData uri="http://schemas.openxmlformats.org/presentationml/2006/ole">
            <p:oleObj spid="_x0000_s1026" name="Drawing" r:id="rId5" imgW="8198280" imgH="6625440" progId="">
              <p:embed/>
            </p:oleObj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67063" y="3448050"/>
            <a:ext cx="2209800" cy="10048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dirty="0">
                <a:latin typeface="Times New Roman" pitchFamily="18" charset="0"/>
              </a:rPr>
              <a:t>Land Surface Models 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(LSMs) </a:t>
            </a:r>
            <a:br>
              <a:rPr lang="en-US" sz="1600" dirty="0">
                <a:latin typeface="Times New Roman" pitchFamily="18" charset="0"/>
              </a:rPr>
            </a:br>
            <a:r>
              <a:rPr lang="en-US" sz="1600" dirty="0">
                <a:latin typeface="Times New Roman" pitchFamily="18" charset="0"/>
              </a:rPr>
              <a:t>Noah,VIC, SIB, SHEELS</a:t>
            </a: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 rot="-5400000">
            <a:off x="2505075" y="1820863"/>
            <a:ext cx="457200" cy="781050"/>
          </a:xfrm>
          <a:prstGeom prst="downArrow">
            <a:avLst>
              <a:gd name="adj1" fmla="val 50000"/>
              <a:gd name="adj2" fmla="val 42708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 rot="-5400000">
            <a:off x="2505075" y="2735263"/>
            <a:ext cx="457200" cy="781050"/>
          </a:xfrm>
          <a:prstGeom prst="downArrow">
            <a:avLst>
              <a:gd name="adj1" fmla="val 50000"/>
              <a:gd name="adj2" fmla="val 42708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096000" y="914400"/>
            <a:ext cx="22098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Times New Roman" pitchFamily="18" charset="0"/>
              </a:rPr>
              <a:t>Coupled or</a:t>
            </a:r>
          </a:p>
          <a:p>
            <a:pPr algn="ctr" eaLnBrk="0" hangingPunct="0"/>
            <a:r>
              <a:rPr lang="en-US" dirty="0">
                <a:latin typeface="Times New Roman" pitchFamily="18" charset="0"/>
              </a:rPr>
              <a:t>Forecast Mode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57200" y="914400"/>
            <a:ext cx="22098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Times New Roman" pitchFamily="18" charset="0"/>
              </a:rPr>
              <a:t>Uncoupled or </a:t>
            </a:r>
          </a:p>
          <a:p>
            <a:pPr algn="ctr" eaLnBrk="0" hangingPunct="0"/>
            <a:r>
              <a:rPr lang="en-US" dirty="0">
                <a:latin typeface="Times New Roman" pitchFamily="18" charset="0"/>
              </a:rPr>
              <a:t>Analysis Mode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228600" y="2592388"/>
            <a:ext cx="2057400" cy="99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Times New Roman" pitchFamily="18" charset="0"/>
              </a:rPr>
              <a:t>Global, Regional</a:t>
            </a:r>
          </a:p>
          <a:p>
            <a:pPr algn="ctr" eaLnBrk="0" hangingPunct="0"/>
            <a:r>
              <a:rPr lang="en-US" dirty="0">
                <a:latin typeface="Times New Roman" pitchFamily="18" charset="0"/>
              </a:rPr>
              <a:t>Forecasts and </a:t>
            </a:r>
          </a:p>
          <a:p>
            <a:pPr algn="ctr" eaLnBrk="0" hangingPunct="0"/>
            <a:r>
              <a:rPr lang="en-US" dirty="0">
                <a:latin typeface="Times New Roman" pitchFamily="18" charset="0"/>
              </a:rPr>
              <a:t>(Re-) Analyses</a:t>
            </a: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 rot="-5400000">
            <a:off x="2524125" y="3649663"/>
            <a:ext cx="457200" cy="781050"/>
          </a:xfrm>
          <a:prstGeom prst="downArrow">
            <a:avLst>
              <a:gd name="adj1" fmla="val 50000"/>
              <a:gd name="adj2" fmla="val 42708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28600" y="1754188"/>
            <a:ext cx="2057400" cy="700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Times New Roman" pitchFamily="18" charset="0"/>
              </a:rPr>
              <a:t>Station Data</a:t>
            </a: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28600" y="3735388"/>
            <a:ext cx="2057400" cy="700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Times New Roman" pitchFamily="18" charset="0"/>
              </a:rPr>
              <a:t>Satellite Products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486400" y="2924175"/>
            <a:ext cx="782638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ESMF</a:t>
            </a:r>
          </a:p>
        </p:txBody>
      </p:sp>
      <p:graphicFrame>
        <p:nvGraphicFramePr>
          <p:cNvPr id="1027" name="Object 8"/>
          <p:cNvGraphicFramePr>
            <a:graphicFrameLocks/>
          </p:cNvGraphicFramePr>
          <p:nvPr/>
        </p:nvGraphicFramePr>
        <p:xfrm>
          <a:off x="7162800" y="1754188"/>
          <a:ext cx="1828800" cy="1371600"/>
        </p:xfrm>
        <a:graphic>
          <a:graphicData uri="http://schemas.openxmlformats.org/presentationml/2006/ole">
            <p:oleObj spid="_x0000_s1027" name="Bitmap Image" r:id="rId6" imgW="3610479" imgH="3104762" progId="PBrush">
              <p:embed/>
            </p:oleObj>
          </a:graphicData>
        </a:graphic>
      </p:graphicFrame>
      <p:pic>
        <p:nvPicPr>
          <p:cNvPr id="1044" name="Picture 22" descr="raind01"/>
          <p:cNvPicPr>
            <a:picLocks noChangeArrowheads="1"/>
          </p:cNvPicPr>
          <p:nvPr/>
        </p:nvPicPr>
        <p:blipFill>
          <a:blip r:embed="rId7" cstate="print"/>
          <a:srcRect l="12056" t="17426" r="12129" b="14594"/>
          <a:stretch>
            <a:fillRect/>
          </a:stretch>
        </p:blipFill>
        <p:spPr bwMode="auto">
          <a:xfrm>
            <a:off x="7185025" y="3108325"/>
            <a:ext cx="1782763" cy="1371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045" name="Group 3"/>
          <p:cNvGrpSpPr>
            <a:grpSpLocks/>
          </p:cNvGrpSpPr>
          <p:nvPr/>
        </p:nvGrpSpPr>
        <p:grpSpPr bwMode="auto">
          <a:xfrm>
            <a:off x="1612900" y="5024438"/>
            <a:ext cx="1973263" cy="1027112"/>
            <a:chOff x="3948" y="1812"/>
            <a:chExt cx="721" cy="360"/>
          </a:xfrm>
        </p:grpSpPr>
        <p:sp>
          <p:nvSpPr>
            <p:cNvPr id="1048" name="AutoShape 4"/>
            <p:cNvSpPr>
              <a:spLocks noChangeArrowheads="1"/>
            </p:cNvSpPr>
            <p:nvPr/>
          </p:nvSpPr>
          <p:spPr bwMode="auto">
            <a:xfrm>
              <a:off x="3948" y="1812"/>
              <a:ext cx="720" cy="360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bIns="0" anchor="b" anchorCtr="1"/>
            <a:lstStyle/>
            <a:p>
              <a:pPr algn="ctr" eaLnBrk="0" hangingPunct="0"/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1049" name="Text Box 5"/>
            <p:cNvSpPr txBox="1">
              <a:spLocks noChangeArrowheads="1"/>
            </p:cNvSpPr>
            <p:nvPr/>
          </p:nvSpPr>
          <p:spPr bwMode="auto">
            <a:xfrm>
              <a:off x="3951" y="1917"/>
              <a:ext cx="718" cy="2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bIns="0" anchor="b" anchorCtr="1">
              <a:spAutoFit/>
            </a:bodyPr>
            <a:lstStyle/>
            <a:p>
              <a:pPr algn="ctr" eaLnBrk="0" hangingPunct="0"/>
              <a:r>
                <a:rPr lang="en-US" dirty="0">
                  <a:latin typeface="Times New Roman" pitchFamily="18" charset="0"/>
                </a:rPr>
                <a:t>Data Assimilation</a:t>
              </a:r>
            </a:p>
            <a:p>
              <a:pPr algn="ctr" eaLnBrk="0" hangingPunct="0"/>
              <a:r>
                <a:rPr lang="en-US" dirty="0">
                  <a:latin typeface="Times New Roman" pitchFamily="18" charset="0"/>
                </a:rPr>
                <a:t> (</a:t>
              </a:r>
              <a:r>
                <a:rPr lang="en-US" dirty="0">
                  <a:latin typeface="Times New Roman" pitchFamily="18" charset="0"/>
                  <a:sym typeface="Symbol" pitchFamily="18" charset="2"/>
                </a:rPr>
                <a:t>v, LST, snow)</a:t>
              </a:r>
              <a:endParaRPr lang="en-US" dirty="0">
                <a:latin typeface="Times New Roman" pitchFamily="18" charset="0"/>
              </a:endParaRPr>
            </a:p>
          </p:txBody>
        </p:sp>
      </p:grpSp>
      <p:sp>
        <p:nvSpPr>
          <p:cNvPr id="1046" name="AutoShape 7"/>
          <p:cNvSpPr>
            <a:spLocks noChangeArrowheads="1"/>
          </p:cNvSpPr>
          <p:nvPr/>
        </p:nvSpPr>
        <p:spPr bwMode="auto">
          <a:xfrm rot="-1812374">
            <a:off x="1539875" y="4506913"/>
            <a:ext cx="457200" cy="536575"/>
          </a:xfrm>
          <a:prstGeom prst="downArrow">
            <a:avLst>
              <a:gd name="adj1" fmla="val 50000"/>
              <a:gd name="adj2" fmla="val 42625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7" name="AutoShape 20"/>
          <p:cNvSpPr>
            <a:spLocks noChangeArrowheads="1"/>
          </p:cNvSpPr>
          <p:nvPr/>
        </p:nvSpPr>
        <p:spPr bwMode="auto">
          <a:xfrm rot="-8417040">
            <a:off x="3284538" y="4465638"/>
            <a:ext cx="457200" cy="558800"/>
          </a:xfrm>
          <a:prstGeom prst="downArrow">
            <a:avLst>
              <a:gd name="adj1" fmla="val 50000"/>
              <a:gd name="adj2" fmla="val 42693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56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6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6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6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and Methods</a:t>
            </a:r>
          </a:p>
        </p:txBody>
      </p:sp>
      <p:sp>
        <p:nvSpPr>
          <p:cNvPr id="6148" name="Content Placeholder 16"/>
          <p:cNvSpPr>
            <a:spLocks noGrp="1"/>
          </p:cNvSpPr>
          <p:nvPr>
            <p:ph idx="1"/>
          </p:nvPr>
        </p:nvSpPr>
        <p:spPr>
          <a:xfrm>
            <a:off x="304800" y="1371600"/>
            <a:ext cx="6991350" cy="45259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Daily 27-h WRF simulations over SE U.S.</a:t>
            </a:r>
          </a:p>
          <a:p>
            <a:pPr lvl="1" eaLnBrk="1" hangingPunct="1"/>
            <a:r>
              <a:rPr lang="en-US" sz="2000" dirty="0" smtClean="0"/>
              <a:t>4-km grid spacing, 03z initializations</a:t>
            </a:r>
          </a:p>
          <a:p>
            <a:pPr lvl="1" eaLnBrk="1" hangingPunct="1"/>
            <a:r>
              <a:rPr lang="en-US" sz="2000" dirty="0" smtClean="0"/>
              <a:t>81 total forecasts from Jun – Aug 2008</a:t>
            </a:r>
          </a:p>
          <a:p>
            <a:pPr lvl="1" eaLnBrk="1" hangingPunct="1"/>
            <a:r>
              <a:rPr lang="en-US" sz="2000" u="sng" dirty="0" smtClean="0"/>
              <a:t>Control</a:t>
            </a:r>
            <a:r>
              <a:rPr lang="en-US" sz="2000" dirty="0" smtClean="0"/>
              <a:t>: Initial / boundary conditions </a:t>
            </a:r>
            <a:br>
              <a:rPr lang="en-US" sz="2000" dirty="0" smtClean="0"/>
            </a:br>
            <a:r>
              <a:rPr lang="en-US" sz="2000" dirty="0" smtClean="0"/>
              <a:t>from NCEP 12-km NAM model </a:t>
            </a:r>
          </a:p>
          <a:p>
            <a:pPr lvl="1" eaLnBrk="1" hangingPunct="1"/>
            <a:r>
              <a:rPr lang="en-US" sz="2000" u="sng" dirty="0" smtClean="0"/>
              <a:t>Experiment</a:t>
            </a:r>
            <a:r>
              <a:rPr lang="en-US" sz="2000" dirty="0" smtClean="0"/>
              <a:t>: LIS LSM and MODIS SST </a:t>
            </a:r>
            <a:br>
              <a:rPr lang="en-US" sz="2000" dirty="0" smtClean="0"/>
            </a:br>
            <a:r>
              <a:rPr lang="en-US" sz="2000" dirty="0" smtClean="0"/>
              <a:t>initialization data (LISMOD)</a:t>
            </a:r>
          </a:p>
          <a:p>
            <a:pPr eaLnBrk="1" hangingPunct="1"/>
            <a:r>
              <a:rPr lang="en-US" sz="2400" dirty="0" smtClean="0"/>
              <a:t>Evaluation and Verification </a:t>
            </a:r>
          </a:p>
          <a:p>
            <a:pPr lvl="1" eaLnBrk="1" hangingPunct="1"/>
            <a:r>
              <a:rPr lang="en-US" sz="2000" dirty="0" smtClean="0"/>
              <a:t>Focus on (convective) precipitation verification</a:t>
            </a:r>
          </a:p>
          <a:p>
            <a:pPr lvl="1" eaLnBrk="1" hangingPunct="1"/>
            <a:r>
              <a:rPr lang="en-US" sz="2000" dirty="0" smtClean="0"/>
              <a:t>Meteorological Evaluation Tools (MET)</a:t>
            </a:r>
          </a:p>
          <a:p>
            <a:pPr lvl="1" eaLnBrk="1" hangingPunct="1"/>
            <a:r>
              <a:rPr lang="en-US" sz="2000" dirty="0" smtClean="0"/>
              <a:t>Method for Object-Based Diagnostic Evaluation (MODE)</a:t>
            </a:r>
          </a:p>
          <a:p>
            <a:pPr eaLnBrk="1" hangingPunct="1"/>
            <a:r>
              <a:rPr lang="en-US" sz="2400" dirty="0" smtClean="0"/>
              <a:t>Case studies of severe convection with GSFC/NSSL</a:t>
            </a:r>
          </a:p>
          <a:p>
            <a:pPr eaLnBrk="1" hangingPunct="1"/>
            <a:endParaRPr lang="en-US" sz="2400" dirty="0" smtClean="0"/>
          </a:p>
        </p:txBody>
      </p:sp>
      <p:grpSp>
        <p:nvGrpSpPr>
          <p:cNvPr id="6149" name="Group 20"/>
          <p:cNvGrpSpPr>
            <a:grpSpLocks/>
          </p:cNvGrpSpPr>
          <p:nvPr/>
        </p:nvGrpSpPr>
        <p:grpSpPr bwMode="auto">
          <a:xfrm>
            <a:off x="5562600" y="1066800"/>
            <a:ext cx="3327400" cy="3581400"/>
            <a:chOff x="5104913" y="1752600"/>
            <a:chExt cx="3810487" cy="3874481"/>
          </a:xfrm>
        </p:grpSpPr>
        <p:pic>
          <p:nvPicPr>
            <p:cNvPr id="6150" name="Picture 2" descr="domai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64620" y="1756436"/>
              <a:ext cx="3250780" cy="3272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07570" y="3581372"/>
              <a:ext cx="857250" cy="1152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Left Brace 15"/>
            <p:cNvSpPr/>
            <p:nvPr/>
          </p:nvSpPr>
          <p:spPr bwMode="auto">
            <a:xfrm>
              <a:off x="5435785" y="1752600"/>
              <a:ext cx="227248" cy="3276822"/>
            </a:xfrm>
            <a:prstGeom prst="leftBrace">
              <a:avLst/>
            </a:prstGeom>
            <a:ln w="25400" cap="rnd" cmpd="sng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53" name="TextBox 10"/>
            <p:cNvSpPr txBox="1">
              <a:spLocks noChangeArrowheads="1"/>
            </p:cNvSpPr>
            <p:nvPr/>
          </p:nvSpPr>
          <p:spPr bwMode="auto">
            <a:xfrm rot="-5400000">
              <a:off x="4760171" y="3156345"/>
              <a:ext cx="10588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ny = 311</a:t>
              </a:r>
            </a:p>
          </p:txBody>
        </p:sp>
        <p:sp>
          <p:nvSpPr>
            <p:cNvPr id="6154" name="TextBox 11"/>
            <p:cNvSpPr txBox="1">
              <a:spLocks noChangeArrowheads="1"/>
            </p:cNvSpPr>
            <p:nvPr/>
          </p:nvSpPr>
          <p:spPr bwMode="auto">
            <a:xfrm>
              <a:off x="6735205" y="5257749"/>
              <a:ext cx="10759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nx = 309</a:t>
              </a:r>
            </a:p>
          </p:txBody>
        </p:sp>
        <p:sp>
          <p:nvSpPr>
            <p:cNvPr id="19" name="Left Brace 18"/>
            <p:cNvSpPr/>
            <p:nvPr/>
          </p:nvSpPr>
          <p:spPr bwMode="auto">
            <a:xfrm rot="16200000">
              <a:off x="7180463" y="3571893"/>
              <a:ext cx="228415" cy="3208736"/>
            </a:xfrm>
            <a:prstGeom prst="leftBrace">
              <a:avLst/>
            </a:prstGeom>
            <a:ln w="25400" cap="rnd" cmpd="sng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74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17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7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8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 Spin-up Run and WRF Initialization</a:t>
            </a:r>
          </a:p>
        </p:txBody>
      </p:sp>
      <p:sp>
        <p:nvSpPr>
          <p:cNvPr id="7172" name="Content Placeholder 16"/>
          <p:cNvSpPr>
            <a:spLocks noGrp="1"/>
          </p:cNvSpPr>
          <p:nvPr>
            <p:ph idx="1"/>
          </p:nvPr>
        </p:nvSpPr>
        <p:spPr>
          <a:xfrm>
            <a:off x="228600" y="1400175"/>
            <a:ext cx="6858000" cy="40862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Run LIS/Noah offline from Jan 2004 to Sep 2008</a:t>
            </a:r>
          </a:p>
          <a:p>
            <a:pPr lvl="1" eaLnBrk="1" hangingPunct="1"/>
            <a:r>
              <a:rPr lang="en-US" sz="2000" dirty="0" smtClean="0"/>
              <a:t>Same soil and vegetation parameters as in WRF</a:t>
            </a:r>
          </a:p>
          <a:p>
            <a:pPr lvl="1" eaLnBrk="1" hangingPunct="1"/>
            <a:r>
              <a:rPr lang="en-US" sz="2000" dirty="0" smtClean="0"/>
              <a:t>Same horizontal resolution, but different grid</a:t>
            </a:r>
          </a:p>
          <a:p>
            <a:pPr lvl="2" eaLnBrk="1" hangingPunct="1"/>
            <a:r>
              <a:rPr lang="en-US" sz="1800" dirty="0" smtClean="0"/>
              <a:t>Simulates a realistic real-time setup</a:t>
            </a:r>
          </a:p>
          <a:p>
            <a:pPr lvl="1" eaLnBrk="1" hangingPunct="1"/>
            <a:r>
              <a:rPr lang="en-US" sz="2000" dirty="0" smtClean="0"/>
              <a:t>Atmospheric forcing used to drive LIS/Noah:</a:t>
            </a:r>
          </a:p>
          <a:p>
            <a:pPr lvl="2" eaLnBrk="1" hangingPunct="1"/>
            <a:r>
              <a:rPr lang="en-US" sz="1800" dirty="0" smtClean="0"/>
              <a:t>3-hourly Global Data Assimilation System analyses</a:t>
            </a:r>
          </a:p>
          <a:p>
            <a:pPr lvl="2" eaLnBrk="1" hangingPunct="1"/>
            <a:r>
              <a:rPr lang="en-US" sz="1800" dirty="0" smtClean="0"/>
              <a:t>Hourly Stage IV radar + gauge precipitation</a:t>
            </a:r>
          </a:p>
          <a:p>
            <a:pPr lvl="1" eaLnBrk="1" hangingPunct="1"/>
            <a:r>
              <a:rPr lang="en-US" sz="2000" dirty="0" smtClean="0"/>
              <a:t>Run long enough for soil to reach equilibrium state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Initialize WRF land surface with LIS output and MODIS SSTs</a:t>
            </a:r>
          </a:p>
        </p:txBody>
      </p:sp>
      <p:pic>
        <p:nvPicPr>
          <p:cNvPr id="7173" name="Picture 2" descr="C:\Documents and Settings\casejl\Local Settings\Temporary Internet Files\Content.IE5\GXY7WTMB\MPj040373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057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0833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8198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820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0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0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 Against SCAN Soil Moisture Obs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682" y="1295400"/>
            <a:ext cx="4477410" cy="270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2633" y="1303640"/>
            <a:ext cx="4477410" cy="270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ontent Placeholder 16"/>
          <p:cNvSpPr>
            <a:spLocks noGrp="1"/>
          </p:cNvSpPr>
          <p:nvPr>
            <p:ph idx="1"/>
          </p:nvPr>
        </p:nvSpPr>
        <p:spPr>
          <a:xfrm>
            <a:off x="228600" y="3994299"/>
            <a:ext cx="8686800" cy="2149326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dirty="0" smtClean="0"/>
              <a:t>LIS (solid lines w/ labels) consistently drier than Control/NAM</a:t>
            </a:r>
          </a:p>
          <a:p>
            <a:pPr lvl="1" eaLnBrk="1" hangingPunct="1"/>
            <a:r>
              <a:rPr lang="en-US" sz="2000" dirty="0" smtClean="0"/>
              <a:t>Reduced moist bias in top model layer (blue)</a:t>
            </a:r>
          </a:p>
          <a:p>
            <a:pPr lvl="1" eaLnBrk="1" hangingPunct="1"/>
            <a:r>
              <a:rPr lang="en-US" sz="2000" dirty="0" smtClean="0"/>
              <a:t>Reduced RMSE in top 2 model layers (red)</a:t>
            </a:r>
          </a:p>
          <a:p>
            <a:pPr lvl="1" eaLnBrk="1" hangingPunct="1"/>
            <a:r>
              <a:rPr lang="en-US" sz="2000" dirty="0" smtClean="0"/>
              <a:t>Increased dry bias in lower layer (green)</a:t>
            </a:r>
          </a:p>
          <a:p>
            <a:pPr eaLnBrk="1" hangingPunct="1"/>
            <a:r>
              <a:rPr lang="en-US" sz="2400" dirty="0" smtClean="0"/>
              <a:t>Apples vs. Oranges comparison (obs level vs. model layer)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9222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22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922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2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76200" y="3810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Jun 2008 Sensitivity Example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0-10 cm soil moisture		        SST Differences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764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013" y="1676400"/>
            <a:ext cx="42545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1025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5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1025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5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5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304800" y="381000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Jun 2008: 12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24 hour forecasts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Sensible Heat Flux		           1-hour Precipitation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12" descr="fxsh_2008061003_anim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99" y="16764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5" name="Group 16"/>
          <p:cNvGrpSpPr>
            <a:grpSpLocks/>
          </p:cNvGrpSpPr>
          <p:nvPr/>
        </p:nvGrpSpPr>
        <p:grpSpPr bwMode="auto">
          <a:xfrm>
            <a:off x="4658833" y="1676400"/>
            <a:ext cx="4343400" cy="4343400"/>
            <a:chOff x="4648200" y="1676400"/>
            <a:chExt cx="4343400" cy="4343400"/>
          </a:xfrm>
        </p:grpSpPr>
        <p:pic>
          <p:nvPicPr>
            <p:cNvPr id="10246" name="Picture 13" descr="prec1_2008061003_anim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8200" y="1676400"/>
              <a:ext cx="4343400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TextBox 12"/>
            <p:cNvSpPr txBox="1">
              <a:spLocks noChangeArrowheads="1"/>
            </p:cNvSpPr>
            <p:nvPr/>
          </p:nvSpPr>
          <p:spPr bwMode="auto">
            <a:xfrm>
              <a:off x="4857303" y="3364468"/>
              <a:ext cx="8002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CNTL</a:t>
              </a:r>
            </a:p>
          </p:txBody>
        </p:sp>
        <p:sp>
          <p:nvSpPr>
            <p:cNvPr id="10248" name="TextBox 13"/>
            <p:cNvSpPr txBox="1">
              <a:spLocks noChangeArrowheads="1"/>
            </p:cNvSpPr>
            <p:nvPr/>
          </p:nvSpPr>
          <p:spPr bwMode="auto">
            <a:xfrm>
              <a:off x="7059014" y="3363433"/>
              <a:ext cx="10823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LISMOD</a:t>
              </a:r>
            </a:p>
          </p:txBody>
        </p:sp>
        <p:sp>
          <p:nvSpPr>
            <p:cNvPr id="10249" name="TextBox 14"/>
            <p:cNvSpPr txBox="1">
              <a:spLocks noChangeArrowheads="1"/>
            </p:cNvSpPr>
            <p:nvPr/>
          </p:nvSpPr>
          <p:spPr bwMode="auto">
            <a:xfrm>
              <a:off x="4844901" y="5574268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DIFF</a:t>
              </a:r>
            </a:p>
          </p:txBody>
        </p:sp>
        <p:sp>
          <p:nvSpPr>
            <p:cNvPr id="10250" name="TextBox 15"/>
            <p:cNvSpPr txBox="1">
              <a:spLocks noChangeArrowheads="1"/>
            </p:cNvSpPr>
            <p:nvPr/>
          </p:nvSpPr>
          <p:spPr bwMode="auto">
            <a:xfrm>
              <a:off x="7053507" y="5574268"/>
              <a:ext cx="10951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Stage IV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2562</TotalTime>
  <Words>1136</Words>
  <Application>Microsoft Office PowerPoint</Application>
  <PresentationFormat>On-screen Show (4:3)</PresentationFormat>
  <Paragraphs>343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Drawing</vt:lpstr>
      <vt:lpstr>Bitmap Image</vt:lpstr>
      <vt:lpstr>Applications of the Land Information System (LIS)</vt:lpstr>
      <vt:lpstr>LIS: Relevance to NASA/SPoRT</vt:lpstr>
      <vt:lpstr>Accomplishments since 2007 SAC Meeting</vt:lpstr>
      <vt:lpstr>High-Level Overview of LIS</vt:lpstr>
      <vt:lpstr>Approach and Methods</vt:lpstr>
      <vt:lpstr>LIS Spin-up Run and WRF Initialization</vt:lpstr>
      <vt:lpstr>Validation Against SCAN Soil Moisture Obs</vt:lpstr>
      <vt:lpstr>10 Jun 2008 Sensitivity Example  0-10 cm soil moisture          SST Differences</vt:lpstr>
      <vt:lpstr>10 Jun 2008: 1224 hour forecasts  Sensible Heat Flux             1-hour Precipitation</vt:lpstr>
      <vt:lpstr>1-h Traditional Precip Verification  (1224 hours; JunAug 2008)</vt:lpstr>
      <vt:lpstr>Traditional Precip Verification Problem [from Baldwin et al. (2001), NWP/WAF conf.]</vt:lpstr>
      <vt:lpstr>MET/MODE Object Verification</vt:lpstr>
      <vt:lpstr>10 Jun: MODE 10-mm/(1 h) Precip Objects </vt:lpstr>
      <vt:lpstr>10 Jun: MODE 10-mm/(1 h) Precip Objects </vt:lpstr>
      <vt:lpstr>10 Jun: MODE 10-mm/(1 h) Precip Objects </vt:lpstr>
      <vt:lpstr>MODE 1-h Precip Object Verification: (Un-)Matched Differences by Model Run, 1224 h Forecasts</vt:lpstr>
      <vt:lpstr>Case Studies of Severe Convection</vt:lpstr>
      <vt:lpstr>Real-time LIS/Noah at SPoRT</vt:lpstr>
      <vt:lpstr>Summary and Conclusions</vt:lpstr>
      <vt:lpstr>Future Work</vt:lpstr>
      <vt:lpstr>Backup Slides</vt:lpstr>
      <vt:lpstr>Validation Against SCAN Soil Temperatures</vt:lpstr>
      <vt:lpstr>Obligatory Point Verification</vt:lpstr>
      <vt:lpstr>3-h Traditional Precip Verification:  (327 hours; Jun-Aug 2008)</vt:lpstr>
      <vt:lpstr>MODE 1-h Precip Object Verification: Area Matched vs. Area Un-matched: All forecasts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jlcase</cp:lastModifiedBy>
  <cp:revision>242</cp:revision>
  <dcterms:created xsi:type="dcterms:W3CDTF">2009-10-14T04:03:29Z</dcterms:created>
  <dcterms:modified xsi:type="dcterms:W3CDTF">2009-11-16T17:54:43Z</dcterms:modified>
</cp:coreProperties>
</file>