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65" r:id="rId3"/>
    <p:sldId id="270" r:id="rId4"/>
    <p:sldId id="269" r:id="rId5"/>
    <p:sldId id="273" r:id="rId6"/>
    <p:sldId id="272" r:id="rId7"/>
    <p:sldId id="276" r:id="rId8"/>
    <p:sldId id="271" r:id="rId9"/>
    <p:sldId id="275" r:id="rId10"/>
    <p:sldId id="267" r:id="rId11"/>
    <p:sldId id="266" r:id="rId12"/>
    <p:sldId id="278" r:id="rId13"/>
    <p:sldId id="268" r:id="rId14"/>
    <p:sldId id="277" r:id="rId15"/>
    <p:sldId id="279" r:id="rId16"/>
    <p:sldId id="280" r:id="rId17"/>
    <p:sldId id="28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9F9F9"/>
    <a:srgbClr val="FBFBFB"/>
    <a:srgbClr val="FAFAFA"/>
    <a:srgbClr val="FCFCFC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ccarwr.MSFC\My%20Documents\goessta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ccarwr.MSFC\My%20Documents\airs%20precip%20score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ccarwr.MSFC\My%20Documents\airs%20precip%20score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ccarwr.MSFC\My%20Documents\airs%20precip%20score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4429771908763973E-2"/>
          <c:y val="5.2434552819509497E-2"/>
          <c:w val="0.91572875656168384"/>
          <c:h val="0.8539341459177201"/>
        </c:manualLayout>
      </c:layout>
      <c:lineChart>
        <c:grouping val="standard"/>
        <c:ser>
          <c:idx val="0"/>
          <c:order val="0"/>
          <c:tx>
            <c:v>noairs.all</c:v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Sheet1!$A$21:$A$38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Sheet1!$A$1:$A$18</c:f>
              <c:numCache>
                <c:formatCode>General</c:formatCode>
                <c:ptCount val="18"/>
                <c:pt idx="0">
                  <c:v>0.86697500000000383</c:v>
                </c:pt>
                <c:pt idx="1">
                  <c:v>0.84496099999999996</c:v>
                </c:pt>
                <c:pt idx="2">
                  <c:v>0.98640399999999617</c:v>
                </c:pt>
                <c:pt idx="3">
                  <c:v>0.99252099999999688</c:v>
                </c:pt>
                <c:pt idx="4">
                  <c:v>0.98874200000000001</c:v>
                </c:pt>
                <c:pt idx="5">
                  <c:v>0.97636899999999816</c:v>
                </c:pt>
                <c:pt idx="6">
                  <c:v>0.97352699999999825</c:v>
                </c:pt>
                <c:pt idx="7">
                  <c:v>0.97830499999999865</c:v>
                </c:pt>
                <c:pt idx="8">
                  <c:v>0.95968500000000323</c:v>
                </c:pt>
                <c:pt idx="9">
                  <c:v>0.98596499999999676</c:v>
                </c:pt>
                <c:pt idx="10">
                  <c:v>0.97395900000000191</c:v>
                </c:pt>
                <c:pt idx="11">
                  <c:v>0.91425999999999996</c:v>
                </c:pt>
                <c:pt idx="12">
                  <c:v>0.99520399999999676</c:v>
                </c:pt>
                <c:pt idx="13">
                  <c:v>0.9959649999999971</c:v>
                </c:pt>
                <c:pt idx="14">
                  <c:v>0.91132599999999997</c:v>
                </c:pt>
                <c:pt idx="15">
                  <c:v>0.99485900000000005</c:v>
                </c:pt>
                <c:pt idx="16">
                  <c:v>0.97851499999999825</c:v>
                </c:pt>
                <c:pt idx="17">
                  <c:v>0.92982299999999996</c:v>
                </c:pt>
              </c:numCache>
            </c:numRef>
          </c:val>
        </c:ser>
        <c:ser>
          <c:idx val="1"/>
          <c:order val="1"/>
          <c:tx>
            <c:v>airs.all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Sheet1!$A$21:$A$38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Sheet1!$B$1:$B$18</c:f>
              <c:numCache>
                <c:formatCode>General</c:formatCode>
                <c:ptCount val="18"/>
                <c:pt idx="0">
                  <c:v>0.87703399999999998</c:v>
                </c:pt>
                <c:pt idx="1">
                  <c:v>0.89311199999999968</c:v>
                </c:pt>
                <c:pt idx="2">
                  <c:v>0.98808599999999958</c:v>
                </c:pt>
                <c:pt idx="3">
                  <c:v>0.99288500000000002</c:v>
                </c:pt>
                <c:pt idx="4">
                  <c:v>0.98929599999999951</c:v>
                </c:pt>
                <c:pt idx="5">
                  <c:v>0.97737099999999877</c:v>
                </c:pt>
                <c:pt idx="6">
                  <c:v>0.97437199999999957</c:v>
                </c:pt>
                <c:pt idx="7">
                  <c:v>0.97883100000000189</c:v>
                </c:pt>
                <c:pt idx="8">
                  <c:v>0.95974400000000382</c:v>
                </c:pt>
                <c:pt idx="9">
                  <c:v>0.98694000000000004</c:v>
                </c:pt>
                <c:pt idx="10">
                  <c:v>0.97525999999999957</c:v>
                </c:pt>
                <c:pt idx="11">
                  <c:v>0.9209079999999995</c:v>
                </c:pt>
                <c:pt idx="12">
                  <c:v>0.99522100000000002</c:v>
                </c:pt>
                <c:pt idx="13">
                  <c:v>0.99605199999999949</c:v>
                </c:pt>
                <c:pt idx="14">
                  <c:v>0.91253599999999957</c:v>
                </c:pt>
                <c:pt idx="15">
                  <c:v>0.99488699999999652</c:v>
                </c:pt>
                <c:pt idx="16">
                  <c:v>0.97853199999999829</c:v>
                </c:pt>
                <c:pt idx="17">
                  <c:v>0.93006100000000003</c:v>
                </c:pt>
              </c:numCache>
            </c:numRef>
          </c:val>
        </c:ser>
        <c:marker val="1"/>
        <c:axId val="32545792"/>
        <c:axId val="32838400"/>
      </c:lineChart>
      <c:catAx>
        <c:axId val="32545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838400"/>
        <c:crosses val="autoZero"/>
        <c:auto val="1"/>
        <c:lblAlgn val="ctr"/>
        <c:lblOffset val="100"/>
        <c:tickLblSkip val="1"/>
        <c:tickMarkSkip val="1"/>
      </c:catAx>
      <c:valAx>
        <c:axId val="32838400"/>
        <c:scaling>
          <c:orientation val="minMax"/>
          <c:max val="1"/>
          <c:min val="0.8400000000000006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545792"/>
        <c:crosses val="autoZero"/>
        <c:crossBetween val="between"/>
        <c:majorUnit val="2.0000000000000052E-2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1"/>
          <c:order val="0"/>
          <c:tx>
            <c:v>CNTL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</c:numCache>
            </c:numRef>
          </c:cat>
          <c:val>
            <c:numRef>
              <c:f>Sheet1!$C$1:$C$9</c:f>
              <c:numCache>
                <c:formatCode>General</c:formatCode>
                <c:ptCount val="9"/>
                <c:pt idx="0">
                  <c:v>1</c:v>
                </c:pt>
                <c:pt idx="1">
                  <c:v>0.99473619459999996</c:v>
                </c:pt>
                <c:pt idx="2">
                  <c:v>0.99172490840000005</c:v>
                </c:pt>
                <c:pt idx="3">
                  <c:v>0.9874964356</c:v>
                </c:pt>
                <c:pt idx="4">
                  <c:v>0.98134183880000003</c:v>
                </c:pt>
                <c:pt idx="5">
                  <c:v>0.97554481030000484</c:v>
                </c:pt>
                <c:pt idx="6">
                  <c:v>0.96858841179999999</c:v>
                </c:pt>
                <c:pt idx="7">
                  <c:v>0.96169370410000321</c:v>
                </c:pt>
                <c:pt idx="8">
                  <c:v>0.95387643580000003</c:v>
                </c:pt>
              </c:numCache>
            </c:numRef>
          </c:val>
        </c:ser>
        <c:ser>
          <c:idx val="0"/>
          <c:order val="1"/>
          <c:tx>
            <c:v>AIRS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</c:numCache>
            </c:numRef>
          </c:cat>
          <c:val>
            <c:numRef>
              <c:f>Sheet1!$F$1:$F$9</c:f>
              <c:numCache>
                <c:formatCode>General</c:formatCode>
                <c:ptCount val="9"/>
                <c:pt idx="0">
                  <c:v>0.99968826770000008</c:v>
                </c:pt>
                <c:pt idx="1">
                  <c:v>0.99447679519999632</c:v>
                </c:pt>
                <c:pt idx="2">
                  <c:v>0.99192118640000004</c:v>
                </c:pt>
                <c:pt idx="3">
                  <c:v>0.98828816409999631</c:v>
                </c:pt>
                <c:pt idx="4">
                  <c:v>0.98285716769999998</c:v>
                </c:pt>
                <c:pt idx="5">
                  <c:v>0.97759741540000356</c:v>
                </c:pt>
                <c:pt idx="6">
                  <c:v>0.97107684610000355</c:v>
                </c:pt>
                <c:pt idx="7">
                  <c:v>0.96450501680000356</c:v>
                </c:pt>
                <c:pt idx="8">
                  <c:v>0.95693039889999998</c:v>
                </c:pt>
              </c:numCache>
            </c:numRef>
          </c:val>
        </c:ser>
        <c:marker val="1"/>
        <c:axId val="65934848"/>
        <c:axId val="33387264"/>
      </c:lineChart>
      <c:catAx>
        <c:axId val="65934848"/>
        <c:scaling>
          <c:orientation val="minMax"/>
        </c:scaling>
        <c:axPos val="b"/>
        <c:numFmt formatCode="General" sourceLinked="1"/>
        <c:tickLblPos val="nextTo"/>
        <c:crossAx val="33387264"/>
        <c:crosses val="autoZero"/>
        <c:auto val="1"/>
        <c:lblAlgn val="ctr"/>
        <c:lblOffset val="100"/>
      </c:catAx>
      <c:valAx>
        <c:axId val="33387264"/>
        <c:scaling>
          <c:orientation val="minMax"/>
          <c:max val="1"/>
          <c:min val="0.95000000000000062"/>
        </c:scaling>
        <c:axPos val="l"/>
        <c:majorGridlines/>
        <c:numFmt formatCode="General" sourceLinked="1"/>
        <c:tickLblPos val="nextTo"/>
        <c:crossAx val="65934848"/>
        <c:crosses val="autoZero"/>
        <c:crossBetween val="between"/>
        <c:majorUnit val="1.0000000000000005E-2"/>
      </c:valAx>
    </c:plotArea>
    <c:legend>
      <c:legendPos val="r"/>
      <c:layout/>
    </c:legend>
    <c:plotVisOnly val="1"/>
  </c:chart>
  <c:spPr>
    <a:solidFill>
      <a:schemeClr val="bg1"/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1"/>
          <c:order val="0"/>
          <c:tx>
            <c:v>CNTL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Sheet1!$K$1:$K$9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</c:numCache>
            </c:numRef>
          </c:cat>
          <c:val>
            <c:numRef>
              <c:f>Sheet1!$M$1:$M$9</c:f>
              <c:numCache>
                <c:formatCode>General</c:formatCode>
                <c:ptCount val="9"/>
                <c:pt idx="0">
                  <c:v>1</c:v>
                </c:pt>
                <c:pt idx="1">
                  <c:v>0.9909927844999995</c:v>
                </c:pt>
                <c:pt idx="2">
                  <c:v>0.98537421230000322</c:v>
                </c:pt>
                <c:pt idx="3">
                  <c:v>0.97929942610000575</c:v>
                </c:pt>
                <c:pt idx="4">
                  <c:v>0.97249287370000004</c:v>
                </c:pt>
                <c:pt idx="5">
                  <c:v>0.96587306260000416</c:v>
                </c:pt>
                <c:pt idx="6">
                  <c:v>0.95867186780000369</c:v>
                </c:pt>
                <c:pt idx="7">
                  <c:v>0.95169204470000002</c:v>
                </c:pt>
                <c:pt idx="8">
                  <c:v>0.94413626189999678</c:v>
                </c:pt>
              </c:numCache>
            </c:numRef>
          </c:val>
        </c:ser>
        <c:ser>
          <c:idx val="0"/>
          <c:order val="1"/>
          <c:tx>
            <c:v>AIRS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Sheet1!$K$1:$K$9</c:f>
              <c:numCache>
                <c:formatCode>General</c:formatCode>
                <c:ptCount val="9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</c:numCache>
            </c:numRef>
          </c:cat>
          <c:val>
            <c:numRef>
              <c:f>Sheet1!$P$1:$P$9</c:f>
              <c:numCache>
                <c:formatCode>General</c:formatCode>
                <c:ptCount val="9"/>
                <c:pt idx="0">
                  <c:v>0.9992754458999995</c:v>
                </c:pt>
                <c:pt idx="1">
                  <c:v>0.99025613069999996</c:v>
                </c:pt>
                <c:pt idx="2">
                  <c:v>0.98536449669999993</c:v>
                </c:pt>
                <c:pt idx="3">
                  <c:v>0.97996175290000065</c:v>
                </c:pt>
                <c:pt idx="4">
                  <c:v>0.97331225869999993</c:v>
                </c:pt>
                <c:pt idx="5">
                  <c:v>0.96765279770000001</c:v>
                </c:pt>
                <c:pt idx="6">
                  <c:v>0.96070003510000368</c:v>
                </c:pt>
                <c:pt idx="7">
                  <c:v>0.95392405989999995</c:v>
                </c:pt>
                <c:pt idx="8">
                  <c:v>0.94647926090000001</c:v>
                </c:pt>
              </c:numCache>
            </c:numRef>
          </c:val>
        </c:ser>
        <c:marker val="1"/>
        <c:axId val="33415936"/>
        <c:axId val="33417856"/>
      </c:lineChart>
      <c:catAx>
        <c:axId val="33415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 Hour</a:t>
                </a:r>
              </a:p>
            </c:rich>
          </c:tx>
          <c:layout/>
        </c:title>
        <c:numFmt formatCode="General" sourceLinked="1"/>
        <c:tickLblPos val="nextTo"/>
        <c:crossAx val="33417856"/>
        <c:crosses val="autoZero"/>
        <c:auto val="1"/>
        <c:lblAlgn val="ctr"/>
        <c:lblOffset val="100"/>
      </c:catAx>
      <c:valAx>
        <c:axId val="33417856"/>
        <c:scaling>
          <c:orientation val="minMax"/>
          <c:max val="1"/>
          <c:min val="0.94000000000000061"/>
        </c:scaling>
        <c:axPos val="l"/>
        <c:majorGridlines/>
        <c:numFmt formatCode="General" sourceLinked="1"/>
        <c:tickLblPos val="nextTo"/>
        <c:crossAx val="3341593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57222019144359"/>
          <c:y val="0.24574341945276226"/>
          <c:w val="0.71568889864635465"/>
          <c:h val="0.6038821664863776"/>
        </c:manualLayout>
      </c:layout>
      <c:barChart>
        <c:barDir val="col"/>
        <c:grouping val="clustered"/>
        <c:ser>
          <c:idx val="0"/>
          <c:order val="0"/>
          <c:tx>
            <c:v>AIRS ETS</c:v>
          </c:tx>
          <c:spPr>
            <a:solidFill>
              <a:srgbClr val="C00000"/>
            </a:solidFill>
            <a:ln>
              <a:noFill/>
            </a:ln>
          </c:spPr>
          <c:cat>
            <c:numRef>
              <c:f>Sheet2!$A$50:$A$55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Sheet2!$C$50:$C$55</c:f>
              <c:numCache>
                <c:formatCode>General</c:formatCode>
                <c:ptCount val="6"/>
                <c:pt idx="0">
                  <c:v>0.21325849000000147</c:v>
                </c:pt>
                <c:pt idx="1">
                  <c:v>0.24877115000000041</c:v>
                </c:pt>
                <c:pt idx="2">
                  <c:v>0.19608284000000001</c:v>
                </c:pt>
                <c:pt idx="3">
                  <c:v>0.17218549999999999</c:v>
                </c:pt>
                <c:pt idx="4">
                  <c:v>0.15160519000000044</c:v>
                </c:pt>
                <c:pt idx="5">
                  <c:v>0.12241600000000002</c:v>
                </c:pt>
              </c:numCache>
            </c:numRef>
          </c:val>
        </c:ser>
        <c:ser>
          <c:idx val="1"/>
          <c:order val="1"/>
          <c:tx>
            <c:v>Control ETS</c:v>
          </c:tx>
          <c:spPr>
            <a:solidFill>
              <a:schemeClr val="tx1"/>
            </a:solidFill>
          </c:spPr>
          <c:cat>
            <c:numRef>
              <c:f>Sheet2!$A$50:$A$55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cat>
          <c:val>
            <c:numRef>
              <c:f>Sheet2!$D$50:$D$55</c:f>
              <c:numCache>
                <c:formatCode>General</c:formatCode>
                <c:ptCount val="6"/>
                <c:pt idx="0">
                  <c:v>0.21015148000000086</c:v>
                </c:pt>
                <c:pt idx="1">
                  <c:v>0.25195836000000038</c:v>
                </c:pt>
                <c:pt idx="2">
                  <c:v>0.19754034000000098</c:v>
                </c:pt>
                <c:pt idx="3">
                  <c:v>0.16284309999999999</c:v>
                </c:pt>
                <c:pt idx="4">
                  <c:v>0.14297878999999999</c:v>
                </c:pt>
                <c:pt idx="5">
                  <c:v>0.11343879</c:v>
                </c:pt>
              </c:numCache>
            </c:numRef>
          </c:val>
        </c:ser>
        <c:axId val="44249472"/>
        <c:axId val="44251776"/>
      </c:barChart>
      <c:lineChart>
        <c:grouping val="standard"/>
        <c:ser>
          <c:idx val="2"/>
          <c:order val="2"/>
          <c:tx>
            <c:v>AIRS Bias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504D"/>
                </a:solidFill>
              </a:ln>
            </c:spPr>
          </c:marker>
          <c:val>
            <c:numRef>
              <c:f>Sheet2!$G$50:$G$55</c:f>
              <c:numCache>
                <c:formatCode>General</c:formatCode>
                <c:ptCount val="6"/>
                <c:pt idx="0">
                  <c:v>2.2216106</c:v>
                </c:pt>
                <c:pt idx="1">
                  <c:v>1.5502729000000064</c:v>
                </c:pt>
                <c:pt idx="2">
                  <c:v>1.3944886999999999</c:v>
                </c:pt>
                <c:pt idx="3">
                  <c:v>1.2980224</c:v>
                </c:pt>
                <c:pt idx="4">
                  <c:v>1.1642279000000071</c:v>
                </c:pt>
                <c:pt idx="5">
                  <c:v>0.99082910000000002</c:v>
                </c:pt>
              </c:numCache>
            </c:numRef>
          </c:val>
        </c:ser>
        <c:ser>
          <c:idx val="3"/>
          <c:order val="3"/>
          <c:tx>
            <c:v>Control Bias</c:v>
          </c:tx>
          <c:spPr>
            <a:ln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val>
            <c:numRef>
              <c:f>Sheet2!$H$50:$H$55</c:f>
              <c:numCache>
                <c:formatCode>General</c:formatCode>
                <c:ptCount val="6"/>
                <c:pt idx="0">
                  <c:v>2.2088739999999998</c:v>
                </c:pt>
                <c:pt idx="1">
                  <c:v>1.5462951</c:v>
                </c:pt>
                <c:pt idx="2">
                  <c:v>1.3674561999999999</c:v>
                </c:pt>
                <c:pt idx="3">
                  <c:v>1.2727557</c:v>
                </c:pt>
                <c:pt idx="4">
                  <c:v>1.1332503</c:v>
                </c:pt>
                <c:pt idx="5">
                  <c:v>0.92873962000000065</c:v>
                </c:pt>
              </c:numCache>
            </c:numRef>
          </c:val>
        </c:ser>
        <c:marker val="1"/>
        <c:axId val="44272256"/>
        <c:axId val="44270336"/>
      </c:lineChart>
      <c:catAx>
        <c:axId val="44249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Precipitation Threshold (mm/6h)</a:t>
                </a:r>
              </a:p>
            </c:rich>
          </c:tx>
          <c:layout/>
        </c:title>
        <c:numFmt formatCode="General" sourceLinked="1"/>
        <c:tickLblPos val="nextTo"/>
        <c:crossAx val="44251776"/>
        <c:crosses val="autoZero"/>
        <c:auto val="1"/>
        <c:lblAlgn val="ctr"/>
        <c:lblOffset val="100"/>
      </c:catAx>
      <c:valAx>
        <c:axId val="44251776"/>
        <c:scaling>
          <c:orientation val="minMax"/>
          <c:max val="0.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Equitable Threat Score</a:t>
                </a:r>
              </a:p>
            </c:rich>
          </c:tx>
          <c:layout/>
        </c:title>
        <c:numFmt formatCode="General" sourceLinked="1"/>
        <c:tickLblPos val="nextTo"/>
        <c:crossAx val="44249472"/>
        <c:crosses val="autoZero"/>
        <c:crossBetween val="between"/>
        <c:majorUnit val="0.1"/>
      </c:valAx>
      <c:valAx>
        <c:axId val="44270336"/>
        <c:scaling>
          <c:orientation val="minMax"/>
          <c:max val="2.5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Bias Score</a:t>
                </a:r>
              </a:p>
            </c:rich>
          </c:tx>
          <c:layout/>
        </c:title>
        <c:numFmt formatCode="General" sourceLinked="1"/>
        <c:tickLblPos val="nextTo"/>
        <c:crossAx val="44272256"/>
        <c:crosses val="max"/>
        <c:crossBetween val="between"/>
        <c:majorUnit val="0.5"/>
      </c:valAx>
      <c:catAx>
        <c:axId val="44272256"/>
        <c:scaling>
          <c:orientation val="minMax"/>
        </c:scaling>
        <c:delete val="1"/>
        <c:axPos val="b"/>
        <c:tickLblPos val="none"/>
        <c:crossAx val="44270336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16309426946631694"/>
          <c:y val="0.12488444152814272"/>
          <c:w val="0.67658902012248856"/>
          <c:h val="0.11612459900845727"/>
        </c:manualLayout>
      </c:layout>
    </c:legend>
    <c:plotVisOnly val="1"/>
    <c:dispBlanksAs val="gap"/>
  </c:chart>
  <c:spPr>
    <a:solidFill>
      <a:schemeClr val="bg1"/>
    </a:solidFill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E3E6-AE9E-4C2C-ACF0-732F53D37F1C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7399-CD39-4CF8-8F1F-B8A939ED0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C07E-E81E-4E26-9BFB-FCD926565DA5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636F-46FE-49B0-8569-3CDB91E0B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16C6-FBDC-410D-B56E-CEA387D82B0D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9397-2571-4FAA-8F77-CC0392BB8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109F-9B3B-4EE9-9A09-D722A036FAFB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C05-5D27-40D1-868E-77720661C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200C-5FBE-4CAF-844E-1623F2B5B942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1DF1-17E1-4D32-8198-232883F01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3E81-95AB-4322-992F-0ABE714A1BFC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2A28-D6FA-4EF7-9D32-89462A4CE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1F4E-1A23-4C63-B6CB-AAA707154B7B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C005-FDFA-4293-8E6A-C66C27B5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1408-965D-4DD6-A4B5-9F8E8E5F93D5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25C5-8038-4322-B5CA-EA8634529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7A6B-DFA0-4B02-8E09-CAB5154ABD1A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CFD4-FF3B-4C1C-BC12-73479FEEA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0F96-BA80-409A-92AE-59DC2F1D8280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5198-B4E1-405B-919B-4F01496A6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4678-89B0-4F3D-A15A-144EA53F82B0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E1EA-B92D-4287-B183-045A78A71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E07980-2408-4F8D-99CC-F32FB7472F23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DCD19D-1FDD-49EA-BC30-0F594D067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990600" y="1493838"/>
            <a:ext cx="7162800" cy="993775"/>
          </a:xfrm>
        </p:spPr>
        <p:txBody>
          <a:bodyPr/>
          <a:lstStyle/>
          <a:p>
            <a:pPr eaLnBrk="1" hangingPunct="1"/>
            <a:r>
              <a:rPr lang="en-US" dirty="0" smtClean="0"/>
              <a:t>Impact of AIRS Radiances and Profiles on WRF Forecasts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2727325"/>
            <a:ext cx="3617785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smtClean="0">
                <a:latin typeface="+mj-lt"/>
              </a:rPr>
              <a:t>Bradley Zavodsky</a:t>
            </a:r>
          </a:p>
          <a:p>
            <a:pPr>
              <a:defRPr/>
            </a:pPr>
            <a:r>
              <a:rPr lang="en-US" sz="2600" dirty="0" smtClean="0">
                <a:latin typeface="+mj-lt"/>
              </a:rPr>
              <a:t>Shih-Hung Chou</a:t>
            </a:r>
            <a:endParaRPr lang="en-US" sz="2600" dirty="0">
              <a:latin typeface="+mj-lt"/>
            </a:endParaRPr>
          </a:p>
          <a:p>
            <a:pPr>
              <a:defRPr/>
            </a:pPr>
            <a:r>
              <a:rPr lang="en-US" sz="2600" dirty="0" smtClean="0">
                <a:latin typeface="+mj-lt"/>
              </a:rPr>
              <a:t>William McCarty (GMAO)</a:t>
            </a:r>
            <a:endParaRPr lang="en-US" sz="2600" dirty="0">
              <a:latin typeface="+mj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621" y="3040778"/>
            <a:ext cx="3397476" cy="33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642" y="3842298"/>
            <a:ext cx="3317929" cy="27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2293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229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2291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3445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Radiance Accomplishments Since 2007 SAC</a:t>
            </a:r>
          </a:p>
        </p:txBody>
      </p:sp>
      <p:sp>
        <p:nvSpPr>
          <p:cNvPr id="12292" name="Content Placeholder 16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082173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Outlined AIRS radiance in regional forecasting system project at 2007 SAC Meeting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Completed one-week case study from April 2007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Implemented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Sorting technique in version of operational GSI/NAM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Channel selection for usable radiances above cloud level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Test impact of less conservative cloud top detection algorithm within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Conference Papers/Publications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2007 EUMETSAT (Amsterdam)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i="1" dirty="0" smtClean="0"/>
              <a:t>Journal of Geophysical Research</a:t>
            </a:r>
            <a:r>
              <a:rPr lang="en-US" sz="1400" dirty="0" smtClean="0"/>
              <a:t> (2009)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0993" y="2814145"/>
            <a:ext cx="2672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</a:t>
            </a:r>
            <a:r>
              <a:rPr 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 Sorting Technique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4677" y="3699637"/>
            <a:ext cx="3302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Selection of Usable Channels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44675"/>
            <a:ext cx="3733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3320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332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316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Methodology (Radiances)</a:t>
            </a:r>
            <a:endParaRPr lang="en-US" sz="200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" y="914400"/>
            <a:ext cx="27527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628900" y="1066800"/>
            <a:ext cx="5981700" cy="1892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Run on operational 12-km NAM grid (WRF-NMM)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>
                <a:latin typeface="+mn-lt"/>
              </a:rPr>
              <a:t>Gridpoint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Statistical Interpolation (GSI) 3D-Var analysis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3-hr forecast cycling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48-hour forecasts run every 6                                                      hours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6200" y="2971800"/>
            <a:ext cx="5562600" cy="300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103 </a:t>
            </a:r>
            <a:r>
              <a:rPr lang="en-US" dirty="0">
                <a:latin typeface="+mn-lt"/>
              </a:rPr>
              <a:t>(red) of the 151 operational channels (green)    used in the global system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NAM model top is 2 </a:t>
            </a:r>
            <a:r>
              <a:rPr lang="en-US" dirty="0" err="1">
                <a:latin typeface="+mn-lt"/>
              </a:rPr>
              <a:t>hPa</a:t>
            </a:r>
            <a:r>
              <a:rPr lang="en-US" dirty="0">
                <a:latin typeface="+mn-lt"/>
              </a:rPr>
              <a:t>, so no ozone or 4</a:t>
            </a:r>
            <a:r>
              <a:rPr lang="el-GR" dirty="0">
                <a:latin typeface="+mn-lt"/>
                <a:cs typeface="Times New Roman" pitchFamily="18" charset="0"/>
              </a:rPr>
              <a:t>μ</a:t>
            </a:r>
            <a:r>
              <a:rPr lang="en-US" dirty="0">
                <a:latin typeface="+mn-lt"/>
                <a:cs typeface="Times New Roman" pitchFamily="18" charset="0"/>
              </a:rPr>
              <a:t>m channels      are used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Times New Roman" pitchFamily="18" charset="0"/>
              </a:rPr>
              <a:t>Control forecasts (CNTL) use conventional </a:t>
            </a:r>
            <a:r>
              <a:rPr lang="en-US" dirty="0" err="1">
                <a:latin typeface="+mn-lt"/>
                <a:cs typeface="Times New Roman" pitchFamily="18" charset="0"/>
              </a:rPr>
              <a:t>obs</a:t>
            </a:r>
            <a:r>
              <a:rPr lang="en-US" dirty="0">
                <a:latin typeface="+mn-lt"/>
                <a:cs typeface="Times New Roman" pitchFamily="18" charset="0"/>
              </a:rPr>
              <a:t>, sat winds, GOES radiances, HIRS, microwave sounder radiances, and radar data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Times New Roman" pitchFamily="18" charset="0"/>
              </a:rPr>
              <a:t>AIRS forecasts (AIRS) use same data sets as CNTL but add in AIRS radiances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70489" y="3962399"/>
            <a:ext cx="8434551" cy="2181225"/>
          </a:xfrm>
        </p:spPr>
        <p:txBody>
          <a:bodyPr/>
          <a:lstStyle/>
          <a:p>
            <a:pPr marL="173038" indent="-173038">
              <a:spcBef>
                <a:spcPts val="600"/>
              </a:spcBef>
            </a:pPr>
            <a:r>
              <a:rPr lang="en-US" sz="1800" dirty="0" smtClean="0"/>
              <a:t>Analysis validation against GOES-11 brightness temperatures</a:t>
            </a:r>
          </a:p>
          <a:p>
            <a:pPr marL="173038" indent="-173038">
              <a:spcBef>
                <a:spcPts val="600"/>
              </a:spcBef>
            </a:pPr>
            <a:r>
              <a:rPr lang="en-US" sz="1800" dirty="0" smtClean="0"/>
              <a:t>Correlation between clear-sky observed brightness temperatures and brightness temperatures calculated from the analysis</a:t>
            </a:r>
          </a:p>
          <a:p>
            <a:pPr marL="173038" indent="-173038">
              <a:spcBef>
                <a:spcPts val="600"/>
              </a:spcBef>
            </a:pPr>
            <a:r>
              <a:rPr lang="en-US" sz="1800" dirty="0" smtClean="0"/>
              <a:t>Positive improvement in correlation among all channels with notable improvements to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1400" dirty="0" smtClean="0"/>
              <a:t>Sounder channel 1 (stratosphere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1400" dirty="0" smtClean="0"/>
              <a:t>Sounder channel 2 (upper-troposphere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1400" dirty="0" smtClean="0"/>
              <a:t>Sounder channel 12 (upper troposphere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v</a:t>
            </a:r>
            <a:r>
              <a:rPr lang="en-US" sz="1400" dirty="0" smtClean="0"/>
              <a:t>)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4" name="Title 15"/>
          <p:cNvSpPr>
            <a:spLocks noGrp="1"/>
          </p:cNvSpPr>
          <p:nvPr>
            <p:ph type="title"/>
          </p:nvPr>
        </p:nvSpPr>
        <p:spPr>
          <a:xfrm>
            <a:off x="331076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Comparison to Independent Dataset</a:t>
            </a:r>
            <a:endParaRPr lang="en-US" sz="20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996589" y="1111468"/>
            <a:ext cx="5013811" cy="2853154"/>
            <a:chOff x="1691789" y="1371600"/>
            <a:chExt cx="5013811" cy="2853154"/>
          </a:xfrm>
        </p:grpSpPr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1981200" y="1371600"/>
            <a:ext cx="4724400" cy="259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 rot="16200000">
              <a:off x="1175266" y="2345323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Correlation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0" y="38862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GOES-11 Channel</a:t>
              </a:r>
              <a:endParaRPr lang="en-US" sz="16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41123" y="2688020"/>
            <a:ext cx="1113659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>
                <a:latin typeface="+mn-lt"/>
              </a:rPr>
              <a:t>CNTL</a:t>
            </a:r>
          </a:p>
          <a:p>
            <a:pPr algn="r">
              <a:defRPr/>
            </a:pPr>
            <a:r>
              <a:rPr lang="en-US" dirty="0">
                <a:solidFill>
                  <a:srgbClr val="CC0000"/>
                </a:solidFill>
                <a:latin typeface="+mn-lt"/>
              </a:rPr>
              <a:t>AIRS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899150" y="3118643"/>
            <a:ext cx="381000" cy="0"/>
          </a:xfrm>
          <a:prstGeom prst="line">
            <a:avLst/>
          </a:prstGeom>
          <a:ln w="2222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98932" y="2858815"/>
            <a:ext cx="381000" cy="0"/>
          </a:xfrm>
          <a:prstGeom prst="line">
            <a:avLst/>
          </a:prstGeom>
          <a:ln w="222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34672"/>
            <a:ext cx="4353910" cy="3720662"/>
          </a:xfrm>
        </p:spPr>
        <p:txBody>
          <a:bodyPr/>
          <a:lstStyle/>
          <a:p>
            <a:pPr marL="173038" lvl="1" indent="-1730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Height anomaly is defined as:</a:t>
            </a:r>
          </a:p>
          <a:p>
            <a:pPr marL="173038" lvl="1" indent="-173038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173038" lvl="1" indent="-173038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573088" lvl="2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400" dirty="0" smtClean="0"/>
              <a:t>      : </a:t>
            </a:r>
            <a:r>
              <a:rPr lang="en-US" sz="1400" dirty="0" err="1" smtClean="0"/>
              <a:t>geopotential</a:t>
            </a:r>
            <a:r>
              <a:rPr lang="en-US" sz="1400" dirty="0" smtClean="0"/>
              <a:t> height at grid point</a:t>
            </a:r>
          </a:p>
          <a:p>
            <a:pPr marL="573088" lvl="2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400" dirty="0" smtClean="0"/>
              <a:t>             : latitudinal mean of </a:t>
            </a:r>
            <a:r>
              <a:rPr lang="en-US" sz="1400" dirty="0" err="1" smtClean="0"/>
              <a:t>geopotential</a:t>
            </a:r>
            <a:r>
              <a:rPr lang="en-US" sz="1400" dirty="0" smtClean="0"/>
              <a:t> height</a:t>
            </a:r>
          </a:p>
          <a:p>
            <a:pPr marL="173038" lvl="1" indent="-1730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Calculated as the correlation between a forecasts and their corresponding analyses</a:t>
            </a:r>
          </a:p>
          <a:p>
            <a:pPr marL="173038" lvl="1" indent="-1730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Forecast improvements (at 48 hours) of:</a:t>
            </a:r>
          </a:p>
          <a:p>
            <a:pPr marL="573088" lvl="2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400" dirty="0" smtClean="0"/>
              <a:t>2.4 hours at 500 </a:t>
            </a:r>
            <a:r>
              <a:rPr lang="en-US" sz="1400" dirty="0" err="1" smtClean="0"/>
              <a:t>hPa</a:t>
            </a:r>
            <a:r>
              <a:rPr lang="en-US" sz="1400" dirty="0" smtClean="0"/>
              <a:t> </a:t>
            </a:r>
          </a:p>
          <a:p>
            <a:pPr marL="573088" lvl="2" indent="-173038">
              <a:spcBef>
                <a:spcPts val="600"/>
              </a:spcBef>
              <a:buFont typeface="Calibri" pitchFamily="34" charset="0"/>
              <a:buChar char="–"/>
              <a:defRPr/>
            </a:pPr>
            <a:r>
              <a:rPr lang="en-US" sz="1400" dirty="0" smtClean="0"/>
              <a:t>1.9 hours at 1000 </a:t>
            </a:r>
            <a:r>
              <a:rPr lang="en-US" sz="1400" dirty="0" err="1" smtClean="0"/>
              <a:t>hPa</a:t>
            </a:r>
            <a:endParaRPr lang="en-US" sz="1400" dirty="0" smtClean="0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969579" y="2506717"/>
          <a:ext cx="244365" cy="231283"/>
        </p:xfrm>
        <a:graphic>
          <a:graphicData uri="http://schemas.openxmlformats.org/presentationml/2006/ole">
            <p:oleObj spid="_x0000_s1029" name="Equation" r:id="rId3" imgW="152280" imgH="164880" progId="Equation.3">
              <p:embed/>
            </p:oleObj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800600" y="1206064"/>
          <a:ext cx="434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00600" y="3699652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32" name="Picture 4" descr="sportredblue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 descr="nasa.gif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3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028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Height Anomaly Correlation</a:t>
            </a:r>
            <a:endParaRPr lang="en-US" sz="2000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37438" y="1941799"/>
          <a:ext cx="1676400" cy="450850"/>
        </p:xfrm>
        <a:graphic>
          <a:graphicData uri="http://schemas.openxmlformats.org/presentationml/2006/ole">
            <p:oleObj spid="_x0000_s1026" name="Equation" r:id="rId8" imgW="85068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57801" y="104052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n-lt"/>
              </a:rPr>
              <a:t>500 </a:t>
            </a:r>
            <a:r>
              <a:rPr lang="en-US" i="1" dirty="0" err="1" smtClean="0">
                <a:solidFill>
                  <a:srgbClr val="FF0000"/>
                </a:solidFill>
                <a:latin typeface="+mn-lt"/>
              </a:rPr>
              <a:t>hPa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 Z-Anomaly Correlations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1009" y="3542058"/>
            <a:ext cx="328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n-lt"/>
              </a:rPr>
              <a:t>1000 </a:t>
            </a:r>
            <a:r>
              <a:rPr lang="en-US" i="1" dirty="0" err="1" smtClean="0">
                <a:solidFill>
                  <a:srgbClr val="FF0000"/>
                </a:solidFill>
                <a:latin typeface="+mn-lt"/>
              </a:rPr>
              <a:t>hPa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 Z-Anomaly Correlations</a:t>
            </a:r>
            <a:endParaRPr lang="en-US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30" name="Object 2"/>
          <p:cNvGraphicFramePr>
            <a:graphicFrameLocks noChangeAspect="1"/>
          </p:cNvGraphicFramePr>
          <p:nvPr/>
        </p:nvGraphicFramePr>
        <p:xfrm>
          <a:off x="954908" y="2781246"/>
          <a:ext cx="477838" cy="284162"/>
        </p:xfrm>
        <a:graphic>
          <a:graphicData uri="http://schemas.openxmlformats.org/presentationml/2006/ole">
            <p:oleObj spid="_x0000_s1030" name="Equation" r:id="rId9" imgW="342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342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34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433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Radiance Precipitation Verification</a:t>
            </a:r>
            <a:endParaRPr lang="en-US" sz="2000" dirty="0" smtClean="0"/>
          </a:p>
        </p:txBody>
      </p:sp>
      <p:graphicFrame>
        <p:nvGraphicFramePr>
          <p:cNvPr id="18" name="Chart 17"/>
          <p:cNvGraphicFramePr/>
          <p:nvPr/>
        </p:nvGraphicFramePr>
        <p:xfrm>
          <a:off x="3029607" y="930166"/>
          <a:ext cx="6224752" cy="499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76200" y="1732965"/>
            <a:ext cx="3429000" cy="3446024"/>
          </a:xfrm>
        </p:spPr>
        <p:txBody>
          <a:bodyPr/>
          <a:lstStyle/>
          <a:p>
            <a:pPr marL="173038" lvl="1" indent="-173038">
              <a:buFont typeface="Arial" charset="0"/>
              <a:buChar char="•"/>
              <a:defRPr/>
            </a:pPr>
            <a:r>
              <a:rPr lang="en-US" sz="1800" dirty="0" smtClean="0"/>
              <a:t>Results combine all forecasts</a:t>
            </a:r>
          </a:p>
          <a:p>
            <a:pPr marL="173038" lvl="1" indent="-173038">
              <a:buFont typeface="Arial" charset="0"/>
              <a:buChar char="•"/>
              <a:defRPr/>
            </a:pPr>
            <a:r>
              <a:rPr lang="en-US" sz="1800" dirty="0" smtClean="0"/>
              <a:t>Bias scores show</a:t>
            </a:r>
          </a:p>
          <a:p>
            <a:pPr marL="573088" lvl="2" indent="-173038">
              <a:buFont typeface="Calibri" pitchFamily="34" charset="0"/>
              <a:buChar char="–"/>
              <a:defRPr/>
            </a:pPr>
            <a:r>
              <a:rPr lang="en-US" sz="1400" dirty="0" smtClean="0"/>
              <a:t> &lt; 5% improvement/degradation to for all thresholds &lt; 25mm/6h</a:t>
            </a:r>
          </a:p>
          <a:p>
            <a:pPr marL="573088" lvl="2" indent="-173038">
              <a:buFont typeface="Calibri" pitchFamily="34" charset="0"/>
              <a:buChar char="–"/>
              <a:defRPr/>
            </a:pPr>
            <a:r>
              <a:rPr lang="en-US" sz="1400" dirty="0" smtClean="0"/>
              <a:t>Improvement for the 25mm/6h threshold (7%)</a:t>
            </a:r>
          </a:p>
          <a:p>
            <a:pPr marL="173038" lvl="2" indent="-173038">
              <a:defRPr/>
            </a:pPr>
            <a:r>
              <a:rPr lang="en-US" sz="1800" dirty="0" smtClean="0"/>
              <a:t>Equitable Threat Scores show</a:t>
            </a:r>
          </a:p>
          <a:p>
            <a:pPr marL="630238" lvl="3" indent="-173038">
              <a:defRPr/>
            </a:pPr>
            <a:r>
              <a:rPr lang="en-US" sz="1400" dirty="0" smtClean="0"/>
              <a:t>Negligible impact for thresholds       &lt; 15mm/6h</a:t>
            </a:r>
          </a:p>
          <a:p>
            <a:pPr marL="630238" lvl="3" indent="-173038">
              <a:defRPr/>
            </a:pPr>
            <a:r>
              <a:rPr lang="en-US" sz="1400" dirty="0" smtClean="0"/>
              <a:t>Significant improvements of 6%, 6%, and 8% for the three thresholds </a:t>
            </a:r>
            <a:r>
              <a:rPr lang="en-US" sz="1400" dirty="0" smtClean="0">
                <a:cs typeface="Arial" charset="0"/>
              </a:rPr>
              <a:t>≥ </a:t>
            </a:r>
            <a:r>
              <a:rPr lang="en-US" sz="1400" dirty="0" smtClean="0"/>
              <a:t>15mm/6h </a:t>
            </a:r>
          </a:p>
          <a:p>
            <a:pPr marL="173038" lvl="2" indent="-173038">
              <a:buClr>
                <a:schemeClr val="bg1"/>
              </a:buClr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90441"/>
            <a:ext cx="3520966" cy="5136937"/>
          </a:xfrm>
        </p:spPr>
        <p:txBody>
          <a:bodyPr/>
          <a:lstStyle/>
          <a:p>
            <a:pPr marL="173038" indent="-173038"/>
            <a:r>
              <a:rPr lang="en-US" sz="1800" dirty="0" smtClean="0"/>
              <a:t>Validation Dataset</a:t>
            </a:r>
          </a:p>
          <a:p>
            <a:pPr marL="573088" lvl="1" indent="-173038"/>
            <a:r>
              <a:rPr lang="en-US" sz="1400" dirty="0" smtClean="0"/>
              <a:t>Separation Point, a nonphysical quantity, is difficult to validate directly from MODIS or </a:t>
            </a:r>
            <a:r>
              <a:rPr lang="en-US" sz="1400" dirty="0" err="1" smtClean="0"/>
              <a:t>CloudSat</a:t>
            </a:r>
            <a:endParaRPr lang="en-US" sz="1400" dirty="0" smtClean="0"/>
          </a:p>
          <a:p>
            <a:pPr marL="573088" lvl="1" indent="-173038"/>
            <a:r>
              <a:rPr lang="en-US" sz="1400" dirty="0" smtClean="0"/>
              <a:t>Manually </a:t>
            </a:r>
            <a:r>
              <a:rPr lang="en-US" sz="1400" dirty="0" smtClean="0"/>
              <a:t>created for a variety of </a:t>
            </a:r>
            <a:r>
              <a:rPr lang="en-US" sz="1400" dirty="0" smtClean="0"/>
              <a:t>environments derived from short-term NAM forecasts</a:t>
            </a:r>
          </a:p>
          <a:p>
            <a:pPr marL="573088" lvl="1" indent="-173038"/>
            <a:r>
              <a:rPr lang="en-US" sz="1400" dirty="0" smtClean="0"/>
              <a:t>13-18 January 2006</a:t>
            </a:r>
            <a:endParaRPr lang="en-US" sz="1400" dirty="0" smtClean="0"/>
          </a:p>
          <a:p>
            <a:pPr marL="173038" indent="-173038"/>
            <a:r>
              <a:rPr lang="en-US" sz="1800" dirty="0" smtClean="0"/>
              <a:t>Distributions</a:t>
            </a:r>
            <a:endParaRPr lang="en-US" sz="1800" b="1" u="sng" dirty="0" smtClean="0"/>
          </a:p>
          <a:p>
            <a:pPr marL="573088" lvl="1" indent="-173038"/>
            <a:r>
              <a:rPr lang="en-US" sz="1400" dirty="0" smtClean="0"/>
              <a:t>Calculated separation point biased towards high clouds, but shows some skill for low clouds (top right)</a:t>
            </a:r>
          </a:p>
          <a:p>
            <a:pPr marL="573088" lvl="1" indent="-173038"/>
            <a:r>
              <a:rPr lang="en-US" sz="1400" dirty="0" smtClean="0"/>
              <a:t>Validation data shows notable peak for low separation point (high clouds) (bottom left)</a:t>
            </a:r>
          </a:p>
          <a:p>
            <a:pPr marL="173038" indent="-173038"/>
            <a:r>
              <a:rPr lang="en-US" sz="1800" dirty="0" smtClean="0"/>
              <a:t>C</a:t>
            </a:r>
            <a:r>
              <a:rPr lang="en-US" sz="1800" dirty="0" smtClean="0"/>
              <a:t>onservative </a:t>
            </a:r>
            <a:r>
              <a:rPr lang="en-US" sz="1800" dirty="0" smtClean="0"/>
              <a:t>with reduced skill </a:t>
            </a:r>
            <a:r>
              <a:rPr lang="en-US" sz="1800" dirty="0" smtClean="0"/>
              <a:t>at </a:t>
            </a:r>
            <a:r>
              <a:rPr lang="en-US" sz="1800" dirty="0" smtClean="0"/>
              <a:t>lower </a:t>
            </a:r>
            <a:r>
              <a:rPr lang="en-US" sz="1800" dirty="0" smtClean="0"/>
              <a:t>cloud heights </a:t>
            </a:r>
            <a:r>
              <a:rPr lang="en-US" sz="1800" dirty="0" smtClean="0"/>
              <a:t>(top left; bottom right)</a:t>
            </a:r>
          </a:p>
        </p:txBody>
      </p:sp>
      <p:pic>
        <p:nvPicPr>
          <p:cNvPr id="5" name="Picture 2" descr="ch4-fi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35100"/>
            <a:ext cx="54864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2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Sorting Verification</a:t>
            </a:r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681248" y="1371602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Calculated - Validation Separation Points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3636" y="1382108"/>
            <a:ext cx="238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CO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1200" i="1" dirty="0" smtClean="0">
                <a:solidFill>
                  <a:srgbClr val="FF0000"/>
                </a:solidFill>
              </a:rPr>
              <a:t> Sorting Separation Points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8156" y="3426428"/>
            <a:ext cx="238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Validation Separation Points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9303" y="3423805"/>
            <a:ext cx="166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FF0000"/>
                </a:solidFill>
              </a:rPr>
              <a:t>Joint  Histogram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Summary/Conclusions</a:t>
            </a:r>
            <a:endParaRPr lang="en-US" sz="2000" dirty="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575305"/>
            <a:ext cx="8229600" cy="3619433"/>
          </a:xfrm>
        </p:spPr>
        <p:txBody>
          <a:bodyPr/>
          <a:lstStyle/>
          <a:p>
            <a:pPr marL="173038" indent="-173038" eaLnBrk="1" hangingPunct="1"/>
            <a:r>
              <a:rPr lang="en-US" sz="1800" dirty="0" err="1" smtClean="0"/>
              <a:t>SPoRT</a:t>
            </a:r>
            <a:r>
              <a:rPr lang="en-US" sz="1800" dirty="0" smtClean="0"/>
              <a:t> seeks to improvement short-term, regional weather forecasts using unique NASA products and capabilities</a:t>
            </a:r>
          </a:p>
          <a:p>
            <a:pPr marL="173038" indent="-173038" eaLnBrk="1" hangingPunct="1"/>
            <a:r>
              <a:rPr lang="en-US" sz="1800" dirty="0" err="1" smtClean="0"/>
              <a:t>SPoRT</a:t>
            </a:r>
            <a:r>
              <a:rPr lang="en-US" sz="1800" dirty="0" smtClean="0"/>
              <a:t> uses profiles and radiances from NASA’s AIRS </a:t>
            </a:r>
            <a:r>
              <a:rPr lang="en-US" sz="1800" dirty="0" err="1" smtClean="0"/>
              <a:t>hyperspectral</a:t>
            </a:r>
            <a:r>
              <a:rPr lang="en-US" sz="1800" dirty="0" smtClean="0"/>
              <a:t> sounder to determine the impact of these instruments on sensible weather parameters</a:t>
            </a:r>
          </a:p>
          <a:p>
            <a:pPr marL="173038" indent="-173038" eaLnBrk="1" hangingPunct="1"/>
            <a:r>
              <a:rPr lang="en-US" sz="1800" dirty="0" smtClean="0"/>
              <a:t>Assimilation of profiles into WRF-</a:t>
            </a:r>
            <a:r>
              <a:rPr lang="en-US" sz="1800" dirty="0" err="1" smtClean="0"/>
              <a:t>Var</a:t>
            </a:r>
            <a:r>
              <a:rPr lang="en-US" sz="1800" dirty="0" smtClean="0"/>
              <a:t> produced improvements in precipitation and lower-level temperature forecasts but some inconsistencies must be further investigated</a:t>
            </a:r>
          </a:p>
          <a:p>
            <a:pPr marL="173038" indent="-173038" eaLnBrk="1" hangingPunct="1"/>
            <a:r>
              <a:rPr lang="en-US" sz="1800" dirty="0" smtClean="0"/>
              <a:t>Assimilation of radiances into GSI produced improved height anomaly correlations and precipitation forecasts; use of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sorting technique </a:t>
            </a:r>
            <a:r>
              <a:rPr lang="en-US" sz="1800" dirty="0" smtClean="0"/>
              <a:t>yielded improved </a:t>
            </a:r>
            <a:r>
              <a:rPr lang="en-US" sz="1800" dirty="0" smtClean="0"/>
              <a:t>forecast results over inherent technique</a:t>
            </a:r>
            <a:endParaRPr lang="en-US" sz="18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Use of profiles and radiances in regional modeling systems may influence operational centers (such as NCEP)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Future Work</a:t>
            </a:r>
            <a:endParaRPr lang="en-US" sz="2000" dirty="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717199"/>
            <a:ext cx="8229600" cy="3485422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AIRS profile work will use lessons learned for a final experiment to be concluded no later than summer 2010 (peer-reviewed journal article draft already prepared)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June 2007 SAC recommended focus on IASI as a legacy instrument for </a:t>
            </a:r>
            <a:r>
              <a:rPr lang="en-US" sz="1800" dirty="0" err="1" smtClean="0"/>
              <a:t>CrIS</a:t>
            </a:r>
            <a:endParaRPr lang="en-US" sz="1800" dirty="0" smtClean="0"/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Lessons learned from work with AIRS will be applied to IASI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Investigate quality of IASI profiles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Begin using GSI for IASI profile assimilation activities for more consistency with operational centers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Proposal to JCSDA to investigate direct (</a:t>
            </a:r>
            <a:r>
              <a:rPr lang="en-US" sz="1400" i="1" dirty="0" smtClean="0"/>
              <a:t>i.e.</a:t>
            </a:r>
            <a:r>
              <a:rPr lang="en-US" sz="1400" dirty="0" smtClean="0"/>
              <a:t> “apples-to-apples” comparison of IASI profiles and radiances on operational forecasting)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Development of a 3D analysis product incorporating AIRS and IASI data over the oceans that can be used for </a:t>
            </a:r>
            <a:r>
              <a:rPr lang="en-US" sz="1800" dirty="0" err="1" smtClean="0"/>
              <a:t>nowcasting</a:t>
            </a:r>
            <a:r>
              <a:rPr lang="en-US" sz="1800" dirty="0" smtClean="0"/>
              <a:t> or for initializing local forecast runs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Lessons learned and code infrastructure developed from both AIRS and IASI can be applied to </a:t>
            </a:r>
            <a:r>
              <a:rPr lang="en-US" sz="1800" dirty="0" err="1" smtClean="0"/>
              <a:t>CrIS</a:t>
            </a:r>
            <a:r>
              <a:rPr lang="en-US" sz="1800" dirty="0" smtClean="0"/>
              <a:t> upon launch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Relevance to NASA/</a:t>
            </a:r>
            <a:r>
              <a:rPr lang="en-US" dirty="0" err="1" smtClean="0"/>
              <a:t>SPoRT</a:t>
            </a:r>
            <a:endParaRPr lang="en-US" sz="2000" dirty="0" smtClean="0"/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244219"/>
            <a:ext cx="8229600" cy="4163346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err="1" smtClean="0"/>
              <a:t>SPoRT</a:t>
            </a:r>
            <a:r>
              <a:rPr lang="en-US" sz="1800" dirty="0" smtClean="0"/>
              <a:t> focuses on improvements to short-term, regional weather forecasts using unique NASA products and capabilities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One method to improve forecasts is through assimilation of satellite observations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Atmospheric Infrared Sounder (AIRS) is NASA’s most state-of-the-art sounder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Assimilation of AIRS data improves global forecasts (JCSDA, GSFC)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Limited work to show utility on regional scale forecasts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Radiances can support national modeling centers that run regional models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Profiles can support smaller, regional modeling centers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Not enough expertise to run radiance assimilation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Not enough computational resources to run complex </a:t>
            </a:r>
            <a:r>
              <a:rPr lang="en-US" sz="1400" dirty="0" err="1" smtClean="0"/>
              <a:t>radiative</a:t>
            </a:r>
            <a:r>
              <a:rPr lang="en-US" sz="1400" dirty="0" smtClean="0"/>
              <a:t> transfer algorithms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Use of profiles and radiances in regional modeling systems may influence operational centers (such as NCEP)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Positive results may cause them to pursue use of observations they otherwise might have ignored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err="1" smtClean="0"/>
              <a:t>SPoRT</a:t>
            </a:r>
            <a:r>
              <a:rPr lang="en-US" sz="1400" dirty="0" smtClean="0"/>
              <a:t> will likely not transition code or capabilities to these centers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Lessons learned can be applied to current and future </a:t>
            </a:r>
            <a:r>
              <a:rPr lang="en-US" sz="1800" dirty="0" err="1" smtClean="0"/>
              <a:t>hyperspectral</a:t>
            </a:r>
            <a:r>
              <a:rPr lang="en-US" sz="1800" dirty="0" smtClean="0"/>
              <a:t> sounders such as IASI (EUMETSAT) or </a:t>
            </a:r>
            <a:r>
              <a:rPr lang="en-US" sz="1800" dirty="0" err="1" smtClean="0"/>
              <a:t>CrIS</a:t>
            </a:r>
            <a:r>
              <a:rPr lang="en-US" sz="1800" dirty="0" smtClean="0"/>
              <a:t> (NOAA/NASA)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Profile Accomplishments Since 2007 SAC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457200" y="1291516"/>
            <a:ext cx="8229600" cy="4715145"/>
          </a:xfrm>
        </p:spPr>
        <p:txBody>
          <a:bodyPr/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“</a:t>
            </a:r>
            <a:r>
              <a:rPr lang="en-US" sz="1800" dirty="0" err="1" smtClean="0"/>
              <a:t>SPoRT</a:t>
            </a:r>
            <a:r>
              <a:rPr lang="en-US" sz="1800" dirty="0" smtClean="0"/>
              <a:t> should migrate away from ADAS as soon as possible; GSI or something more mainstream would definitely be preferable”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400" dirty="0" smtClean="0"/>
              <a:t>Began using WRF-</a:t>
            </a:r>
            <a:r>
              <a:rPr lang="en-US" sz="1400" dirty="0" err="1" smtClean="0"/>
              <a:t>Var</a:t>
            </a:r>
            <a:r>
              <a:rPr lang="en-US" sz="1400" dirty="0" smtClean="0"/>
              <a:t> in autumn/winter 2007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“</a:t>
            </a:r>
            <a:r>
              <a:rPr lang="en-US" sz="1800" dirty="0" err="1" smtClean="0"/>
              <a:t>SPoRT</a:t>
            </a:r>
            <a:r>
              <a:rPr lang="en-US" sz="1800" dirty="0" smtClean="0"/>
              <a:t> should take into consideration their computing resources”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400" dirty="0" smtClean="0"/>
              <a:t>Use Goddard NCCS Discover supercomputer for processing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“</a:t>
            </a:r>
            <a:r>
              <a:rPr lang="en-US" sz="1800" dirty="0" err="1" smtClean="0"/>
              <a:t>SPoRT</a:t>
            </a:r>
            <a:r>
              <a:rPr lang="en-US" sz="1800" dirty="0" smtClean="0"/>
              <a:t> took SAC’s recommendation to move from the Pacific to their domain, but there has only been one case”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400" dirty="0" smtClean="0"/>
              <a:t>Continue to use CONUS domain with SEUS emphasis</a:t>
            </a:r>
          </a:p>
          <a:p>
            <a:pPr marL="630238" lvl="1" indent="-173038" eaLnBrk="1" hangingPunct="1">
              <a:spcBef>
                <a:spcPts val="600"/>
              </a:spcBef>
            </a:pPr>
            <a:r>
              <a:rPr lang="en-US" sz="1400" dirty="0" smtClean="0"/>
              <a:t>37-day case study period from 17 January – 22 February 2007</a:t>
            </a:r>
            <a:endParaRPr lang="en-US" sz="18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AIRS profiles yield improved precipitation, temperature, and moisture forecasts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Conference Papers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2007 EUMETSAT (Amsterdam)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2008, 2009 WRF User’s Conferences (Boulder)</a:t>
            </a:r>
          </a:p>
          <a:p>
            <a:pPr marL="573088" lvl="1" indent="-173038" eaLnBrk="1" hangingPunct="1">
              <a:spcBef>
                <a:spcPts val="600"/>
              </a:spcBef>
            </a:pPr>
            <a:r>
              <a:rPr lang="en-US" sz="1400" dirty="0" smtClean="0"/>
              <a:t>2009 AMS (Phoenix)</a:t>
            </a:r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1800" dirty="0" smtClean="0"/>
              <a:t>Draft of journal paper revealed some limitations to the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5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Profiles Methodology</a:t>
            </a:r>
            <a:endParaRPr lang="en-US" sz="2000" dirty="0" smtClean="0"/>
          </a:p>
        </p:txBody>
      </p:sp>
      <p:pic>
        <p:nvPicPr>
          <p:cNvPr id="6148" name="Picture 12" descr="qc_plot_070117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1262063"/>
            <a:ext cx="36195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7"/>
          <p:cNvSpPr txBox="1">
            <a:spLocks noChangeArrowheads="1"/>
          </p:cNvSpPr>
          <p:nvPr/>
        </p:nvSpPr>
        <p:spPr bwMode="auto">
          <a:xfrm>
            <a:off x="5997575" y="98107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AIRS QI’s for 17 Jan 2007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1175404"/>
            <a:ext cx="5981700" cy="213904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L2 </a:t>
            </a:r>
            <a:r>
              <a:rPr lang="en-US" dirty="0">
                <a:latin typeface="+mn-lt"/>
              </a:rPr>
              <a:t>Version 5 temperature and moisture profiles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28-level </a:t>
            </a:r>
            <a:r>
              <a:rPr lang="en-US" dirty="0">
                <a:latin typeface="+mn-lt"/>
              </a:rPr>
              <a:t>standard product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Land </a:t>
            </a:r>
            <a:r>
              <a:rPr lang="en-US" dirty="0">
                <a:latin typeface="+mn-lt"/>
              </a:rPr>
              <a:t>and water soundings w/ separate errors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Quality </a:t>
            </a:r>
            <a:r>
              <a:rPr lang="en-US" dirty="0">
                <a:latin typeface="+mn-lt"/>
              </a:rPr>
              <a:t>control using </a:t>
            </a:r>
            <a:r>
              <a:rPr lang="en-US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best</a:t>
            </a:r>
            <a:r>
              <a:rPr lang="en-US" dirty="0">
                <a:latin typeface="+mn-lt"/>
              </a:rPr>
              <a:t> value in each </a:t>
            </a:r>
            <a:r>
              <a:rPr lang="en-US" dirty="0" smtClean="0">
                <a:latin typeface="+mn-lt"/>
              </a:rPr>
              <a:t>profile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Sensitivity study assimilating only AIRS profiles</a:t>
            </a:r>
          </a:p>
          <a:p>
            <a:pPr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789885" y="3717482"/>
            <a:ext cx="3314700" cy="19851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B-matrix from “</a:t>
            </a:r>
            <a:r>
              <a:rPr lang="en-US" dirty="0" err="1" smtClean="0">
                <a:latin typeface="+mn-lt"/>
              </a:rPr>
              <a:t>gen_be</a:t>
            </a:r>
            <a:r>
              <a:rPr lang="en-US" dirty="0" smtClean="0">
                <a:latin typeface="+mn-lt"/>
              </a:rPr>
              <a:t>” 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WRF </a:t>
            </a:r>
            <a:r>
              <a:rPr lang="en-US" dirty="0">
                <a:latin typeface="+mn-lt"/>
              </a:rPr>
              <a:t>initialized with 40-km NAM at 0000 </a:t>
            </a:r>
            <a:r>
              <a:rPr lang="en-US" dirty="0" smtClean="0">
                <a:latin typeface="+mn-lt"/>
              </a:rPr>
              <a:t>UTC (cold start)</a:t>
            </a:r>
            <a:endParaRPr lang="en-US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12-km </a:t>
            </a:r>
            <a:r>
              <a:rPr lang="en-US" dirty="0">
                <a:latin typeface="+mn-lt"/>
              </a:rPr>
              <a:t>analysis and model grid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Short </a:t>
            </a:r>
            <a:r>
              <a:rPr lang="en-US" dirty="0">
                <a:latin typeface="+mn-lt"/>
              </a:rPr>
              <a:t>WRF forecast used as background for analysis</a:t>
            </a:r>
          </a:p>
        </p:txBody>
      </p:sp>
      <p:grpSp>
        <p:nvGrpSpPr>
          <p:cNvPr id="6152" name="Group 21"/>
          <p:cNvGrpSpPr>
            <a:grpSpLocks/>
          </p:cNvGrpSpPr>
          <p:nvPr/>
        </p:nvGrpSpPr>
        <p:grpSpPr bwMode="auto">
          <a:xfrm>
            <a:off x="0" y="3505200"/>
            <a:ext cx="5751513" cy="2743200"/>
            <a:chOff x="0" y="3600450"/>
            <a:chExt cx="5751513" cy="2743200"/>
          </a:xfrm>
        </p:grpSpPr>
        <p:pic>
          <p:nvPicPr>
            <p:cNvPr id="6154" name="Picture 19" descr="tmpc_err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600450"/>
              <a:ext cx="2915367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5" descr="relh_err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8132" y="3609943"/>
              <a:ext cx="2903381" cy="269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TextBox 22"/>
            <p:cNvSpPr txBox="1">
              <a:spLocks noChangeArrowheads="1"/>
            </p:cNvSpPr>
            <p:nvPr/>
          </p:nvSpPr>
          <p:spPr bwMode="auto">
            <a:xfrm>
              <a:off x="361968" y="3638517"/>
              <a:ext cx="971604" cy="6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/>
                <a:t>BKGD</a:t>
              </a:r>
            </a:p>
            <a:p>
              <a:r>
                <a:rPr lang="en-US" sz="1100" b="1">
                  <a:solidFill>
                    <a:srgbClr val="0000FF"/>
                  </a:solidFill>
                </a:rPr>
                <a:t>AIRS water</a:t>
              </a:r>
            </a:p>
            <a:p>
              <a:r>
                <a:rPr lang="en-US" sz="1100" b="1">
                  <a:solidFill>
                    <a:srgbClr val="339933"/>
                  </a:solidFill>
                </a:rPr>
                <a:t>AIRS land</a:t>
              </a:r>
            </a:p>
          </p:txBody>
        </p:sp>
      </p:grpSp>
      <p:sp>
        <p:nvSpPr>
          <p:cNvPr id="6153" name="TextBox 26"/>
          <p:cNvSpPr txBox="1">
            <a:spLocks noChangeArrowheads="1"/>
          </p:cNvSpPr>
          <p:nvPr/>
        </p:nvSpPr>
        <p:spPr bwMode="auto">
          <a:xfrm>
            <a:off x="895350" y="3190875"/>
            <a:ext cx="407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Current Analysis Error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Profile Precipitation Verification</a:t>
            </a:r>
            <a:endParaRPr lang="en-US" sz="2000" dirty="0" smtClean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1295400"/>
            <a:ext cx="3013075" cy="44165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Combined forecast results for 12-48 hr forecasts of precipitation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Equitable Threat Score </a:t>
            </a:r>
            <a:r>
              <a:rPr lang="en-US" dirty="0">
                <a:latin typeface="+mn-lt"/>
              </a:rPr>
              <a:t>shows </a:t>
            </a:r>
            <a:r>
              <a:rPr lang="en-US" dirty="0" smtClean="0">
                <a:latin typeface="+mn-lt"/>
              </a:rPr>
              <a:t>forecasted and observed precipitation matches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Improvement at all thresholds except lightest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Best results for moderate thresholds (28% at 12.7 mm/6h, 14% at 19.05 mm/6h, 90% at 25.40)</a:t>
            </a:r>
            <a:endParaRPr lang="en-US" sz="1400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Bias score shows </a:t>
            </a:r>
            <a:r>
              <a:rPr lang="en-US" dirty="0" smtClean="0">
                <a:latin typeface="+mn-lt"/>
              </a:rPr>
              <a:t>F/O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Improved (closer to 1) for all thresholds</a:t>
            </a:r>
            <a:endParaRPr lang="en-US" sz="1400" dirty="0">
              <a:latin typeface="+mn-lt"/>
            </a:endParaRPr>
          </a:p>
        </p:txBody>
      </p:sp>
      <p:pic>
        <p:nvPicPr>
          <p:cNvPr id="717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393" y="1371273"/>
            <a:ext cx="600617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10800000">
            <a:off x="3744311" y="2979683"/>
            <a:ext cx="4721773" cy="63062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20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21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8195" name="Title 1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Profile Comparison to NAM Analyses</a:t>
            </a:r>
            <a:endParaRPr lang="en-US" sz="2000" dirty="0" smtClean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7625" y="4214649"/>
            <a:ext cx="8918575" cy="19543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Temperature and height </a:t>
            </a:r>
            <a:r>
              <a:rPr lang="en-US" dirty="0" smtClean="0">
                <a:latin typeface="+mn-lt"/>
              </a:rPr>
              <a:t>bias </a:t>
            </a:r>
            <a:r>
              <a:rPr lang="en-US" dirty="0">
                <a:latin typeface="+mn-lt"/>
              </a:rPr>
              <a:t>for combined 12-48 h forecasts compared to NAM </a:t>
            </a:r>
            <a:r>
              <a:rPr lang="en-US" dirty="0" smtClean="0">
                <a:latin typeface="+mn-lt"/>
              </a:rPr>
              <a:t>analyses</a:t>
            </a:r>
            <a:endParaRPr lang="en-US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Lower level </a:t>
            </a:r>
            <a:r>
              <a:rPr lang="en-US" dirty="0" smtClean="0">
                <a:latin typeface="+mn-lt"/>
              </a:rPr>
              <a:t>warming; upper level cooling </a:t>
            </a:r>
            <a:r>
              <a:rPr lang="en-US" dirty="0">
                <a:latin typeface="+mn-lt"/>
              </a:rPr>
              <a:t>resulting in improved </a:t>
            </a:r>
            <a:r>
              <a:rPr lang="en-US" dirty="0" smtClean="0">
                <a:latin typeface="+mn-lt"/>
              </a:rPr>
              <a:t>forecasts </a:t>
            </a:r>
            <a:endParaRPr lang="en-US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err="1" smtClean="0">
                <a:latin typeface="+mn-lt"/>
              </a:rPr>
              <a:t>Geopotential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height </a:t>
            </a:r>
            <a:r>
              <a:rPr lang="en-US" dirty="0" smtClean="0">
                <a:latin typeface="+mn-lt"/>
              </a:rPr>
              <a:t>shifts </a:t>
            </a:r>
            <a:r>
              <a:rPr lang="en-US" dirty="0">
                <a:latin typeface="+mn-lt"/>
              </a:rPr>
              <a:t>throughout the entire </a:t>
            </a:r>
            <a:r>
              <a:rPr lang="en-US" dirty="0" smtClean="0">
                <a:latin typeface="+mn-lt"/>
              </a:rPr>
              <a:t>troposphere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Improves mid- and upper-level heights; degrades low level heights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Larger than expected MSLP analysis increments the main culprit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Improve </a:t>
            </a:r>
            <a:r>
              <a:rPr lang="en-US" sz="1400" dirty="0">
                <a:latin typeface="+mn-lt"/>
              </a:rPr>
              <a:t>lower level heights/surface pressure to improve entire column bias</a:t>
            </a:r>
          </a:p>
        </p:txBody>
      </p: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858838" y="1103313"/>
            <a:ext cx="3781425" cy="3151187"/>
            <a:chOff x="858728" y="1104102"/>
            <a:chExt cx="3782054" cy="3150398"/>
          </a:xfrm>
        </p:grpSpPr>
        <p:pic>
          <p:nvPicPr>
            <p:cNvPr id="8204" name="Picture 16" descr="T_bia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8728" y="1104102"/>
              <a:ext cx="3782054" cy="315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191444" y="1296141"/>
              <a:ext cx="190532" cy="126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4610100" y="1192213"/>
            <a:ext cx="3759200" cy="3036887"/>
            <a:chOff x="4610100" y="1192276"/>
            <a:chExt cx="3759200" cy="3036824"/>
          </a:xfrm>
        </p:grpSpPr>
        <p:pic>
          <p:nvPicPr>
            <p:cNvPr id="8202" name="Picture 19" descr="Z_bias.pn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0100" y="1192276"/>
              <a:ext cx="3759200" cy="3036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7962900" y="1308161"/>
              <a:ext cx="190500" cy="126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46900" y="1219200"/>
            <a:ext cx="1416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latin typeface="+mn-lt"/>
              </a:rPr>
              <a:t>CNTL</a:t>
            </a:r>
          </a:p>
          <a:p>
            <a:pPr algn="r">
              <a:defRPr/>
            </a:pPr>
            <a:r>
              <a:rPr lang="en-US" dirty="0">
                <a:latin typeface="+mn-lt"/>
              </a:rPr>
              <a:t>AIRS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315200" y="1409700"/>
            <a:ext cx="381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15200" y="1689100"/>
            <a:ext cx="3810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4559300" y="1066800"/>
            <a:ext cx="4546600" cy="2857500"/>
            <a:chOff x="0" y="1066800"/>
            <a:chExt cx="4546600" cy="2857500"/>
          </a:xfrm>
        </p:grpSpPr>
        <p:pic>
          <p:nvPicPr>
            <p:cNvPr id="9224" name="Picture 4" descr="mslp_diff_fiel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19700"/>
              <a:ext cx="4546600" cy="250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TextBox 5"/>
            <p:cNvSpPr txBox="1">
              <a:spLocks noChangeArrowheads="1"/>
            </p:cNvSpPr>
            <p:nvPr/>
          </p:nvSpPr>
          <p:spPr bwMode="auto">
            <a:xfrm>
              <a:off x="63500" y="1066800"/>
              <a:ext cx="4318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MSLP Analysis Increment (ALYS-BKGD)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292100" y="1066800"/>
            <a:ext cx="4305300" cy="2844800"/>
            <a:chOff x="4622800" y="1066800"/>
            <a:chExt cx="4305300" cy="2844800"/>
          </a:xfrm>
        </p:grpSpPr>
        <p:pic>
          <p:nvPicPr>
            <p:cNvPr id="9222" name="Picture 7" descr="100_tmpc_diff_field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2800" y="1400922"/>
              <a:ext cx="4305300" cy="2510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Box 8"/>
            <p:cNvSpPr txBox="1">
              <a:spLocks noChangeArrowheads="1"/>
            </p:cNvSpPr>
            <p:nvPr/>
          </p:nvSpPr>
          <p:spPr bwMode="auto">
            <a:xfrm>
              <a:off x="4686300" y="1066800"/>
              <a:ext cx="3873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100 </a:t>
              </a:r>
              <a:r>
                <a:rPr lang="en-US" i="1" dirty="0" err="1">
                  <a:solidFill>
                    <a:srgbClr val="FF0000"/>
                  </a:solidFill>
                </a:rPr>
                <a:t>hPa</a:t>
              </a:r>
              <a:r>
                <a:rPr lang="en-US" i="1" dirty="0">
                  <a:solidFill>
                    <a:srgbClr val="FF0000"/>
                  </a:solidFill>
                </a:rPr>
                <a:t> Innovations (AIRS-BKGD)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225" y="4168673"/>
            <a:ext cx="9096375" cy="1938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100 </a:t>
            </a:r>
            <a:r>
              <a:rPr lang="en-US" dirty="0" err="1">
                <a:latin typeface="+mn-lt"/>
              </a:rPr>
              <a:t>hPa</a:t>
            </a:r>
            <a:r>
              <a:rPr lang="en-US" dirty="0">
                <a:latin typeface="+mn-lt"/>
              </a:rPr>
              <a:t> AIRS is cooler than the background (especially south of 30</a:t>
            </a:r>
            <a:r>
              <a:rPr lang="en-US" baseline="30000" dirty="0">
                <a:latin typeface="+mn-lt"/>
              </a:rPr>
              <a:t>o</a:t>
            </a:r>
            <a:r>
              <a:rPr lang="en-US" dirty="0">
                <a:latin typeface="+mn-lt"/>
              </a:rPr>
              <a:t>N)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Analysis lower levels warm to compensate </a:t>
            </a:r>
            <a:r>
              <a:rPr lang="en-US" dirty="0" smtClean="0">
                <a:latin typeface="+mn-lt"/>
              </a:rPr>
              <a:t>for </a:t>
            </a:r>
            <a:r>
              <a:rPr lang="en-US" dirty="0">
                <a:latin typeface="+mn-lt"/>
              </a:rPr>
              <a:t>upper-level </a:t>
            </a:r>
            <a:r>
              <a:rPr lang="en-US" dirty="0" smtClean="0">
                <a:latin typeface="+mn-lt"/>
              </a:rPr>
              <a:t>cooling</a:t>
            </a:r>
            <a:endParaRPr lang="en-US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Temperature decrease leads to </a:t>
            </a:r>
            <a:r>
              <a:rPr lang="en-US" dirty="0">
                <a:latin typeface="+mn-lt"/>
              </a:rPr>
              <a:t>atmospheric expansion </a:t>
            </a:r>
            <a:r>
              <a:rPr lang="en-US" dirty="0" smtClean="0">
                <a:latin typeface="+mn-lt"/>
              </a:rPr>
              <a:t>resulting in higher </a:t>
            </a:r>
            <a:r>
              <a:rPr lang="en-US" dirty="0">
                <a:latin typeface="+mn-lt"/>
              </a:rPr>
              <a:t>surface pressure and </a:t>
            </a:r>
            <a:r>
              <a:rPr lang="en-US" dirty="0" smtClean="0">
                <a:latin typeface="+mn-lt"/>
              </a:rPr>
              <a:t>heights</a:t>
            </a:r>
            <a:endParaRPr lang="en-US" u="sng" dirty="0" smtClean="0">
              <a:latin typeface="+mn-lt"/>
            </a:endParaRP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Upper level AIRS profiles are too cold over Gulf of Mexico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Model vertical resolution too coarse near </a:t>
            </a:r>
            <a:r>
              <a:rPr lang="en-US" sz="1400" dirty="0" err="1" smtClean="0">
                <a:latin typeface="+mn-lt"/>
              </a:rPr>
              <a:t>tropopause</a:t>
            </a:r>
            <a:endParaRPr lang="en-US" sz="1400" dirty="0">
              <a:latin typeface="+mn-lt"/>
            </a:endParaRPr>
          </a:p>
        </p:txBody>
      </p:sp>
      <p:sp>
        <p:nvSpPr>
          <p:cNvPr id="9221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AIRS Profile Analysis Impact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Group 16"/>
          <p:cNvGrpSpPr>
            <a:grpSpLocks/>
          </p:cNvGrpSpPr>
          <p:nvPr/>
        </p:nvGrpSpPr>
        <p:grpSpPr bwMode="auto">
          <a:xfrm>
            <a:off x="4781550" y="1511300"/>
            <a:ext cx="4235450" cy="4813300"/>
            <a:chOff x="4781550" y="1320800"/>
            <a:chExt cx="4235450" cy="4813300"/>
          </a:xfrm>
        </p:grpSpPr>
        <p:pic>
          <p:nvPicPr>
            <p:cNvPr id="10247" name="Picture 2"/>
            <p:cNvPicPr>
              <a:picLocks noChangeArrowheads="1"/>
            </p:cNvPicPr>
            <p:nvPr/>
          </p:nvPicPr>
          <p:blipFill>
            <a:blip r:embed="rId2" cstate="print"/>
            <a:srcRect l="17500" t="11719" r="37500" b="14844"/>
            <a:stretch>
              <a:fillRect/>
            </a:stretch>
          </p:blipFill>
          <p:spPr bwMode="auto">
            <a:xfrm>
              <a:off x="4781550" y="1355724"/>
              <a:ext cx="4229100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499100" y="1320800"/>
              <a:ext cx="34798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37200" y="5892800"/>
              <a:ext cx="34798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50" name="TextBox 20"/>
            <p:cNvSpPr txBox="1">
              <a:spLocks noChangeArrowheads="1"/>
            </p:cNvSpPr>
            <p:nvPr/>
          </p:nvSpPr>
          <p:spPr bwMode="auto">
            <a:xfrm>
              <a:off x="5308600" y="1638300"/>
              <a:ext cx="1422400" cy="1200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WRF BKGD</a:t>
              </a:r>
            </a:p>
            <a:p>
              <a:r>
                <a:rPr lang="en-US">
                  <a:solidFill>
                    <a:srgbClr val="FF0000"/>
                  </a:solidFill>
                </a:rPr>
                <a:t>NAM ICs</a:t>
              </a:r>
            </a:p>
            <a:p>
              <a:r>
                <a:rPr lang="en-US">
                  <a:solidFill>
                    <a:srgbClr val="66FF33"/>
                  </a:solidFill>
                </a:rPr>
                <a:t>RAOB</a:t>
              </a:r>
            </a:p>
            <a:p>
              <a:r>
                <a:rPr lang="en-US">
                  <a:solidFill>
                    <a:srgbClr val="0000FF"/>
                  </a:solidFill>
                </a:rPr>
                <a:t>AIRS</a:t>
              </a:r>
            </a:p>
          </p:txBody>
        </p:sp>
      </p:grpSp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25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0243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Cold AIRS Profiles Near Tropopause</a:t>
            </a:r>
            <a:endParaRPr lang="en-US" sz="2000" smtClean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7625" y="1707939"/>
            <a:ext cx="4810125" cy="38625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Consistent pattern </a:t>
            </a:r>
            <a:r>
              <a:rPr lang="en-US" dirty="0" smtClean="0">
                <a:latin typeface="+mn-lt"/>
              </a:rPr>
              <a:t>in profiles for </a:t>
            </a:r>
            <a:r>
              <a:rPr lang="en-US" dirty="0">
                <a:latin typeface="+mn-lt"/>
              </a:rPr>
              <a:t>much of January-February 2007 timeframe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AIRS is approximately 3-7</a:t>
            </a:r>
            <a:r>
              <a:rPr lang="en-US" baseline="30000" dirty="0">
                <a:latin typeface="+mn-lt"/>
              </a:rPr>
              <a:t>o</a:t>
            </a:r>
            <a:r>
              <a:rPr lang="en-US" dirty="0">
                <a:latin typeface="+mn-lt"/>
              </a:rPr>
              <a:t>C cooler than background over Gulf of Mexico at 100 </a:t>
            </a:r>
            <a:r>
              <a:rPr lang="en-US" dirty="0" err="1">
                <a:latin typeface="+mn-lt"/>
              </a:rPr>
              <a:t>hPa</a:t>
            </a:r>
            <a:endParaRPr lang="en-US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Impact </a:t>
            </a:r>
            <a:r>
              <a:rPr lang="en-US" dirty="0">
                <a:latin typeface="+mn-lt"/>
              </a:rPr>
              <a:t>from best part of profile (mid-troposphere) is reduced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Others </a:t>
            </a:r>
            <a:r>
              <a:rPr lang="en-US" dirty="0">
                <a:latin typeface="+mn-lt"/>
              </a:rPr>
              <a:t>have not used profile data above 400 </a:t>
            </a:r>
            <a:r>
              <a:rPr lang="en-US" dirty="0" err="1">
                <a:latin typeface="+mn-lt"/>
              </a:rPr>
              <a:t>hPa</a:t>
            </a:r>
            <a:r>
              <a:rPr lang="en-US" dirty="0">
                <a:latin typeface="+mn-lt"/>
              </a:rPr>
              <a:t> (Auligne, personal communication), but there is valuable information at these levels </a:t>
            </a:r>
            <a:endParaRPr lang="en-US" dirty="0" smtClean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Better handling of observations (and their errors) at upper levels is necessary</a:t>
            </a:r>
          </a:p>
          <a:p>
            <a:pPr marL="173038" indent="-173038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sp>
        <p:nvSpPr>
          <p:cNvPr id="10246" name="TextBox 21"/>
          <p:cNvSpPr txBox="1">
            <a:spLocks noChangeArrowheads="1"/>
          </p:cNvSpPr>
          <p:nvPr/>
        </p:nvSpPr>
        <p:spPr bwMode="auto">
          <a:xfrm>
            <a:off x="5346700" y="1155700"/>
            <a:ext cx="307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Key West Soundings at 08 UTC on 17 January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1280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128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1267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Vertical Resolution of Analysis Grid</a:t>
            </a:r>
            <a:endParaRPr lang="en-US" sz="2000" smtClean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1213510"/>
            <a:ext cx="3570890" cy="46012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37-level resolution not adequate to capture all features in initial conditions (ICs)</a:t>
            </a:r>
            <a:endParaRPr lang="en-US" dirty="0">
              <a:latin typeface="+mn-lt"/>
            </a:endParaRP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Interpolation of NAM initial conditions to WRF led to the background field being 2-3</a:t>
            </a:r>
            <a:r>
              <a:rPr lang="en-US" baseline="30000" dirty="0">
                <a:latin typeface="+mn-lt"/>
              </a:rPr>
              <a:t>o</a:t>
            </a:r>
            <a:r>
              <a:rPr lang="en-US" dirty="0">
                <a:latin typeface="+mn-lt"/>
              </a:rPr>
              <a:t>C too </a:t>
            </a:r>
            <a:r>
              <a:rPr lang="en-US" dirty="0" smtClean="0">
                <a:latin typeface="+mn-lt"/>
              </a:rPr>
              <a:t>warm</a:t>
            </a:r>
            <a:endParaRPr lang="en-US" sz="1400" dirty="0" smtClean="0">
              <a:latin typeface="+mn-lt"/>
            </a:endParaRP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analysis balance compensates cold change aloft by warming other levels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large changes to surface pressure</a:t>
            </a:r>
          </a:p>
          <a:p>
            <a:pPr marL="630238" lvl="1" indent="-173038">
              <a:spcBef>
                <a:spcPts val="600"/>
              </a:spcBef>
              <a:buSzPct val="100000"/>
              <a:buFont typeface="Calibri" pitchFamily="34" charset="0"/>
              <a:buChar char="–"/>
              <a:defRPr/>
            </a:pPr>
            <a:r>
              <a:rPr lang="en-US" sz="1400" dirty="0" smtClean="0">
                <a:latin typeface="+mn-lt"/>
              </a:rPr>
              <a:t>Higher heights throughout vertical column as seen in bias shift</a:t>
            </a:r>
          </a:p>
          <a:p>
            <a:pPr marL="173038" indent="-173038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Select model levels that are representative of both initial conditions and observations to reduce interpolation errors</a:t>
            </a:r>
          </a:p>
        </p:txBody>
      </p:sp>
      <p:sp>
        <p:nvSpPr>
          <p:cNvPr id="11269" name="TextBox 23"/>
          <p:cNvSpPr txBox="1">
            <a:spLocks noChangeArrowheads="1"/>
          </p:cNvSpPr>
          <p:nvPr/>
        </p:nvSpPr>
        <p:spPr bwMode="auto">
          <a:xfrm>
            <a:off x="4191000" y="1066800"/>
            <a:ext cx="488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Model/Ob Soundings near Key West 1/17/07</a:t>
            </a:r>
          </a:p>
        </p:txBody>
      </p:sp>
      <p:grpSp>
        <p:nvGrpSpPr>
          <p:cNvPr id="11270" name="Group 24"/>
          <p:cNvGrpSpPr>
            <a:grpSpLocks/>
          </p:cNvGrpSpPr>
          <p:nvPr/>
        </p:nvGrpSpPr>
        <p:grpSpPr bwMode="auto">
          <a:xfrm>
            <a:off x="3429000" y="1476374"/>
            <a:ext cx="5734050" cy="4593349"/>
            <a:chOff x="3600450" y="1190625"/>
            <a:chExt cx="5562600" cy="3333750"/>
          </a:xfrm>
        </p:grpSpPr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3600450" y="1190625"/>
              <a:ext cx="5562600" cy="3333750"/>
              <a:chOff x="3400425" y="1123950"/>
              <a:chExt cx="5562600" cy="3333750"/>
            </a:xfrm>
          </p:grpSpPr>
          <p:pic>
            <p:nvPicPr>
              <p:cNvPr id="11276" name="Picture 2"/>
              <p:cNvPicPr>
                <a:picLocks noChangeArrowheads="1"/>
              </p:cNvPicPr>
              <p:nvPr/>
            </p:nvPicPr>
            <p:blipFill>
              <a:blip r:embed="rId4" cstate="print"/>
              <a:srcRect l="14999" t="11719" r="38126" b="14844"/>
              <a:stretch>
                <a:fillRect/>
              </a:stretch>
            </p:blipFill>
            <p:spPr bwMode="auto">
              <a:xfrm>
                <a:off x="6038850" y="1143000"/>
                <a:ext cx="2924175" cy="324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7" name="Picture 2"/>
              <p:cNvPicPr>
                <a:picLocks noChangeArrowheads="1"/>
              </p:cNvPicPr>
              <p:nvPr/>
            </p:nvPicPr>
            <p:blipFill>
              <a:blip r:embed="rId5" cstate="print"/>
              <a:srcRect l="14999" t="11719" r="39999" b="14844"/>
              <a:stretch>
                <a:fillRect/>
              </a:stretch>
            </p:blipFill>
            <p:spPr bwMode="auto">
              <a:xfrm>
                <a:off x="3400425" y="1143001"/>
                <a:ext cx="2926080" cy="3246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4257675" y="1123950"/>
                <a:ext cx="470535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152900" y="4305300"/>
                <a:ext cx="470535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275" name="TextBox 26"/>
            <p:cNvSpPr txBox="1">
              <a:spLocks noChangeArrowheads="1"/>
            </p:cNvSpPr>
            <p:nvPr/>
          </p:nvSpPr>
          <p:spPr bwMode="auto">
            <a:xfrm>
              <a:off x="3971924" y="1409701"/>
              <a:ext cx="1047751" cy="4690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NAM ICs</a:t>
              </a:r>
            </a:p>
            <a:p>
              <a:r>
                <a:rPr lang="en-US" sz="1200"/>
                <a:t>WRF BKGD</a:t>
              </a:r>
            </a:p>
            <a:p>
              <a:r>
                <a:rPr lang="en-US" sz="1200">
                  <a:solidFill>
                    <a:srgbClr val="66FF33"/>
                  </a:solidFill>
                </a:rPr>
                <a:t>RAOB</a:t>
              </a:r>
            </a:p>
          </p:txBody>
        </p:sp>
      </p:grpSp>
      <p:sp>
        <p:nvSpPr>
          <p:cNvPr id="11271" name="TextBox 31"/>
          <p:cNvSpPr txBox="1">
            <a:spLocks noChangeArrowheads="1"/>
          </p:cNvSpPr>
          <p:nvPr/>
        </p:nvSpPr>
        <p:spPr bwMode="auto">
          <a:xfrm>
            <a:off x="4324350" y="1333500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37 Sigma Levels</a:t>
            </a:r>
          </a:p>
        </p:txBody>
      </p:sp>
      <p:sp>
        <p:nvSpPr>
          <p:cNvPr id="11272" name="TextBox 32"/>
          <p:cNvSpPr txBox="1">
            <a:spLocks noChangeArrowheads="1"/>
          </p:cNvSpPr>
          <p:nvPr/>
        </p:nvSpPr>
        <p:spPr bwMode="auto">
          <a:xfrm>
            <a:off x="6848475" y="1333500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50 Sigma Levels</a:t>
            </a:r>
          </a:p>
        </p:txBody>
      </p:sp>
      <p:sp>
        <p:nvSpPr>
          <p:cNvPr id="24" name="Oval 23"/>
          <p:cNvSpPr/>
          <p:nvPr/>
        </p:nvSpPr>
        <p:spPr>
          <a:xfrm>
            <a:off x="5305425" y="2114549"/>
            <a:ext cx="419100" cy="4667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58125" y="2105024"/>
            <a:ext cx="419100" cy="4667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</TotalTime>
  <Words>1650</Words>
  <Application>Microsoft Office PowerPoint</Application>
  <PresentationFormat>On-screen Show (4:3)</PresentationFormat>
  <Paragraphs>197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Impact of AIRS Radiances and Profiles on WRF Forecasts</vt:lpstr>
      <vt:lpstr>Relevance to NASA/SPoRT</vt:lpstr>
      <vt:lpstr>Profile Accomplishments Since 2007 SAC</vt:lpstr>
      <vt:lpstr>Profiles Methodology</vt:lpstr>
      <vt:lpstr>Profile Precipitation Verification</vt:lpstr>
      <vt:lpstr>Profile Comparison to NAM Analyses</vt:lpstr>
      <vt:lpstr>AIRS Profile Analysis Impact</vt:lpstr>
      <vt:lpstr>Cold AIRS Profiles Near Tropopause</vt:lpstr>
      <vt:lpstr>Vertical Resolution of Analysis Grid</vt:lpstr>
      <vt:lpstr>Radiance Accomplishments Since 2007 SAC</vt:lpstr>
      <vt:lpstr>Methodology (Radiances)</vt:lpstr>
      <vt:lpstr>Comparison to Independent Dataset</vt:lpstr>
      <vt:lpstr>Height Anomaly Correlation</vt:lpstr>
      <vt:lpstr>Radiance Precipitation Verification</vt:lpstr>
      <vt:lpstr>CO2 Sorting Verification</vt:lpstr>
      <vt:lpstr>Summary/Conclusions</vt:lpstr>
      <vt:lpstr>Future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265</cp:revision>
  <dcterms:created xsi:type="dcterms:W3CDTF">2009-10-14T04:03:29Z</dcterms:created>
  <dcterms:modified xsi:type="dcterms:W3CDTF">2009-11-17T20:11:18Z</dcterms:modified>
</cp:coreProperties>
</file>