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8" r:id="rId2"/>
    <p:sldId id="296" r:id="rId3"/>
    <p:sldId id="275" r:id="rId4"/>
    <p:sldId id="262" r:id="rId5"/>
    <p:sldId id="263" r:id="rId6"/>
    <p:sldId id="264" r:id="rId7"/>
    <p:sldId id="266" r:id="rId8"/>
    <p:sldId id="276" r:id="rId9"/>
    <p:sldId id="277" r:id="rId10"/>
    <p:sldId id="278" r:id="rId11"/>
    <p:sldId id="279" r:id="rId12"/>
    <p:sldId id="280" r:id="rId13"/>
    <p:sldId id="281" r:id="rId14"/>
    <p:sldId id="293" r:id="rId15"/>
    <p:sldId id="298" r:id="rId16"/>
    <p:sldId id="288" r:id="rId17"/>
    <p:sldId id="287" r:id="rId18"/>
    <p:sldId id="299" r:id="rId19"/>
    <p:sldId id="295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9F9F9"/>
    <a:srgbClr val="FBFBFB"/>
    <a:srgbClr val="FAFAFA"/>
    <a:srgbClr val="FCFCFC"/>
    <a:srgbClr val="CC0000"/>
    <a:srgbClr val="A500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1" d="100"/>
          <a:sy n="121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E3CDD04-1E79-431C-AA4C-A61F2335CD33}" type="datetimeFigureOut">
              <a:rPr lang="en-US"/>
              <a:pPr/>
              <a:t>11/18/2009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A3E90B9-1165-468C-A353-910741983D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B45F648-C668-46B6-8492-607FF1A4FFB7}" type="datetimeFigureOut">
              <a:rPr lang="en-US"/>
              <a:pPr/>
              <a:t>11/18/2009</a:t>
            </a:fld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179F127-755B-450C-8636-EE455F9A1D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9D58-A4BF-4518-AFFE-1C652B74933B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456E-9032-497C-A6A3-8CA445B1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F63B-6CC6-4C04-ACF8-FE751BDEABC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B7FD-A3D4-41FD-94A5-9751E2471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E423-7032-44C0-910F-0793CF828F7B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51B1-12F2-421A-82F6-DB5C653F8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623A-07CC-4E71-A94A-1C87BEC0FA5C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28C9-D798-4587-A1B7-567887C4F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FE2E-949A-43FD-8350-9ED458DB5BDA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627E-A128-4083-A380-6DF2B07F4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42C4-AA99-4A23-BB5C-FD8751445C55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CD28-352E-4AF0-B2B1-28E68188A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BD4C-AF74-427A-B93D-FFCEC2577017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346E-4D35-4313-93EA-1FD84A2F7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BEEB-6B6C-4168-B867-BE8413705F1A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7981-7E13-4E11-B6BB-DA4735ADC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E4CB-DC8E-42B0-ADF2-DD5721728836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183-E4E2-40D8-B376-49A706B08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AF1F9-D3E6-4FBC-8A3E-827187753809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3549-35EB-414F-9BF4-B0967F2B9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F061-A0D1-43E5-B5E1-D53935D7DBB8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6C81-3187-4BED-B7B3-E0DDB52FC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A42C39-4AA8-40B6-88DB-F5A15D88DA8B}" type="datetimeFigureOut">
              <a:rPr lang="en-US"/>
              <a:pPr>
                <a:defRPr/>
              </a:pPr>
              <a:t>11/18/2009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552D4-48FD-4715-9788-78E2B98A3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goodmsj\My%20Documents\SPoRT\SAC%202005\Lightning%20Threat%20Product\LTG%20Threat%20Movie.avi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lob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6069013"/>
          </a:xfrm>
          <a:prstGeom prst="rect">
            <a:avLst/>
          </a:prstGeom>
          <a:solidFill>
            <a:schemeClr val="bg1">
              <a:lumMod val="9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0" y="1493838"/>
            <a:ext cx="9144000" cy="993775"/>
          </a:xfrm>
        </p:spPr>
        <p:txBody>
          <a:bodyPr/>
          <a:lstStyle/>
          <a:p>
            <a:pPr eaLnBrk="1" hangingPunct="1"/>
            <a:r>
              <a:rPr lang="en-US" smtClean="0"/>
              <a:t>The Lightning Warning Product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Fifth Meeting of the 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18-20 November, 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0100" y="2743200"/>
            <a:ext cx="2535238" cy="1282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600">
                <a:latin typeface="Calibri" pitchFamily="34" charset="0"/>
              </a:rPr>
              <a:t>Dennis Buechler</a:t>
            </a:r>
          </a:p>
          <a:p>
            <a:pPr algn="ctr"/>
            <a:r>
              <a:rPr lang="en-US" sz="2600">
                <a:latin typeface="Calibri" pitchFamily="34" charset="0"/>
              </a:rPr>
              <a:t>Geoffrey Stano </a:t>
            </a:r>
          </a:p>
          <a:p>
            <a:pPr algn="ctr"/>
            <a:r>
              <a:rPr lang="en-US" sz="2600">
                <a:latin typeface="Calibri" pitchFamily="34" charset="0"/>
              </a:rPr>
              <a:t>Richard Blakeslee</a:t>
            </a:r>
          </a:p>
        </p:txBody>
      </p:sp>
      <p:grpSp>
        <p:nvGrpSpPr>
          <p:cNvPr id="2055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205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6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3048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27-28 August 2003 Case Study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1524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10 km resolution grid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1 min time resolution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Grouped NALMA sources into flashes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A grid point is incremented by 1 when at least 1 source from a flash occurs in it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Also examined NLDN CG data 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Storm movement minimal on this day</a:t>
            </a:r>
          </a:p>
        </p:txBody>
      </p:sp>
      <p:grpSp>
        <p:nvGrpSpPr>
          <p:cNvPr id="327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277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277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1592263" y="1285875"/>
          <a:ext cx="6248400" cy="4857750"/>
        </p:xfrm>
        <a:graphic>
          <a:graphicData uri="http://schemas.openxmlformats.org/presentationml/2006/ole">
            <p:oleObj spid="_x0000_s33796" name="Photo Editor Photo" r:id="rId3" imgW="6095238" imgH="4877481" progId="MSPhotoEd.3">
              <p:embed/>
            </p:oleObj>
          </a:graphicData>
        </a:graphic>
      </p:graphicFrame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>
                <a:latin typeface="Calibri" pitchFamily="34" charset="0"/>
              </a:rPr>
              <a:t>Lightning Activity for Entire Domain</a:t>
            </a:r>
          </a:p>
        </p:txBody>
      </p:sp>
      <p:grpSp>
        <p:nvGrpSpPr>
          <p:cNvPr id="337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3799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80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380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1" name="Object 3"/>
          <p:cNvGraphicFramePr>
            <a:graphicFrameLocks noChangeAspect="1"/>
          </p:cNvGraphicFramePr>
          <p:nvPr/>
        </p:nvGraphicFramePr>
        <p:xfrm>
          <a:off x="1419225" y="1071563"/>
          <a:ext cx="6469063" cy="5173662"/>
        </p:xfrm>
        <a:graphic>
          <a:graphicData uri="http://schemas.openxmlformats.org/presentationml/2006/ole">
            <p:oleObj spid="_x0000_s34821" name="Photo Editor Photo" r:id="rId3" imgW="6095238" imgH="4877481" progId="MSPhotoEd.3">
              <p:embed/>
            </p:oleObj>
          </a:graphicData>
        </a:graphic>
      </p:graphicFrame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>
                <a:latin typeface="Calibri" pitchFamily="34" charset="0"/>
              </a:rPr>
              <a:t>Lightning Probability with Time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5400000">
            <a:off x="-485775" y="3336925"/>
            <a:ext cx="3810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Probability of More Lightning Given Grid Box Has Lightning Now</a:t>
            </a:r>
          </a:p>
        </p:txBody>
      </p:sp>
      <p:grpSp>
        <p:nvGrpSpPr>
          <p:cNvPr id="3482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4825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4828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9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0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Lightning Probability Product</a:t>
            </a:r>
          </a:p>
        </p:txBody>
      </p:sp>
      <p:graphicFrame>
        <p:nvGraphicFramePr>
          <p:cNvPr id="35845" name="Object 3"/>
          <p:cNvGraphicFramePr>
            <a:graphicFrameLocks noChangeAspect="1"/>
          </p:cNvGraphicFramePr>
          <p:nvPr/>
        </p:nvGraphicFramePr>
        <p:xfrm>
          <a:off x="457200" y="1390650"/>
          <a:ext cx="3994150" cy="5135563"/>
        </p:xfrm>
        <a:graphic>
          <a:graphicData uri="http://schemas.openxmlformats.org/presentationml/2006/ole">
            <p:oleObj spid="_x0000_s35845" name="Photo Editor Photo" r:id="rId3" imgW="6668431" imgH="8573697" progId="MSPhotoEd.3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4800600" y="1390650"/>
          <a:ext cx="3994150" cy="5135563"/>
        </p:xfrm>
        <a:graphic>
          <a:graphicData uri="http://schemas.openxmlformats.org/presentationml/2006/ole">
            <p:oleObj spid="_x0000_s35846" name="Photo Editor Photo" r:id="rId4" imgW="6668431" imgH="8573697" progId="MSPhotoEd.3">
              <p:embed/>
            </p:oleObj>
          </a:graphicData>
        </a:graphic>
      </p:graphicFrame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5848" name="Picture 4" descr="sportredblue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9" name="Picture 9" descr="nasa.gif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850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585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Lightning Probability Product</a:t>
            </a:r>
          </a:p>
        </p:txBody>
      </p:sp>
      <p:pic>
        <p:nvPicPr>
          <p:cNvPr id="52229" name="Picture 5" descr="P_LMA_GT_0_LMA_GT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20913"/>
            <a:ext cx="4652963" cy="3722687"/>
          </a:xfrm>
          <a:prstGeom prst="rect">
            <a:avLst/>
          </a:prstGeom>
          <a:noFill/>
        </p:spPr>
      </p:pic>
      <p:pic>
        <p:nvPicPr>
          <p:cNvPr id="52230" name="Picture 6" descr="per_map_2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88" y="1443038"/>
            <a:ext cx="4003675" cy="5146675"/>
          </a:xfrm>
          <a:prstGeom prst="rect">
            <a:avLst/>
          </a:prstGeom>
          <a:noFill/>
        </p:spPr>
      </p:pic>
      <p:grpSp>
        <p:nvGrpSpPr>
          <p:cNvPr id="52231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2232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3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2234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2235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 rot="-5400000">
            <a:off x="-1066799" y="3748087"/>
            <a:ext cx="30480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Probability of More Lightning Given Grid Box Has Lightning Now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57200" y="160020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Line with embedded supercells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Lightning Probability Product</a:t>
            </a:r>
          </a:p>
        </p:txBody>
      </p:sp>
      <p:grpSp>
        <p:nvGrpSpPr>
          <p:cNvPr id="58373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8374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75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376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8377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8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79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7200" y="2790825"/>
            <a:ext cx="4114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All lightning</a:t>
            </a:r>
            <a:endParaRPr lang="en-US" sz="32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POD 0.92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CSI 0.69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FAR 0.26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29200" y="2790825"/>
            <a:ext cx="28114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CG lightning</a:t>
            </a:r>
            <a:endParaRPr lang="en-US" sz="32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POD 0.95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CSI 0.12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FAR 0.88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1676400" y="1722438"/>
            <a:ext cx="594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itchFamily="34" charset="0"/>
              </a:rPr>
              <a:t>Statistics for lightning occurring within next 30 minutes (1% probability contour)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Additional Enhancements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Incorporate cell tracking algorithm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Estimate first lightning probability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Model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Satellite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Radar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User feedback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</p:txBody>
      </p:sp>
      <p:grpSp>
        <p:nvGrpSpPr>
          <p:cNvPr id="4608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608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608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609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760413" y="1447800"/>
          <a:ext cx="7621587" cy="4762500"/>
        </p:xfrm>
        <a:graphic>
          <a:graphicData uri="http://schemas.openxmlformats.org/presentationml/2006/ole">
            <p:oleObj spid="_x0000_s45060" name="Photo Editor Photo" r:id="rId3" imgW="7621064" imgH="4761905" progId="MSPhotoEd.3">
              <p:embed/>
            </p:oleObj>
          </a:graphicData>
        </a:graphic>
      </p:graphicFrame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en-US" sz="4000">
                <a:latin typeface="Calibri" pitchFamily="34" charset="0"/>
                <a:cs typeface="Arial" charset="0"/>
              </a:rPr>
              <a:t>1</a:t>
            </a:r>
            <a:r>
              <a:rPr lang="en-US" sz="4000" baseline="30000">
                <a:latin typeface="Calibri" pitchFamily="34" charset="0"/>
                <a:cs typeface="Arial" charset="0"/>
              </a:rPr>
              <a:t>st</a:t>
            </a:r>
            <a:r>
              <a:rPr lang="en-US" sz="4000">
                <a:latin typeface="Calibri" pitchFamily="34" charset="0"/>
                <a:cs typeface="Arial" charset="0"/>
              </a:rPr>
              <a:t> IC to 1</a:t>
            </a:r>
            <a:r>
              <a:rPr lang="en-US" sz="4000" baseline="30000">
                <a:latin typeface="Calibri" pitchFamily="34" charset="0"/>
                <a:cs typeface="Arial" charset="0"/>
              </a:rPr>
              <a:t>st</a:t>
            </a:r>
            <a:r>
              <a:rPr lang="en-US" sz="4000">
                <a:latin typeface="Calibri" pitchFamily="34" charset="0"/>
                <a:cs typeface="Arial" charset="0"/>
              </a:rPr>
              <a:t> CG Time</a:t>
            </a:r>
          </a:p>
        </p:txBody>
      </p:sp>
      <p:grpSp>
        <p:nvGrpSpPr>
          <p:cNvPr id="4506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5063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9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065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5066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7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8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4800" y="13716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Current lightning safety recommendation: Stay indoors for 30 minutes after the last thunder clap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Product shows the time elapsed since the last lightning occurrence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Need to determine optimum grid size, etc.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61446" name="Title 15"/>
          <p:cNvSpPr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New product- time since last lightning</a:t>
            </a:r>
          </a:p>
        </p:txBody>
      </p:sp>
      <p:pic>
        <p:nvPicPr>
          <p:cNvPr id="61447" name="Picture 7" descr="warn_map_1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43025"/>
            <a:ext cx="3732213" cy="4800600"/>
          </a:xfrm>
          <a:prstGeom prst="rect">
            <a:avLst/>
          </a:prstGeom>
          <a:noFill/>
        </p:spPr>
      </p:pic>
      <p:grpSp>
        <p:nvGrpSpPr>
          <p:cNvPr id="6144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449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50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45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45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Future Work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11430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>
              <a:solidFill>
                <a:srgbClr val="D9D9D9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Use GLM proxy data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Investigate alternate products and </a:t>
            </a:r>
            <a:r>
              <a:rPr lang="en-US" sz="3200">
                <a:latin typeface="Calibri" pitchFamily="34" charset="0"/>
              </a:rPr>
              <a:t>visualizations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Provide displays to NWS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Estimate first lightning probability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Model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Satellite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Radar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grpSp>
        <p:nvGrpSpPr>
          <p:cNvPr id="5427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427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428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428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Title 15"/>
          <p:cNvSpPr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2007 SAC Meeting</a:t>
            </a:r>
          </a:p>
        </p:txBody>
      </p:sp>
      <p:pic>
        <p:nvPicPr>
          <p:cNvPr id="56333" name="LTG Threat Movi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70038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4876800" y="5303838"/>
            <a:ext cx="396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Blue pixels indicate LMA detected lightning activity in last 5 min: red indicates cloud-to-ground lightning. </a:t>
            </a:r>
          </a:p>
        </p:txBody>
      </p:sp>
      <p:sp>
        <p:nvSpPr>
          <p:cNvPr id="56335" name="Content Placeholder 16"/>
          <p:cNvSpPr>
            <a:spLocks/>
          </p:cNvSpPr>
          <p:nvPr/>
        </p:nvSpPr>
        <p:spPr bwMode="auto">
          <a:xfrm>
            <a:off x="609600" y="1570038"/>
            <a:ext cx="40386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Explore other nowcasting applications for total lightning data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Lightning warnings/alerts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First CG nowcasting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Eye towards future GOES-R GLM applications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grpSp>
        <p:nvGrpSpPr>
          <p:cNvPr id="56336" name="Group 13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6337" name="Picture 4" descr="sportredblue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8" name="Picture 6" descr="nasa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33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634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4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56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3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Questions?</a:t>
            </a:r>
          </a:p>
        </p:txBody>
      </p:sp>
      <p:grpSp>
        <p:nvGrpSpPr>
          <p:cNvPr id="62469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2470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1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2472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247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5126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8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513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5123" name="Title 1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Accomplishments since SAC 2007 Meeting</a:t>
            </a:r>
          </a:p>
        </p:txBody>
      </p:sp>
      <p:sp>
        <p:nvSpPr>
          <p:cNvPr id="5124" name="Content Placeholder 16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Refereed Publication</a:t>
            </a:r>
          </a:p>
          <a:p>
            <a:pPr lvl="1" eaLnBrk="1" hangingPunct="1"/>
            <a:r>
              <a:rPr lang="en-US" smtClean="0"/>
              <a:t>Darden, Nadler, Carcione, Stano, and Buechler, 2009: BAMS</a:t>
            </a:r>
          </a:p>
          <a:p>
            <a:r>
              <a:rPr lang="en-US" sz="2800" smtClean="0"/>
              <a:t>Meetings/Conferences</a:t>
            </a:r>
          </a:p>
          <a:p>
            <a:pPr lvl="1"/>
            <a:r>
              <a:rPr lang="en-US" smtClean="0"/>
              <a:t>AMS Meteorological Applications of Lightning Data, 2008</a:t>
            </a:r>
          </a:p>
          <a:p>
            <a:pPr lvl="1"/>
            <a:r>
              <a:rPr lang="en-US" smtClean="0"/>
              <a:t>NWA Annual Meeting, 2007,2008 </a:t>
            </a:r>
          </a:p>
          <a:p>
            <a:pPr lvl="1"/>
            <a:r>
              <a:rPr lang="en-US" smtClean="0"/>
              <a:t>Southern Thunder, 2009</a:t>
            </a:r>
          </a:p>
          <a:p>
            <a:pPr lvl="1"/>
            <a:r>
              <a:rPr lang="en-US" smtClean="0"/>
              <a:t>GOES-R Risk Reduction Workshop, 2009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3" name="Content Placeholder 16"/>
          <p:cNvSpPr txBox="1">
            <a:spLocks/>
          </p:cNvSpPr>
          <p:nvPr/>
        </p:nvSpPr>
        <p:spPr bwMode="auto">
          <a:xfrm>
            <a:off x="4724400" y="3687763"/>
            <a:ext cx="434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9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83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307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Background</a:t>
            </a:r>
          </a:p>
        </p:txBody>
      </p:sp>
      <p:sp>
        <p:nvSpPr>
          <p:cNvPr id="3076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smtClean="0"/>
              <a:t>Lightning accounts for 23.5% of weather related deaths in the U.S. (62 per year). Most people tend to be struck by lightning near beginning or end of storm life-cycle.</a:t>
            </a:r>
          </a:p>
          <a:p>
            <a:pPr eaLnBrk="1" hangingPunct="1"/>
            <a:r>
              <a:rPr lang="en-US" smtClean="0"/>
              <a:t>Lightning also impacts operations for range and other activities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4495800" y="1600200"/>
            <a:ext cx="4648200" cy="3768725"/>
            <a:chOff x="3648" y="656"/>
            <a:chExt cx="2112" cy="1743"/>
          </a:xfrm>
        </p:grpSpPr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656"/>
              <a:ext cx="2112" cy="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3936" y="2160"/>
              <a:ext cx="1824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b="1"/>
                <a:t>Weather related storm death causes in U.S. (Storm Data)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4107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4111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409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Relevance to NASA/SPoRT</a:t>
            </a:r>
          </a:p>
        </p:txBody>
      </p:sp>
      <p:sp>
        <p:nvSpPr>
          <p:cNvPr id="4100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Nowcasting lightning probability [&gt; 30 min]</a:t>
            </a:r>
            <a:endParaRPr lang="en-US" smtClean="0"/>
          </a:p>
          <a:p>
            <a:pPr lvl="1" eaLnBrk="1" hangingPunct="1"/>
            <a:r>
              <a:rPr lang="en-US" smtClean="0"/>
              <a:t>NWS interested in using for TAFs</a:t>
            </a:r>
          </a:p>
          <a:p>
            <a:pPr eaLnBrk="1" hangingPunct="1"/>
            <a:r>
              <a:rPr lang="en-US" sz="2400" smtClean="0"/>
              <a:t>Uses data from NASA’s NALMA</a:t>
            </a:r>
          </a:p>
          <a:p>
            <a:pPr eaLnBrk="1" hangingPunct="1"/>
            <a:r>
              <a:rPr lang="en-US" sz="2400" smtClean="0"/>
              <a:t>Prototype capabilities for GLM</a:t>
            </a:r>
            <a:endParaRPr lang="en-US" sz="1800" smtClean="0"/>
          </a:p>
          <a:p>
            <a:pPr lvl="1" eaLnBrk="1" hangingPunct="1"/>
            <a:endParaRPr lang="en-US" sz="1800" smtClean="0"/>
          </a:p>
        </p:txBody>
      </p:sp>
      <p:graphicFrame>
        <p:nvGraphicFramePr>
          <p:cNvPr id="4115" name="Object 3"/>
          <p:cNvGraphicFramePr>
            <a:graphicFrameLocks noChangeAspect="1"/>
          </p:cNvGraphicFramePr>
          <p:nvPr/>
        </p:nvGraphicFramePr>
        <p:xfrm>
          <a:off x="5173663" y="1600200"/>
          <a:ext cx="3319462" cy="4267200"/>
        </p:xfrm>
        <a:graphic>
          <a:graphicData uri="http://schemas.openxmlformats.org/presentationml/2006/ole">
            <p:oleObj spid="_x0000_s4115" name="Photo Editor Photo" r:id="rId5" imgW="6668431" imgH="8573697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6165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67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6169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  <p:sp>
        <p:nvSpPr>
          <p:cNvPr id="614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Approach and Methodology</a:t>
            </a:r>
          </a:p>
        </p:txBody>
      </p:sp>
      <p:sp>
        <p:nvSpPr>
          <p:cNvPr id="6150" name="Content Placeholder 16"/>
          <p:cNvSpPr>
            <a:spLocks noGrp="1"/>
          </p:cNvSpPr>
          <p:nvPr>
            <p:ph idx="1"/>
          </p:nvPr>
        </p:nvSpPr>
        <p:spPr>
          <a:xfrm>
            <a:off x="457200" y="1981200"/>
            <a:ext cx="7772400" cy="3352800"/>
          </a:xfrm>
        </p:spPr>
        <p:txBody>
          <a:bodyPr/>
          <a:lstStyle/>
          <a:p>
            <a:pPr eaLnBrk="1" hangingPunct="1"/>
            <a:r>
              <a:rPr lang="en-US" sz="2800" smtClean="0"/>
              <a:t>Analyze various case studies using gridded NALMA source data</a:t>
            </a:r>
          </a:p>
          <a:p>
            <a:pPr eaLnBrk="1" hangingPunct="1"/>
            <a:r>
              <a:rPr lang="en-US" sz="2800" smtClean="0"/>
              <a:t>Derive probabilities based on whether lightning activity was occurring</a:t>
            </a:r>
          </a:p>
          <a:p>
            <a:pPr eaLnBrk="1" hangingPunct="1"/>
            <a:r>
              <a:rPr lang="en-US" sz="2800" smtClean="0"/>
              <a:t>Determine time lag in lightning probability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72075" y="4378325"/>
            <a:ext cx="138113" cy="1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30938" y="4419600"/>
            <a:ext cx="90487" cy="19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6081713" y="3257550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"/>
          <p:cNvSpPr>
            <a:spLocks noChangeArrowheads="1"/>
          </p:cNvSpPr>
          <p:nvPr/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Lightning Warning Product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1000" y="1600200"/>
            <a:ext cx="853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Provide gridded fields of lightning probability </a:t>
            </a:r>
            <a:endParaRPr lang="en-US" sz="320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Extend out to 30 minutes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Probability in 5 minute intervals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Additional probability for cloud-to-ground strikes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Use data from NALMA as GOES Lightning Mapper (GLM) proxy</a:t>
            </a:r>
          </a:p>
          <a:p>
            <a:pPr marL="742950" lvl="1" indent="-285750"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r>
              <a:rPr lang="en-US" sz="2800">
                <a:latin typeface="Calibri" pitchFamily="34" charset="0"/>
              </a:rPr>
              <a:t>Preparing for GOES-R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</p:txBody>
      </p:sp>
      <p:grpSp>
        <p:nvGrpSpPr>
          <p:cNvPr id="7196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7197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8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99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7200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>
                <a:latin typeface="Calibri" pitchFamily="34" charset="0"/>
              </a:rPr>
              <a:t>Only Using Lightning Data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4800" y="2286000"/>
            <a:ext cx="510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114000"/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Lightning must already be occurring (i.e., not forecasting first lightning)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114000"/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10 km resolution (GLM)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114000"/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NALMA Domain 460 by 460 km</a:t>
            </a:r>
          </a:p>
        </p:txBody>
      </p:sp>
      <p:pic>
        <p:nvPicPr>
          <p:cNvPr id="6" name="Picture 5" descr="Z:\chris.darden\Research_Publications\AMS 2009\lma_domai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9800"/>
            <a:ext cx="3429000" cy="3429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0" y="1676400"/>
            <a:ext cx="23622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NALMA Domain</a:t>
            </a:r>
          </a:p>
        </p:txBody>
      </p:sp>
      <p:grpSp>
        <p:nvGrpSpPr>
          <p:cNvPr id="30728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0729" name="Picture 4" descr="sportredblu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9" descr="nasa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0732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4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latin typeface="Calibri" pitchFamily="34" charset="0"/>
              </a:rPr>
              <a:t>Current Lightning Warnings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Current lightning warnings are mostly for locations or regions (KSC, airports)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These usually have a watch when lightning occurs within a specified distance (~20 nm)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The watch changes to a warning as lightning gets closer (10 nm)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Some NWS offices issue “excessive lightning alerts”</a:t>
            </a:r>
          </a:p>
        </p:txBody>
      </p:sp>
      <p:grpSp>
        <p:nvGrpSpPr>
          <p:cNvPr id="31750" name="Group 7"/>
          <p:cNvGrpSpPr>
            <a:grpSpLocks/>
          </p:cNvGrpSpPr>
          <p:nvPr/>
        </p:nvGrpSpPr>
        <p:grpSpPr bwMode="auto">
          <a:xfrm>
            <a:off x="0" y="6143625"/>
            <a:ext cx="9086850" cy="714375"/>
            <a:chOff x="0" y="6143625"/>
            <a:chExt cx="9086850" cy="714375"/>
          </a:xfrm>
        </p:grpSpPr>
        <p:pic>
          <p:nvPicPr>
            <p:cNvPr id="31751" name="Picture 4" descr="sportredblue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209772"/>
              <a:ext cx="2286000" cy="648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9" descr="nasa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6143625"/>
              <a:ext cx="857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753" name="Group 11"/>
            <p:cNvGrpSpPr>
              <a:grpSpLocks/>
            </p:cNvGrpSpPr>
            <p:nvPr/>
          </p:nvGrpSpPr>
          <p:grpSpPr bwMode="auto">
            <a:xfrm>
              <a:off x="2286000" y="6525768"/>
              <a:ext cx="5784521" cy="179832"/>
              <a:chOff x="2514600" y="5916168"/>
              <a:chExt cx="5784521" cy="179832"/>
            </a:xfrm>
          </p:grpSpPr>
          <p:sp>
            <p:nvSpPr>
              <p:cNvPr id="31754" name="Line 13"/>
              <p:cNvSpPr>
                <a:spLocks noChangeShapeType="1"/>
              </p:cNvSpPr>
              <p:nvPr/>
            </p:nvSpPr>
            <p:spPr bwMode="auto">
              <a:xfrm>
                <a:off x="2697480" y="5916168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5" name="Line 14"/>
              <p:cNvSpPr>
                <a:spLocks noChangeShapeType="1"/>
              </p:cNvSpPr>
              <p:nvPr/>
            </p:nvSpPr>
            <p:spPr bwMode="auto">
              <a:xfrm>
                <a:off x="2603123" y="6007608"/>
                <a:ext cx="56047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Line 15"/>
              <p:cNvSpPr>
                <a:spLocks noChangeShapeType="1"/>
              </p:cNvSpPr>
              <p:nvPr/>
            </p:nvSpPr>
            <p:spPr bwMode="auto">
              <a:xfrm>
                <a:off x="2514600" y="6096000"/>
                <a:ext cx="5601641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2667000" y="6245225"/>
              <a:ext cx="5173663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300" b="1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transitioning unique NASA data and research technologies to operations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</TotalTime>
  <Words>735</Words>
  <Application>Microsoft Office PowerPoint</Application>
  <PresentationFormat>On-screen Show (4:3)</PresentationFormat>
  <Paragraphs>117</Paragraphs>
  <Slides>21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Microsoft Photo Editor 3.0 Photo</vt:lpstr>
      <vt:lpstr>The Lightning Warning Product</vt:lpstr>
      <vt:lpstr>Slide 2</vt:lpstr>
      <vt:lpstr>Accomplishments since SAC 2007 Meeting</vt:lpstr>
      <vt:lpstr>Background</vt:lpstr>
      <vt:lpstr>Relevance to NASA/SPoRT</vt:lpstr>
      <vt:lpstr>Approach and Methodology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</cp:lastModifiedBy>
  <cp:revision>106</cp:revision>
  <dcterms:created xsi:type="dcterms:W3CDTF">2009-10-14T04:03:29Z</dcterms:created>
  <dcterms:modified xsi:type="dcterms:W3CDTF">2009-11-18T12:25:52Z</dcterms:modified>
</cp:coreProperties>
</file>