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52" r:id="rId2"/>
    <p:sldId id="485" r:id="rId3"/>
    <p:sldId id="556" r:id="rId4"/>
    <p:sldId id="285" r:id="rId5"/>
    <p:sldId id="523" r:id="rId6"/>
    <p:sldId id="526" r:id="rId7"/>
    <p:sldId id="486" r:id="rId8"/>
    <p:sldId id="513" r:id="rId9"/>
    <p:sldId id="483" r:id="rId10"/>
    <p:sldId id="515" r:id="rId11"/>
    <p:sldId id="540" r:id="rId12"/>
    <p:sldId id="535" r:id="rId13"/>
    <p:sldId id="542" r:id="rId14"/>
    <p:sldId id="546" r:id="rId15"/>
    <p:sldId id="554" r:id="rId16"/>
    <p:sldId id="555" r:id="rId17"/>
    <p:sldId id="552" r:id="rId18"/>
    <p:sldId id="553" r:id="rId19"/>
    <p:sldId id="550" r:id="rId20"/>
    <p:sldId id="478" r:id="rId21"/>
    <p:sldId id="494" r:id="rId22"/>
  </p:sldIdLst>
  <p:sldSz cx="9144000" cy="6858000" type="screen4x3"/>
  <p:notesSz cx="6934200" cy="93726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00"/>
    <a:srgbClr val="000099"/>
    <a:srgbClr val="CCFF33"/>
    <a:srgbClr val="CC00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94660"/>
  </p:normalViewPr>
  <p:slideViewPr>
    <p:cSldViewPr>
      <p:cViewPr varScale="1">
        <p:scale>
          <a:sx n="93" d="100"/>
          <a:sy n="93" d="100"/>
        </p:scale>
        <p:origin x="-2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05138" cy="46831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endParaRPr lang="en-US"/>
          </a:p>
        </p:txBody>
      </p:sp>
      <p:sp>
        <p:nvSpPr>
          <p:cNvPr id="74755" name="Rectangle 3"/>
          <p:cNvSpPr>
            <a:spLocks noGrp="1" noChangeArrowheads="1"/>
          </p:cNvSpPr>
          <p:nvPr>
            <p:ph type="dt" sz="quarter" idx="1"/>
          </p:nvPr>
        </p:nvSpPr>
        <p:spPr bwMode="auto">
          <a:xfrm>
            <a:off x="3927475" y="0"/>
            <a:ext cx="3005138" cy="46831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endParaRPr lang="en-US"/>
          </a:p>
        </p:txBody>
      </p:sp>
      <p:sp>
        <p:nvSpPr>
          <p:cNvPr id="74756" name="Rectangle 4"/>
          <p:cNvSpPr>
            <a:spLocks noGrp="1" noChangeArrowheads="1"/>
          </p:cNvSpPr>
          <p:nvPr>
            <p:ph type="ftr" sz="quarter" idx="2"/>
          </p:nvPr>
        </p:nvSpPr>
        <p:spPr bwMode="auto">
          <a:xfrm>
            <a:off x="0" y="8902700"/>
            <a:ext cx="3005138" cy="46831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endParaRPr lang="en-US"/>
          </a:p>
        </p:txBody>
      </p:sp>
      <p:sp>
        <p:nvSpPr>
          <p:cNvPr id="74757" name="Rectangle 5"/>
          <p:cNvSpPr>
            <a:spLocks noGrp="1" noChangeArrowheads="1"/>
          </p:cNvSpPr>
          <p:nvPr>
            <p:ph type="sldNum" sz="quarter" idx="3"/>
          </p:nvPr>
        </p:nvSpPr>
        <p:spPr bwMode="auto">
          <a:xfrm>
            <a:off x="3927475" y="8902700"/>
            <a:ext cx="3005138" cy="46831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fld id="{2AA9F4AD-F655-41F0-9ABD-7FDF5EC5E48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05138" cy="46831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27475" y="0"/>
            <a:ext cx="3005138" cy="46831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endParaRPr lang="en-US"/>
          </a:p>
        </p:txBody>
      </p:sp>
      <p:sp>
        <p:nvSpPr>
          <p:cNvPr id="8196" name="Rectangle 4"/>
          <p:cNvSpPr>
            <a:spLocks noRot="1" noChangeArrowheads="1" noTextEdit="1"/>
          </p:cNvSpPr>
          <p:nvPr>
            <p:ph type="sldImg" idx="2"/>
          </p:nvPr>
        </p:nvSpPr>
        <p:spPr bwMode="auto">
          <a:xfrm>
            <a:off x="1123950" y="703263"/>
            <a:ext cx="4686300" cy="351472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93738" y="4451350"/>
            <a:ext cx="5546725" cy="42179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902700"/>
            <a:ext cx="3005138" cy="46831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27475" y="8902700"/>
            <a:ext cx="3005138" cy="46831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fld id="{B7BE0F94-BF6E-4500-B07F-67C279FBD96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2217AB-E520-4130-944B-E6B7C2677E5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D4A808-8AF9-4EAD-90B1-0B0858AD7C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8410EA-A18A-4B1E-8E61-C406AC8EC18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4C9E94C-86E3-45B5-B002-EA6E2E2FAD0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6A09401-5B18-4FB3-8E3F-B706DF0513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112C1-2A2D-4BEA-B348-719DBB5458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F86259-FD12-434D-BCE4-755E9B4ECA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41175D-AC46-4E7D-AD7B-4BBA234D1F9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989253-F627-4C74-9247-68AF51D7FD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8C0BC2-8CE7-4DF9-86BE-C174050C563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22BF45-5620-4645-8969-6A7822BCDD2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C8C9C8-4706-4914-BE6F-ABFCBAEAA95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56D859-87B9-4C10-B60F-94362A4523C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54D631C-9EC4-41BE-901C-C265AB75917A}" type="slidenum">
              <a:rPr lang="en-US"/>
              <a:pPr/>
              <a:t>‹#›</a:t>
            </a:fld>
            <a:endParaRPr lang="en-US"/>
          </a:p>
        </p:txBody>
      </p:sp>
      <p:sp>
        <p:nvSpPr>
          <p:cNvPr id="1033" name="Rectangle 9"/>
          <p:cNvSpPr>
            <a:spLocks noChangeArrowheads="1"/>
          </p:cNvSpPr>
          <p:nvPr/>
        </p:nvSpPr>
        <p:spPr bwMode="auto">
          <a:xfrm>
            <a:off x="685800" y="6248400"/>
            <a:ext cx="1905000" cy="457200"/>
          </a:xfrm>
          <a:prstGeom prst="rect">
            <a:avLst/>
          </a:prstGeom>
          <a:noFill/>
          <a:ln w="9525">
            <a:noFill/>
            <a:miter lim="800000"/>
            <a:headEnd/>
            <a:tailEnd/>
          </a:ln>
          <a:effectLst/>
        </p:spPr>
        <p:txBody>
          <a:bodyPr/>
          <a:lstStyle/>
          <a:p>
            <a:endParaRPr lang="en-US" sz="1400">
              <a:latin typeface="Times New Roman" pitchFamily="18" charset="0"/>
            </a:endParaRPr>
          </a:p>
        </p:txBody>
      </p:sp>
      <p:sp>
        <p:nvSpPr>
          <p:cNvPr id="1034" name="Rectangle 10"/>
          <p:cNvSpPr>
            <a:spLocks noChangeArrowheads="1"/>
          </p:cNvSpPr>
          <p:nvPr/>
        </p:nvSpPr>
        <p:spPr bwMode="auto">
          <a:xfrm>
            <a:off x="3124200" y="6248400"/>
            <a:ext cx="2895600" cy="457200"/>
          </a:xfrm>
          <a:prstGeom prst="rect">
            <a:avLst/>
          </a:prstGeom>
          <a:noFill/>
          <a:ln w="9525">
            <a:noFill/>
            <a:miter lim="800000"/>
            <a:headEnd/>
            <a:tailEnd/>
          </a:ln>
          <a:effectLst/>
        </p:spPr>
        <p:txBody>
          <a:bodyPr/>
          <a:lstStyle/>
          <a:p>
            <a:pPr algn="ctr"/>
            <a:endParaRPr lang="en-US" sz="1400">
              <a:latin typeface="Times New Roman" pitchFamily="18" charset="0"/>
            </a:endParaRPr>
          </a:p>
        </p:txBody>
      </p:sp>
      <p:sp>
        <p:nvSpPr>
          <p:cNvPr id="1035" name="Rectangle 11"/>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fld id="{C74EB9A6-534A-4E15-9D75-7432DCFE73A4}" type="slidenum">
              <a:rPr lang="en-US" sz="1400">
                <a:latin typeface="Times New Roman" pitchFamily="18" charset="0"/>
              </a:rPr>
              <a:pPr algn="r"/>
              <a:t>‹#›</a:t>
            </a:fld>
            <a:endParaRPr lang="en-US" sz="1400">
              <a:latin typeface="Times New Roman" pitchFamily="18" charset="0"/>
            </a:endParaRPr>
          </a:p>
        </p:txBody>
      </p:sp>
      <p:sp>
        <p:nvSpPr>
          <p:cNvPr id="1036" name="Rectangle 12"/>
          <p:cNvSpPr>
            <a:spLocks noChangeArrowheads="1"/>
          </p:cNvSpPr>
          <p:nvPr userDrawn="1"/>
        </p:nvSpPr>
        <p:spPr bwMode="auto">
          <a:xfrm>
            <a:off x="685800" y="6248400"/>
            <a:ext cx="1905000" cy="457200"/>
          </a:xfrm>
          <a:prstGeom prst="rect">
            <a:avLst/>
          </a:prstGeom>
          <a:noFill/>
          <a:ln w="9525">
            <a:noFill/>
            <a:miter lim="800000"/>
            <a:headEnd/>
            <a:tailEnd/>
          </a:ln>
          <a:effectLst/>
        </p:spPr>
        <p:txBody>
          <a:bodyPr/>
          <a:lstStyle/>
          <a:p>
            <a:endParaRPr lang="en-US" sz="1400">
              <a:latin typeface="Times New Roman" pitchFamily="18" charset="0"/>
            </a:endParaRPr>
          </a:p>
        </p:txBody>
      </p:sp>
      <p:sp>
        <p:nvSpPr>
          <p:cNvPr id="1037" name="Rectangle 13"/>
          <p:cNvSpPr>
            <a:spLocks noChangeArrowheads="1"/>
          </p:cNvSpPr>
          <p:nvPr userDrawn="1"/>
        </p:nvSpPr>
        <p:spPr bwMode="auto">
          <a:xfrm>
            <a:off x="3124200" y="6248400"/>
            <a:ext cx="2895600" cy="457200"/>
          </a:xfrm>
          <a:prstGeom prst="rect">
            <a:avLst/>
          </a:prstGeom>
          <a:noFill/>
          <a:ln w="9525">
            <a:noFill/>
            <a:miter lim="800000"/>
            <a:headEnd/>
            <a:tailEnd/>
          </a:ln>
          <a:effectLst/>
        </p:spPr>
        <p:txBody>
          <a:bodyPr/>
          <a:lstStyle/>
          <a:p>
            <a:pPr algn="ctr"/>
            <a:endParaRPr lang="en-US" sz="1400">
              <a:latin typeface="Times New Roman" pitchFamily="18" charset="0"/>
            </a:endParaRPr>
          </a:p>
        </p:txBody>
      </p:sp>
      <p:sp>
        <p:nvSpPr>
          <p:cNvPr id="1038" name="Rectangle 14"/>
          <p:cNvSpPr>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fld id="{6ED31262-A821-4807-A1BF-D16636D73E2B}" type="slidenum">
              <a:rPr lang="en-US" sz="1400">
                <a:latin typeface="Times New Roman" pitchFamily="18" charset="0"/>
              </a:rPr>
              <a:pPr algn="r"/>
              <a:t>‹#›</a:t>
            </a:fld>
            <a:endParaRPr lang="en-US" sz="1400">
              <a:latin typeface="Times New Roman" pitchFamily="18" charset="0"/>
            </a:endParaRPr>
          </a:p>
        </p:txBody>
      </p:sp>
      <p:sp>
        <p:nvSpPr>
          <p:cNvPr id="1040" name="Rectangle 16"/>
          <p:cNvSpPr>
            <a:spLocks noChangeArrowheads="1"/>
          </p:cNvSpPr>
          <p:nvPr userDrawn="1"/>
        </p:nvSpPr>
        <p:spPr bwMode="auto">
          <a:xfrm>
            <a:off x="685800" y="6248400"/>
            <a:ext cx="1905000" cy="457200"/>
          </a:xfrm>
          <a:prstGeom prst="rect">
            <a:avLst/>
          </a:prstGeom>
          <a:noFill/>
          <a:ln w="9525">
            <a:noFill/>
            <a:miter lim="800000"/>
            <a:headEnd/>
            <a:tailEnd/>
          </a:ln>
          <a:effectLst/>
        </p:spPr>
        <p:txBody>
          <a:bodyPr/>
          <a:lstStyle/>
          <a:p>
            <a:endParaRPr lang="en-US" sz="1400">
              <a:latin typeface="Times New Roman" pitchFamily="18" charset="0"/>
            </a:endParaRPr>
          </a:p>
        </p:txBody>
      </p:sp>
      <p:sp>
        <p:nvSpPr>
          <p:cNvPr id="1041" name="Rectangle 17"/>
          <p:cNvSpPr>
            <a:spLocks noChangeArrowheads="1"/>
          </p:cNvSpPr>
          <p:nvPr userDrawn="1"/>
        </p:nvSpPr>
        <p:spPr bwMode="auto">
          <a:xfrm>
            <a:off x="3124200" y="6248400"/>
            <a:ext cx="2895600" cy="457200"/>
          </a:xfrm>
          <a:prstGeom prst="rect">
            <a:avLst/>
          </a:prstGeom>
          <a:noFill/>
          <a:ln w="9525">
            <a:noFill/>
            <a:miter lim="800000"/>
            <a:headEnd/>
            <a:tailEnd/>
          </a:ln>
          <a:effectLst/>
        </p:spPr>
        <p:txBody>
          <a:bodyPr/>
          <a:lstStyle/>
          <a:p>
            <a:pPr algn="ctr"/>
            <a:endParaRPr lang="en-US" sz="1400">
              <a:latin typeface="Times New Roman" pitchFamily="18" charset="0"/>
            </a:endParaRPr>
          </a:p>
        </p:txBody>
      </p:sp>
      <p:sp>
        <p:nvSpPr>
          <p:cNvPr id="1042" name="Rectangle 18"/>
          <p:cNvSpPr>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fld id="{9CD47381-A75A-4118-82FB-74C04861CB76}" type="slidenum">
              <a:rPr lang="en-US" sz="1400">
                <a:latin typeface="Times New Roman" pitchFamily="18" charset="0"/>
              </a:rPr>
              <a:pPr algn="r"/>
              <a:t>‹#›</a:t>
            </a:fld>
            <a:endParaRPr lang="en-US" sz="1400">
              <a:latin typeface="Times New Roman" pitchFamily="18" charset="0"/>
            </a:endParaRPr>
          </a:p>
        </p:txBody>
      </p:sp>
      <p:sp>
        <p:nvSpPr>
          <p:cNvPr id="1046" name="Rectangle 22"/>
          <p:cNvSpPr>
            <a:spLocks noChangeArrowheads="1"/>
          </p:cNvSpPr>
          <p:nvPr userDrawn="1"/>
        </p:nvSpPr>
        <p:spPr bwMode="auto">
          <a:xfrm>
            <a:off x="514350" y="296863"/>
            <a:ext cx="69850" cy="76200"/>
          </a:xfrm>
          <a:prstGeom prst="rect">
            <a:avLst/>
          </a:prstGeom>
          <a:noFill/>
          <a:ln w="9525">
            <a:noFill/>
            <a:miter lim="800000"/>
            <a:headEnd/>
            <a:tailEnd/>
          </a:ln>
        </p:spPr>
        <p:txBody>
          <a:bodyPr wrap="none" lIns="0" tIns="0" rIns="0" bIns="0">
            <a:spAutoFit/>
          </a:bodyPr>
          <a:lstStyle/>
          <a:p>
            <a:pPr algn="ctr" eaLnBrk="0" hangingPunct="0"/>
            <a:r>
              <a:rPr lang="en-US" sz="500" b="1">
                <a:solidFill>
                  <a:srgbClr val="C0C0C0"/>
                </a:solidFill>
              </a:rPr>
              <a:t>    </a:t>
            </a:r>
            <a:endParaRPr lang="en-US">
              <a:latin typeface="Times New Roman" pitchFamily="18" charset="0"/>
            </a:endParaRPr>
          </a:p>
        </p:txBody>
      </p:sp>
      <p:sp>
        <p:nvSpPr>
          <p:cNvPr id="1047" name="Rectangle 23"/>
          <p:cNvSpPr>
            <a:spLocks noChangeArrowheads="1"/>
          </p:cNvSpPr>
          <p:nvPr userDrawn="1"/>
        </p:nvSpPr>
        <p:spPr bwMode="auto">
          <a:xfrm>
            <a:off x="512763" y="295275"/>
            <a:ext cx="69850" cy="76200"/>
          </a:xfrm>
          <a:prstGeom prst="rect">
            <a:avLst/>
          </a:prstGeom>
          <a:noFill/>
          <a:ln w="9525">
            <a:noFill/>
            <a:miter lim="800000"/>
            <a:headEnd/>
            <a:tailEnd/>
          </a:ln>
        </p:spPr>
        <p:txBody>
          <a:bodyPr wrap="none" lIns="0" tIns="0" rIns="0" bIns="0">
            <a:spAutoFit/>
          </a:bodyPr>
          <a:lstStyle/>
          <a:p>
            <a:pPr algn="ctr" eaLnBrk="0" hangingPunct="0"/>
            <a:r>
              <a:rPr lang="en-US" sz="500" b="1">
                <a:solidFill>
                  <a:srgbClr val="3333CC"/>
                </a:solidFill>
              </a:rPr>
              <a:t>    </a:t>
            </a:r>
            <a:endParaRPr lang="en-US">
              <a:latin typeface="Times New Roman" pitchFamily="18" charset="0"/>
            </a:endParaRPr>
          </a:p>
        </p:txBody>
      </p:sp>
      <p:sp>
        <p:nvSpPr>
          <p:cNvPr id="1049" name="Rectangle 25"/>
          <p:cNvSpPr>
            <a:spLocks noChangeArrowheads="1"/>
          </p:cNvSpPr>
          <p:nvPr userDrawn="1"/>
        </p:nvSpPr>
        <p:spPr bwMode="auto">
          <a:xfrm>
            <a:off x="1439863" y="282575"/>
            <a:ext cx="0" cy="365125"/>
          </a:xfrm>
          <a:prstGeom prst="rect">
            <a:avLst/>
          </a:prstGeom>
          <a:noFill/>
          <a:ln w="9525">
            <a:noFill/>
            <a:miter lim="800000"/>
            <a:headEnd/>
            <a:tailEnd/>
          </a:ln>
        </p:spPr>
        <p:txBody>
          <a:bodyPr wrap="none" lIns="0" tIns="0" rIns="0" bIns="0">
            <a:spAutoFit/>
          </a:bodyPr>
          <a:lstStyle/>
          <a:p>
            <a:pPr algn="ctr" eaLnBrk="0" hangingPunct="0"/>
            <a:endParaRPr lang="en-US">
              <a:latin typeface="Times New Roman" pitchFamily="18" charset="0"/>
            </a:endParaRPr>
          </a:p>
        </p:txBody>
      </p:sp>
      <p:sp>
        <p:nvSpPr>
          <p:cNvPr id="1060" name="Text Box 36"/>
          <p:cNvSpPr txBox="1">
            <a:spLocks noChangeArrowheads="1"/>
          </p:cNvSpPr>
          <p:nvPr userDrawn="1"/>
        </p:nvSpPr>
        <p:spPr bwMode="auto">
          <a:xfrm>
            <a:off x="6877050" y="6583363"/>
            <a:ext cx="1843088" cy="274637"/>
          </a:xfrm>
          <a:prstGeom prst="rect">
            <a:avLst/>
          </a:prstGeom>
          <a:noFill/>
          <a:ln w="9525">
            <a:noFill/>
            <a:miter lim="800000"/>
            <a:headEnd/>
            <a:tailEnd/>
          </a:ln>
          <a:effectLst/>
        </p:spPr>
        <p:txBody>
          <a:bodyPr wrap="none">
            <a:spAutoFit/>
          </a:bodyPr>
          <a:lstStyle/>
          <a:p>
            <a:r>
              <a:rPr lang="en-US" sz="1200" b="1">
                <a:solidFill>
                  <a:schemeClr val="bg2"/>
                </a:solidFill>
              </a:rPr>
              <a:t>SPoRT SAC, Nov 2009 </a:t>
            </a:r>
          </a:p>
        </p:txBody>
      </p:sp>
      <p:grpSp>
        <p:nvGrpSpPr>
          <p:cNvPr id="1065" name="Group 7"/>
          <p:cNvGrpSpPr>
            <a:grpSpLocks/>
          </p:cNvGrpSpPr>
          <p:nvPr userDrawn="1"/>
        </p:nvGrpSpPr>
        <p:grpSpPr bwMode="auto">
          <a:xfrm>
            <a:off x="0" y="5867400"/>
            <a:ext cx="9086850" cy="685800"/>
            <a:chOff x="0" y="6143625"/>
            <a:chExt cx="9086850" cy="714375"/>
          </a:xfrm>
        </p:grpSpPr>
        <p:pic>
          <p:nvPicPr>
            <p:cNvPr id="1066" name="Picture 4" descr="sportredblue.gif"/>
            <p:cNvPicPr>
              <a:picLocks noChangeAspect="1"/>
            </p:cNvPicPr>
            <p:nvPr/>
          </p:nvPicPr>
          <p:blipFill>
            <a:blip r:embed="rId15" cstate="print"/>
            <a:srcRect/>
            <a:stretch>
              <a:fillRect/>
            </a:stretch>
          </p:blipFill>
          <p:spPr bwMode="auto">
            <a:xfrm>
              <a:off x="0" y="6209772"/>
              <a:ext cx="2286000" cy="648228"/>
            </a:xfrm>
            <a:prstGeom prst="rect">
              <a:avLst/>
            </a:prstGeom>
            <a:noFill/>
            <a:ln w="9525">
              <a:noFill/>
              <a:miter lim="800000"/>
              <a:headEnd/>
              <a:tailEnd/>
            </a:ln>
          </p:spPr>
        </p:pic>
        <p:pic>
          <p:nvPicPr>
            <p:cNvPr id="1067" name="Picture 9" descr="nasa.gif"/>
            <p:cNvPicPr>
              <a:picLocks noChangeAspect="1"/>
            </p:cNvPicPr>
            <p:nvPr/>
          </p:nvPicPr>
          <p:blipFill>
            <a:blip r:embed="rId16"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068" name="Group 11"/>
            <p:cNvGrpSpPr>
              <a:grpSpLocks/>
            </p:cNvGrpSpPr>
            <p:nvPr/>
          </p:nvGrpSpPr>
          <p:grpSpPr bwMode="auto">
            <a:xfrm>
              <a:off x="2286000" y="6525768"/>
              <a:ext cx="5784521" cy="179832"/>
              <a:chOff x="2514600" y="5916168"/>
              <a:chExt cx="5784521" cy="179832"/>
            </a:xfrm>
          </p:grpSpPr>
          <p:sp>
            <p:nvSpPr>
              <p:cNvPr id="1069"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070"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071"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4498"/>
              <a:ext cx="5922963" cy="302617"/>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8" name="Picture 8" descr=" SPoRT.png                                                      000B5AD0Macintosh HD                   BAFD2A12:"/>
          <p:cNvPicPr>
            <a:picLocks noChangeAspect="1" noChangeArrowheads="1"/>
          </p:cNvPicPr>
          <p:nvPr/>
        </p:nvPicPr>
        <p:blipFill>
          <a:blip r:embed="rId2" cstate="print"/>
          <a:srcRect/>
          <a:stretch>
            <a:fillRect/>
          </a:stretch>
        </p:blipFill>
        <p:spPr bwMode="auto">
          <a:xfrm>
            <a:off x="3175" y="0"/>
            <a:ext cx="9140825" cy="5843588"/>
          </a:xfrm>
          <a:prstGeom prst="rect">
            <a:avLst/>
          </a:prstGeom>
          <a:noFill/>
        </p:spPr>
      </p:pic>
      <p:sp>
        <p:nvSpPr>
          <p:cNvPr id="302083" name="Text Box 3"/>
          <p:cNvSpPr txBox="1">
            <a:spLocks noChangeArrowheads="1"/>
          </p:cNvSpPr>
          <p:nvPr/>
        </p:nvSpPr>
        <p:spPr bwMode="auto">
          <a:xfrm>
            <a:off x="1143000" y="1143000"/>
            <a:ext cx="6705600" cy="1554163"/>
          </a:xfrm>
          <a:prstGeom prst="rect">
            <a:avLst/>
          </a:prstGeom>
          <a:noFill/>
          <a:ln w="9525">
            <a:noFill/>
            <a:miter lim="800000"/>
            <a:headEnd/>
            <a:tailEnd/>
          </a:ln>
          <a:effectLst/>
        </p:spPr>
        <p:txBody>
          <a:bodyPr>
            <a:spAutoFit/>
          </a:bodyPr>
          <a:lstStyle/>
          <a:p>
            <a:pPr algn="ctr"/>
            <a:r>
              <a:rPr lang="en-US" sz="3200" b="1"/>
              <a:t>Forecasting Lightning Threat    Using Cloud Models With  Explicit Convection</a:t>
            </a:r>
          </a:p>
        </p:txBody>
      </p:sp>
      <p:sp>
        <p:nvSpPr>
          <p:cNvPr id="302085" name="Text Box 5"/>
          <p:cNvSpPr txBox="1">
            <a:spLocks noChangeArrowheads="1"/>
          </p:cNvSpPr>
          <p:nvPr/>
        </p:nvSpPr>
        <p:spPr bwMode="auto">
          <a:xfrm>
            <a:off x="7515225" y="5486400"/>
            <a:ext cx="1638300" cy="396875"/>
          </a:xfrm>
          <a:prstGeom prst="rect">
            <a:avLst/>
          </a:prstGeom>
          <a:noFill/>
          <a:ln w="9525">
            <a:noFill/>
            <a:miter lim="800000"/>
            <a:headEnd/>
            <a:tailEnd/>
          </a:ln>
          <a:effectLst/>
        </p:spPr>
        <p:txBody>
          <a:bodyPr>
            <a:spAutoFit/>
          </a:bodyPr>
          <a:lstStyle/>
          <a:p>
            <a:r>
              <a:rPr lang="en-US" sz="1000">
                <a:solidFill>
                  <a:schemeClr val="bg1"/>
                </a:solidFill>
              </a:rPr>
              <a:t>Photo, David Blankenship</a:t>
            </a:r>
          </a:p>
          <a:p>
            <a:r>
              <a:rPr lang="en-US" sz="1000">
                <a:solidFill>
                  <a:schemeClr val="bg1"/>
                </a:solidFill>
              </a:rPr>
              <a:t>Guntersville, Alabama</a:t>
            </a:r>
          </a:p>
        </p:txBody>
      </p:sp>
      <p:sp>
        <p:nvSpPr>
          <p:cNvPr id="302086" name="Text Box 6"/>
          <p:cNvSpPr txBox="1">
            <a:spLocks noChangeArrowheads="1"/>
          </p:cNvSpPr>
          <p:nvPr/>
        </p:nvSpPr>
        <p:spPr bwMode="auto">
          <a:xfrm>
            <a:off x="0" y="3657600"/>
            <a:ext cx="9144000" cy="1279525"/>
          </a:xfrm>
          <a:prstGeom prst="rect">
            <a:avLst/>
          </a:prstGeom>
          <a:noFill/>
          <a:ln w="9525">
            <a:noFill/>
            <a:miter lim="800000"/>
            <a:headEnd/>
            <a:tailEnd/>
          </a:ln>
          <a:effectLst/>
        </p:spPr>
        <p:txBody>
          <a:bodyPr>
            <a:spAutoFit/>
          </a:bodyPr>
          <a:lstStyle/>
          <a:p>
            <a:pPr algn="ctr">
              <a:spcBef>
                <a:spcPct val="10000"/>
              </a:spcBef>
            </a:pPr>
            <a:r>
              <a:rPr lang="en-US" b="1"/>
              <a:t>Eugene W. McCaul, Jr.</a:t>
            </a:r>
            <a:r>
              <a:rPr lang="en-US" b="1" baseline="30000"/>
              <a:t> </a:t>
            </a:r>
            <a:endParaRPr lang="en-US" b="1"/>
          </a:p>
          <a:p>
            <a:pPr algn="ctr">
              <a:spcBef>
                <a:spcPct val="10000"/>
              </a:spcBef>
            </a:pPr>
            <a:endParaRPr lang="en-US" sz="1300"/>
          </a:p>
          <a:p>
            <a:pPr algn="ctr">
              <a:spcBef>
                <a:spcPct val="10000"/>
              </a:spcBef>
            </a:pPr>
            <a:r>
              <a:rPr lang="en-US" sz="1800"/>
              <a:t>USRA Huntsville</a:t>
            </a:r>
          </a:p>
          <a:p>
            <a:pPr algn="ctr">
              <a:spcBef>
                <a:spcPct val="10000"/>
              </a:spcBef>
            </a:pPr>
            <a:endParaRPr lang="en-US" sz="1800"/>
          </a:p>
        </p:txBody>
      </p:sp>
      <p:sp>
        <p:nvSpPr>
          <p:cNvPr id="302087" name="Text Box 7"/>
          <p:cNvSpPr txBox="1">
            <a:spLocks noChangeArrowheads="1"/>
          </p:cNvSpPr>
          <p:nvPr/>
        </p:nvSpPr>
        <p:spPr bwMode="auto">
          <a:xfrm>
            <a:off x="990600" y="4953000"/>
            <a:ext cx="6934200" cy="1049338"/>
          </a:xfrm>
          <a:prstGeom prst="rect">
            <a:avLst/>
          </a:prstGeom>
          <a:noFill/>
          <a:ln w="9525">
            <a:noFill/>
            <a:miter lim="800000"/>
            <a:headEnd/>
            <a:tailEnd/>
          </a:ln>
          <a:effectLst/>
        </p:spPr>
        <p:txBody>
          <a:bodyPr>
            <a:spAutoFit/>
          </a:bodyPr>
          <a:lstStyle/>
          <a:p>
            <a:pPr marL="285750" indent="-285750" algn="ctr">
              <a:lnSpc>
                <a:spcPct val="75000"/>
              </a:lnSpc>
              <a:spcAft>
                <a:spcPct val="50000"/>
              </a:spcAft>
            </a:pPr>
            <a:r>
              <a:rPr lang="en-US" sz="1800" b="1"/>
              <a:t>Fifth Meeting of the SPoRT Science Advisory Committee</a:t>
            </a:r>
            <a:endParaRPr lang="en-US" sz="1800"/>
          </a:p>
          <a:p>
            <a:pPr marL="285750" indent="-285750" algn="ctr">
              <a:lnSpc>
                <a:spcPct val="75000"/>
              </a:lnSpc>
              <a:spcAft>
                <a:spcPct val="50000"/>
              </a:spcAft>
            </a:pPr>
            <a:r>
              <a:rPr lang="en-US" sz="1600"/>
              <a:t>18-20 November 2009</a:t>
            </a:r>
            <a:endParaRPr lang="en-US" sz="1800"/>
          </a:p>
          <a:p>
            <a:pPr marL="285750" indent="-285750" algn="ctr">
              <a:lnSpc>
                <a:spcPct val="75000"/>
              </a:lnSpc>
              <a:spcAft>
                <a:spcPct val="50000"/>
              </a:spcAft>
            </a:pPr>
            <a:r>
              <a:rPr lang="en-US" sz="1600"/>
              <a:t>National Space Science and Technology Center, Huntsville, AL</a:t>
            </a:r>
            <a:endParaRPr 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bwMode="auto">
          <a:xfrm>
            <a:off x="228600" y="5334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WRF LTG Threat 1: 30 March 2002, 04Z</a:t>
            </a:r>
            <a:r>
              <a:rPr lang="en-US" sz="4000" b="1">
                <a:solidFill>
                  <a:schemeClr val="bg1"/>
                </a:solidFill>
              </a:rPr>
              <a:t> </a:t>
            </a:r>
          </a:p>
        </p:txBody>
      </p:sp>
      <p:pic>
        <p:nvPicPr>
          <p:cNvPr id="387082" name="Picture 10" descr="p27.gif                                                        00222A79Macintosh HD                   BAFD2A12:"/>
          <p:cNvPicPr>
            <a:picLocks noChangeAspect="1" noChangeArrowheads="1"/>
          </p:cNvPicPr>
          <p:nvPr/>
        </p:nvPicPr>
        <p:blipFill>
          <a:blip r:embed="rId2" cstate="print"/>
          <a:srcRect/>
          <a:stretch>
            <a:fillRect/>
          </a:stretch>
        </p:blipFill>
        <p:spPr bwMode="auto">
          <a:xfrm>
            <a:off x="1676400" y="1219200"/>
            <a:ext cx="5738813" cy="4419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1026"/>
          <p:cNvSpPr>
            <a:spLocks noGrp="1" noChangeArrowheads="1"/>
          </p:cNvSpPr>
          <p:nvPr>
            <p:ph type="title"/>
          </p:nvPr>
        </p:nvSpPr>
        <p:spPr bwMode="auto">
          <a:xfrm>
            <a:off x="228600" y="5334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WRF LTG Threat 2: 30 March 2002, 04Z</a:t>
            </a:r>
            <a:r>
              <a:rPr lang="en-US" sz="4000" b="1">
                <a:solidFill>
                  <a:schemeClr val="bg1"/>
                </a:solidFill>
              </a:rPr>
              <a:t> </a:t>
            </a:r>
          </a:p>
        </p:txBody>
      </p:sp>
      <p:pic>
        <p:nvPicPr>
          <p:cNvPr id="413703" name="Picture 1031" descr="p28.gif                                                        00222A79Macintosh HD                   BAFD2A12:"/>
          <p:cNvPicPr>
            <a:picLocks noChangeAspect="1" noChangeArrowheads="1"/>
          </p:cNvPicPr>
          <p:nvPr/>
        </p:nvPicPr>
        <p:blipFill>
          <a:blip r:embed="rId2" cstate="print"/>
          <a:srcRect/>
          <a:stretch>
            <a:fillRect/>
          </a:stretch>
        </p:blipFill>
        <p:spPr bwMode="auto">
          <a:xfrm>
            <a:off x="1676400" y="1219200"/>
            <a:ext cx="5738813" cy="44291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5" name="Text Box 3"/>
          <p:cNvSpPr txBox="1">
            <a:spLocks noChangeArrowheads="1"/>
          </p:cNvSpPr>
          <p:nvPr/>
        </p:nvSpPr>
        <p:spPr bwMode="auto">
          <a:xfrm>
            <a:off x="838200" y="650875"/>
            <a:ext cx="7848600" cy="946150"/>
          </a:xfrm>
          <a:prstGeom prst="rect">
            <a:avLst/>
          </a:prstGeom>
          <a:noFill/>
          <a:ln w="9525">
            <a:noFill/>
            <a:miter lim="800000"/>
            <a:headEnd/>
            <a:tailEnd/>
          </a:ln>
          <a:effectLst/>
        </p:spPr>
        <p:txBody>
          <a:bodyPr>
            <a:spAutoFit/>
          </a:bodyPr>
          <a:lstStyle/>
          <a:p>
            <a:r>
              <a:rPr lang="en-US" sz="2800" b="1">
                <a:latin typeface="Helvetica" charset="0"/>
              </a:rPr>
              <a:t>Domainwide Peak Flash Density Time Series</a:t>
            </a:r>
          </a:p>
          <a:p>
            <a:r>
              <a:rPr lang="en-US" sz="2800" b="1">
                <a:latin typeface="Helvetica" charset="0"/>
              </a:rPr>
              <a:t>                          30 March 2002</a:t>
            </a:r>
            <a:endParaRPr lang="en-US">
              <a:latin typeface="Helvetica" charset="0"/>
            </a:endParaRPr>
          </a:p>
        </p:txBody>
      </p:sp>
      <p:pic>
        <p:nvPicPr>
          <p:cNvPr id="407558" name="Picture 6" descr="p30.gif                                                        00222A79Macintosh HD                   BAFD2A12:"/>
          <p:cNvPicPr>
            <a:picLocks noChangeAspect="1" noChangeArrowheads="1"/>
          </p:cNvPicPr>
          <p:nvPr/>
        </p:nvPicPr>
        <p:blipFill>
          <a:blip r:embed="rId2" cstate="print"/>
          <a:srcRect/>
          <a:stretch>
            <a:fillRect/>
          </a:stretch>
        </p:blipFill>
        <p:spPr bwMode="auto">
          <a:xfrm>
            <a:off x="1447800" y="1676400"/>
            <a:ext cx="6230938" cy="41608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bwMode="auto">
          <a:xfrm>
            <a:off x="152400" y="152400"/>
            <a:ext cx="8991600" cy="518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a:solidFill>
                  <a:schemeClr val="bg1"/>
                </a:solidFill>
              </a:rPr>
              <a:t>             </a:t>
            </a:r>
            <a:r>
              <a:rPr lang="en-US" sz="3200" b="1">
                <a:solidFill>
                  <a:schemeClr val="tx1"/>
                </a:solidFill>
                <a:latin typeface="Helvetica" charset="0"/>
              </a:rPr>
              <a:t>Construction of blended threat:</a:t>
            </a:r>
            <a:r>
              <a:rPr lang="en-US" sz="2400" b="1">
                <a:solidFill>
                  <a:schemeClr val="tx1"/>
                </a:solidFill>
                <a:latin typeface="Helvetica" charset="0"/>
              </a:rPr>
              <a:t/>
            </a:r>
            <a:br>
              <a:rPr lang="en-US" sz="2400" b="1">
                <a:solidFill>
                  <a:schemeClr val="tx1"/>
                </a:solidFill>
                <a:latin typeface="Helvetica" charset="0"/>
              </a:rPr>
            </a:br>
            <a:r>
              <a:rPr lang="en-US" sz="2400" b="1">
                <a:solidFill>
                  <a:schemeClr val="tx1"/>
                </a:solidFill>
                <a:latin typeface="Helvetica" charset="0"/>
              </a:rPr>
              <a:t/>
            </a:r>
            <a:br>
              <a:rPr lang="en-US" sz="2400" b="1">
                <a:solidFill>
                  <a:schemeClr val="tx1"/>
                </a:solidFill>
                <a:latin typeface="Helvetica" charset="0"/>
              </a:rPr>
            </a:br>
            <a:r>
              <a:rPr lang="en-US" sz="2400">
                <a:solidFill>
                  <a:schemeClr val="tx1"/>
                </a:solidFill>
                <a:latin typeface="Helvetica" charset="0"/>
              </a:rPr>
              <a:t>1. Threat 1 and 2 are both calibrated to yield correct peak</a:t>
            </a:r>
            <a:br>
              <a:rPr lang="en-US" sz="2400">
                <a:solidFill>
                  <a:schemeClr val="tx1"/>
                </a:solidFill>
                <a:latin typeface="Helvetica" charset="0"/>
              </a:rPr>
            </a:br>
            <a:r>
              <a:rPr lang="en-US" sz="2400">
                <a:solidFill>
                  <a:schemeClr val="tx1"/>
                </a:solidFill>
                <a:latin typeface="Helvetica" charset="0"/>
              </a:rPr>
              <a:t>    flash densities</a:t>
            </a:r>
            <a:br>
              <a:rPr lang="en-US" sz="2400">
                <a:solidFill>
                  <a:schemeClr val="tx1"/>
                </a:solidFill>
                <a:latin typeface="Helvetica" charset="0"/>
              </a:rPr>
            </a:br>
            <a:r>
              <a:rPr lang="en-US" sz="2400">
                <a:solidFill>
                  <a:schemeClr val="tx1"/>
                </a:solidFill>
                <a:latin typeface="Helvetica" charset="0"/>
              </a:rPr>
              <a:t>2. The peaks of threats 1 and 2 tend to be coincident in all</a:t>
            </a:r>
            <a:br>
              <a:rPr lang="en-US" sz="2400">
                <a:solidFill>
                  <a:schemeClr val="tx1"/>
                </a:solidFill>
                <a:latin typeface="Helvetica" charset="0"/>
              </a:rPr>
            </a:br>
            <a:r>
              <a:rPr lang="en-US" sz="2400">
                <a:solidFill>
                  <a:schemeClr val="tx1"/>
                </a:solidFill>
                <a:latin typeface="Helvetica" charset="0"/>
              </a:rPr>
              <a:t>    simulated storms, but threat 2 covers more area</a:t>
            </a:r>
            <a:br>
              <a:rPr lang="en-US" sz="2400">
                <a:solidFill>
                  <a:schemeClr val="tx1"/>
                </a:solidFill>
                <a:latin typeface="Helvetica" charset="0"/>
              </a:rPr>
            </a:br>
            <a:r>
              <a:rPr lang="en-US" sz="2400">
                <a:solidFill>
                  <a:schemeClr val="tx1"/>
                </a:solidFill>
                <a:latin typeface="Helvetica" charset="0"/>
              </a:rPr>
              <a:t>3. Thus, weighted linear combinations of the 2 threats will</a:t>
            </a:r>
            <a:br>
              <a:rPr lang="en-US" sz="2400">
                <a:solidFill>
                  <a:schemeClr val="tx1"/>
                </a:solidFill>
                <a:latin typeface="Helvetica" charset="0"/>
              </a:rPr>
            </a:br>
            <a:r>
              <a:rPr lang="en-US" sz="2400">
                <a:solidFill>
                  <a:schemeClr val="tx1"/>
                </a:solidFill>
                <a:latin typeface="Helvetica" charset="0"/>
              </a:rPr>
              <a:t>    also yield the correct peak flash densities      </a:t>
            </a:r>
            <a:br>
              <a:rPr lang="en-US" sz="2400">
                <a:solidFill>
                  <a:schemeClr val="tx1"/>
                </a:solidFill>
                <a:latin typeface="Helvetica" charset="0"/>
              </a:rPr>
            </a:br>
            <a:r>
              <a:rPr lang="en-US" sz="2400">
                <a:solidFill>
                  <a:schemeClr val="tx1"/>
                </a:solidFill>
                <a:latin typeface="Helvetica" charset="0"/>
              </a:rPr>
              <a:t>4. To preserve most of time variability in threat 1, use large</a:t>
            </a:r>
            <a:br>
              <a:rPr lang="en-US" sz="2400">
                <a:solidFill>
                  <a:schemeClr val="tx1"/>
                </a:solidFill>
                <a:latin typeface="Helvetica" charset="0"/>
              </a:rPr>
            </a:br>
            <a:r>
              <a:rPr lang="en-US" sz="2400">
                <a:solidFill>
                  <a:schemeClr val="tx1"/>
                </a:solidFill>
                <a:latin typeface="Helvetica" charset="0"/>
              </a:rPr>
              <a:t>    weight</a:t>
            </a:r>
            <a:br>
              <a:rPr lang="en-US" sz="2400">
                <a:solidFill>
                  <a:schemeClr val="tx1"/>
                </a:solidFill>
                <a:latin typeface="Helvetica" charset="0"/>
              </a:rPr>
            </a:br>
            <a:r>
              <a:rPr lang="en-US" sz="2400">
                <a:solidFill>
                  <a:schemeClr val="tx1"/>
                </a:solidFill>
                <a:latin typeface="Helvetica" charset="0"/>
              </a:rPr>
              <a:t>5. To ensure areal coverage from threat 2, avoid very small</a:t>
            </a:r>
            <a:br>
              <a:rPr lang="en-US" sz="2400">
                <a:solidFill>
                  <a:schemeClr val="tx1"/>
                </a:solidFill>
                <a:latin typeface="Helvetica" charset="0"/>
              </a:rPr>
            </a:br>
            <a:r>
              <a:rPr lang="en-US" sz="2400">
                <a:solidFill>
                  <a:schemeClr val="tx1"/>
                </a:solidFill>
                <a:latin typeface="Helvetica" charset="0"/>
              </a:rPr>
              <a:t>    weight</a:t>
            </a:r>
            <a:br>
              <a:rPr lang="en-US" sz="2400">
                <a:solidFill>
                  <a:schemeClr val="tx1"/>
                </a:solidFill>
                <a:latin typeface="Helvetica" charset="0"/>
              </a:rPr>
            </a:br>
            <a:r>
              <a:rPr lang="en-US" sz="2400">
                <a:solidFill>
                  <a:schemeClr val="tx1"/>
                </a:solidFill>
                <a:latin typeface="Helvetica" charset="0"/>
              </a:rPr>
              <a:t>6. Using 0.95 for threat 1 weight, 0.05 for threat 2, is good</a:t>
            </a:r>
            <a:r>
              <a:rPr lang="en-US" sz="2400" b="1">
                <a:solidFill>
                  <a:schemeClr val="tx1"/>
                </a:solidFill>
                <a:latin typeface="Helvetica" charset="0"/>
              </a:rPr>
              <a:t/>
            </a:r>
            <a:br>
              <a:rPr lang="en-US" sz="2400" b="1">
                <a:solidFill>
                  <a:schemeClr val="tx1"/>
                </a:solidFill>
                <a:latin typeface="Helvetica" charset="0"/>
              </a:rPr>
            </a:br>
            <a:endParaRPr lang="en-US" sz="2400"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1066800" y="381000"/>
            <a:ext cx="7162800" cy="946150"/>
          </a:xfrm>
          <a:prstGeom prst="rect">
            <a:avLst/>
          </a:prstGeom>
          <a:noFill/>
          <a:ln w="9525">
            <a:noFill/>
            <a:miter lim="800000"/>
            <a:headEnd/>
            <a:tailEnd/>
          </a:ln>
          <a:effectLst/>
        </p:spPr>
        <p:txBody>
          <a:bodyPr>
            <a:spAutoFit/>
          </a:bodyPr>
          <a:lstStyle/>
          <a:p>
            <a:r>
              <a:rPr lang="en-US" sz="2800" b="1">
                <a:solidFill>
                  <a:schemeClr val="bg1"/>
                </a:solidFill>
                <a:latin typeface="Times New Roman" pitchFamily="18" charset="0"/>
              </a:rPr>
              <a:t>  </a:t>
            </a:r>
            <a:r>
              <a:rPr lang="en-US" sz="2800" b="1">
                <a:latin typeface="Helvetica" charset="0"/>
              </a:rPr>
              <a:t>WRF LTG</a:t>
            </a:r>
            <a:r>
              <a:rPr lang="en-US" sz="2800" b="1">
                <a:solidFill>
                  <a:schemeClr val="bg1"/>
                </a:solidFill>
                <a:latin typeface="Times New Roman" pitchFamily="18" charset="0"/>
              </a:rPr>
              <a:t> </a:t>
            </a:r>
            <a:r>
              <a:rPr lang="en-US" sz="2800" b="1">
                <a:latin typeface="Helvetica" charset="0"/>
              </a:rPr>
              <a:t>Threat 3; dBZ: 2002033004Z</a:t>
            </a:r>
            <a:r>
              <a:rPr lang="en-US" sz="2800" b="1">
                <a:solidFill>
                  <a:schemeClr val="bg1"/>
                </a:solidFill>
                <a:latin typeface="Times New Roman" pitchFamily="18" charset="0"/>
              </a:rPr>
              <a:t> Blended</a:t>
            </a:r>
          </a:p>
        </p:txBody>
      </p:sp>
      <p:pic>
        <p:nvPicPr>
          <p:cNvPr id="422916" name="Picture 4" descr="p34.gif                                                        00222A79Macintosh HD                   BAFD2A12:"/>
          <p:cNvPicPr>
            <a:picLocks noChangeAspect="1" noChangeArrowheads="1"/>
          </p:cNvPicPr>
          <p:nvPr/>
        </p:nvPicPr>
        <p:blipFill>
          <a:blip r:embed="rId2" cstate="print"/>
          <a:srcRect/>
          <a:stretch>
            <a:fillRect/>
          </a:stretch>
        </p:blipFill>
        <p:spPr bwMode="auto">
          <a:xfrm>
            <a:off x="1676400" y="1143000"/>
            <a:ext cx="5738813" cy="44291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xfrm>
            <a:off x="228600" y="0"/>
            <a:ext cx="8686800" cy="518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a:solidFill>
                  <a:schemeClr val="bg1"/>
                </a:solidFill>
              </a:rPr>
              <a:t> </a:t>
            </a:r>
            <a:br>
              <a:rPr lang="en-US" sz="3200" b="1">
                <a:solidFill>
                  <a:schemeClr val="bg1"/>
                </a:solidFill>
              </a:rPr>
            </a:br>
            <a:r>
              <a:rPr lang="en-US" sz="3200" b="1">
                <a:solidFill>
                  <a:schemeClr val="bg1"/>
                </a:solidFill>
              </a:rPr>
              <a:t>     </a:t>
            </a:r>
            <a:r>
              <a:rPr lang="en-US" sz="3200" b="1">
                <a:solidFill>
                  <a:schemeClr val="tx1"/>
                </a:solidFill>
                <a:latin typeface="Helvetica" charset="0"/>
              </a:rPr>
              <a:t>Ensemble studies, CAPS case 20080502:</a:t>
            </a:r>
            <a:r>
              <a:rPr lang="en-US" sz="2400" b="1">
                <a:solidFill>
                  <a:schemeClr val="tx1"/>
                </a:solidFill>
                <a:latin typeface="Helvetica" charset="0"/>
              </a:rPr>
              <a:t/>
            </a:r>
            <a:br>
              <a:rPr lang="en-US" sz="2400" b="1">
                <a:solidFill>
                  <a:schemeClr val="tx1"/>
                </a:solidFill>
                <a:latin typeface="Helvetica" charset="0"/>
              </a:rPr>
            </a:br>
            <a:r>
              <a:rPr lang="en-US" sz="2400" b="1">
                <a:solidFill>
                  <a:schemeClr val="tx1"/>
                </a:solidFill>
                <a:latin typeface="Helvetica" charset="0"/>
              </a:rPr>
              <a:t/>
            </a:r>
            <a:br>
              <a:rPr lang="en-US" sz="2400" b="1">
                <a:solidFill>
                  <a:schemeClr val="tx1"/>
                </a:solidFill>
                <a:latin typeface="Helvetica" charset="0"/>
              </a:rPr>
            </a:br>
            <a:r>
              <a:rPr lang="en-US" sz="2400">
                <a:solidFill>
                  <a:schemeClr val="tx1"/>
                </a:solidFill>
                <a:latin typeface="Helvetica" charset="0"/>
              </a:rPr>
              <a:t>1. Tornadic storms in MS after 20Z on 20080502</a:t>
            </a:r>
            <a:br>
              <a:rPr lang="en-US" sz="2400">
                <a:solidFill>
                  <a:schemeClr val="tx1"/>
                </a:solidFill>
                <a:latin typeface="Helvetica" charset="0"/>
              </a:rPr>
            </a:br>
            <a:r>
              <a:rPr lang="en-US" sz="2400">
                <a:solidFill>
                  <a:schemeClr val="tx1"/>
                </a:solidFill>
                <a:latin typeface="Helvetica" charset="0"/>
              </a:rPr>
              <a:t>2. NALMA saw only peak FRD ~ 4 fl/km</a:t>
            </a:r>
            <a:r>
              <a:rPr lang="en-US" sz="2400" baseline="30000">
                <a:solidFill>
                  <a:schemeClr val="tx1"/>
                </a:solidFill>
                <a:latin typeface="Helvetica" charset="0"/>
              </a:rPr>
              <a:t>2</a:t>
            </a:r>
            <a:r>
              <a:rPr lang="en-US" sz="2400">
                <a:solidFill>
                  <a:schemeClr val="tx1"/>
                </a:solidFill>
                <a:latin typeface="Helvetica" charset="0"/>
              </a:rPr>
              <a:t>/(5 min) due to range</a:t>
            </a:r>
            <a:br>
              <a:rPr lang="en-US" sz="2400">
                <a:solidFill>
                  <a:schemeClr val="tx1"/>
                </a:solidFill>
                <a:latin typeface="Helvetica" charset="0"/>
              </a:rPr>
            </a:br>
            <a:r>
              <a:rPr lang="en-US" sz="2400">
                <a:solidFill>
                  <a:schemeClr val="tx1"/>
                </a:solidFill>
                <a:latin typeface="Helvetica" charset="0"/>
              </a:rPr>
              <a:t>3. Results obtained for 10 ensemble members (see table):</a:t>
            </a:r>
            <a:br>
              <a:rPr lang="en-US" sz="2400">
                <a:solidFill>
                  <a:schemeClr val="tx1"/>
                </a:solidFill>
                <a:latin typeface="Helvetica" charset="0"/>
              </a:rPr>
            </a:br>
            <a:r>
              <a:rPr lang="en-US" sz="2400">
                <a:solidFill>
                  <a:schemeClr val="tx1"/>
                </a:solidFill>
                <a:latin typeface="Helvetica" charset="0"/>
              </a:rPr>
              <a:t>    - several members didn’t finish (computer issues)</a:t>
            </a:r>
            <a:br>
              <a:rPr lang="en-US" sz="2400">
                <a:solidFill>
                  <a:schemeClr val="tx1"/>
                </a:solidFill>
                <a:latin typeface="Helvetica" charset="0"/>
              </a:rPr>
            </a:br>
            <a:r>
              <a:rPr lang="en-US" sz="2400">
                <a:solidFill>
                  <a:schemeClr val="tx1"/>
                </a:solidFill>
                <a:latin typeface="Helvetica" charset="0"/>
              </a:rPr>
              <a:t>    - consider only data from t &gt; 16 hr</a:t>
            </a:r>
            <a:br>
              <a:rPr lang="en-US" sz="2400">
                <a:solidFill>
                  <a:schemeClr val="tx1"/>
                </a:solidFill>
                <a:latin typeface="Helvetica" charset="0"/>
              </a:rPr>
            </a:br>
            <a:r>
              <a:rPr lang="en-US" sz="2400">
                <a:solidFill>
                  <a:schemeClr val="tx1"/>
                </a:solidFill>
                <a:latin typeface="Helvetica" charset="0"/>
              </a:rPr>
              <a:t>    - model output available only hourly</a:t>
            </a:r>
            <a:br>
              <a:rPr lang="en-US" sz="2400">
                <a:solidFill>
                  <a:schemeClr val="tx1"/>
                </a:solidFill>
                <a:latin typeface="Helvetica" charset="0"/>
              </a:rPr>
            </a:br>
            <a:r>
              <a:rPr lang="en-US" sz="2400">
                <a:solidFill>
                  <a:schemeClr val="tx1"/>
                </a:solidFill>
                <a:latin typeface="Helvetica" charset="0"/>
              </a:rPr>
              <a:t>    - to check calibrations, must use decimated 1-h LMA data</a:t>
            </a:r>
            <a:br>
              <a:rPr lang="en-US" sz="2400">
                <a:solidFill>
                  <a:schemeClr val="tx1"/>
                </a:solidFill>
                <a:latin typeface="Helvetica" charset="0"/>
              </a:rPr>
            </a:br>
            <a:r>
              <a:rPr lang="en-US" sz="2400">
                <a:solidFill>
                  <a:schemeClr val="tx1"/>
                </a:solidFill>
                <a:latin typeface="Helvetica" charset="0"/>
              </a:rPr>
              <a:t>    - Threat 1: always smaller than Threat 2</a:t>
            </a:r>
            <a:br>
              <a:rPr lang="en-US" sz="2400">
                <a:solidFill>
                  <a:schemeClr val="tx1"/>
                </a:solidFill>
                <a:latin typeface="Helvetica" charset="0"/>
              </a:rPr>
            </a:br>
            <a:r>
              <a:rPr lang="en-US" sz="2400">
                <a:solidFill>
                  <a:schemeClr val="tx1"/>
                </a:solidFill>
                <a:latin typeface="Helvetica" charset="0"/>
              </a:rPr>
              <a:t>    - Threat 2: values look reasonable for severe outbreak</a:t>
            </a:r>
            <a:br>
              <a:rPr lang="en-US" sz="2400">
                <a:solidFill>
                  <a:schemeClr val="tx1"/>
                </a:solidFill>
                <a:latin typeface="Helvetica" charset="0"/>
              </a:rPr>
            </a:br>
            <a:r>
              <a:rPr lang="en-US" sz="2400">
                <a:solidFill>
                  <a:schemeClr val="tx1"/>
                </a:solidFill>
                <a:latin typeface="Helvetica" charset="0"/>
              </a:rPr>
              <a:t>    - Threat 1: more sensitive to grid change than Threat 2</a:t>
            </a:r>
            <a:br>
              <a:rPr lang="en-US" sz="2400">
                <a:solidFill>
                  <a:schemeClr val="tx1"/>
                </a:solidFill>
                <a:latin typeface="Helvetica" charset="0"/>
              </a:rPr>
            </a:br>
            <a:r>
              <a:rPr lang="en-US" sz="2400" b="1">
                <a:solidFill>
                  <a:schemeClr val="tx1"/>
                </a:solidFill>
                <a:latin typeface="Helvetica" charset="0"/>
              </a:rPr>
              <a:t/>
            </a:r>
            <a:br>
              <a:rPr lang="en-US" sz="2400" b="1">
                <a:solidFill>
                  <a:schemeClr val="tx1"/>
                </a:solidFill>
                <a:latin typeface="Helvetica" charset="0"/>
              </a:rPr>
            </a:br>
            <a:endParaRPr lang="en-US" sz="4000" b="1">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bwMode="auto">
          <a:xfrm>
            <a:off x="381000" y="0"/>
            <a:ext cx="8077200" cy="609600"/>
          </a:xfrm>
          <a:noFill/>
          <a:ln>
            <a:miter lim="800000"/>
            <a:headEnd/>
            <a:tailEnd/>
          </a:ln>
        </p:spPr>
        <p:txBody>
          <a:bodyPr vert="horz" wrap="square" lIns="91440" tIns="45720" rIns="91440" bIns="45720" numCol="1" anchor="t" anchorCtr="0" compatLnSpc="1">
            <a:prstTxWarp prst="textNoShape">
              <a:avLst/>
            </a:prstTxWarp>
          </a:bodyPr>
          <a:lstStyle/>
          <a:p>
            <a:r>
              <a:rPr lang="en-US" sz="2800" b="1">
                <a:solidFill>
                  <a:schemeClr val="tx1"/>
                </a:solidFill>
                <a:latin typeface="Helvetica" charset="0"/>
              </a:rPr>
              <a:t>Results, CAPS ensemble, 20080502</a:t>
            </a:r>
            <a:r>
              <a:rPr lang="en-US" sz="2800" b="1">
                <a:solidFill>
                  <a:schemeClr val="bg1"/>
                </a:solidFill>
              </a:rPr>
              <a:t>     </a:t>
            </a:r>
            <a:endParaRPr lang="en-US" sz="2400">
              <a:solidFill>
                <a:schemeClr val="bg1"/>
              </a:solidFill>
            </a:endParaRPr>
          </a:p>
        </p:txBody>
      </p:sp>
      <p:graphicFrame>
        <p:nvGraphicFramePr>
          <p:cNvPr id="434238" name="Group 62"/>
          <p:cNvGraphicFramePr>
            <a:graphicFrameLocks noGrp="1"/>
          </p:cNvGraphicFramePr>
          <p:nvPr>
            <p:ph type="tbl" idx="1"/>
          </p:nvPr>
        </p:nvGraphicFramePr>
        <p:xfrm>
          <a:off x="685800" y="762000"/>
          <a:ext cx="7772400" cy="4540250"/>
        </p:xfrm>
        <a:graphic>
          <a:graphicData uri="http://schemas.openxmlformats.org/drawingml/2006/table">
            <a:tbl>
              <a:tblPr/>
              <a:tblGrid>
                <a:gridCol w="2590800"/>
                <a:gridCol w="2590800"/>
                <a:gridCol w="2590800"/>
              </a:tblGrid>
              <a:tr h="668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Experiment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Peak</a:t>
                      </a:r>
                      <a:r>
                        <a:rPr kumimoji="0" lang="en-US" sz="1800" b="0" i="0" u="none" strike="noStrike" cap="none" normalizeH="0" baseline="0" smtClean="0">
                          <a:ln>
                            <a:noFill/>
                          </a:ln>
                          <a:solidFill>
                            <a:schemeClr val="bg1"/>
                          </a:solidFill>
                          <a:effectLst/>
                          <a:latin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rPr>
                        <a:t>Threat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Peak</a:t>
                      </a:r>
                      <a:r>
                        <a:rPr kumimoji="0" lang="en-US" sz="1800" b="0" i="0" u="none" strike="noStrike" cap="none" normalizeH="0" baseline="0" smtClean="0">
                          <a:ln>
                            <a:noFill/>
                          </a:ln>
                          <a:solidFill>
                            <a:schemeClr val="bg1"/>
                          </a:solidFill>
                          <a:effectLst/>
                          <a:latin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rPr>
                        <a:t>Threat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4.1 at t=17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6.7 at t=24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4.0 at t=23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8.0 at t=23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6.6 at t=21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9.4 at t=22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5.0 at t=24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7.6 at t=24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n3 (short expt)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2.5 at t=16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6.7 at t=16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7.1 at t=29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9.2 at t=25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7.2 at t=21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8.4 at t=21 hr</a:t>
                      </a:r>
                      <a:endParaRPr kumimoji="0" lang="en-US" sz="1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5.5 at t=22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8.1 at t=20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6.4 at t=23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8.9 at t=23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3.6 at t=23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7.6 at t=21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1066800" y="228600"/>
            <a:ext cx="7162800" cy="519113"/>
          </a:xfrm>
          <a:prstGeom prst="rect">
            <a:avLst/>
          </a:prstGeom>
          <a:noFill/>
          <a:ln w="9525">
            <a:noFill/>
            <a:miter lim="800000"/>
            <a:headEnd/>
            <a:tailEnd/>
          </a:ln>
          <a:effectLst/>
        </p:spPr>
        <p:txBody>
          <a:bodyPr>
            <a:spAutoFit/>
          </a:bodyPr>
          <a:lstStyle/>
          <a:p>
            <a:r>
              <a:rPr lang="en-US" sz="2800" b="1">
                <a:solidFill>
                  <a:schemeClr val="bg1"/>
                </a:solidFill>
                <a:latin typeface="Times New Roman" pitchFamily="18" charset="0"/>
              </a:rPr>
              <a:t>          </a:t>
            </a:r>
            <a:r>
              <a:rPr lang="en-US" sz="2800" b="1">
                <a:latin typeface="Helvetica" charset="0"/>
              </a:rPr>
              <a:t>CAPS p2, Threat 1: 2008050300Z</a:t>
            </a:r>
            <a:endParaRPr lang="en-US">
              <a:solidFill>
                <a:schemeClr val="bg1"/>
              </a:solidFill>
              <a:latin typeface="Times New Roman" pitchFamily="18" charset="0"/>
            </a:endParaRPr>
          </a:p>
        </p:txBody>
      </p:sp>
      <p:pic>
        <p:nvPicPr>
          <p:cNvPr id="431108" name="Picture 4" descr="thr1_p2_2008050300.gif                                         000B5AD0Macintosh HD                   BAFD2A12:"/>
          <p:cNvPicPr>
            <a:picLocks noChangeAspect="1" noChangeArrowheads="1"/>
          </p:cNvPicPr>
          <p:nvPr/>
        </p:nvPicPr>
        <p:blipFill>
          <a:blip r:embed="rId2" cstate="print"/>
          <a:srcRect b="4292"/>
          <a:stretch>
            <a:fillRect/>
          </a:stretch>
        </p:blipFill>
        <p:spPr bwMode="auto">
          <a:xfrm>
            <a:off x="1219200" y="762000"/>
            <a:ext cx="6858000" cy="48434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1066800" y="228600"/>
            <a:ext cx="7162800" cy="519113"/>
          </a:xfrm>
          <a:prstGeom prst="rect">
            <a:avLst/>
          </a:prstGeom>
          <a:noFill/>
          <a:ln w="9525">
            <a:noFill/>
            <a:miter lim="800000"/>
            <a:headEnd/>
            <a:tailEnd/>
          </a:ln>
          <a:effectLst/>
        </p:spPr>
        <p:txBody>
          <a:bodyPr>
            <a:spAutoFit/>
          </a:bodyPr>
          <a:lstStyle/>
          <a:p>
            <a:r>
              <a:rPr lang="en-US" sz="2800" b="1">
                <a:solidFill>
                  <a:schemeClr val="bg1"/>
                </a:solidFill>
                <a:latin typeface="Times New Roman" pitchFamily="18" charset="0"/>
              </a:rPr>
              <a:t>          </a:t>
            </a:r>
            <a:r>
              <a:rPr lang="en-US" sz="2800" b="1">
                <a:latin typeface="Helvetica" charset="0"/>
              </a:rPr>
              <a:t>CAPS p2, Threat 2: 2008050300Z</a:t>
            </a:r>
            <a:endParaRPr lang="en-US">
              <a:solidFill>
                <a:schemeClr val="bg1"/>
              </a:solidFill>
              <a:latin typeface="Times New Roman" pitchFamily="18" charset="0"/>
            </a:endParaRPr>
          </a:p>
        </p:txBody>
      </p:sp>
      <p:pic>
        <p:nvPicPr>
          <p:cNvPr id="432132" name="Picture 4" descr="thr2_p2_2008050300.gif                                         000B5AD0Macintosh HD                   BAFD2A12:"/>
          <p:cNvPicPr>
            <a:picLocks noChangeAspect="1" noChangeArrowheads="1"/>
          </p:cNvPicPr>
          <p:nvPr/>
        </p:nvPicPr>
        <p:blipFill>
          <a:blip r:embed="rId2" cstate="print"/>
          <a:srcRect/>
          <a:stretch>
            <a:fillRect/>
          </a:stretch>
        </p:blipFill>
        <p:spPr bwMode="auto">
          <a:xfrm>
            <a:off x="1219200" y="762000"/>
            <a:ext cx="6858000" cy="504983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bwMode="auto">
          <a:xfrm>
            <a:off x="228600" y="457200"/>
            <a:ext cx="8915400" cy="39624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a:solidFill>
                  <a:schemeClr val="bg1"/>
                </a:solidFill>
              </a:rPr>
              <a:t>                  </a:t>
            </a:r>
            <a:r>
              <a:rPr lang="en-US" sz="3200" b="1">
                <a:solidFill>
                  <a:schemeClr val="tx1"/>
                </a:solidFill>
                <a:latin typeface="Helvetica" charset="0"/>
              </a:rPr>
              <a:t>Ensemble findings (early):</a:t>
            </a:r>
            <a:r>
              <a:rPr lang="en-US" sz="2400" b="1">
                <a:solidFill>
                  <a:schemeClr val="tx1"/>
                </a:solidFill>
              </a:rPr>
              <a:t/>
            </a:r>
            <a:br>
              <a:rPr lang="en-US" sz="2400" b="1">
                <a:solidFill>
                  <a:schemeClr val="tx1"/>
                </a:solidFill>
              </a:rPr>
            </a:br>
            <a:r>
              <a:rPr lang="en-US" sz="2400" b="1">
                <a:solidFill>
                  <a:schemeClr val="tx1"/>
                </a:solidFill>
              </a:rPr>
              <a:t/>
            </a:r>
            <a:br>
              <a:rPr lang="en-US" sz="2400" b="1">
                <a:solidFill>
                  <a:schemeClr val="tx1"/>
                </a:solidFill>
              </a:rPr>
            </a:br>
            <a:r>
              <a:rPr lang="en-US" sz="2400">
                <a:solidFill>
                  <a:schemeClr val="tx1"/>
                </a:solidFill>
                <a:latin typeface="Helvetica" charset="0"/>
              </a:rPr>
              <a:t>1. Currently testing algorithm on CAPS 2008 4km WRF runs</a:t>
            </a:r>
            <a:br>
              <a:rPr lang="en-US" sz="2400">
                <a:solidFill>
                  <a:schemeClr val="tx1"/>
                </a:solidFill>
                <a:latin typeface="Helvetica" charset="0"/>
              </a:rPr>
            </a:br>
            <a:r>
              <a:rPr lang="en-US" sz="2400">
                <a:solidFill>
                  <a:schemeClr val="tx1"/>
                </a:solidFill>
                <a:latin typeface="Helvetica" charset="0"/>
              </a:rPr>
              <a:t>2. Mixed sensitivity to changes in grid mesh, model physics</a:t>
            </a:r>
            <a:br>
              <a:rPr lang="en-US" sz="2400">
                <a:solidFill>
                  <a:schemeClr val="tx1"/>
                </a:solidFill>
                <a:latin typeface="Helvetica" charset="0"/>
              </a:rPr>
            </a:br>
            <a:r>
              <a:rPr lang="en-US" sz="2400">
                <a:solidFill>
                  <a:schemeClr val="tx1"/>
                </a:solidFill>
                <a:latin typeface="Helvetica" charset="0"/>
              </a:rPr>
              <a:t>    - Threat 1: too small, more sensitive (grid sensitivity?) </a:t>
            </a:r>
            <a:br>
              <a:rPr lang="en-US" sz="2400">
                <a:solidFill>
                  <a:schemeClr val="tx1"/>
                </a:solidFill>
                <a:latin typeface="Helvetica" charset="0"/>
              </a:rPr>
            </a:br>
            <a:r>
              <a:rPr lang="en-US" sz="2400">
                <a:solidFill>
                  <a:schemeClr val="tx1"/>
                </a:solidFill>
                <a:latin typeface="Helvetica" charset="0"/>
              </a:rPr>
              <a:t>    - Threat 2: appears nearly independent of model changes</a:t>
            </a:r>
            <a:br>
              <a:rPr lang="en-US" sz="2400">
                <a:solidFill>
                  <a:schemeClr val="tx1"/>
                </a:solidFill>
                <a:latin typeface="Helvetica" charset="0"/>
              </a:rPr>
            </a:br>
            <a:r>
              <a:rPr lang="en-US" sz="2400">
                <a:solidFill>
                  <a:schemeClr val="tx1"/>
                </a:solidFill>
                <a:latin typeface="Helvetica" charset="0"/>
              </a:rPr>
              <a:t>    - Strategy: boost Threat 1 to equal Threat 2 peak values</a:t>
            </a:r>
            <a:br>
              <a:rPr lang="en-US" sz="2400">
                <a:solidFill>
                  <a:schemeClr val="tx1"/>
                </a:solidFill>
                <a:latin typeface="Helvetica" charset="0"/>
              </a:rPr>
            </a:br>
            <a:r>
              <a:rPr lang="en-US" sz="2400">
                <a:solidFill>
                  <a:schemeClr val="tx1"/>
                </a:solidFill>
                <a:latin typeface="Helvetica" charset="0"/>
              </a:rPr>
              <a:t>      before blending to create Threat 3</a:t>
            </a:r>
            <a:br>
              <a:rPr lang="en-US" sz="2400">
                <a:solidFill>
                  <a:schemeClr val="tx1"/>
                </a:solidFill>
                <a:latin typeface="Helvetica" charset="0"/>
              </a:rPr>
            </a:br>
            <a:r>
              <a:rPr lang="en-US" sz="2400">
                <a:solidFill>
                  <a:schemeClr val="tx1"/>
                </a:solidFill>
                <a:latin typeface="Helvetica" charset="0"/>
              </a:rPr>
              <a:t>3. First look at another case confirms results from 20080502</a:t>
            </a:r>
            <a:br>
              <a:rPr lang="en-US" sz="2400">
                <a:solidFill>
                  <a:schemeClr val="tx1"/>
                </a:solidFill>
                <a:latin typeface="Helvetica" charset="0"/>
              </a:rPr>
            </a:br>
            <a:r>
              <a:rPr lang="en-US" sz="2400">
                <a:solidFill>
                  <a:schemeClr val="tx1"/>
                </a:solidFill>
                <a:latin typeface="Helvetica" charset="0"/>
              </a:rPr>
              <a:t>4. Examine additional case days to establish generality</a:t>
            </a:r>
            <a:r>
              <a:rPr lang="en-US" sz="2400" b="1">
                <a:solidFill>
                  <a:schemeClr val="tx1"/>
                </a:solidFill>
                <a:latin typeface="Helvetica" charset="0"/>
              </a:rPr>
              <a:t/>
            </a:r>
            <a:br>
              <a:rPr lang="en-US" sz="2400" b="1">
                <a:solidFill>
                  <a:schemeClr val="tx1"/>
                </a:solidFill>
                <a:latin typeface="Helvetica" charset="0"/>
              </a:rPr>
            </a:br>
            <a:r>
              <a:rPr lang="en-US" sz="2400" b="1">
                <a:solidFill>
                  <a:schemeClr val="tx1"/>
                </a:solidFill>
                <a:latin typeface="Helvetica" charset="0"/>
              </a:rPr>
              <a:t/>
            </a:r>
            <a:br>
              <a:rPr lang="en-US" sz="2400" b="1">
                <a:solidFill>
                  <a:schemeClr val="tx1"/>
                </a:solidFill>
                <a:latin typeface="Helvetica" charset="0"/>
              </a:rPr>
            </a:br>
            <a:endParaRPr lang="en-US" sz="4000" b="1">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bwMode="auto">
          <a:xfrm>
            <a:off x="228600" y="457200"/>
            <a:ext cx="86868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Relevance to NASA/SPoRT</a:t>
            </a:r>
            <a:r>
              <a:rPr lang="en-US" sz="4000" b="1">
                <a:solidFill>
                  <a:schemeClr val="tx1"/>
                </a:solidFill>
              </a:rPr>
              <a:t> </a:t>
            </a:r>
            <a:endParaRPr lang="en-US" sz="4000" b="1">
              <a:solidFill>
                <a:schemeClr val="bg1"/>
              </a:solidFill>
            </a:endParaRPr>
          </a:p>
        </p:txBody>
      </p:sp>
      <p:sp>
        <p:nvSpPr>
          <p:cNvPr id="355331" name="Text Box 3"/>
          <p:cNvSpPr txBox="1">
            <a:spLocks noChangeArrowheads="1"/>
          </p:cNvSpPr>
          <p:nvPr/>
        </p:nvSpPr>
        <p:spPr bwMode="auto">
          <a:xfrm>
            <a:off x="304800" y="1600200"/>
            <a:ext cx="8610600" cy="1187450"/>
          </a:xfrm>
          <a:prstGeom prst="rect">
            <a:avLst/>
          </a:prstGeom>
          <a:noFill/>
          <a:ln w="9525">
            <a:noFill/>
            <a:miter lim="800000"/>
            <a:headEnd/>
            <a:tailEnd/>
          </a:ln>
          <a:effectLst/>
        </p:spPr>
        <p:txBody>
          <a:bodyPr>
            <a:spAutoFit/>
          </a:bodyPr>
          <a:lstStyle/>
          <a:p>
            <a:pPr marL="457200" indent="-457200">
              <a:buFont typeface="Times"/>
              <a:buAutoNum type="arabicPeriod"/>
            </a:pPr>
            <a:r>
              <a:rPr lang="en-US"/>
              <a:t>Uses NASA North Alabama LMA network data as ground truth for calibration of WRF output lightning proxies</a:t>
            </a:r>
          </a:p>
          <a:p>
            <a:pPr marL="457200" indent="-457200">
              <a:buFont typeface="Times"/>
              <a:buAutoNum type="arabicPeriod" startAt="2"/>
            </a:pPr>
            <a:r>
              <a:rPr lang="en-US"/>
              <a:t>Supports NASA goals for GOES-R Proving Ground efforts</a:t>
            </a:r>
            <a:endParaRPr lang="en-US">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bwMode="auto">
          <a:xfrm>
            <a:off x="228600" y="228600"/>
            <a:ext cx="8915400" cy="518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a:solidFill>
                  <a:schemeClr val="bg1"/>
                </a:solidFill>
              </a:rPr>
              <a:t>                               </a:t>
            </a:r>
            <a:r>
              <a:rPr lang="en-US" sz="3200" b="1">
                <a:solidFill>
                  <a:schemeClr val="tx1"/>
                </a:solidFill>
                <a:latin typeface="Helvetica" charset="0"/>
              </a:rPr>
              <a:t>Future Work:</a:t>
            </a:r>
            <a:r>
              <a:rPr lang="en-US" sz="2400" b="1">
                <a:solidFill>
                  <a:schemeClr val="tx1"/>
                </a:solidFill>
                <a:latin typeface="Helvetica" charset="0"/>
              </a:rPr>
              <a:t/>
            </a:r>
            <a:br>
              <a:rPr lang="en-US" sz="2400" b="1">
                <a:solidFill>
                  <a:schemeClr val="tx1"/>
                </a:solidFill>
                <a:latin typeface="Helvetica" charset="0"/>
              </a:rPr>
            </a:br>
            <a:r>
              <a:rPr lang="en-US" sz="2400">
                <a:solidFill>
                  <a:schemeClr val="tx1"/>
                </a:solidFill>
                <a:latin typeface="Helvetica" charset="0"/>
              </a:rPr>
              <a:t>1. Examine more simulation cases, with added diversity, to</a:t>
            </a:r>
            <a:br>
              <a:rPr lang="en-US" sz="2400">
                <a:solidFill>
                  <a:schemeClr val="tx1"/>
                </a:solidFill>
                <a:latin typeface="Helvetica" charset="0"/>
              </a:rPr>
            </a:br>
            <a:r>
              <a:rPr lang="en-US" sz="2400">
                <a:solidFill>
                  <a:schemeClr val="tx1"/>
                </a:solidFill>
                <a:latin typeface="Helvetica" charset="0"/>
              </a:rPr>
              <a:t>    improve generality of algorithms; test at NSSL Spring</a:t>
            </a:r>
            <a:br>
              <a:rPr lang="en-US" sz="2400">
                <a:solidFill>
                  <a:schemeClr val="tx1"/>
                </a:solidFill>
                <a:latin typeface="Helvetica" charset="0"/>
              </a:rPr>
            </a:br>
            <a:r>
              <a:rPr lang="en-US" sz="2400">
                <a:solidFill>
                  <a:schemeClr val="tx1"/>
                </a:solidFill>
                <a:latin typeface="Helvetica" charset="0"/>
              </a:rPr>
              <a:t>    Program 2010           </a:t>
            </a:r>
            <a:br>
              <a:rPr lang="en-US" sz="2400">
                <a:solidFill>
                  <a:schemeClr val="tx1"/>
                </a:solidFill>
                <a:latin typeface="Helvetica" charset="0"/>
              </a:rPr>
            </a:br>
            <a:r>
              <a:rPr lang="en-US" sz="2400">
                <a:solidFill>
                  <a:schemeClr val="tx1"/>
                </a:solidFill>
                <a:latin typeface="Helvetica" charset="0"/>
              </a:rPr>
              <a:t>2. Test newer versions of WRF, when available:</a:t>
            </a:r>
            <a:br>
              <a:rPr lang="en-US" sz="2400">
                <a:solidFill>
                  <a:schemeClr val="tx1"/>
                </a:solidFill>
                <a:latin typeface="Helvetica" charset="0"/>
              </a:rPr>
            </a:br>
            <a:r>
              <a:rPr lang="en-US" sz="2400">
                <a:solidFill>
                  <a:schemeClr val="tx1"/>
                </a:solidFill>
                <a:latin typeface="Helvetica" charset="0"/>
              </a:rPr>
              <a:t>    - more hydrometeor species</a:t>
            </a:r>
            <a:br>
              <a:rPr lang="en-US" sz="2400">
                <a:solidFill>
                  <a:schemeClr val="tx1"/>
                </a:solidFill>
                <a:latin typeface="Helvetica" charset="0"/>
              </a:rPr>
            </a:br>
            <a:r>
              <a:rPr lang="en-US" sz="2400">
                <a:solidFill>
                  <a:schemeClr val="tx1"/>
                </a:solidFill>
                <a:latin typeface="Helvetica" charset="0"/>
              </a:rPr>
              <a:t>    - double-moment microphysics</a:t>
            </a:r>
            <a:br>
              <a:rPr lang="en-US" sz="2400">
                <a:solidFill>
                  <a:schemeClr val="tx1"/>
                </a:solidFill>
                <a:latin typeface="Helvetica" charset="0"/>
              </a:rPr>
            </a:br>
            <a:r>
              <a:rPr lang="en-US" sz="2400">
                <a:solidFill>
                  <a:schemeClr val="tx1"/>
                </a:solidFill>
                <a:latin typeface="Helvetica" charset="0"/>
              </a:rPr>
              <a:t>3. In future runs, examine fields of interval-cumulative wmax,</a:t>
            </a:r>
            <a:br>
              <a:rPr lang="en-US" sz="2400">
                <a:solidFill>
                  <a:schemeClr val="tx1"/>
                </a:solidFill>
                <a:latin typeface="Helvetica" charset="0"/>
              </a:rPr>
            </a:br>
            <a:r>
              <a:rPr lang="en-US" sz="2400">
                <a:solidFill>
                  <a:schemeClr val="tx1"/>
                </a:solidFill>
                <a:latin typeface="Helvetica" charset="0"/>
              </a:rPr>
              <a:t>    and associated hydrometeor and reflectivity data, not just</a:t>
            </a:r>
            <a:br>
              <a:rPr lang="en-US" sz="2400">
                <a:solidFill>
                  <a:schemeClr val="tx1"/>
                </a:solidFill>
                <a:latin typeface="Helvetica" charset="0"/>
              </a:rPr>
            </a:br>
            <a:r>
              <a:rPr lang="en-US" sz="2400">
                <a:solidFill>
                  <a:schemeClr val="tx1"/>
                </a:solidFill>
                <a:latin typeface="Helvetica" charset="0"/>
              </a:rPr>
              <a:t>    the instantaneous values; for save intervals &gt; 15 min,</a:t>
            </a:r>
            <a:br>
              <a:rPr lang="en-US" sz="2400">
                <a:solidFill>
                  <a:schemeClr val="tx1"/>
                </a:solidFill>
                <a:latin typeface="Helvetica" charset="0"/>
              </a:rPr>
            </a:br>
            <a:r>
              <a:rPr lang="en-US" sz="2400">
                <a:solidFill>
                  <a:schemeClr val="tx1"/>
                </a:solidFill>
                <a:latin typeface="Helvetica" charset="0"/>
              </a:rPr>
              <a:t>    events happening between saves may be important for </a:t>
            </a:r>
            <a:br>
              <a:rPr lang="en-US" sz="2400">
                <a:solidFill>
                  <a:schemeClr val="tx1"/>
                </a:solidFill>
                <a:latin typeface="Helvetica" charset="0"/>
              </a:rPr>
            </a:br>
            <a:r>
              <a:rPr lang="en-US" sz="2400">
                <a:solidFill>
                  <a:schemeClr val="tx1"/>
                </a:solidFill>
                <a:latin typeface="Helvetica" charset="0"/>
              </a:rPr>
              <a:t>    LTG jumps</a:t>
            </a:r>
            <a:br>
              <a:rPr lang="en-US" sz="2400">
                <a:solidFill>
                  <a:schemeClr val="tx1"/>
                </a:solidFill>
                <a:latin typeface="Helvetica" charset="0"/>
              </a:rPr>
            </a:br>
            <a:r>
              <a:rPr lang="en-US" sz="2400">
                <a:solidFill>
                  <a:schemeClr val="tx1"/>
                </a:solidFill>
                <a:latin typeface="Helvetica" charset="0"/>
              </a:rPr>
              <a:t>4. Be aware of opportunities for devising data assimilation</a:t>
            </a:r>
            <a:br>
              <a:rPr lang="en-US" sz="2400">
                <a:solidFill>
                  <a:schemeClr val="tx1"/>
                </a:solidFill>
                <a:latin typeface="Helvetica" charset="0"/>
              </a:rPr>
            </a:br>
            <a:r>
              <a:rPr lang="en-US" sz="2400">
                <a:solidFill>
                  <a:schemeClr val="tx1"/>
                </a:solidFill>
                <a:latin typeface="Helvetica" charset="0"/>
              </a:rPr>
              <a:t>    strategies for LTG data</a:t>
            </a:r>
            <a:br>
              <a:rPr lang="en-US" sz="2400">
                <a:solidFill>
                  <a:schemeClr val="tx1"/>
                </a:solidFill>
                <a:latin typeface="Helvetica" charset="0"/>
              </a:rPr>
            </a:br>
            <a:endParaRPr lang="en-US" sz="4000" b="1">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bwMode="auto">
          <a:xfrm>
            <a:off x="152400" y="0"/>
            <a:ext cx="8991600" cy="54102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a:solidFill>
                  <a:schemeClr val="bg1"/>
                </a:solidFill>
              </a:rPr>
              <a:t>                         </a:t>
            </a:r>
            <a:br>
              <a:rPr lang="en-US" sz="3200" b="1">
                <a:solidFill>
                  <a:schemeClr val="bg1"/>
                </a:solidFill>
              </a:rPr>
            </a:br>
            <a:r>
              <a:rPr lang="en-US" sz="3200" b="1">
                <a:solidFill>
                  <a:schemeClr val="bg1"/>
                </a:solidFill>
              </a:rPr>
              <a:t>                         </a:t>
            </a:r>
            <a:r>
              <a:rPr lang="en-US" sz="3200" b="1">
                <a:solidFill>
                  <a:schemeClr val="tx1"/>
                </a:solidFill>
                <a:latin typeface="Helvetica" charset="0"/>
              </a:rPr>
              <a:t>Acknowledgments:</a:t>
            </a:r>
            <a:r>
              <a:rPr lang="en-US" sz="4000" b="1">
                <a:solidFill>
                  <a:schemeClr val="tx1"/>
                </a:solidFill>
                <a:latin typeface="Helvetica" charset="0"/>
              </a:rPr>
              <a:t/>
            </a:r>
            <a:br>
              <a:rPr lang="en-US" sz="4000" b="1">
                <a:solidFill>
                  <a:schemeClr val="tx1"/>
                </a:solidFill>
                <a:latin typeface="Helvetica" charset="0"/>
              </a:rPr>
            </a:br>
            <a:r>
              <a:rPr lang="en-US" sz="2400" b="1">
                <a:solidFill>
                  <a:schemeClr val="tx1"/>
                </a:solidFill>
                <a:latin typeface="Helvetica" charset="0"/>
              </a:rPr>
              <a:t/>
            </a:r>
            <a:br>
              <a:rPr lang="en-US" sz="2400" b="1">
                <a:solidFill>
                  <a:schemeClr val="tx1"/>
                </a:solidFill>
                <a:latin typeface="Helvetica" charset="0"/>
              </a:rPr>
            </a:br>
            <a:r>
              <a:rPr lang="en-US" sz="2400">
                <a:solidFill>
                  <a:schemeClr val="tx1"/>
                </a:solidFill>
                <a:latin typeface="Helvetica" charset="0"/>
              </a:rPr>
              <a:t>This research was funded by the NASA Science Mission Directorate’s Earth Science Division in support of the Short-term Prediction and Research Transition (SPoRT) project at Marshall Space Flight Center, Huntsville, AL.   Thanks to collaborators Steve Goodman, NOAA, and K. LaCasse and D. Cecil, UAH, who helped with the recent W&amp;F paper (June 2009).  Thanks to Gary Jedlovec, Rich Blakeslee, and Bill Koshak, NASA, for ongoing support for this research.  Thanks also to Paul Krehbiel, NMT, Bill Koshak, NASA, Walt Petersen, NASA, for helpful discussions.</a:t>
            </a:r>
            <a:endParaRPr lang="en-US" sz="40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bwMode="auto">
          <a:xfrm>
            <a:off x="228600" y="457200"/>
            <a:ext cx="86868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Accomplishments since last SAC</a:t>
            </a:r>
            <a:r>
              <a:rPr lang="en-US" sz="4000" b="1">
                <a:solidFill>
                  <a:schemeClr val="tx1"/>
                </a:solidFill>
              </a:rPr>
              <a:t> </a:t>
            </a:r>
            <a:endParaRPr lang="en-US" sz="4000" b="1">
              <a:solidFill>
                <a:schemeClr val="bg1"/>
              </a:solidFill>
            </a:endParaRPr>
          </a:p>
        </p:txBody>
      </p:sp>
      <p:sp>
        <p:nvSpPr>
          <p:cNvPr id="437251" name="Text Box 3"/>
          <p:cNvSpPr txBox="1">
            <a:spLocks noChangeArrowheads="1"/>
          </p:cNvSpPr>
          <p:nvPr/>
        </p:nvSpPr>
        <p:spPr bwMode="auto">
          <a:xfrm>
            <a:off x="304800" y="1295400"/>
            <a:ext cx="8610600" cy="4108450"/>
          </a:xfrm>
          <a:prstGeom prst="rect">
            <a:avLst/>
          </a:prstGeom>
          <a:noFill/>
          <a:ln w="9525">
            <a:noFill/>
            <a:miter lim="800000"/>
            <a:headEnd/>
            <a:tailEnd/>
          </a:ln>
          <a:effectLst/>
        </p:spPr>
        <p:txBody>
          <a:bodyPr>
            <a:spAutoFit/>
          </a:bodyPr>
          <a:lstStyle/>
          <a:p>
            <a:pPr marL="457200" indent="-457200">
              <a:buFont typeface="Times"/>
              <a:buAutoNum type="arabicPeriod"/>
            </a:pPr>
            <a:r>
              <a:rPr lang="en-US"/>
              <a:t>Completed, published WRF-based lightning threat algorithm: McCaul et al. (2009), W&amp;F, 24, 709-729.</a:t>
            </a:r>
          </a:p>
          <a:p>
            <a:pPr marL="457200" indent="-457200">
              <a:buFont typeface="Times"/>
              <a:buAutoNum type="arabicPeriod" startAt="2"/>
            </a:pPr>
            <a:r>
              <a:rPr lang="en-US"/>
              <a:t>W&amp;F paper highlighted as Paper of Note in BAMS, 90, 772.</a:t>
            </a:r>
          </a:p>
          <a:p>
            <a:pPr marL="457200" indent="-457200">
              <a:buFont typeface="Times"/>
              <a:buAutoNum type="arabicPeriod" startAt="3"/>
            </a:pPr>
            <a:r>
              <a:rPr lang="en-US"/>
              <a:t>Presented method at several conferences:  AMS 24th Severe Storms Conf., Savannah, GA (2008); Southern Thunder Workshop, Cocoa Beach, FL, (2009)</a:t>
            </a:r>
          </a:p>
          <a:p>
            <a:pPr marL="457200" indent="-457200">
              <a:buFont typeface="Times"/>
              <a:buAutoNum type="arabicPeriod" startAt="4"/>
            </a:pPr>
            <a:r>
              <a:rPr lang="en-US"/>
              <a:t>Commenced analysis of additional simulations to test and improve generality of methods (CAPS 2008 ensembles; new NASA runs in anticipation of 2010 NSSL Spring Program)</a:t>
            </a:r>
            <a:endParaRPr lang="en-US">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5" name="Rectangle 25"/>
          <p:cNvSpPr>
            <a:spLocks noChangeArrowheads="1"/>
          </p:cNvSpPr>
          <p:nvPr/>
        </p:nvSpPr>
        <p:spPr bwMode="auto">
          <a:xfrm>
            <a:off x="228600" y="304800"/>
            <a:ext cx="8669338" cy="838200"/>
          </a:xfrm>
          <a:prstGeom prst="rect">
            <a:avLst/>
          </a:prstGeom>
          <a:noFill/>
          <a:ln w="9525">
            <a:noFill/>
            <a:miter lim="800000"/>
            <a:headEnd/>
            <a:tailEnd/>
          </a:ln>
          <a:effectLst/>
        </p:spPr>
        <p:txBody>
          <a:bodyPr anchor="ctr"/>
          <a:lstStyle/>
          <a:p>
            <a:pPr algn="ctr" eaLnBrk="0" hangingPunct="0"/>
            <a:r>
              <a:rPr lang="en-US" sz="3200" b="1">
                <a:latin typeface="Helvetica" charset="0"/>
              </a:rPr>
              <a:t>Research Objectives</a:t>
            </a:r>
            <a:endParaRPr lang="en-US" sz="2800">
              <a:solidFill>
                <a:schemeClr val="bg1"/>
              </a:solidFill>
              <a:latin typeface="Times New Roman" pitchFamily="18" charset="0"/>
            </a:endParaRPr>
          </a:p>
        </p:txBody>
      </p:sp>
      <p:sp>
        <p:nvSpPr>
          <p:cNvPr id="46121" name="Text Box 41"/>
          <p:cNvSpPr txBox="1">
            <a:spLocks noChangeArrowheads="1"/>
          </p:cNvSpPr>
          <p:nvPr/>
        </p:nvSpPr>
        <p:spPr bwMode="auto">
          <a:xfrm>
            <a:off x="441325" y="1295400"/>
            <a:ext cx="8248650" cy="4108450"/>
          </a:xfrm>
          <a:prstGeom prst="rect">
            <a:avLst/>
          </a:prstGeom>
          <a:noFill/>
          <a:ln w="9525">
            <a:noFill/>
            <a:miter lim="800000"/>
            <a:headEnd/>
            <a:tailEnd/>
          </a:ln>
          <a:effectLst/>
        </p:spPr>
        <p:txBody>
          <a:bodyPr>
            <a:spAutoFit/>
          </a:bodyPr>
          <a:lstStyle/>
          <a:p>
            <a:pPr marL="457200" indent="-457200">
              <a:buFont typeface="Times"/>
              <a:buNone/>
            </a:pPr>
            <a:r>
              <a:rPr lang="en-US"/>
              <a:t>Given that high-resolution WRF forecasts can capture the</a:t>
            </a:r>
          </a:p>
          <a:p>
            <a:pPr marL="457200" indent="-457200">
              <a:buFont typeface="Times"/>
              <a:buNone/>
            </a:pPr>
            <a:r>
              <a:rPr lang="en-US"/>
              <a:t>character of convective outbreaks, we seek to:</a:t>
            </a:r>
          </a:p>
          <a:p>
            <a:pPr marL="457200" indent="-457200">
              <a:buFont typeface="Times"/>
              <a:buAutoNum type="arabicPeriod"/>
            </a:pPr>
            <a:r>
              <a:rPr lang="en-US"/>
              <a:t>Create WRF forecasts of LTG threat (1-24 h), based on </a:t>
            </a:r>
          </a:p>
          <a:p>
            <a:pPr marL="457200" indent="-457200">
              <a:buFont typeface="Times"/>
              <a:buNone/>
            </a:pPr>
            <a:r>
              <a:rPr lang="en-US"/>
              <a:t>      2 proxy fields from explicitly simulated convection: </a:t>
            </a:r>
          </a:p>
          <a:p>
            <a:pPr marL="457200" indent="-457200">
              <a:buFont typeface="Times"/>
              <a:buNone/>
            </a:pPr>
            <a:r>
              <a:rPr lang="en-US"/>
              <a:t>      - graupel flux near -15 C (captures LTG time variability)</a:t>
            </a:r>
          </a:p>
          <a:p>
            <a:pPr marL="457200" indent="-457200">
              <a:buFont typeface="Times"/>
              <a:buNone/>
            </a:pPr>
            <a:r>
              <a:rPr lang="en-US"/>
              <a:t>      - vertically integrated ice (captures LTG threat area)</a:t>
            </a:r>
          </a:p>
          <a:p>
            <a:pPr marL="457200" indent="-457200">
              <a:buFont typeface="Times"/>
              <a:buAutoNum type="arabicPeriod" startAt="2"/>
            </a:pPr>
            <a:r>
              <a:rPr lang="en-US"/>
              <a:t>Calibrate each threat to yield accurate quantitative peak </a:t>
            </a:r>
          </a:p>
          <a:p>
            <a:pPr marL="457200" indent="-457200">
              <a:buFont typeface="Times"/>
              <a:buNone/>
            </a:pPr>
            <a:r>
              <a:rPr lang="en-US"/>
              <a:t>      flash rate densities </a:t>
            </a:r>
          </a:p>
          <a:p>
            <a:pPr marL="457200" indent="-457200">
              <a:buFont typeface="Times"/>
              <a:buNone/>
            </a:pPr>
            <a:r>
              <a:rPr lang="en-US"/>
              <a:t>3.   Also evaluate threats for areal coverage, time variability</a:t>
            </a:r>
          </a:p>
          <a:p>
            <a:pPr marL="457200" indent="-457200">
              <a:buFont typeface="Times"/>
              <a:buAutoNum type="arabicPeriod" startAt="4"/>
            </a:pPr>
            <a:r>
              <a:rPr lang="en-US"/>
              <a:t> Blend threats to optimize results</a:t>
            </a:r>
          </a:p>
          <a:p>
            <a:pPr marL="457200" indent="-457200">
              <a:buFont typeface="Times"/>
              <a:buAutoNum type="arabicPeriod" startAt="4"/>
            </a:pPr>
            <a:r>
              <a:rPr lang="en-US"/>
              <a:t> Examine sensitivity to model mesh, microphysics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1026"/>
          <p:cNvSpPr>
            <a:spLocks noGrp="1" noChangeArrowheads="1"/>
          </p:cNvSpPr>
          <p:nvPr>
            <p:ph type="title"/>
          </p:nvPr>
        </p:nvSpPr>
        <p:spPr bwMode="auto">
          <a:xfrm>
            <a:off x="685800" y="609600"/>
            <a:ext cx="7772400" cy="6858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Advantages</a:t>
            </a:r>
            <a:endParaRPr lang="en-US">
              <a:solidFill>
                <a:schemeClr val="bg1"/>
              </a:solidFill>
            </a:endParaRPr>
          </a:p>
        </p:txBody>
      </p:sp>
      <p:sp>
        <p:nvSpPr>
          <p:cNvPr id="395267" name="Rectangle 1027"/>
          <p:cNvSpPr>
            <a:spLocks noGrp="1" noChangeArrowheads="1"/>
          </p:cNvSpPr>
          <p:nvPr>
            <p:ph type="body" idx="1"/>
          </p:nvPr>
        </p:nvSpPr>
        <p:spPr bwMode="auto">
          <a:xfrm>
            <a:off x="685800" y="1371600"/>
            <a:ext cx="7772400" cy="4724400"/>
          </a:xfrm>
          <a:noFill/>
          <a:ln>
            <a:miter lim="800000"/>
            <a:headEnd/>
            <a:tailEnd/>
          </a:ln>
        </p:spPr>
        <p:txBody>
          <a:bodyPr vert="horz" wrap="square" lIns="91440" tIns="45720" rIns="91440" bIns="45720" numCol="1" anchor="t" anchorCtr="0" compatLnSpc="1">
            <a:prstTxWarp prst="textNoShape">
              <a:avLst/>
            </a:prstTxWarp>
          </a:bodyPr>
          <a:lstStyle/>
          <a:p>
            <a:r>
              <a:rPr lang="en-US" sz="2400">
                <a:latin typeface="Helvetica" charset="0"/>
              </a:rPr>
              <a:t>Methods based on LTG physics; should  be robust and regime-independent</a:t>
            </a:r>
          </a:p>
          <a:p>
            <a:r>
              <a:rPr lang="en-US" sz="2400">
                <a:latin typeface="Helvetica" charset="0"/>
              </a:rPr>
              <a:t>Can provide quantitative estimates of flash rate fields; use of thresholds allows for accurate threat areal coverage</a:t>
            </a:r>
          </a:p>
          <a:p>
            <a:r>
              <a:rPr lang="en-US" sz="2400">
                <a:latin typeface="Helvetica" charset="0"/>
              </a:rPr>
              <a:t>Methods are fast and simple; based on fundamental model output fields; no need for complex electrification modules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bwMode="auto">
          <a:xfrm>
            <a:off x="685800" y="609600"/>
            <a:ext cx="7848600" cy="6858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Caveats</a:t>
            </a:r>
            <a:r>
              <a:rPr lang="en-US" sz="3600" b="1">
                <a:solidFill>
                  <a:schemeClr val="bg1"/>
                </a:solidFill>
              </a:rPr>
              <a:t>: </a:t>
            </a:r>
            <a:br>
              <a:rPr lang="en-US" sz="3600" b="1">
                <a:solidFill>
                  <a:schemeClr val="bg1"/>
                </a:solidFill>
              </a:rPr>
            </a:br>
            <a:r>
              <a:rPr lang="en-US" sz="3600" b="1">
                <a:solidFill>
                  <a:schemeClr val="bg1"/>
                </a:solidFill>
              </a:rPr>
              <a:t>Disadvantages</a:t>
            </a:r>
            <a:endParaRPr lang="en-US">
              <a:solidFill>
                <a:schemeClr val="bg1"/>
              </a:solidFill>
            </a:endParaRPr>
          </a:p>
        </p:txBody>
      </p:sp>
      <p:sp>
        <p:nvSpPr>
          <p:cNvPr id="398339" name="Rectangle 3"/>
          <p:cNvSpPr>
            <a:spLocks noGrp="1" noChangeArrowheads="1"/>
          </p:cNvSpPr>
          <p:nvPr>
            <p:ph type="body" idx="1"/>
          </p:nvPr>
        </p:nvSpPr>
        <p:spPr bwMode="auto">
          <a:xfrm>
            <a:off x="685800" y="1447800"/>
            <a:ext cx="77724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400">
                <a:latin typeface="Helvetica" charset="0"/>
              </a:rPr>
              <a:t>Methods are only as good as the numerical model output; models usually do not make storms in the right place at the right time; model saves at &gt;15 min sometimes miss LTG jump peaks</a:t>
            </a:r>
          </a:p>
          <a:p>
            <a:r>
              <a:rPr lang="en-US" sz="2400">
                <a:latin typeface="Helvetica" charset="0"/>
              </a:rPr>
              <a:t>Small number of cases means uncertainty in calibrations</a:t>
            </a:r>
          </a:p>
          <a:p>
            <a:r>
              <a:rPr lang="en-US" sz="2400">
                <a:latin typeface="Helvetica" charset="0"/>
              </a:rPr>
              <a:t>Calibrations should be redone whenever model is changed (pending studies of sensitivity to mesh, model microphysics, to be studied 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bwMode="auto">
          <a:xfrm>
            <a:off x="228600" y="2133600"/>
            <a:ext cx="86868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Case: 30 March 2002</a:t>
            </a:r>
            <a:br>
              <a:rPr lang="en-US" sz="3200" b="1">
                <a:solidFill>
                  <a:schemeClr val="tx1"/>
                </a:solidFill>
                <a:latin typeface="Helvetica" charset="0"/>
              </a:rPr>
            </a:br>
            <a:r>
              <a:rPr lang="en-US" sz="3200" b="1">
                <a:solidFill>
                  <a:schemeClr val="tx1"/>
                </a:solidFill>
                <a:latin typeface="Helvetica" charset="0"/>
              </a:rPr>
              <a:t>Squall Line plus Isolated Supercell</a:t>
            </a:r>
            <a:r>
              <a:rPr lang="en-US" sz="4000" b="1">
                <a:solidFill>
                  <a:schemeClr val="bg1"/>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228600"/>
            <a:ext cx="8229600" cy="6858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WRF Sounding, 2002033003Z</a:t>
            </a:r>
            <a:endParaRPr lang="en-US" sz="3200" b="1">
              <a:solidFill>
                <a:schemeClr val="bg1"/>
              </a:solidFill>
            </a:endParaRPr>
          </a:p>
        </p:txBody>
      </p:sp>
      <p:sp>
        <p:nvSpPr>
          <p:cNvPr id="385027" name="Text Box 3"/>
          <p:cNvSpPr txBox="1">
            <a:spLocks noChangeArrowheads="1"/>
          </p:cNvSpPr>
          <p:nvPr/>
        </p:nvSpPr>
        <p:spPr bwMode="auto">
          <a:xfrm>
            <a:off x="6918325" y="1563688"/>
            <a:ext cx="1870075" cy="1187450"/>
          </a:xfrm>
          <a:prstGeom prst="rect">
            <a:avLst/>
          </a:prstGeom>
          <a:noFill/>
          <a:ln w="9525">
            <a:noFill/>
            <a:miter lim="800000"/>
            <a:headEnd/>
            <a:tailEnd/>
          </a:ln>
          <a:effectLst/>
        </p:spPr>
        <p:txBody>
          <a:bodyPr wrap="none">
            <a:spAutoFit/>
          </a:bodyPr>
          <a:lstStyle/>
          <a:p>
            <a:r>
              <a:rPr lang="en-US"/>
              <a:t>Lat=34.4</a:t>
            </a:r>
          </a:p>
          <a:p>
            <a:r>
              <a:rPr lang="en-US"/>
              <a:t>Lon=-88.1</a:t>
            </a:r>
          </a:p>
          <a:p>
            <a:r>
              <a:rPr lang="en-US"/>
              <a:t>CAPE~2800</a:t>
            </a:r>
            <a:endParaRPr lang="en-US">
              <a:solidFill>
                <a:schemeClr val="bg1"/>
              </a:solidFill>
            </a:endParaRPr>
          </a:p>
        </p:txBody>
      </p:sp>
      <p:pic>
        <p:nvPicPr>
          <p:cNvPr id="385029" name="Picture 5" descr="skewt_020330_03.gif                                            00222A79Macintosh HD                   BAFD2A12:"/>
          <p:cNvPicPr>
            <a:picLocks noChangeAspect="1" noChangeArrowheads="1"/>
          </p:cNvPicPr>
          <p:nvPr/>
        </p:nvPicPr>
        <p:blipFill>
          <a:blip r:embed="rId2" cstate="print"/>
          <a:srcRect/>
          <a:stretch>
            <a:fillRect/>
          </a:stretch>
        </p:blipFill>
        <p:spPr bwMode="auto">
          <a:xfrm>
            <a:off x="381000" y="838200"/>
            <a:ext cx="6308725" cy="495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bwMode="auto">
          <a:xfrm>
            <a:off x="228600" y="5334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a:solidFill>
                  <a:schemeClr val="tx1"/>
                </a:solidFill>
                <a:latin typeface="Helvetica" charset="0"/>
              </a:rPr>
              <a:t>Observations: 30 March 2002, 04Z</a:t>
            </a:r>
            <a:r>
              <a:rPr lang="en-US" sz="4000" b="1">
                <a:solidFill>
                  <a:schemeClr val="bg1"/>
                </a:solidFill>
              </a:rPr>
              <a:t> </a:t>
            </a:r>
          </a:p>
        </p:txBody>
      </p:sp>
      <p:pic>
        <p:nvPicPr>
          <p:cNvPr id="353288" name="Picture 8" descr="radlma_2002033004.gif                                          000B5AD0Macintosh HD                   BAFD2A12:"/>
          <p:cNvPicPr>
            <a:picLocks noChangeAspect="1" noChangeArrowheads="1"/>
          </p:cNvPicPr>
          <p:nvPr/>
        </p:nvPicPr>
        <p:blipFill>
          <a:blip r:embed="rId2" cstate="print"/>
          <a:srcRect/>
          <a:stretch>
            <a:fillRect/>
          </a:stretch>
        </p:blipFill>
        <p:spPr bwMode="auto">
          <a:xfrm>
            <a:off x="1676400" y="1219200"/>
            <a:ext cx="5738813" cy="4419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52807</TotalTime>
  <Words>596</Words>
  <Application>Microsoft Office PowerPoint</Application>
  <PresentationFormat>On-screen Show (4:3)</PresentationFormat>
  <Paragraphs>89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Arial</vt:lpstr>
      <vt:lpstr>Calibri</vt:lpstr>
      <vt:lpstr>Helvetica</vt:lpstr>
      <vt:lpstr>Times</vt:lpstr>
      <vt:lpstr>Default Design</vt:lpstr>
      <vt:lpstr>Slide 1</vt:lpstr>
      <vt:lpstr>Relevance to NASA/SPoRT </vt:lpstr>
      <vt:lpstr>Accomplishments since last SAC </vt:lpstr>
      <vt:lpstr>Slide 4</vt:lpstr>
      <vt:lpstr>Advantages</vt:lpstr>
      <vt:lpstr>Caveats:  Disadvantages</vt:lpstr>
      <vt:lpstr>Case: 30 March 2002 Squall Line plus Isolated Supercell </vt:lpstr>
      <vt:lpstr>WRF Sounding, 2002033003Z</vt:lpstr>
      <vt:lpstr>Observations: 30 March 2002, 04Z </vt:lpstr>
      <vt:lpstr>WRF LTG Threat 1: 30 March 2002, 04Z </vt:lpstr>
      <vt:lpstr>WRF LTG Threat 2: 30 March 2002, 04Z </vt:lpstr>
      <vt:lpstr>Slide 12</vt:lpstr>
      <vt:lpstr>             Construction of blended threat:  1. Threat 1 and 2 are both calibrated to yield correct peak     flash densities 2. The peaks of threats 1 and 2 tend to be coincident in all     simulated storms, but threat 2 covers more area 3. Thus, weighted linear combinations of the 2 threats will     also yield the correct peak flash densities       4. To preserve most of time variability in threat 1, use large     weight 5. To ensure areal coverage from threat 2, avoid very small     weight 6. Using 0.95 for threat 1 weight, 0.05 for threat 2, is good </vt:lpstr>
      <vt:lpstr>Slide 14</vt:lpstr>
      <vt:lpstr>       Ensemble studies, CAPS case 20080502:  1. Tornadic storms in MS after 20Z on 20080502 2. NALMA saw only peak FRD ~ 4 fl/km2/(5 min) due to range 3. Results obtained for 10 ensemble members (see table):     - several members didn’t finish (computer issues)     - consider only data from t &gt; 16 hr     - model output available only hourly     - to check calibrations, must use decimated 1-h LMA data     - Threat 1: always smaller than Threat 2     - Threat 2: values look reasonable for severe outbreak     - Threat 1: more sensitive to grid change than Threat 2  </vt:lpstr>
      <vt:lpstr>Results, CAPS ensemble, 20080502     </vt:lpstr>
      <vt:lpstr>Slide 17</vt:lpstr>
      <vt:lpstr>Slide 18</vt:lpstr>
      <vt:lpstr>                  Ensemble findings (early):  1. Currently testing algorithm on CAPS 2008 4km WRF runs 2. Mixed sensitivity to changes in grid mesh, model physics     - Threat 1: too small, more sensitive (grid sensitivity?)      - Threat 2: appears nearly independent of model changes     - Strategy: boost Threat 1 to equal Threat 2 peak values       before blending to create Threat 3 3. First look at another case confirms results from 20080502 4. Examine additional case days to establish generality  </vt:lpstr>
      <vt:lpstr>                               Future Work: 1. Examine more simulation cases, with added diversity, to     improve generality of algorithms; test at NSSL Spring     Program 2010            2. Test newer versions of WRF, when available:     - more hydrometeor species     - double-moment microphysics 3. In future runs, examine fields of interval-cumulative wmax,     and associated hydrometeor and reflectivity data, not just     the instantaneous values; for save intervals &gt; 15 min,     events happening between saves may be important for      LTG jumps 4. Be aware of opportunities for devising data assimilation     strategies for LTG data </vt:lpstr>
      <vt:lpstr>                                                   Acknowledgments:  This research was funded by the NASA Science Mission Directorate’s Earth Science Division in support of the Short-term Prediction and Research Transition (SPoRT) project at Marshall Space Flight Center, Huntsville, AL.   Thanks to collaborators Steve Goodman, NOAA, and K. LaCasse and D. Cecil, UAH, who helped with the recent W&amp;F paper (June 2009).  Thanks to Gary Jedlovec, Rich Blakeslee, and Bill Koshak, NASA, for ongoing support for this research.  Thanks also to Paul Krehbiel, NMT, Bill Koshak, NASA, Walt Petersen, NASA, for helpful discussions.</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J Goodman</dc:creator>
  <cp:lastModifiedBy>REIMEER</cp:lastModifiedBy>
  <cp:revision>359</cp:revision>
  <cp:lastPrinted>2006-01-20T14:33:03Z</cp:lastPrinted>
  <dcterms:created xsi:type="dcterms:W3CDTF">2003-05-23T20:04:49Z</dcterms:created>
  <dcterms:modified xsi:type="dcterms:W3CDTF">2009-11-20T21:07:38Z</dcterms:modified>
</cp:coreProperties>
</file>