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63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1" d="100"/>
          <a:sy n="121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8D84-8D24-49B2-96B0-88DCD3CCAD71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5F5D-B693-4DD1-A504-61E7EF2C5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78F4-6BB4-4D0C-9062-553EF37BEAE1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6A83-6F49-4BE0-9475-2A4F9C67C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9651-04B4-4B85-90BC-D7AC9B5154B2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C788-5BE0-44C7-9EA4-F7848B71B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D5C4-8B36-46AD-B437-61E64F1E132C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CFDC-471A-4510-B079-14CA380EC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2DB8-9E3F-4A12-A1F4-A9E9ED6BFC8B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1527-572D-4D23-B373-8E618B430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9B01-8F34-4325-8BC8-843514F6338A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D326F-8D57-4F4D-8C58-FD5E92D38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F7C9-7B8C-49D7-942B-1C0D9DFA4C8C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769EF-5E28-4162-9C0F-4B4D6878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3FB4-1A30-4A9F-92CA-ED7CBF4A7266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39A9-36F8-4BF6-B901-A7C776F0B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3F90-BCB2-4408-B58E-2D8A61F2094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D185-AFD3-492E-BBFE-5CB304434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D224A-810E-47B4-9B9F-657A353718D6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7F84-FAE9-43E5-8FF8-1CE82A0D3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DAAD-09D0-422B-AA6C-D3468657E362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E37F-FAB0-43CB-BF19-F59C96FB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1E21CF-F144-43BB-9A8B-39AB223F3FD6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DF2CA-9614-4E26-B325-C7DEA49EE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839200" cy="993775"/>
          </a:xfrm>
        </p:spPr>
        <p:txBody>
          <a:bodyPr/>
          <a:lstStyle/>
          <a:p>
            <a:pPr eaLnBrk="1" hangingPunct="1"/>
            <a:r>
              <a:rPr lang="en-US" smtClean="0"/>
              <a:t>Session 3:</a:t>
            </a:r>
            <a:br>
              <a:rPr lang="en-US" smtClean="0"/>
            </a:br>
            <a:r>
              <a:rPr lang="en-US" smtClean="0"/>
              <a:t>Situational Awareness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6482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213" y="1812925"/>
            <a:ext cx="4446587" cy="2708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en-US" sz="26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Evolution of </a:t>
            </a:r>
            <a:r>
              <a:rPr lang="en-US" sz="2400" dirty="0" err="1">
                <a:latin typeface="+mj-lt"/>
              </a:rPr>
              <a:t>SPoRT</a:t>
            </a:r>
            <a:r>
              <a:rPr lang="en-US" sz="2400" dirty="0">
                <a:latin typeface="+mj-lt"/>
              </a:rPr>
              <a:t> Products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MODIS Applications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Lightning Mapping Array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Data Dissemination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Decision Support Tools / Systems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Product Training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+mj-lt"/>
              </a:rPr>
              <a:t> Product Assessment</a:t>
            </a:r>
          </a:p>
        </p:txBody>
      </p:sp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573713"/>
            <a:ext cx="5902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Situational Awareness: Introduction</a:t>
            </a:r>
          </a:p>
        </p:txBody>
      </p:sp>
      <p:sp>
        <p:nvSpPr>
          <p:cNvPr id="3076" name="Content Placeholder 16"/>
          <p:cNvSpPr>
            <a:spLocks noGrp="1"/>
          </p:cNvSpPr>
          <p:nvPr>
            <p:ph idx="1"/>
          </p:nvPr>
        </p:nvSpPr>
        <p:spPr>
          <a:xfrm>
            <a:off x="1454150" y="1600200"/>
            <a:ext cx="761365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Topic previously titled “Nowcasting”</a:t>
            </a:r>
          </a:p>
          <a:p>
            <a:pPr eaLnBrk="1" hangingPunct="1"/>
            <a:r>
              <a:rPr lang="en-US" sz="2400" smtClean="0"/>
              <a:t>Changed to represent actual operational use</a:t>
            </a:r>
          </a:p>
          <a:p>
            <a:pPr lvl="1" eaLnBrk="1" hangingPunct="1"/>
            <a:r>
              <a:rPr lang="en-US" sz="2000" smtClean="0"/>
              <a:t>Most SPoRT products based on polar orbiters</a:t>
            </a:r>
          </a:p>
          <a:p>
            <a:pPr lvl="2" eaLnBrk="1" hangingPunct="1"/>
            <a:r>
              <a:rPr lang="en-US" sz="1800" smtClean="0"/>
              <a:t>Data is not continuous</a:t>
            </a:r>
          </a:p>
          <a:p>
            <a:pPr lvl="2" eaLnBrk="1" hangingPunct="1"/>
            <a:r>
              <a:rPr lang="en-US" sz="1800" smtClean="0"/>
              <a:t>Utility in enhancing end user’s view</a:t>
            </a:r>
          </a:p>
          <a:p>
            <a:pPr eaLnBrk="1" hangingPunct="1"/>
            <a:r>
              <a:rPr lang="en-US" sz="2400" smtClean="0"/>
              <a:t>Lightning mapping array is exception</a:t>
            </a:r>
          </a:p>
          <a:p>
            <a:pPr lvl="1" eaLnBrk="1" hangingPunct="1"/>
            <a:r>
              <a:rPr lang="en-US" sz="2000" smtClean="0"/>
              <a:t>Very high spatial and temporal resolution</a:t>
            </a:r>
          </a:p>
          <a:p>
            <a:pPr lvl="2" eaLnBrk="1" hangingPunct="1"/>
            <a:r>
              <a:rPr lang="en-US" sz="1800" smtClean="0"/>
              <a:t>Updates between radar volume scans</a:t>
            </a:r>
          </a:p>
          <a:p>
            <a:pPr lvl="1" eaLnBrk="1" hangingPunct="1"/>
            <a:r>
              <a:rPr lang="en-US" sz="2000" smtClean="0"/>
              <a:t>Still used as a support tool</a:t>
            </a:r>
          </a:p>
          <a:p>
            <a:pPr lvl="2" eaLnBrk="1" hangingPunct="1"/>
            <a:r>
              <a:rPr lang="en-US" sz="1800" smtClean="0"/>
              <a:t>Monitor storm strength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0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Situational Awareness: Relevance</a:t>
            </a: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3657600"/>
          </a:xfrm>
        </p:spPr>
        <p:txBody>
          <a:bodyPr/>
          <a:lstStyle/>
          <a:p>
            <a:pPr eaLnBrk="1" hangingPunct="1"/>
            <a:r>
              <a:rPr lang="en-US" sz="2400" smtClean="0"/>
              <a:t>These activities directly address SPoRT’s mission</a:t>
            </a:r>
          </a:p>
          <a:p>
            <a:pPr lvl="1" eaLnBrk="1" hangingPunct="1"/>
            <a:r>
              <a:rPr lang="en-US" sz="2000" smtClean="0"/>
              <a:t>Develop unique NASA data into operational, short-term tools</a:t>
            </a:r>
          </a:p>
          <a:p>
            <a:pPr lvl="1" eaLnBrk="1" hangingPunct="1"/>
            <a:r>
              <a:rPr lang="en-US" sz="2000" smtClean="0"/>
              <a:t>MODIS, AMSR-E, NALMA</a:t>
            </a:r>
          </a:p>
          <a:p>
            <a:pPr eaLnBrk="1" hangingPunct="1"/>
            <a:r>
              <a:rPr lang="en-US" sz="2400" smtClean="0"/>
              <a:t>Leverage core abilities to support other non-NASA groups</a:t>
            </a:r>
          </a:p>
          <a:p>
            <a:pPr lvl="1" eaLnBrk="1" hangingPunct="1"/>
            <a:r>
              <a:rPr lang="en-US" sz="2000" smtClean="0"/>
              <a:t>CIRA TPW, NESDIS GOES Aviation, ADAS analyses, GOES-R</a:t>
            </a:r>
          </a:p>
          <a:p>
            <a:pPr eaLnBrk="1" hangingPunct="1"/>
            <a:r>
              <a:rPr lang="en-US" sz="2400" smtClean="0"/>
              <a:t>Bring all products into the end user’s decision support system</a:t>
            </a:r>
          </a:p>
          <a:p>
            <a:pPr lvl="1" eaLnBrk="1" hangingPunct="1"/>
            <a:r>
              <a:rPr lang="en-US" sz="2000" smtClean="0"/>
              <a:t>AWIPS I (currently) – Moving towards AWIPS II (2010)</a:t>
            </a:r>
          </a:p>
          <a:p>
            <a:pPr lvl="1" eaLnBrk="1" hangingPunct="1"/>
            <a:r>
              <a:rPr lang="en-US" sz="2000" smtClean="0"/>
              <a:t>Buy in by end user’s by using their data dissemination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2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Situational Awareness: Relevance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914400" y="1866900"/>
            <a:ext cx="8229600" cy="3619500"/>
          </a:xfrm>
        </p:spPr>
        <p:txBody>
          <a:bodyPr/>
          <a:lstStyle/>
          <a:p>
            <a:pPr eaLnBrk="1" hangingPunct="1"/>
            <a:r>
              <a:rPr lang="en-US" sz="2400" smtClean="0"/>
              <a:t>Address multiple NWS forecast concerns</a:t>
            </a:r>
          </a:p>
          <a:p>
            <a:pPr lvl="1" eaLnBrk="1" hangingPunct="1"/>
            <a:r>
              <a:rPr lang="en-US" sz="2000" smtClean="0"/>
              <a:t>Convective initiation and lightning safety</a:t>
            </a:r>
          </a:p>
          <a:p>
            <a:pPr lvl="1" eaLnBrk="1" hangingPunct="1"/>
            <a:r>
              <a:rPr lang="en-US" sz="2000" smtClean="0"/>
              <a:t>Fog, smoke, and fire monitoring</a:t>
            </a:r>
          </a:p>
          <a:p>
            <a:pPr lvl="1" eaLnBrk="1" hangingPunct="1"/>
            <a:r>
              <a:rPr lang="en-US" sz="2000" smtClean="0"/>
              <a:t>Snow cover change and extent</a:t>
            </a:r>
          </a:p>
          <a:p>
            <a:pPr lvl="1" eaLnBrk="1" hangingPunct="1"/>
            <a:r>
              <a:rPr lang="en-US" sz="2000" smtClean="0"/>
              <a:t>Sea surface temperatures</a:t>
            </a:r>
          </a:p>
          <a:p>
            <a:pPr eaLnBrk="1" hangingPunct="1"/>
            <a:r>
              <a:rPr lang="en-US" sz="2400" smtClean="0"/>
              <a:t>Success of transitions improved by:</a:t>
            </a:r>
          </a:p>
          <a:p>
            <a:pPr lvl="1" eaLnBrk="1" hangingPunct="1"/>
            <a:r>
              <a:rPr lang="en-US" sz="2000" smtClean="0"/>
              <a:t>Training: web modules, site visits, and science sharing</a:t>
            </a:r>
          </a:p>
          <a:p>
            <a:pPr lvl="1" eaLnBrk="1" hangingPunct="1"/>
            <a:r>
              <a:rPr lang="en-US" sz="2000" smtClean="0"/>
              <a:t>Assessments: web modules, SPoRT blog, intensive survey periods</a:t>
            </a:r>
          </a:p>
          <a:p>
            <a:pPr lvl="1"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279</Words>
  <Application>Microsoft Office PowerPoint</Application>
  <PresentationFormat>On-screen Show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Session 3: Situational Awareness</vt:lpstr>
      <vt:lpstr>Situational Awareness: Introduction</vt:lpstr>
      <vt:lpstr>Situational Awareness: Relevance</vt:lpstr>
      <vt:lpstr>Situational Awareness: Relevance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58</cp:revision>
  <dcterms:created xsi:type="dcterms:W3CDTF">2009-10-14T04:03:29Z</dcterms:created>
  <dcterms:modified xsi:type="dcterms:W3CDTF">2009-11-18T12:30:21Z</dcterms:modified>
</cp:coreProperties>
</file>