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262" r:id="rId3"/>
    <p:sldId id="263" r:id="rId4"/>
    <p:sldId id="261" r:id="rId5"/>
    <p:sldId id="265" r:id="rId6"/>
    <p:sldId id="268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D55DAB-CACF-4BD9-925D-C19F1487E368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578CED-52DF-428E-BA57-7FE24A7B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D7670-059E-411F-AFC3-24A0C571492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A82F84-CFBE-4C2D-8DC9-10F21C1E3A2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FE58BA-2691-465C-ADDA-8A4B90FA727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1EAD34-C657-420A-B9BF-E9CFB767EAE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70A77-E32A-401D-BFDF-37F4CC1A09F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A9811-0CB9-4ACC-B251-10039DC52AA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159D82-305B-4917-B49D-794516706A3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930E9B-DF23-4F51-9CD5-6CB6E351BF8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A2B15-A316-4933-8774-5A1AAF297E1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F634-E84A-4E90-8D1E-9738BBDADB6F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633C-A4B5-4698-B93E-48E554CD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92C1-870E-4B3F-99B0-B463D9877DF3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A607-073A-4460-9CDC-AF6DA4BB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A6D2-1D8A-4295-9259-5DBE82B37701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1B54-E16B-43C4-89C9-6093BD5F1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6204-8854-42B2-A757-6AFD3572CFEF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5257-2E15-442F-B8D7-632145EBC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1384-BD34-422A-821F-940B6AD4074D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7EF7-35C7-4CB2-8409-0F55E147C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4BE6-244B-46CA-8206-76CE78CBDC5C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EC3B-D00B-468D-95D1-A07E57DA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2825-AABF-43E5-AD96-9810789A205F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60B3-0026-4558-BC52-AA06696A2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3842-23E9-4955-8C5A-41A33A7BC874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25CA-18A3-4CF1-B3EB-1A6C79FE0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CCC5-BC84-49D1-9CCD-D207B33233EC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0044-C6C6-4A18-B01E-C68B34C3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504E-15A0-4A74-A166-C879B4A8F921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1909-2F36-4C4F-B8DB-179D73143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A23D-9F43-443F-BD09-DCDBDF712957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7940-6360-481F-B0C1-893F8F58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30FCC-1E34-4A3E-AF2A-2F412B2BC527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BD4B3-3D4C-42C6-9355-3DC9171AB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391400" cy="993775"/>
          </a:xfrm>
        </p:spPr>
        <p:txBody>
          <a:bodyPr/>
          <a:lstStyle/>
          <a:p>
            <a:pPr eaLnBrk="1" hangingPunct="1"/>
            <a:r>
              <a:rPr lang="en-US" sz="2400" smtClean="0"/>
              <a:t>Gary Jedlovec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3058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>
                <a:solidFill>
                  <a:srgbClr val="404040"/>
                </a:solidFill>
              </a:rPr>
              <a:t>Evolution SPoRT Products to End Users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219200" y="3363913"/>
            <a:ext cx="39862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/>
              <a:t>History and SPoRT paradigm</a:t>
            </a:r>
          </a:p>
          <a:p>
            <a:r>
              <a:rPr lang="en-US" sz="2600"/>
              <a:t>Selected product examples</a:t>
            </a:r>
          </a:p>
          <a:p>
            <a:r>
              <a:rPr lang="en-US" sz="2600"/>
              <a:t>Future products</a:t>
            </a:r>
          </a:p>
          <a:p>
            <a:endParaRPr lang="en-US" sz="2600"/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381000" y="1081088"/>
            <a:ext cx="8229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14300" indent="-114300">
              <a:lnSpc>
                <a:spcPct val="85000"/>
              </a:lnSpc>
              <a:spcAft>
                <a:spcPct val="60000"/>
              </a:spcAft>
            </a:pPr>
            <a:r>
              <a:rPr lang="en-US" sz="2000"/>
              <a:t>We don’t just “throw unique data over the fence” to an end user!</a:t>
            </a:r>
          </a:p>
          <a:p>
            <a:pPr marL="114300" indent="-114300">
              <a:lnSpc>
                <a:spcPct val="85000"/>
              </a:lnSpc>
              <a:spcAft>
                <a:spcPct val="35000"/>
              </a:spcAft>
            </a:pPr>
            <a:r>
              <a:rPr lang="en-US" sz="2000" u="sng"/>
              <a:t> SPoRT Paradigm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Match observations/capabilities to forecast problems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Develop / assess solution in “testbed”, transition to decision support system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Training, assessment and impact</a:t>
            </a:r>
          </a:p>
          <a:p>
            <a:pPr marL="114300" indent="-114300">
              <a:lnSpc>
                <a:spcPct val="85000"/>
              </a:lnSpc>
              <a:spcAft>
                <a:spcPct val="35000"/>
              </a:spcAft>
            </a:pPr>
            <a:r>
              <a:rPr lang="en-US" sz="2000" u="sng"/>
              <a:t>History of SPoRT Products to WFOs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First MODIS image in AWIPS in Feb 03; suite of product to disseminate to 3 WFOs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LMA data to HSV in Apr 03; improve lead time for occurrence of severe weather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MODIS suite expanded to include coastal WFOs who were excited about high resolution SSTs leading to MODIS SST composite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Share tools with extended product dissemination efforts (e.g. Univ. of Wisconsin)</a:t>
            </a:r>
          </a:p>
          <a:p>
            <a:pPr marL="4603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</a:pPr>
            <a:r>
              <a:rPr lang="en-US"/>
              <a:t>MODIS SSTs and AIRS profiles and radiances used to improve initializations for weather forecasting models resulting in improved forecasts</a:t>
            </a:r>
            <a:endParaRPr lang="en-US" b="1" u="sng"/>
          </a:p>
          <a:p>
            <a:pPr marL="114300" indent="-114300">
              <a:lnSpc>
                <a:spcPct val="85000"/>
              </a:lnSpc>
              <a:spcAft>
                <a:spcPct val="35000"/>
              </a:spcAft>
            </a:pPr>
            <a:r>
              <a:rPr lang="en-US" sz="2000" u="sng"/>
              <a:t>Current State of SPoRT Products</a:t>
            </a:r>
          </a:p>
          <a:p>
            <a:pPr marL="460375" lvl="1" indent="-231775">
              <a:lnSpc>
                <a:spcPct val="85000"/>
              </a:lnSpc>
              <a:spcAft>
                <a:spcPct val="35000"/>
              </a:spcAft>
              <a:buFontTx/>
              <a:buChar char="•"/>
            </a:pPr>
            <a:r>
              <a:rPr lang="en-US"/>
              <a:t>Over 30 products from MODIS, AMSR-E, AIRS, NALMA, GOES in AWIPS - 15 WFOs</a:t>
            </a:r>
          </a:p>
          <a:p>
            <a:pPr marL="460375" lvl="1" indent="-231775">
              <a:lnSpc>
                <a:spcPct val="85000"/>
              </a:lnSpc>
              <a:spcAft>
                <a:spcPct val="35000"/>
              </a:spcAft>
              <a:buFontTx/>
              <a:buChar char="•"/>
            </a:pPr>
            <a:r>
              <a:rPr lang="en-US"/>
              <a:t>MODIS SSTs incorporated into V3 of WRF EMS</a:t>
            </a:r>
          </a:p>
        </p:txBody>
      </p:sp>
      <p:sp>
        <p:nvSpPr>
          <p:cNvPr id="3076" name="Title 15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SPoRT Paradigm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SR WFO Forecast Problems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60000"/>
              </a:spcAft>
              <a:tabLst>
                <a:tab pos="457200" algn="l"/>
              </a:tabLst>
            </a:pPr>
            <a:r>
              <a:rPr lang="en-US" sz="2400"/>
              <a:t>NWS Southern Region  - common short-term forecast  problems</a:t>
            </a:r>
          </a:p>
        </p:txBody>
      </p:sp>
      <p:pic>
        <p:nvPicPr>
          <p:cNvPr id="4100" name="Picture 6" descr="124-2415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13" y="2819400"/>
            <a:ext cx="308768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5105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lvl="1" indent="-231775">
              <a:lnSpc>
                <a:spcPct val="85000"/>
              </a:lnSpc>
              <a:spcAft>
                <a:spcPct val="25000"/>
              </a:spcAft>
              <a:tabLst>
                <a:tab pos="230188" algn="l"/>
              </a:tabLst>
            </a:pPr>
            <a:endParaRPr lang="en-US" sz="2000"/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morning minimum temperatures (and its local variations)</a:t>
            </a:r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detection and monitoring of fog, smoke, fires</a:t>
            </a:r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coastal weather processes (sea breeze convection / temperatures)</a:t>
            </a:r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development / movement of off-shore precipitation processes – tropical systems</a:t>
            </a:r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gap filler in data void regions – atmospheric rivers of moisture</a:t>
            </a:r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4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73691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timing and location of thunderstorms and severe weather</a:t>
            </a:r>
          </a:p>
          <a:p>
            <a:pPr marL="346075" lvl="1" indent="-231775">
              <a:lnSpc>
                <a:spcPct val="85000"/>
              </a:lnSpc>
              <a:spcAft>
                <a:spcPct val="25000"/>
              </a:spcAft>
              <a:buFontTx/>
              <a:buChar char="•"/>
              <a:tabLst>
                <a:tab pos="230188" algn="l"/>
              </a:tabLst>
            </a:pPr>
            <a:r>
              <a:rPr lang="en-US" sz="2000"/>
              <a:t>diagnostic analysis of current conditions (esp. at night)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24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4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4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24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Products to End Users</a:t>
            </a:r>
          </a:p>
        </p:txBody>
      </p:sp>
      <p:graphicFrame>
        <p:nvGraphicFramePr>
          <p:cNvPr id="19594" name="Group 138"/>
          <p:cNvGraphicFramePr>
            <a:graphicFrameLocks noGrp="1"/>
          </p:cNvGraphicFramePr>
          <p:nvPr/>
        </p:nvGraphicFramePr>
        <p:xfrm>
          <a:off x="647700" y="838200"/>
          <a:ext cx="7848600" cy="5608320"/>
        </p:xfrm>
        <a:graphic>
          <a:graphicData uri="http://schemas.openxmlformats.org/drawingml/2006/table">
            <a:tbl>
              <a:tblPr/>
              <a:tblGrid>
                <a:gridCol w="2570163"/>
                <a:gridCol w="2143125"/>
                <a:gridCol w="1028700"/>
                <a:gridCol w="1098550"/>
                <a:gridCol w="1008062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/ PRODUCT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 USER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Ch. Imagery (vis, 3.9, 6.7,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11 µm)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km, 1 km, 500 m (state), 250 m (WFO scale)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Multispectral composite images –natural/false color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(CONUS), 1km (regional), 500m 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Derived image products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clouds (mask, CTP, phase)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fog / low cloud (11 – 3.9 µm 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(CONUS), 1 km (regional)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LST, SST, LI, TPW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(CONUS), 1 km (regional)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Temporal composite images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SST, chlorophyll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km, 2 km, 1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HWT, 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II, others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GRiB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Non-image data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fire and burn areas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 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shape file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AMSR-E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Rain rate, cloud water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km (CONUS); 21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SSTs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lightning data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NALMA/DCLMA 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lightning source densities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km / 2 minutes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km/ 1 minute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GRiB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595" name="Oval 139"/>
          <p:cNvSpPr>
            <a:spLocks noChangeArrowheads="1"/>
          </p:cNvSpPr>
          <p:nvPr/>
        </p:nvSpPr>
        <p:spPr bwMode="auto">
          <a:xfrm>
            <a:off x="457200" y="4724400"/>
            <a:ext cx="2971800" cy="6350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3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81000" y="1412875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25000"/>
              </a:spcAft>
            </a:pPr>
            <a:r>
              <a:rPr lang="en-US" sz="2400"/>
              <a:t>Incident meteorologists at WFOs work closely with other agencies to provide weather support for disaster response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hurricanes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severe weather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local flooding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fire weather support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sz="2400"/>
              <a:t>Wildfire support and response: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fire weather forecasts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spot forecasts of conditions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sz="2000"/>
              <a:t>MODIS data in AWIPS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smoke mapping</a:t>
            </a:r>
          </a:p>
          <a:p>
            <a:pPr marL="460375" lvl="1" indent="-234950">
              <a:lnSpc>
                <a:spcPct val="85000"/>
              </a:lnSpc>
              <a:buFontTx/>
              <a:buChar char="•"/>
            </a:pPr>
            <a:r>
              <a:rPr lang="en-US" sz="2000"/>
              <a:t>hot spot and burn area – data from other agencies </a:t>
            </a:r>
            <a:r>
              <a:rPr lang="en-US"/>
              <a:t>     </a:t>
            </a:r>
          </a:p>
        </p:txBody>
      </p:sp>
      <p:sp>
        <p:nvSpPr>
          <p:cNvPr id="6148" name="Title 15"/>
          <p:cNvSpPr txBox="1">
            <a:spLocks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Fire Weather / Disaster response</a:t>
            </a:r>
          </a:p>
        </p:txBody>
      </p:sp>
      <p:pic>
        <p:nvPicPr>
          <p:cNvPr id="50198" name="Picture 22" descr="Fires_Montana Aqua_modis_color_state_20070814_2037_tf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838200"/>
            <a:ext cx="3352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953000" y="2819400"/>
            <a:ext cx="3733800" cy="3641725"/>
            <a:chOff x="3120" y="1776"/>
            <a:chExt cx="2352" cy="2294"/>
          </a:xfrm>
        </p:grpSpPr>
        <p:pic>
          <p:nvPicPr>
            <p:cNvPr id="6151" name="Picture 7" descr="true_color_and_fire_03sep09_18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0" y="1776"/>
              <a:ext cx="2352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3187" y="3825"/>
              <a:ext cx="17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chemeClr val="bg1"/>
                  </a:solidFill>
                  <a:latin typeface="Arial" charset="0"/>
                </a:rPr>
                <a:t>USFS burn area and MODIS hot spots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8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 txBox="1">
            <a:spLocks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MODIS “hot spot” Imagery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5029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25000"/>
              </a:spcAft>
            </a:pPr>
            <a:r>
              <a:rPr lang="en-US" sz="2400"/>
              <a:t>MODIS thermal imagery alone improves identification / location of fire “hot spots” leading to better incident meteorologist support</a:t>
            </a:r>
          </a:p>
        </p:txBody>
      </p: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4876800" y="687388"/>
            <a:ext cx="4038600" cy="5086350"/>
            <a:chOff x="3072" y="433"/>
            <a:chExt cx="2544" cy="3204"/>
          </a:xfrm>
        </p:grpSpPr>
        <p:pic>
          <p:nvPicPr>
            <p:cNvPr id="7178" name="Picture 5" descr="wws_tts_fire_go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576"/>
              <a:ext cx="2544" cy="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4368" y="3123"/>
              <a:ext cx="1104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"/>
                </a:spcAft>
              </a:pPr>
              <a:r>
                <a:rPr lang="en-US" sz="1400"/>
                <a:t>GOES infrared imagery  1453 UTC poorly isolates fire “hot spots”</a:t>
              </a:r>
            </a:p>
          </p:txBody>
        </p:sp>
        <p:sp>
          <p:nvSpPr>
            <p:cNvPr id="7180" name="Text Box 4"/>
            <p:cNvSpPr txBox="1">
              <a:spLocks noChangeArrowheads="1"/>
            </p:cNvSpPr>
            <p:nvPr/>
          </p:nvSpPr>
          <p:spPr bwMode="auto">
            <a:xfrm>
              <a:off x="4512" y="433"/>
              <a:ext cx="110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"/>
                </a:spcAft>
              </a:pPr>
              <a:r>
                <a:rPr lang="en-US" sz="1600" b="1"/>
                <a:t>March 11, 2009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38200" y="2438400"/>
            <a:ext cx="5905500" cy="4491038"/>
            <a:chOff x="528" y="1536"/>
            <a:chExt cx="3720" cy="2829"/>
          </a:xfrm>
        </p:grpSpPr>
        <p:pic>
          <p:nvPicPr>
            <p:cNvPr id="7175" name="Picture 4" descr="wws_tts_fire_modi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12" y="1536"/>
              <a:ext cx="273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Text Box 4"/>
            <p:cNvSpPr txBox="1">
              <a:spLocks noChangeArrowheads="1"/>
            </p:cNvSpPr>
            <p:nvPr/>
          </p:nvSpPr>
          <p:spPr bwMode="auto">
            <a:xfrm>
              <a:off x="528" y="3062"/>
              <a:ext cx="1104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"/>
                </a:spcAft>
              </a:pPr>
              <a:r>
                <a:rPr lang="en-US" sz="1400"/>
                <a:t>MODIS infrared imagery  1411 UTC isolates fire “hot spots”</a:t>
              </a:r>
            </a:p>
          </p:txBody>
        </p:sp>
        <p:sp>
          <p:nvSpPr>
            <p:cNvPr id="7177" name="Text Box 4"/>
            <p:cNvSpPr txBox="1">
              <a:spLocks noChangeArrowheads="1"/>
            </p:cNvSpPr>
            <p:nvPr/>
          </p:nvSpPr>
          <p:spPr bwMode="auto">
            <a:xfrm>
              <a:off x="2400" y="4176"/>
              <a:ext cx="110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"/>
                </a:spcAft>
              </a:pPr>
              <a:r>
                <a:rPr lang="en-US" sz="1600" b="1"/>
                <a:t>March 11, 2009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30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2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3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8195" name="Title 15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Products to End Users</a:t>
            </a:r>
          </a:p>
        </p:txBody>
      </p:sp>
      <p:graphicFrame>
        <p:nvGraphicFramePr>
          <p:cNvPr id="22646" name="Group 118"/>
          <p:cNvGraphicFramePr>
            <a:graphicFrameLocks noGrp="1"/>
          </p:cNvGraphicFramePr>
          <p:nvPr/>
        </p:nvGraphicFramePr>
        <p:xfrm>
          <a:off x="609600" y="950913"/>
          <a:ext cx="7924800" cy="5462588"/>
        </p:xfrm>
        <a:graphic>
          <a:graphicData uri="http://schemas.openxmlformats.org/drawingml/2006/table">
            <a:tbl>
              <a:tblPr/>
              <a:tblGrid>
                <a:gridCol w="2595563"/>
                <a:gridCol w="2163762"/>
                <a:gridCol w="1038225"/>
                <a:gridCol w="1109663"/>
                <a:gridCol w="1017587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Combined Instrument products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MODIS/AMSR-E SST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composite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km (NA coastal regions)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Coastal WFOs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POES/GOES SSTs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km (NH)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TWC /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Blended TPW (from CIRA)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km (NH)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MIMIC TPW (from UW)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(NH)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Weather Channel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GeoTIFF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Channel imagery(vis, IR,WV)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km, 4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Weather Channel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GeoTIFF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Aviation products (fog depth,   icing, cloud base -NESDIS)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netCDF, McIDAS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GOES-R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GLM proxy  extent density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km / 2 minutes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GRiB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ABI proxy imagery (vis, IR, WV)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m, 1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McIDAS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Miscellaneous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WRF LIS daily forecasts w/ MODIS SSTs (NSSL/HWT)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GRiB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Surface analysis (T, Td, RH, wind, SSTs) – SPoRT ADAS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AWIPS, AWIPSII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GRiB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22643" name="Oval 115"/>
          <p:cNvSpPr>
            <a:spLocks noChangeArrowheads="1"/>
          </p:cNvSpPr>
          <p:nvPr/>
        </p:nvSpPr>
        <p:spPr bwMode="auto">
          <a:xfrm>
            <a:off x="381000" y="2413000"/>
            <a:ext cx="2971800" cy="6350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5"/>
          <p:cNvSpPr txBox="1">
            <a:spLocks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Moisture Information in Data Voids</a:t>
            </a:r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3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24589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defRPr/>
            </a:pPr>
            <a:r>
              <a:rPr lang="en-US" sz="2400" dirty="0"/>
              <a:t>Ocean regions, Mexico, and Gulf of Mexico are relatively sparse </a:t>
            </a:r>
            <a:r>
              <a:rPr lang="en-US" sz="2400" dirty="0" err="1"/>
              <a:t>w.r.t</a:t>
            </a:r>
            <a:r>
              <a:rPr lang="en-US" sz="2400" dirty="0"/>
              <a:t> weather observations</a:t>
            </a:r>
          </a:p>
          <a:p>
            <a:pPr>
              <a:lnSpc>
                <a:spcPct val="85000"/>
              </a:lnSpc>
              <a:spcAft>
                <a:spcPts val="1200"/>
              </a:spcAft>
              <a:defRPr/>
            </a:pPr>
            <a:r>
              <a:rPr lang="en-US" sz="2400" dirty="0"/>
              <a:t>Heavy precipitation associated with “atmospheric rivers” of moisture from tropics</a:t>
            </a:r>
          </a:p>
          <a:p>
            <a:pPr>
              <a:lnSpc>
                <a:spcPct val="85000"/>
              </a:lnSpc>
              <a:spcAft>
                <a:spcPts val="1200"/>
              </a:spcAft>
              <a:defRPr/>
            </a:pPr>
            <a:r>
              <a:rPr lang="en-US" sz="2400" dirty="0"/>
              <a:t>Total </a:t>
            </a:r>
            <a:r>
              <a:rPr lang="en-US" sz="2400" dirty="0" err="1"/>
              <a:t>precipitable</a:t>
            </a:r>
            <a:r>
              <a:rPr lang="en-US" sz="2400" dirty="0"/>
              <a:t> water (TPW) and anomaly product used to monitor moisture sources in data sparse regions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  <a:tabLst>
                <a:tab pos="339725" algn="l"/>
              </a:tabLst>
              <a:defRPr/>
            </a:pPr>
            <a:r>
              <a:rPr lang="en-US" sz="2000" dirty="0"/>
              <a:t>combined SSM/I, AMSU, GPS observations (CIRA/CSU &amp; NESDIS)</a:t>
            </a:r>
          </a:p>
          <a:p>
            <a:pPr marL="339725" lvl="1" indent="-227013">
              <a:lnSpc>
                <a:spcPct val="85000"/>
              </a:lnSpc>
              <a:spcAft>
                <a:spcPts val="600"/>
              </a:spcAft>
              <a:buFontTx/>
              <a:buChar char="•"/>
              <a:tabLst>
                <a:tab pos="339725" algn="l"/>
              </a:tabLst>
              <a:defRPr/>
            </a:pPr>
            <a:r>
              <a:rPr lang="en-US" sz="2000" dirty="0"/>
              <a:t>4 times daily, anomaly is departure from previous week’s values </a:t>
            </a:r>
          </a:p>
          <a:p>
            <a:pPr marL="233363" indent="-233363">
              <a:lnSpc>
                <a:spcPct val="85000"/>
              </a:lnSpc>
              <a:spcAft>
                <a:spcPts val="600"/>
              </a:spcAft>
              <a:defRPr/>
            </a:pPr>
            <a:endParaRPr lang="en-US" sz="2400" i="1" dirty="0"/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457200" y="4343400"/>
            <a:ext cx="43434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AIRS analyses for 3-dimensional water vapor mapping over Pacific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endParaRPr lang="en-US" sz="2400"/>
          </a:p>
        </p:txBody>
      </p:sp>
      <p:grpSp>
        <p:nvGrpSpPr>
          <p:cNvPr id="9222" name="Group 19"/>
          <p:cNvGrpSpPr>
            <a:grpSpLocks/>
          </p:cNvGrpSpPr>
          <p:nvPr/>
        </p:nvGrpSpPr>
        <p:grpSpPr bwMode="auto">
          <a:xfrm>
            <a:off x="4800600" y="4114800"/>
            <a:ext cx="3429000" cy="2286000"/>
            <a:chOff x="3024" y="2496"/>
            <a:chExt cx="2160" cy="1440"/>
          </a:xfrm>
        </p:grpSpPr>
        <p:grpSp>
          <p:nvGrpSpPr>
            <p:cNvPr id="9223" name="Group 17"/>
            <p:cNvGrpSpPr>
              <a:grpSpLocks/>
            </p:cNvGrpSpPr>
            <p:nvPr/>
          </p:nvGrpSpPr>
          <p:grpSpPr bwMode="auto">
            <a:xfrm>
              <a:off x="3024" y="2496"/>
              <a:ext cx="2160" cy="1440"/>
              <a:chOff x="3024" y="2496"/>
              <a:chExt cx="2160" cy="1440"/>
            </a:xfrm>
          </p:grpSpPr>
          <p:pic>
            <p:nvPicPr>
              <p:cNvPr id="9225" name="Picture 2" descr="atmospheric-rivers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24" y="2496"/>
                <a:ext cx="216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6" name="Rectangle 16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2064" cy="1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4" name="Rectangle 18"/>
            <p:cNvSpPr>
              <a:spLocks noChangeArrowheads="1"/>
            </p:cNvSpPr>
            <p:nvPr/>
          </p:nvSpPr>
          <p:spPr bwMode="auto">
            <a:xfrm>
              <a:off x="4939" y="3840"/>
              <a:ext cx="245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45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4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4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0243" name="Title 15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Future Products and Dissemination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2296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lvl="1" indent="-1588">
              <a:lnSpc>
                <a:spcPct val="85000"/>
              </a:lnSpc>
              <a:spcAft>
                <a:spcPts val="600"/>
              </a:spcAft>
              <a:tabLst>
                <a:tab pos="115888" algn="l"/>
              </a:tabLst>
            </a:pPr>
            <a:r>
              <a:rPr lang="en-US" sz="2400"/>
              <a:t>Expansion to additional WFOs –AWIPS II makes it a lot easier</a:t>
            </a:r>
          </a:p>
          <a:p>
            <a:pPr marL="566738" lvl="2" indent="-219075">
              <a:lnSpc>
                <a:spcPct val="85000"/>
              </a:lnSpc>
              <a:spcAft>
                <a:spcPct val="15000"/>
              </a:spcAft>
              <a:buFontTx/>
              <a:buChar char="•"/>
              <a:tabLst>
                <a:tab pos="115888" algn="l"/>
              </a:tabLst>
            </a:pPr>
            <a:r>
              <a:rPr lang="en-US" sz="2000"/>
              <a:t>Roam and zoom “Google Earth” type of environment – one big region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Easily make products available to Regions via LDM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More flexibility with data and displays in AWIPS II</a:t>
            </a:r>
          </a:p>
          <a:p>
            <a:pPr marL="115888" lvl="1" indent="-1588">
              <a:lnSpc>
                <a:spcPct val="85000"/>
              </a:lnSpc>
              <a:spcBef>
                <a:spcPct val="25000"/>
              </a:spcBef>
              <a:spcAft>
                <a:spcPts val="600"/>
              </a:spcAft>
              <a:tabLst>
                <a:tab pos="115888" algn="l"/>
              </a:tabLst>
            </a:pPr>
            <a:r>
              <a:rPr lang="en-US" sz="2400"/>
              <a:t>Transition existing EOS observations to AWIPS II</a:t>
            </a:r>
          </a:p>
          <a:p>
            <a:pPr marL="115888" lvl="1" indent="-1588">
              <a:lnSpc>
                <a:spcPct val="85000"/>
              </a:lnSpc>
              <a:spcBef>
                <a:spcPct val="25000"/>
              </a:spcBef>
              <a:spcAft>
                <a:spcPts val="600"/>
              </a:spcAft>
              <a:tabLst>
                <a:tab pos="115888" algn="l"/>
              </a:tabLst>
            </a:pPr>
            <a:r>
              <a:rPr lang="en-US" sz="2400"/>
              <a:t>NPP / NPOESS observations – CrIS and VIIRS</a:t>
            </a:r>
          </a:p>
          <a:p>
            <a:pPr marL="115888" lvl="1" indent="-1588">
              <a:lnSpc>
                <a:spcPct val="85000"/>
              </a:lnSpc>
              <a:spcBef>
                <a:spcPct val="25000"/>
              </a:spcBef>
              <a:spcAft>
                <a:spcPts val="600"/>
              </a:spcAft>
              <a:tabLst>
                <a:tab pos="115888" algn="l"/>
              </a:tabLst>
            </a:pPr>
            <a:r>
              <a:rPr lang="en-US" sz="2400"/>
              <a:t>Additional forecast problems – new WFOs and / or new measurements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Air quality forecasts – AOD products from MODIS, forecasts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Fire weather / disaster response – imagery / active fire  and burn areas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Land-falling hurricanes – observations and models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Observations in data void regions (atmospheric rivers off Pacific coast)</a:t>
            </a:r>
          </a:p>
          <a:p>
            <a:pPr marL="115888" lvl="1" indent="-1588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  <a:tabLst>
                <a:tab pos="115888" algn="l"/>
              </a:tabLst>
            </a:pPr>
            <a:r>
              <a:rPr lang="en-US" sz="2400"/>
              <a:t>Re-occurring problems 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Convective initiation – nowcasting and WRF / LIS (improve w/ EOS data)</a:t>
            </a:r>
          </a:p>
          <a:p>
            <a:pPr marL="566738" lvl="2" indent="-219075">
              <a:lnSpc>
                <a:spcPct val="85000"/>
              </a:lnSpc>
              <a:buFontTx/>
              <a:buChar char="•"/>
              <a:tabLst>
                <a:tab pos="115888" algn="l"/>
              </a:tabLst>
            </a:pPr>
            <a:r>
              <a:rPr lang="en-US" sz="2000"/>
              <a:t>Lightning forecasts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1162</Words>
  <Application>Microsoft Office PowerPoint</Application>
  <PresentationFormat>On-screen Show (4:3)</PresentationFormat>
  <Paragraphs>215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Office Theme</vt:lpstr>
      <vt:lpstr>Gary Jedlovec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71</cp:revision>
  <dcterms:created xsi:type="dcterms:W3CDTF">2009-10-14T04:03:29Z</dcterms:created>
  <dcterms:modified xsi:type="dcterms:W3CDTF">2009-11-17T13:58:34Z</dcterms:modified>
</cp:coreProperties>
</file>