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0"/>
  </p:notesMasterIdLst>
  <p:sldIdLst>
    <p:sldId id="258" r:id="rId2"/>
    <p:sldId id="272" r:id="rId3"/>
    <p:sldId id="274" r:id="rId4"/>
    <p:sldId id="259" r:id="rId5"/>
    <p:sldId id="260" r:id="rId6"/>
    <p:sldId id="261" r:id="rId7"/>
    <p:sldId id="262" r:id="rId8"/>
    <p:sldId id="273" r:id="rId9"/>
    <p:sldId id="276" r:id="rId10"/>
    <p:sldId id="263" r:id="rId11"/>
    <p:sldId id="264" r:id="rId12"/>
    <p:sldId id="280" r:id="rId13"/>
    <p:sldId id="277" r:id="rId14"/>
    <p:sldId id="278" r:id="rId15"/>
    <p:sldId id="279" r:id="rId16"/>
    <p:sldId id="275" r:id="rId17"/>
    <p:sldId id="265" r:id="rId18"/>
    <p:sldId id="266" r:id="rId1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00"/>
    <a:srgbClr val="F9F9F9"/>
    <a:srgbClr val="FBFBFB"/>
    <a:srgbClr val="FAFAFA"/>
    <a:srgbClr val="FCFCFC"/>
    <a:srgbClr val="A50021"/>
    <a:srgbClr val="FF00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403" autoAdjust="0"/>
    <p:restoredTop sz="85533" autoAdjust="0"/>
  </p:normalViewPr>
  <p:slideViewPr>
    <p:cSldViewPr snapToObjects="1">
      <p:cViewPr varScale="1">
        <p:scale>
          <a:sx n="109" d="100"/>
          <a:sy n="109" d="100"/>
        </p:scale>
        <p:origin x="-558" y="-7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ACCCAAF-7759-4F96-B971-8A60F6A5B501}" type="datetimeFigureOut">
              <a:rPr lang="en-US"/>
              <a:pPr>
                <a:defRPr/>
              </a:pPr>
              <a:t>11/18/2009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1499C70C-DE2E-4EF3-A708-D4F8A1B24EFB}"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z="2000" smtClean="0"/>
              <a:t>“It’s our misssion!”</a:t>
            </a:r>
          </a:p>
          <a:p>
            <a:pPr lvl="1" eaLnBrk="1" hangingPunct="1">
              <a:spcBef>
                <a:spcPct val="0"/>
              </a:spcBef>
            </a:pPr>
            <a:r>
              <a:rPr lang="en-US" sz="1600" smtClean="0"/>
              <a:t>Supports SPoRT mission of applying NASA EOS data to short-term forecast operations</a:t>
            </a:r>
          </a:p>
          <a:p>
            <a:pPr eaLnBrk="1" hangingPunct="1">
              <a:spcBef>
                <a:spcPct val="0"/>
              </a:spcBef>
            </a:pPr>
            <a:r>
              <a:rPr lang="en-US" sz="2000" smtClean="0"/>
              <a:t>“I was blind…but now I see.”</a:t>
            </a:r>
          </a:p>
          <a:p>
            <a:pPr lvl="1" eaLnBrk="1" hangingPunct="1">
              <a:spcBef>
                <a:spcPct val="0"/>
              </a:spcBef>
            </a:pPr>
            <a:r>
              <a:rPr lang="en-US" sz="1600" smtClean="0"/>
              <a:t>High resolution imagery adds value to a forecast problem by providing greater detail over more coarse data</a:t>
            </a:r>
          </a:p>
          <a:p>
            <a:pPr eaLnBrk="1" hangingPunct="1">
              <a:spcBef>
                <a:spcPct val="0"/>
              </a:spcBef>
            </a:pPr>
            <a:r>
              <a:rPr lang="en-US" sz="2000" smtClean="0"/>
              <a:t>“Vegies with your steak &amp; potatoes”</a:t>
            </a:r>
          </a:p>
          <a:p>
            <a:pPr lvl="1" eaLnBrk="1" hangingPunct="1">
              <a:spcBef>
                <a:spcPct val="0"/>
              </a:spcBef>
            </a:pPr>
            <a:r>
              <a:rPr lang="en-US" sz="1600" smtClean="0"/>
              <a:t>Compliments the standard products forecasters use</a:t>
            </a:r>
          </a:p>
          <a:p>
            <a:pPr eaLnBrk="1" hangingPunct="1">
              <a:spcBef>
                <a:spcPct val="0"/>
              </a:spcBef>
            </a:pPr>
            <a:r>
              <a:rPr lang="en-US" sz="2000" smtClean="0"/>
              <a:t>“A glimpse into the future.”</a:t>
            </a:r>
          </a:p>
          <a:p>
            <a:pPr lvl="1" eaLnBrk="1" hangingPunct="1">
              <a:spcBef>
                <a:spcPct val="0"/>
              </a:spcBef>
            </a:pPr>
            <a:r>
              <a:rPr lang="en-US" sz="1600" smtClean="0"/>
              <a:t>Demonstrates future NPOESS and GOES capabilities to promote “readiness” and priority of products</a:t>
            </a:r>
          </a:p>
          <a:p>
            <a:pPr eaLnBrk="1" hangingPunct="1">
              <a:spcBef>
                <a:spcPct val="0"/>
              </a:spcBef>
            </a:pPr>
            <a:endParaRPr lang="en-US" sz="2000" smtClean="0"/>
          </a:p>
          <a:p>
            <a:pPr eaLnBrk="1" hangingPunct="1">
              <a:spcBef>
                <a:spcPct val="0"/>
              </a:spcBef>
            </a:pPr>
            <a:endParaRPr lang="en-US" smtClean="0"/>
          </a:p>
        </p:txBody>
      </p:sp>
      <p:sp>
        <p:nvSpPr>
          <p:cNvPr id="215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519AF9F-91BC-40C1-BF16-27ADD3F1143C}" type="slidenum">
              <a:rPr lang="en-US" smtClean="0"/>
              <a:pPr/>
              <a:t>2</a:t>
            </a:fld>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p:spPr>
      </p:sp>
      <p:sp>
        <p:nvSpPr>
          <p:cNvPr id="307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07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E9998FE-B2C9-4C6C-9001-40C8DA52B2AF}" type="slidenum">
              <a:rPr lang="en-US" smtClean="0"/>
              <a:pPr/>
              <a:t>12</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p:spPr>
      </p:sp>
      <p:sp>
        <p:nvSpPr>
          <p:cNvPr id="317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17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D469642-5D29-4882-9333-806D66E2A032}" type="slidenum">
              <a:rPr lang="en-US" smtClean="0"/>
              <a:pPr/>
              <a:t>13</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327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ADF3F65-7057-44BD-AB6D-F118E81B6EA7}" type="slidenum">
              <a:rPr lang="en-US" smtClean="0"/>
              <a:pPr/>
              <a:t>16</a:t>
            </a:fld>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p:spPr>
      </p:sp>
      <p:sp>
        <p:nvSpPr>
          <p:cNvPr id="3379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solidFill>
                  <a:schemeClr val="bg1"/>
                </a:solidFill>
              </a:rPr>
              <a:t>MODIS True Color with burn areas, hot spots, and smoke</a:t>
            </a:r>
            <a:endParaRPr lang="en-US" sz="3200" smtClean="0">
              <a:solidFill>
                <a:schemeClr val="bg1"/>
              </a:solidFill>
            </a:endParaRPr>
          </a:p>
          <a:p>
            <a:endParaRPr lang="en-US" smtClean="0"/>
          </a:p>
        </p:txBody>
      </p:sp>
      <p:sp>
        <p:nvSpPr>
          <p:cNvPr id="337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5502082-E7EE-4A64-9BAB-A20549039A9B}" type="slidenum">
              <a:rPr lang="en-US" smtClean="0"/>
              <a:pPr/>
              <a:t>18</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p:spPr>
      </p:sp>
      <p:sp>
        <p:nvSpPr>
          <p:cNvPr id="225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z="2000" smtClean="0"/>
              <a:t>“It’s our misssion!”</a:t>
            </a:r>
          </a:p>
          <a:p>
            <a:pPr lvl="1" eaLnBrk="1" hangingPunct="1">
              <a:spcBef>
                <a:spcPct val="0"/>
              </a:spcBef>
            </a:pPr>
            <a:r>
              <a:rPr lang="en-US" sz="1600" smtClean="0"/>
              <a:t>Supports SPoRT mission of applying NASA EOS data to short-term forecast operations</a:t>
            </a:r>
          </a:p>
          <a:p>
            <a:pPr eaLnBrk="1" hangingPunct="1">
              <a:spcBef>
                <a:spcPct val="0"/>
              </a:spcBef>
            </a:pPr>
            <a:r>
              <a:rPr lang="en-US" sz="2000" smtClean="0"/>
              <a:t>“I was blind…but now I see.”</a:t>
            </a:r>
          </a:p>
          <a:p>
            <a:pPr lvl="1" eaLnBrk="1" hangingPunct="1">
              <a:spcBef>
                <a:spcPct val="0"/>
              </a:spcBef>
            </a:pPr>
            <a:r>
              <a:rPr lang="en-US" sz="1600" smtClean="0"/>
              <a:t>High resolution imagery adds value to a forecast problem by providing greater detail over more coarse data</a:t>
            </a:r>
          </a:p>
          <a:p>
            <a:pPr eaLnBrk="1" hangingPunct="1">
              <a:spcBef>
                <a:spcPct val="0"/>
              </a:spcBef>
            </a:pPr>
            <a:r>
              <a:rPr lang="en-US" sz="2000" smtClean="0"/>
              <a:t>“Vegies with your steak &amp; potatoes”</a:t>
            </a:r>
          </a:p>
          <a:p>
            <a:pPr lvl="1" eaLnBrk="1" hangingPunct="1">
              <a:spcBef>
                <a:spcPct val="0"/>
              </a:spcBef>
            </a:pPr>
            <a:r>
              <a:rPr lang="en-US" sz="1600" smtClean="0"/>
              <a:t>Compliments the standard products forecasters use</a:t>
            </a:r>
          </a:p>
          <a:p>
            <a:pPr eaLnBrk="1" hangingPunct="1">
              <a:spcBef>
                <a:spcPct val="0"/>
              </a:spcBef>
            </a:pPr>
            <a:r>
              <a:rPr lang="en-US" sz="2000" smtClean="0"/>
              <a:t>“A glimpse into the future.”</a:t>
            </a:r>
          </a:p>
          <a:p>
            <a:pPr lvl="1" eaLnBrk="1" hangingPunct="1">
              <a:spcBef>
                <a:spcPct val="0"/>
              </a:spcBef>
            </a:pPr>
            <a:r>
              <a:rPr lang="en-US" sz="1600" smtClean="0"/>
              <a:t>Demonstrates future NPOESS and GOES capabilities to promote “readiness” and priority of products</a:t>
            </a:r>
            <a:endParaRPr lang="en-US" smtClean="0"/>
          </a:p>
        </p:txBody>
      </p:sp>
      <p:sp>
        <p:nvSpPr>
          <p:cNvPr id="225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92FEAFF-1955-4415-9049-D6D42D203574}" type="slidenum">
              <a:rPr lang="en-US" smtClean="0"/>
              <a:pPr/>
              <a:t>3</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buFont typeface="Wingdings" pitchFamily="2" charset="2"/>
              <a:buChar char="§"/>
            </a:pPr>
            <a:r>
              <a:rPr lang="en-US" sz="2000" smtClean="0"/>
              <a:t>Expansion of WFOs from 5 to 14</a:t>
            </a:r>
          </a:p>
          <a:p>
            <a:pPr lvl="1" eaLnBrk="1" hangingPunct="1">
              <a:spcBef>
                <a:spcPct val="0"/>
              </a:spcBef>
              <a:buFont typeface="Wingdings" pitchFamily="2" charset="2"/>
              <a:buChar char="§"/>
            </a:pPr>
            <a:r>
              <a:rPr lang="en-US" sz="1600" smtClean="0"/>
              <a:t>Greater potential for feedback </a:t>
            </a:r>
          </a:p>
          <a:p>
            <a:pPr eaLnBrk="1" hangingPunct="1">
              <a:spcBef>
                <a:spcPct val="0"/>
              </a:spcBef>
              <a:buFont typeface="Wingdings" pitchFamily="2" charset="2"/>
              <a:buChar char="§"/>
            </a:pPr>
            <a:r>
              <a:rPr lang="en-US" sz="2000" smtClean="0"/>
              <a:t>Conf. paper on False Color product w/ end user as lead author</a:t>
            </a:r>
          </a:p>
          <a:p>
            <a:pPr lvl="1" eaLnBrk="1" hangingPunct="1">
              <a:spcBef>
                <a:spcPct val="0"/>
              </a:spcBef>
              <a:buFont typeface="Wingdings" pitchFamily="2" charset="2"/>
              <a:buChar char="§"/>
            </a:pPr>
            <a:r>
              <a:rPr lang="en-US" sz="1600" smtClean="0"/>
              <a:t>Evaluations by the user, not SPoRT alone</a:t>
            </a:r>
          </a:p>
          <a:p>
            <a:pPr eaLnBrk="1" hangingPunct="1">
              <a:spcBef>
                <a:spcPct val="0"/>
              </a:spcBef>
              <a:buFont typeface="Wingdings" pitchFamily="2" charset="2"/>
              <a:buChar char="§"/>
            </a:pPr>
            <a:r>
              <a:rPr lang="en-US" sz="2000" smtClean="0"/>
              <a:t>Completed Intensive Study Period for MODIS “Fog” product</a:t>
            </a:r>
          </a:p>
          <a:p>
            <a:pPr lvl="1" eaLnBrk="1" hangingPunct="1">
              <a:spcBef>
                <a:spcPct val="0"/>
              </a:spcBef>
              <a:buFont typeface="Wingdings" pitchFamily="2" charset="2"/>
              <a:buChar char="§"/>
            </a:pPr>
            <a:r>
              <a:rPr lang="en-US" sz="1600" smtClean="0"/>
              <a:t>2007 SAC Recommendation: “SPoRT should be more proactive in getting comments from the users”</a:t>
            </a:r>
          </a:p>
          <a:p>
            <a:pPr eaLnBrk="1" hangingPunct="1">
              <a:spcBef>
                <a:spcPct val="0"/>
              </a:spcBef>
              <a:buFont typeface="Wingdings" pitchFamily="2" charset="2"/>
              <a:buChar char="§"/>
            </a:pPr>
            <a:r>
              <a:rPr lang="en-US" sz="2000" smtClean="0"/>
              <a:t>MODIS being used in NWS Graphical Forecast Editor</a:t>
            </a:r>
          </a:p>
          <a:p>
            <a:pPr lvl="1" eaLnBrk="1" hangingPunct="1">
              <a:spcBef>
                <a:spcPct val="0"/>
              </a:spcBef>
              <a:buFont typeface="Wingdings" pitchFamily="2" charset="2"/>
              <a:buChar char="§"/>
            </a:pPr>
            <a:r>
              <a:rPr lang="en-US" sz="1600" smtClean="0"/>
              <a:t>Feedback indicated that application of MODIS can be limited by temporal frequency .  Use in GFE alleviates this issue to some degree</a:t>
            </a:r>
          </a:p>
          <a:p>
            <a:pPr eaLnBrk="1" hangingPunct="1">
              <a:spcBef>
                <a:spcPct val="0"/>
              </a:spcBef>
            </a:pPr>
            <a:endParaRPr lang="en-US" smtClean="0"/>
          </a:p>
        </p:txBody>
      </p:sp>
      <p:sp>
        <p:nvSpPr>
          <p:cNvPr id="235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0BA7BED-D112-4A7D-9591-3D82C90A425F}" type="slidenum">
              <a:rPr lang="en-US" smtClean="0"/>
              <a:pPr/>
              <a:t>4</a:t>
            </a:fld>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p:spPr>
      </p:sp>
      <p:sp>
        <p:nvSpPr>
          <p:cNvPr id="2457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Main points:</a:t>
            </a:r>
          </a:p>
          <a:p>
            <a:r>
              <a:rPr lang="en-US" smtClean="0"/>
              <a:t>Present MODIS as a complimentary product.</a:t>
            </a:r>
          </a:p>
          <a:p>
            <a:r>
              <a:rPr lang="en-US" smtClean="0"/>
              <a:t>Regular interaction with users evaluates MODIS effectiveness.</a:t>
            </a:r>
          </a:p>
          <a:p>
            <a:r>
              <a:rPr lang="en-US" smtClean="0"/>
              <a:t>Answer: Can product be adjusted to better fit forecast issue, or is there another more appropriate product.</a:t>
            </a:r>
          </a:p>
          <a:p>
            <a:endParaRPr lang="en-US" smtClean="0"/>
          </a:p>
          <a:p>
            <a:pPr>
              <a:spcBef>
                <a:spcPct val="0"/>
              </a:spcBef>
              <a:buFont typeface="Wingdings" pitchFamily="2" charset="2"/>
              <a:buChar char="§"/>
            </a:pPr>
            <a:r>
              <a:rPr lang="en-US" sz="2000" smtClean="0"/>
              <a:t>Provide MODIS data in users decision support system (e.g. D-2d, GFE )</a:t>
            </a:r>
          </a:p>
          <a:p>
            <a:pPr lvl="1">
              <a:spcBef>
                <a:spcPct val="0"/>
              </a:spcBef>
              <a:buFont typeface="Wingdings" pitchFamily="2" charset="2"/>
              <a:buChar char="§"/>
            </a:pPr>
            <a:r>
              <a:rPr lang="en-US" sz="1600" smtClean="0"/>
              <a:t>MODIS combined w/ other data adds greater awareness to the forecast issue</a:t>
            </a:r>
          </a:p>
          <a:p>
            <a:pPr lvl="1">
              <a:spcBef>
                <a:spcPct val="0"/>
              </a:spcBef>
              <a:buFont typeface="Wingdings" pitchFamily="2" charset="2"/>
              <a:buChar char="§"/>
            </a:pPr>
            <a:r>
              <a:rPr lang="en-US" sz="1600" smtClean="0"/>
              <a:t>Use the MODIS high resolution to better interpret the more coarse GOES data</a:t>
            </a:r>
          </a:p>
          <a:p>
            <a:pPr>
              <a:spcBef>
                <a:spcPct val="0"/>
              </a:spcBef>
              <a:buFont typeface="Wingdings" pitchFamily="2" charset="2"/>
              <a:buChar char="§"/>
            </a:pPr>
            <a:r>
              <a:rPr lang="en-US" sz="2000" smtClean="0"/>
              <a:t>Interact regularly with users to discuss their experiences and share case examples from other partners</a:t>
            </a:r>
          </a:p>
          <a:p>
            <a:pPr lvl="1">
              <a:spcBef>
                <a:spcPct val="0"/>
              </a:spcBef>
              <a:buFont typeface="Wingdings" pitchFamily="2" charset="2"/>
              <a:buChar char="§"/>
            </a:pPr>
            <a:r>
              <a:rPr lang="en-US" sz="1600" smtClean="0"/>
              <a:t>Overcome temporal issues by using MODIS within the Graphical Forecast Editor for either initialization or adjustments of forecast grids</a:t>
            </a:r>
          </a:p>
          <a:p>
            <a:pPr>
              <a:spcBef>
                <a:spcPct val="0"/>
              </a:spcBef>
              <a:buFont typeface="Wingdings" pitchFamily="2" charset="2"/>
              <a:buChar char="§"/>
            </a:pPr>
            <a:r>
              <a:rPr lang="en-US" sz="2000" smtClean="0"/>
              <a:t>Iterate with users to improve product and transition</a:t>
            </a:r>
            <a:endParaRPr lang="en-US" sz="2000" b="1" smtClean="0"/>
          </a:p>
          <a:p>
            <a:endParaRPr lang="en-US" smtClean="0"/>
          </a:p>
        </p:txBody>
      </p:sp>
      <p:sp>
        <p:nvSpPr>
          <p:cNvPr id="245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86939B0-CCF1-4C9C-9B9F-25B9345DDC24}" type="slidenum">
              <a:rPr lang="en-US" smtClean="0"/>
              <a:pPr/>
              <a:t>5</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t>MODIS SST composites are used for more than just NWP.  </a:t>
            </a:r>
          </a:p>
          <a:p>
            <a:r>
              <a:rPr lang="en-US" smtClean="0"/>
              <a:t>Feedback from XXX regarding West Wall of Gulf Stream shows diagnostic use.  </a:t>
            </a:r>
          </a:p>
          <a:p>
            <a:r>
              <a:rPr lang="en-US" smtClean="0"/>
              <a:t>The Corpus Christi office also have used the product to examine the potential for sea fog.</a:t>
            </a:r>
          </a:p>
          <a:p>
            <a:r>
              <a:rPr lang="en-US" smtClean="0"/>
              <a:t>Others such as WorldWinds provide this data to the marine community for commercial fishing purposes.</a:t>
            </a:r>
          </a:p>
          <a:p>
            <a:endParaRPr lang="en-US" smtClean="0"/>
          </a:p>
        </p:txBody>
      </p:sp>
      <p:sp>
        <p:nvSpPr>
          <p:cNvPr id="256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E519DBE-386C-4D27-B829-BEE9DF865CA5}" type="slidenum">
              <a:rPr lang="en-US" smtClean="0"/>
              <a:pPr/>
              <a:t>6</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a:bodyPr>
          <a:lstStyle/>
          <a:p>
            <a:pPr marL="342900" indent="-342900">
              <a:spcBef>
                <a:spcPct val="20000"/>
              </a:spcBef>
              <a:buFont typeface="Arial" charset="0"/>
              <a:buChar char="•"/>
              <a:defRPr/>
            </a:pPr>
            <a:r>
              <a:rPr lang="en-US" sz="3200" smtClean="0"/>
              <a:t>False Color Composite </a:t>
            </a:r>
          </a:p>
          <a:p>
            <a:pPr marL="742950" lvl="1" indent="-285750">
              <a:spcBef>
                <a:spcPct val="20000"/>
              </a:spcBef>
              <a:buFont typeface="Arial" charset="0"/>
              <a:buChar char="–"/>
              <a:defRPr/>
            </a:pPr>
            <a:r>
              <a:rPr lang="en-US" sz="2800" smtClean="0"/>
              <a:t> GFX application to hydrometeorology (use part of poster)</a:t>
            </a:r>
          </a:p>
          <a:p>
            <a:pPr marL="742950" lvl="1" indent="-285750">
              <a:spcBef>
                <a:spcPct val="20000"/>
              </a:spcBef>
              <a:buFont typeface="Arial" charset="0"/>
              <a:buChar char="–"/>
              <a:defRPr/>
            </a:pPr>
            <a:r>
              <a:rPr lang="en-US" sz="2800" smtClean="0"/>
              <a:t>“saves time and resources while complimenting other products”</a:t>
            </a:r>
          </a:p>
          <a:p>
            <a:pPr marL="742950" lvl="1" indent="-285750">
              <a:spcBef>
                <a:spcPct val="20000"/>
              </a:spcBef>
              <a:buFont typeface="Arial" charset="0"/>
              <a:buChar char="–"/>
              <a:defRPr/>
            </a:pPr>
            <a:r>
              <a:rPr lang="en-US" sz="2800" smtClean="0"/>
              <a:t>potential modification for a change product or addition of snow water equivalent</a:t>
            </a:r>
          </a:p>
          <a:p>
            <a:pPr>
              <a:defRPr/>
            </a:pPr>
            <a:endParaRPr lang="en-US"/>
          </a:p>
        </p:txBody>
      </p:sp>
      <p:sp>
        <p:nvSpPr>
          <p:cNvPr id="266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270D757-B41F-40C4-8F4A-7A96A050ECD4}" type="slidenum">
              <a:rPr lang="en-US" smtClean="0"/>
              <a:pPr/>
              <a:t>8</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27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BABD17E-9DAA-470A-A297-B86E8AD8E56D}" type="slidenum">
              <a:rPr lang="en-US" smtClean="0"/>
              <a:pPr/>
              <a:t>9</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True Color Composite (combined with 3.9)</a:t>
            </a:r>
          </a:p>
          <a:p>
            <a:pPr lvl="1" eaLnBrk="1" hangingPunct="1"/>
            <a:r>
              <a:rPr lang="en-US" smtClean="0"/>
              <a:t>MFL application to fire wx awareness of smoke plume</a:t>
            </a:r>
          </a:p>
          <a:p>
            <a:pPr lvl="1" eaLnBrk="1" hangingPunct="1"/>
            <a:r>
              <a:rPr lang="en-US" smtClean="0"/>
              <a:t>“providing details for situational awareness not previously seen”</a:t>
            </a:r>
          </a:p>
          <a:p>
            <a:pPr lvl="1" eaLnBrk="1" hangingPunct="1"/>
            <a:r>
              <a:rPr lang="en-US" smtClean="0"/>
              <a:t>future work to include MODIS burn areas on composite via shapefiles</a:t>
            </a:r>
          </a:p>
          <a:p>
            <a:pPr eaLnBrk="1" hangingPunct="1"/>
            <a:endParaRPr lang="en-US" smtClean="0"/>
          </a:p>
        </p:txBody>
      </p:sp>
      <p:sp>
        <p:nvSpPr>
          <p:cNvPr id="28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0A76E34-9A82-43BD-BC72-E2633491A3CD}" type="slidenum">
              <a:rPr lang="en-US" smtClean="0"/>
              <a:pPr/>
              <a:t>10</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“Fog” product</a:t>
            </a:r>
          </a:p>
          <a:p>
            <a:pPr lvl="1" eaLnBrk="1" hangingPunct="1">
              <a:spcBef>
                <a:spcPct val="0"/>
              </a:spcBef>
            </a:pPr>
            <a:r>
              <a:rPr lang="en-US" smtClean="0"/>
              <a:t>follow on to and compliment of GOES LCB/FD</a:t>
            </a:r>
          </a:p>
          <a:p>
            <a:pPr lvl="1" eaLnBrk="1" hangingPunct="1">
              <a:spcBef>
                <a:spcPct val="0"/>
              </a:spcBef>
            </a:pPr>
            <a:r>
              <a:rPr lang="en-US" smtClean="0"/>
              <a:t>assessments – ABQ, MRX, BMX (not sure how much to say here and how much to leave for the Assessments talk)</a:t>
            </a:r>
          </a:p>
          <a:p>
            <a:pPr lvl="1" eaLnBrk="1" hangingPunct="1">
              <a:spcBef>
                <a:spcPct val="0"/>
              </a:spcBef>
            </a:pPr>
            <a:r>
              <a:rPr lang="en-US" smtClean="0"/>
              <a:t>“high resolution provides greater awareness, combined with higher frequency it might increase lead time”</a:t>
            </a:r>
          </a:p>
          <a:p>
            <a:pPr lvl="1" eaLnBrk="1" hangingPunct="1">
              <a:spcBef>
                <a:spcPct val="0"/>
              </a:spcBef>
            </a:pPr>
            <a:r>
              <a:rPr lang="en-US" smtClean="0"/>
              <a:t>discussions leading to modifications that may better filter out low clouds from the product while leaving fog areas</a:t>
            </a:r>
          </a:p>
          <a:p>
            <a:pPr eaLnBrk="1" hangingPunct="1">
              <a:spcBef>
                <a:spcPct val="0"/>
              </a:spcBef>
            </a:pPr>
            <a:endParaRPr lang="en-US"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806BBAB-D102-4618-BEA9-F2DE1796EFB3}" type="slidenum">
              <a:rPr lang="en-US" smtClean="0"/>
              <a:pPr/>
              <a:t>11</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89F31AA-7944-4607-9682-D965EE60787E}" type="datetimeFigureOut">
              <a:rPr lang="en-US"/>
              <a:pPr>
                <a:defRPr/>
              </a:pPr>
              <a:t>11/18/2009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3D39B7F-27F7-4374-8753-0FD9FBC8A016}"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C31351C-0F76-42AF-9CD9-B426EEC25C6E}" type="datetimeFigureOut">
              <a:rPr lang="en-US"/>
              <a:pPr>
                <a:defRPr/>
              </a:pPr>
              <a:t>11/18/2009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798C2B9-F4C8-42DE-A384-4805B62D2EC8}"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C4382F2-DEDB-4685-BF58-95D7ABBE0130}" type="datetimeFigureOut">
              <a:rPr lang="en-US"/>
              <a:pPr>
                <a:defRPr/>
              </a:pPr>
              <a:t>11/18/2009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73B5757-36D9-436C-9311-12841CC0DDBA}"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6201A89-65B8-4739-84F0-2E5B1EE1B1A8}" type="datetimeFigureOut">
              <a:rPr lang="en-US"/>
              <a:pPr>
                <a:defRPr/>
              </a:pPr>
              <a:t>11/18/2009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D1A9FB1-4DDE-4E57-871F-0C75A4988D01}"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7F851E7-7918-4CC3-8125-131A196B7FC8}" type="datetimeFigureOut">
              <a:rPr lang="en-US"/>
              <a:pPr>
                <a:defRPr/>
              </a:pPr>
              <a:t>11/18/2009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8067513-DD0F-424C-92AE-920DF77E4E7E}"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F2C4535F-4140-4660-8972-ACDFCAE26F4A}" type="datetimeFigureOut">
              <a:rPr lang="en-US"/>
              <a:pPr>
                <a:defRPr/>
              </a:pPr>
              <a:t>11/18/2009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7DC604F-C677-4945-9A49-F9FC8E2D9B3E}"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7A5E8EEC-79F8-476F-ADF5-3E1E0BC9E0DD}" type="datetimeFigureOut">
              <a:rPr lang="en-US"/>
              <a:pPr>
                <a:defRPr/>
              </a:pPr>
              <a:t>11/18/2009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94DBFD2-55A0-4D3A-B7F2-9FB768B8FDE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9352022-78CD-4672-AA98-4A9991CD016A}" type="datetimeFigureOut">
              <a:rPr lang="en-US"/>
              <a:pPr>
                <a:defRPr/>
              </a:pPr>
              <a:t>11/18/2009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83FA694-6181-4BAA-A633-74A1F6788B53}"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E0BAD04-60BA-430D-82CC-5215608EE581}" type="datetimeFigureOut">
              <a:rPr lang="en-US"/>
              <a:pPr>
                <a:defRPr/>
              </a:pPr>
              <a:t>11/18/2009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40B670B-2C51-43B5-9FCF-6636AE2BAAF0}"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8D187FC-994F-4C3A-9A12-7F1E29E74224}" type="datetimeFigureOut">
              <a:rPr lang="en-US"/>
              <a:pPr>
                <a:defRPr/>
              </a:pPr>
              <a:t>11/18/2009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AE07FCE-88E2-474E-A4D2-5C7CDB53B6DB}"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88B9A54-3F1A-4C4A-9470-76C47055CC92}" type="datetimeFigureOut">
              <a:rPr lang="en-US"/>
              <a:pPr>
                <a:defRPr/>
              </a:pPr>
              <a:t>11/18/2009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2DFF2CF-5EE4-4852-B7B9-A5E472FFB898}"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EB88AE6B-3592-479C-ADC6-4934292FADD8}" type="datetimeFigureOut">
              <a:rPr lang="en-US"/>
              <a:pPr>
                <a:defRPr/>
              </a:pPr>
              <a:t>11/18/2009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BB04D177-2B3F-4846-8682-56DCE8336EC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3.png"/><Relationship Id="rId9"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0.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9F9F9"/>
        </a:solidFill>
        <a:effectLst/>
      </p:bgPr>
    </p:bg>
    <p:spTree>
      <p:nvGrpSpPr>
        <p:cNvPr id="1" name=""/>
        <p:cNvGrpSpPr/>
        <p:nvPr/>
      </p:nvGrpSpPr>
      <p:grpSpPr>
        <a:xfrm>
          <a:off x="0" y="0"/>
          <a:ext cx="0" cy="0"/>
          <a:chOff x="0" y="0"/>
          <a:chExt cx="0" cy="0"/>
        </a:xfrm>
      </p:grpSpPr>
      <p:pic>
        <p:nvPicPr>
          <p:cNvPr id="2050" name="Picture 3" descr="globe.jpg"/>
          <p:cNvPicPr>
            <a:picLocks noChangeAspect="1"/>
          </p:cNvPicPr>
          <p:nvPr/>
        </p:nvPicPr>
        <p:blipFill>
          <a:blip r:embed="rId2" cstate="print"/>
          <a:srcRect/>
          <a:stretch>
            <a:fillRect/>
          </a:stretch>
        </p:blipFill>
        <p:spPr bwMode="auto">
          <a:xfrm>
            <a:off x="0" y="0"/>
            <a:ext cx="9144000" cy="6069013"/>
          </a:xfrm>
          <a:prstGeom prst="rect">
            <a:avLst/>
          </a:prstGeom>
          <a:noFill/>
          <a:ln w="9525">
            <a:noFill/>
            <a:miter lim="800000"/>
            <a:headEnd/>
            <a:tailEnd/>
          </a:ln>
        </p:spPr>
      </p:pic>
      <p:sp>
        <p:nvSpPr>
          <p:cNvPr id="2051" name="Title 1"/>
          <p:cNvSpPr>
            <a:spLocks noGrp="1"/>
          </p:cNvSpPr>
          <p:nvPr>
            <p:ph type="ctrTitle"/>
          </p:nvPr>
        </p:nvSpPr>
        <p:spPr>
          <a:xfrm>
            <a:off x="990600" y="2130425"/>
            <a:ext cx="7162800" cy="993775"/>
          </a:xfrm>
        </p:spPr>
        <p:txBody>
          <a:bodyPr/>
          <a:lstStyle/>
          <a:p>
            <a:pPr eaLnBrk="1" hangingPunct="1"/>
            <a:r>
              <a:rPr lang="en-US" smtClean="0"/>
              <a:t>MODIS Applications</a:t>
            </a:r>
          </a:p>
        </p:txBody>
      </p:sp>
      <p:sp>
        <p:nvSpPr>
          <p:cNvPr id="3" name="Subtitle 2"/>
          <p:cNvSpPr>
            <a:spLocks noGrp="1"/>
          </p:cNvSpPr>
          <p:nvPr>
            <p:ph type="subTitle" idx="1"/>
          </p:nvPr>
        </p:nvSpPr>
        <p:spPr>
          <a:xfrm>
            <a:off x="304800" y="4267200"/>
            <a:ext cx="8458200" cy="1143000"/>
          </a:xfrm>
        </p:spPr>
        <p:txBody>
          <a:bodyPr rtlCol="0">
            <a:normAutofit/>
          </a:bodyPr>
          <a:lstStyle/>
          <a:p>
            <a:pPr eaLnBrk="1" fontAlgn="auto" hangingPunct="1">
              <a:spcAft>
                <a:spcPts val="0"/>
              </a:spcAft>
              <a:defRPr/>
            </a:pPr>
            <a:r>
              <a:rPr lang="en-US" sz="2600" dirty="0" smtClean="0">
                <a:solidFill>
                  <a:schemeClr val="tx1">
                    <a:lumMod val="75000"/>
                    <a:lumOff val="25000"/>
                  </a:schemeClr>
                </a:solidFill>
              </a:rPr>
              <a:t>Fifth Meeting of the Science Advisory Committee</a:t>
            </a:r>
          </a:p>
          <a:p>
            <a:pPr eaLnBrk="1" fontAlgn="auto" hangingPunct="1">
              <a:spcAft>
                <a:spcPts val="0"/>
              </a:spcAft>
              <a:defRPr/>
            </a:pPr>
            <a:r>
              <a:rPr lang="en-US" sz="1800" dirty="0" smtClean="0">
                <a:solidFill>
                  <a:schemeClr val="tx1">
                    <a:lumMod val="75000"/>
                    <a:lumOff val="25000"/>
                  </a:schemeClr>
                </a:solidFill>
              </a:rPr>
              <a:t>18-20 November, 2009</a:t>
            </a:r>
          </a:p>
        </p:txBody>
      </p:sp>
      <p:sp>
        <p:nvSpPr>
          <p:cNvPr id="6" name="TextBox 5"/>
          <p:cNvSpPr txBox="1"/>
          <p:nvPr/>
        </p:nvSpPr>
        <p:spPr>
          <a:xfrm>
            <a:off x="1600200" y="3363913"/>
            <a:ext cx="5843588" cy="492125"/>
          </a:xfrm>
          <a:prstGeom prst="rect">
            <a:avLst/>
          </a:prstGeom>
          <a:noFill/>
        </p:spPr>
        <p:txBody>
          <a:bodyPr wrap="none">
            <a:spAutoFit/>
          </a:bodyPr>
          <a:lstStyle/>
          <a:p>
            <a:pPr>
              <a:defRPr/>
            </a:pPr>
            <a:r>
              <a:rPr lang="en-US" sz="2600" dirty="0">
                <a:latin typeface="+mj-lt"/>
              </a:rPr>
              <a:t>Kevin </a:t>
            </a:r>
            <a:r>
              <a:rPr lang="en-US" sz="2600" dirty="0" err="1">
                <a:latin typeface="+mj-lt"/>
              </a:rPr>
              <a:t>Fuell</a:t>
            </a:r>
            <a:r>
              <a:rPr lang="en-US" sz="2600" dirty="0">
                <a:latin typeface="+mj-lt"/>
              </a:rPr>
              <a:t>, Geoffrey </a:t>
            </a:r>
            <a:r>
              <a:rPr lang="en-US" sz="2600" dirty="0" err="1">
                <a:latin typeface="+mj-lt"/>
              </a:rPr>
              <a:t>Stano</a:t>
            </a:r>
            <a:r>
              <a:rPr lang="en-US" sz="2600" dirty="0">
                <a:latin typeface="+mj-lt"/>
              </a:rPr>
              <a:t>, Gary </a:t>
            </a:r>
            <a:r>
              <a:rPr lang="en-US" sz="2600" dirty="0" err="1">
                <a:latin typeface="+mj-lt"/>
              </a:rPr>
              <a:t>Jedlovec</a:t>
            </a:r>
            <a:endParaRPr lang="en-US" sz="2600" dirty="0">
              <a:latin typeface="+mj-lt"/>
            </a:endParaRPr>
          </a:p>
        </p:txBody>
      </p:sp>
      <p:grpSp>
        <p:nvGrpSpPr>
          <p:cNvPr id="2054" name="Group 13"/>
          <p:cNvGrpSpPr>
            <a:grpSpLocks/>
          </p:cNvGrpSpPr>
          <p:nvPr/>
        </p:nvGrpSpPr>
        <p:grpSpPr bwMode="auto">
          <a:xfrm>
            <a:off x="0" y="6143625"/>
            <a:ext cx="9086850" cy="714375"/>
            <a:chOff x="0" y="6143625"/>
            <a:chExt cx="9086850" cy="714375"/>
          </a:xfrm>
        </p:grpSpPr>
        <p:pic>
          <p:nvPicPr>
            <p:cNvPr id="2056" name="Picture 4" descr="sportredblue.gif"/>
            <p:cNvPicPr>
              <a:picLocks noChangeAspect="1"/>
            </p:cNvPicPr>
            <p:nvPr/>
          </p:nvPicPr>
          <p:blipFill>
            <a:blip r:embed="rId3" cstate="print"/>
            <a:srcRect/>
            <a:stretch>
              <a:fillRect/>
            </a:stretch>
          </p:blipFill>
          <p:spPr bwMode="auto">
            <a:xfrm>
              <a:off x="0" y="6209772"/>
              <a:ext cx="2286000" cy="648228"/>
            </a:xfrm>
            <a:prstGeom prst="rect">
              <a:avLst/>
            </a:prstGeom>
            <a:noFill/>
            <a:ln w="9525">
              <a:noFill/>
              <a:miter lim="800000"/>
              <a:headEnd/>
              <a:tailEnd/>
            </a:ln>
          </p:spPr>
        </p:pic>
        <p:pic>
          <p:nvPicPr>
            <p:cNvPr id="2057" name="Picture 6" descr="nasa.gif"/>
            <p:cNvPicPr>
              <a:picLocks noChangeAspect="1"/>
            </p:cNvPicPr>
            <p:nvPr/>
          </p:nvPicPr>
          <p:blipFill>
            <a:blip r:embed="rId4" cstate="print">
              <a:clrChange>
                <a:clrFrom>
                  <a:srgbClr val="FFFFFF"/>
                </a:clrFrom>
                <a:clrTo>
                  <a:srgbClr val="FFFFFF">
                    <a:alpha val="0"/>
                  </a:srgbClr>
                </a:clrTo>
              </a:clrChange>
            </a:blip>
            <a:srcRect/>
            <a:stretch>
              <a:fillRect/>
            </a:stretch>
          </p:blipFill>
          <p:spPr bwMode="auto">
            <a:xfrm>
              <a:off x="8229600" y="6143625"/>
              <a:ext cx="857250" cy="714375"/>
            </a:xfrm>
            <a:prstGeom prst="rect">
              <a:avLst/>
            </a:prstGeom>
            <a:noFill/>
            <a:ln w="9525">
              <a:noFill/>
              <a:miter lim="800000"/>
              <a:headEnd/>
              <a:tailEnd/>
            </a:ln>
          </p:spPr>
        </p:pic>
        <p:grpSp>
          <p:nvGrpSpPr>
            <p:cNvPr id="2058" name="Group 11"/>
            <p:cNvGrpSpPr>
              <a:grpSpLocks/>
            </p:cNvGrpSpPr>
            <p:nvPr/>
          </p:nvGrpSpPr>
          <p:grpSpPr bwMode="auto">
            <a:xfrm>
              <a:off x="2286000" y="6525768"/>
              <a:ext cx="5784521" cy="179832"/>
              <a:chOff x="2514600" y="5916168"/>
              <a:chExt cx="5784521" cy="179832"/>
            </a:xfrm>
          </p:grpSpPr>
          <p:sp>
            <p:nvSpPr>
              <p:cNvPr id="2060" name="Line 13"/>
              <p:cNvSpPr>
                <a:spLocks noChangeShapeType="1"/>
              </p:cNvSpPr>
              <p:nvPr/>
            </p:nvSpPr>
            <p:spPr bwMode="auto">
              <a:xfrm>
                <a:off x="2697480" y="5916168"/>
                <a:ext cx="5601641" cy="0"/>
              </a:xfrm>
              <a:prstGeom prst="line">
                <a:avLst/>
              </a:prstGeom>
              <a:noFill/>
              <a:ln w="38100">
                <a:solidFill>
                  <a:srgbClr val="CC0000"/>
                </a:solidFill>
                <a:round/>
                <a:headEnd/>
                <a:tailEnd/>
              </a:ln>
            </p:spPr>
            <p:txBody>
              <a:bodyPr/>
              <a:lstStyle/>
              <a:p>
                <a:endParaRPr lang="en-US"/>
              </a:p>
            </p:txBody>
          </p:sp>
          <p:sp>
            <p:nvSpPr>
              <p:cNvPr id="2061" name="Line 14"/>
              <p:cNvSpPr>
                <a:spLocks noChangeShapeType="1"/>
              </p:cNvSpPr>
              <p:nvPr/>
            </p:nvSpPr>
            <p:spPr bwMode="auto">
              <a:xfrm>
                <a:off x="2603123" y="6007608"/>
                <a:ext cx="5604700" cy="0"/>
              </a:xfrm>
              <a:prstGeom prst="line">
                <a:avLst/>
              </a:prstGeom>
              <a:noFill/>
              <a:ln w="38100">
                <a:solidFill>
                  <a:srgbClr val="CC0000"/>
                </a:solidFill>
                <a:round/>
                <a:headEnd/>
                <a:tailEnd/>
              </a:ln>
            </p:spPr>
            <p:txBody>
              <a:bodyPr/>
              <a:lstStyle/>
              <a:p>
                <a:endParaRPr lang="en-US"/>
              </a:p>
            </p:txBody>
          </p:sp>
          <p:sp>
            <p:nvSpPr>
              <p:cNvPr id="2062" name="Line 15"/>
              <p:cNvSpPr>
                <a:spLocks noChangeShapeType="1"/>
              </p:cNvSpPr>
              <p:nvPr/>
            </p:nvSpPr>
            <p:spPr bwMode="auto">
              <a:xfrm>
                <a:off x="2514600" y="6096000"/>
                <a:ext cx="5601641" cy="0"/>
              </a:xfrm>
              <a:prstGeom prst="line">
                <a:avLst/>
              </a:prstGeom>
              <a:noFill/>
              <a:ln w="38100">
                <a:solidFill>
                  <a:srgbClr val="CC0000"/>
                </a:solidFill>
                <a:round/>
                <a:headEnd/>
                <a:tailEnd/>
              </a:ln>
            </p:spPr>
            <p:txBody>
              <a:bodyPr/>
              <a:lstStyle/>
              <a:p>
                <a:endParaRPr lang="en-US"/>
              </a:p>
            </p:txBody>
          </p:sp>
        </p:grpSp>
        <p:sp>
          <p:nvSpPr>
            <p:cNvPr id="11" name="Text Box 16"/>
            <p:cNvSpPr txBox="1">
              <a:spLocks noChangeArrowheads="1"/>
            </p:cNvSpPr>
            <p:nvPr/>
          </p:nvSpPr>
          <p:spPr bwMode="auto">
            <a:xfrm>
              <a:off x="2667000" y="6245225"/>
              <a:ext cx="5173663" cy="292100"/>
            </a:xfrm>
            <a:prstGeom prst="rect">
              <a:avLst/>
            </a:prstGeom>
            <a:noFill/>
            <a:ln w="9525">
              <a:noFill/>
              <a:miter lim="800000"/>
              <a:headEnd/>
              <a:tailEnd/>
            </a:ln>
            <a:effectLst/>
          </p:spPr>
          <p:txBody>
            <a:bodyPr wrap="none">
              <a:spAutoFit/>
            </a:bodyPr>
            <a:lstStyle/>
            <a:p>
              <a:pPr>
                <a:defRPr/>
              </a:pPr>
              <a:r>
                <a:rPr lang="en-US" sz="1300" b="1" dirty="0">
                  <a:solidFill>
                    <a:schemeClr val="bg1">
                      <a:lumMod val="50000"/>
                    </a:schemeClr>
                  </a:solidFill>
                  <a:latin typeface="+mn-lt"/>
                </a:rPr>
                <a:t>transitioning unique NASA data and research technologies to operations</a:t>
              </a:r>
            </a:p>
          </p:txBody>
        </p:sp>
      </p:grpSp>
      <p:sp>
        <p:nvSpPr>
          <p:cNvPr id="13" name="TextBox 12"/>
          <p:cNvSpPr txBox="1"/>
          <p:nvPr/>
        </p:nvSpPr>
        <p:spPr>
          <a:xfrm>
            <a:off x="1600200" y="5486400"/>
            <a:ext cx="5902325" cy="369888"/>
          </a:xfrm>
          <a:prstGeom prst="rect">
            <a:avLst/>
          </a:prstGeom>
          <a:noFill/>
        </p:spPr>
        <p:txBody>
          <a:bodyPr wrap="none">
            <a:spAutoFit/>
          </a:bodyPr>
          <a:lstStyle/>
          <a:p>
            <a:pPr>
              <a:defRPr/>
            </a:pPr>
            <a:r>
              <a:rPr lang="en-US" dirty="0">
                <a:solidFill>
                  <a:schemeClr val="bg1">
                    <a:lumMod val="50000"/>
                  </a:schemeClr>
                </a:solidFill>
                <a:latin typeface="+mn-lt"/>
              </a:rPr>
              <a:t>National Space Science and Technology Center, Huntsville, AL</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Group 7"/>
          <p:cNvGrpSpPr>
            <a:grpSpLocks/>
          </p:cNvGrpSpPr>
          <p:nvPr/>
        </p:nvGrpSpPr>
        <p:grpSpPr bwMode="auto">
          <a:xfrm>
            <a:off x="0" y="6143625"/>
            <a:ext cx="9086850" cy="714375"/>
            <a:chOff x="0" y="6143625"/>
            <a:chExt cx="9086850" cy="714375"/>
          </a:xfrm>
        </p:grpSpPr>
        <p:pic>
          <p:nvPicPr>
            <p:cNvPr id="11284" name="Picture 4" descr="sportredblue.gif"/>
            <p:cNvPicPr>
              <a:picLocks noChangeAspect="1"/>
            </p:cNvPicPr>
            <p:nvPr/>
          </p:nvPicPr>
          <p:blipFill>
            <a:blip r:embed="rId3" cstate="print"/>
            <a:srcRect/>
            <a:stretch>
              <a:fillRect/>
            </a:stretch>
          </p:blipFill>
          <p:spPr bwMode="auto">
            <a:xfrm>
              <a:off x="0" y="6209772"/>
              <a:ext cx="2286000" cy="648228"/>
            </a:xfrm>
            <a:prstGeom prst="rect">
              <a:avLst/>
            </a:prstGeom>
            <a:noFill/>
            <a:ln w="9525">
              <a:noFill/>
              <a:miter lim="800000"/>
              <a:headEnd/>
              <a:tailEnd/>
            </a:ln>
          </p:spPr>
        </p:pic>
        <p:pic>
          <p:nvPicPr>
            <p:cNvPr id="11285" name="Picture 9" descr="nasa.gif"/>
            <p:cNvPicPr>
              <a:picLocks noChangeAspect="1"/>
            </p:cNvPicPr>
            <p:nvPr/>
          </p:nvPicPr>
          <p:blipFill>
            <a:blip r:embed="rId4" cstate="print">
              <a:clrChange>
                <a:clrFrom>
                  <a:srgbClr val="FFFFFF"/>
                </a:clrFrom>
                <a:clrTo>
                  <a:srgbClr val="FFFFFF">
                    <a:alpha val="0"/>
                  </a:srgbClr>
                </a:clrTo>
              </a:clrChange>
            </a:blip>
            <a:srcRect/>
            <a:stretch>
              <a:fillRect/>
            </a:stretch>
          </p:blipFill>
          <p:spPr bwMode="auto">
            <a:xfrm>
              <a:off x="8229600" y="6143625"/>
              <a:ext cx="857250" cy="714375"/>
            </a:xfrm>
            <a:prstGeom prst="rect">
              <a:avLst/>
            </a:prstGeom>
            <a:noFill/>
            <a:ln w="9525">
              <a:noFill/>
              <a:miter lim="800000"/>
              <a:headEnd/>
              <a:tailEnd/>
            </a:ln>
          </p:spPr>
        </p:pic>
        <p:grpSp>
          <p:nvGrpSpPr>
            <p:cNvPr id="11286" name="Group 11"/>
            <p:cNvGrpSpPr>
              <a:grpSpLocks/>
            </p:cNvGrpSpPr>
            <p:nvPr/>
          </p:nvGrpSpPr>
          <p:grpSpPr bwMode="auto">
            <a:xfrm>
              <a:off x="2286000" y="6525768"/>
              <a:ext cx="5784521" cy="179832"/>
              <a:chOff x="2514600" y="5916168"/>
              <a:chExt cx="5784521" cy="179832"/>
            </a:xfrm>
          </p:grpSpPr>
          <p:sp>
            <p:nvSpPr>
              <p:cNvPr id="11288" name="Line 13"/>
              <p:cNvSpPr>
                <a:spLocks noChangeShapeType="1"/>
              </p:cNvSpPr>
              <p:nvPr/>
            </p:nvSpPr>
            <p:spPr bwMode="auto">
              <a:xfrm>
                <a:off x="2697480" y="5916168"/>
                <a:ext cx="5601641" cy="0"/>
              </a:xfrm>
              <a:prstGeom prst="line">
                <a:avLst/>
              </a:prstGeom>
              <a:noFill/>
              <a:ln w="38100">
                <a:solidFill>
                  <a:srgbClr val="CC0000"/>
                </a:solidFill>
                <a:round/>
                <a:headEnd/>
                <a:tailEnd/>
              </a:ln>
            </p:spPr>
            <p:txBody>
              <a:bodyPr/>
              <a:lstStyle/>
              <a:p>
                <a:endParaRPr lang="en-US"/>
              </a:p>
            </p:txBody>
          </p:sp>
          <p:sp>
            <p:nvSpPr>
              <p:cNvPr id="11289" name="Line 14"/>
              <p:cNvSpPr>
                <a:spLocks noChangeShapeType="1"/>
              </p:cNvSpPr>
              <p:nvPr/>
            </p:nvSpPr>
            <p:spPr bwMode="auto">
              <a:xfrm>
                <a:off x="2603123" y="6007608"/>
                <a:ext cx="5604700" cy="0"/>
              </a:xfrm>
              <a:prstGeom prst="line">
                <a:avLst/>
              </a:prstGeom>
              <a:noFill/>
              <a:ln w="38100">
                <a:solidFill>
                  <a:srgbClr val="CC0000"/>
                </a:solidFill>
                <a:round/>
                <a:headEnd/>
                <a:tailEnd/>
              </a:ln>
            </p:spPr>
            <p:txBody>
              <a:bodyPr/>
              <a:lstStyle/>
              <a:p>
                <a:endParaRPr lang="en-US"/>
              </a:p>
            </p:txBody>
          </p:sp>
          <p:sp>
            <p:nvSpPr>
              <p:cNvPr id="11290" name="Line 15"/>
              <p:cNvSpPr>
                <a:spLocks noChangeShapeType="1"/>
              </p:cNvSpPr>
              <p:nvPr/>
            </p:nvSpPr>
            <p:spPr bwMode="auto">
              <a:xfrm>
                <a:off x="2514600" y="6096000"/>
                <a:ext cx="5601641" cy="0"/>
              </a:xfrm>
              <a:prstGeom prst="line">
                <a:avLst/>
              </a:prstGeom>
              <a:noFill/>
              <a:ln w="38100">
                <a:solidFill>
                  <a:srgbClr val="CC0000"/>
                </a:solidFill>
                <a:round/>
                <a:headEnd/>
                <a:tailEnd/>
              </a:ln>
            </p:spPr>
            <p:txBody>
              <a:bodyPr/>
              <a:lstStyle/>
              <a:p>
                <a:endParaRPr lang="en-US"/>
              </a:p>
            </p:txBody>
          </p:sp>
        </p:grpSp>
        <p:sp>
          <p:nvSpPr>
            <p:cNvPr id="12" name="Text Box 16"/>
            <p:cNvSpPr txBox="1">
              <a:spLocks noChangeArrowheads="1"/>
            </p:cNvSpPr>
            <p:nvPr/>
          </p:nvSpPr>
          <p:spPr bwMode="auto">
            <a:xfrm>
              <a:off x="2667000" y="6245225"/>
              <a:ext cx="5173663" cy="292100"/>
            </a:xfrm>
            <a:prstGeom prst="rect">
              <a:avLst/>
            </a:prstGeom>
            <a:noFill/>
            <a:ln w="9525">
              <a:noFill/>
              <a:miter lim="800000"/>
              <a:headEnd/>
              <a:tailEnd/>
            </a:ln>
            <a:effectLst/>
          </p:spPr>
          <p:txBody>
            <a:bodyPr wrap="none">
              <a:spAutoFit/>
            </a:bodyPr>
            <a:lstStyle/>
            <a:p>
              <a:pPr>
                <a:defRPr/>
              </a:pPr>
              <a:r>
                <a:rPr lang="en-US" sz="1300" b="1" dirty="0">
                  <a:solidFill>
                    <a:schemeClr val="bg1">
                      <a:lumMod val="50000"/>
                    </a:schemeClr>
                  </a:solidFill>
                  <a:latin typeface="+mn-lt"/>
                </a:rPr>
                <a:t>transitioning unique NASA data and research technologies to operations</a:t>
              </a:r>
            </a:p>
          </p:txBody>
        </p:sp>
      </p:grpSp>
      <p:sp>
        <p:nvSpPr>
          <p:cNvPr id="11267" name="Title 15"/>
          <p:cNvSpPr>
            <a:spLocks noGrp="1"/>
          </p:cNvSpPr>
          <p:nvPr>
            <p:ph type="title"/>
          </p:nvPr>
        </p:nvSpPr>
        <p:spPr/>
        <p:txBody>
          <a:bodyPr/>
          <a:lstStyle/>
          <a:p>
            <a:pPr eaLnBrk="1" hangingPunct="1"/>
            <a:r>
              <a:rPr lang="en-US" smtClean="0"/>
              <a:t>True Color Composite</a:t>
            </a:r>
          </a:p>
        </p:txBody>
      </p:sp>
      <p:pic>
        <p:nvPicPr>
          <p:cNvPr id="13" name="Picture 7"/>
          <p:cNvPicPr>
            <a:picLocks noChangeAspect="1" noChangeArrowheads="1"/>
          </p:cNvPicPr>
          <p:nvPr/>
        </p:nvPicPr>
        <p:blipFill>
          <a:blip r:embed="rId5" cstate="print"/>
          <a:srcRect/>
          <a:stretch>
            <a:fillRect/>
          </a:stretch>
        </p:blipFill>
        <p:spPr bwMode="auto">
          <a:xfrm>
            <a:off x="4648200" y="1447800"/>
            <a:ext cx="3165475" cy="3581400"/>
          </a:xfrm>
          <a:prstGeom prst="rect">
            <a:avLst/>
          </a:prstGeom>
          <a:noFill/>
          <a:ln w="28575">
            <a:solidFill>
              <a:schemeClr val="tx2">
                <a:lumMod val="50000"/>
              </a:schemeClr>
            </a:solidFill>
            <a:miter lim="800000"/>
            <a:headEnd/>
            <a:tailEnd/>
          </a:ln>
        </p:spPr>
      </p:pic>
      <p:pic>
        <p:nvPicPr>
          <p:cNvPr id="14" name="Picture 6"/>
          <p:cNvPicPr>
            <a:picLocks noChangeAspect="1" noChangeArrowheads="1"/>
          </p:cNvPicPr>
          <p:nvPr/>
        </p:nvPicPr>
        <p:blipFill>
          <a:blip r:embed="rId6" cstate="print"/>
          <a:srcRect/>
          <a:stretch>
            <a:fillRect/>
          </a:stretch>
        </p:blipFill>
        <p:spPr bwMode="auto">
          <a:xfrm>
            <a:off x="1219200" y="1455738"/>
            <a:ext cx="3228975" cy="3581400"/>
          </a:xfrm>
          <a:prstGeom prst="rect">
            <a:avLst/>
          </a:prstGeom>
          <a:noFill/>
          <a:ln w="28575">
            <a:solidFill>
              <a:schemeClr val="tx2">
                <a:lumMod val="50000"/>
              </a:schemeClr>
            </a:solidFill>
            <a:miter lim="800000"/>
            <a:headEnd/>
            <a:tailEnd/>
          </a:ln>
        </p:spPr>
      </p:pic>
      <p:sp>
        <p:nvSpPr>
          <p:cNvPr id="15" name="Oval 9"/>
          <p:cNvSpPr>
            <a:spLocks noChangeArrowheads="1"/>
          </p:cNvSpPr>
          <p:nvPr/>
        </p:nvSpPr>
        <p:spPr bwMode="auto">
          <a:xfrm>
            <a:off x="2581275" y="2508250"/>
            <a:ext cx="134938" cy="160338"/>
          </a:xfrm>
          <a:prstGeom prst="ellipse">
            <a:avLst/>
          </a:prstGeom>
          <a:noFill/>
          <a:ln w="19050">
            <a:solidFill>
              <a:schemeClr val="accent2">
                <a:lumMod val="60000"/>
                <a:lumOff val="40000"/>
              </a:schemeClr>
            </a:solidFill>
            <a:round/>
            <a:headEnd/>
            <a:tailEnd/>
          </a:ln>
        </p:spPr>
        <p:txBody>
          <a:bodyPr wrap="none" anchor="ctr"/>
          <a:lstStyle/>
          <a:p>
            <a:pPr>
              <a:defRPr/>
            </a:pPr>
            <a:endParaRPr lang="en-US"/>
          </a:p>
        </p:txBody>
      </p:sp>
      <p:sp>
        <p:nvSpPr>
          <p:cNvPr id="16" name="Oval 10"/>
          <p:cNvSpPr>
            <a:spLocks noChangeArrowheads="1"/>
          </p:cNvSpPr>
          <p:nvPr/>
        </p:nvSpPr>
        <p:spPr bwMode="auto">
          <a:xfrm>
            <a:off x="2752725" y="2884488"/>
            <a:ext cx="133350" cy="160337"/>
          </a:xfrm>
          <a:prstGeom prst="ellipse">
            <a:avLst/>
          </a:prstGeom>
          <a:noFill/>
          <a:ln w="19050">
            <a:solidFill>
              <a:schemeClr val="accent2">
                <a:lumMod val="60000"/>
                <a:lumOff val="40000"/>
              </a:schemeClr>
            </a:solidFill>
            <a:round/>
            <a:headEnd/>
            <a:tailEnd/>
          </a:ln>
        </p:spPr>
        <p:txBody>
          <a:bodyPr wrap="none" anchor="ctr"/>
          <a:lstStyle/>
          <a:p>
            <a:pPr>
              <a:defRPr/>
            </a:pPr>
            <a:endParaRPr lang="en-US"/>
          </a:p>
        </p:txBody>
      </p:sp>
      <p:sp>
        <p:nvSpPr>
          <p:cNvPr id="17" name="Oval 11"/>
          <p:cNvSpPr>
            <a:spLocks noChangeArrowheads="1"/>
          </p:cNvSpPr>
          <p:nvPr/>
        </p:nvSpPr>
        <p:spPr bwMode="auto">
          <a:xfrm>
            <a:off x="2973388" y="3416300"/>
            <a:ext cx="130175" cy="160338"/>
          </a:xfrm>
          <a:prstGeom prst="ellipse">
            <a:avLst/>
          </a:prstGeom>
          <a:noFill/>
          <a:ln w="19050">
            <a:solidFill>
              <a:schemeClr val="accent2">
                <a:lumMod val="60000"/>
                <a:lumOff val="40000"/>
              </a:schemeClr>
            </a:solidFill>
            <a:round/>
            <a:headEnd/>
            <a:tailEnd/>
          </a:ln>
        </p:spPr>
        <p:txBody>
          <a:bodyPr wrap="none" anchor="ctr"/>
          <a:lstStyle/>
          <a:p>
            <a:pPr>
              <a:defRPr/>
            </a:pPr>
            <a:endParaRPr lang="en-US"/>
          </a:p>
        </p:txBody>
      </p:sp>
      <p:sp>
        <p:nvSpPr>
          <p:cNvPr id="18" name="Line 25"/>
          <p:cNvSpPr>
            <a:spLocks noChangeShapeType="1"/>
          </p:cNvSpPr>
          <p:nvPr/>
        </p:nvSpPr>
        <p:spPr bwMode="auto">
          <a:xfrm>
            <a:off x="2744788" y="2584450"/>
            <a:ext cx="3122612" cy="0"/>
          </a:xfrm>
          <a:prstGeom prst="line">
            <a:avLst/>
          </a:prstGeom>
          <a:noFill/>
          <a:ln w="15875">
            <a:solidFill>
              <a:srgbClr val="FF0000"/>
            </a:solidFill>
            <a:prstDash val="dash"/>
            <a:round/>
            <a:headEnd/>
            <a:tailEnd type="triangle" w="med" len="med"/>
          </a:ln>
        </p:spPr>
        <p:txBody>
          <a:bodyPr/>
          <a:lstStyle/>
          <a:p>
            <a:endParaRPr lang="en-US"/>
          </a:p>
        </p:txBody>
      </p:sp>
      <p:sp>
        <p:nvSpPr>
          <p:cNvPr id="19" name="Line 26"/>
          <p:cNvSpPr>
            <a:spLocks noChangeShapeType="1"/>
          </p:cNvSpPr>
          <p:nvPr/>
        </p:nvSpPr>
        <p:spPr bwMode="auto">
          <a:xfrm>
            <a:off x="2916238" y="2968625"/>
            <a:ext cx="3138487" cy="0"/>
          </a:xfrm>
          <a:prstGeom prst="line">
            <a:avLst/>
          </a:prstGeom>
          <a:noFill/>
          <a:ln w="15875">
            <a:solidFill>
              <a:srgbClr val="FF0000"/>
            </a:solidFill>
            <a:prstDash val="dash"/>
            <a:round/>
            <a:headEnd type="triangle" w="med" len="med"/>
            <a:tailEnd type="triangle" w="med" len="med"/>
          </a:ln>
        </p:spPr>
        <p:txBody>
          <a:bodyPr/>
          <a:lstStyle/>
          <a:p>
            <a:endParaRPr lang="en-US"/>
          </a:p>
        </p:txBody>
      </p:sp>
      <p:sp>
        <p:nvSpPr>
          <p:cNvPr id="20" name="Oval 9"/>
          <p:cNvSpPr>
            <a:spLocks noChangeArrowheads="1"/>
          </p:cNvSpPr>
          <p:nvPr/>
        </p:nvSpPr>
        <p:spPr bwMode="auto">
          <a:xfrm>
            <a:off x="5919788" y="2500313"/>
            <a:ext cx="134937" cy="160337"/>
          </a:xfrm>
          <a:prstGeom prst="ellipse">
            <a:avLst/>
          </a:prstGeom>
          <a:noFill/>
          <a:ln w="19050">
            <a:solidFill>
              <a:schemeClr val="accent2">
                <a:lumMod val="60000"/>
                <a:lumOff val="40000"/>
              </a:schemeClr>
            </a:solidFill>
            <a:round/>
            <a:headEnd/>
            <a:tailEnd/>
          </a:ln>
        </p:spPr>
        <p:txBody>
          <a:bodyPr wrap="none" anchor="ctr"/>
          <a:lstStyle/>
          <a:p>
            <a:pPr>
              <a:defRPr/>
            </a:pPr>
            <a:endParaRPr lang="en-US"/>
          </a:p>
        </p:txBody>
      </p:sp>
      <p:sp>
        <p:nvSpPr>
          <p:cNvPr id="21" name="Oval 10"/>
          <p:cNvSpPr>
            <a:spLocks noChangeArrowheads="1"/>
          </p:cNvSpPr>
          <p:nvPr/>
        </p:nvSpPr>
        <p:spPr bwMode="auto">
          <a:xfrm>
            <a:off x="6091238" y="2876550"/>
            <a:ext cx="133350" cy="160338"/>
          </a:xfrm>
          <a:prstGeom prst="ellipse">
            <a:avLst/>
          </a:prstGeom>
          <a:noFill/>
          <a:ln w="19050">
            <a:solidFill>
              <a:schemeClr val="accent2">
                <a:lumMod val="60000"/>
                <a:lumOff val="40000"/>
              </a:schemeClr>
            </a:solidFill>
            <a:round/>
            <a:headEnd/>
            <a:tailEnd/>
          </a:ln>
        </p:spPr>
        <p:txBody>
          <a:bodyPr wrap="none" anchor="ctr"/>
          <a:lstStyle/>
          <a:p>
            <a:pPr>
              <a:defRPr/>
            </a:pPr>
            <a:endParaRPr lang="en-US"/>
          </a:p>
        </p:txBody>
      </p:sp>
      <p:sp>
        <p:nvSpPr>
          <p:cNvPr id="22" name="Oval 11"/>
          <p:cNvSpPr>
            <a:spLocks noChangeArrowheads="1"/>
          </p:cNvSpPr>
          <p:nvPr/>
        </p:nvSpPr>
        <p:spPr bwMode="auto">
          <a:xfrm>
            <a:off x="6311900" y="3408363"/>
            <a:ext cx="130175" cy="160337"/>
          </a:xfrm>
          <a:prstGeom prst="ellipse">
            <a:avLst/>
          </a:prstGeom>
          <a:noFill/>
          <a:ln w="19050">
            <a:solidFill>
              <a:schemeClr val="accent2">
                <a:lumMod val="60000"/>
                <a:lumOff val="40000"/>
              </a:schemeClr>
            </a:solidFill>
            <a:round/>
            <a:headEnd/>
            <a:tailEnd/>
          </a:ln>
        </p:spPr>
        <p:txBody>
          <a:bodyPr wrap="none" anchor="ctr"/>
          <a:lstStyle/>
          <a:p>
            <a:pPr>
              <a:defRPr/>
            </a:pPr>
            <a:endParaRPr lang="en-US"/>
          </a:p>
        </p:txBody>
      </p:sp>
      <p:sp>
        <p:nvSpPr>
          <p:cNvPr id="23" name="Line 26"/>
          <p:cNvSpPr>
            <a:spLocks noChangeShapeType="1"/>
          </p:cNvSpPr>
          <p:nvPr/>
        </p:nvSpPr>
        <p:spPr bwMode="auto">
          <a:xfrm>
            <a:off x="3149600" y="3503613"/>
            <a:ext cx="3140075" cy="0"/>
          </a:xfrm>
          <a:prstGeom prst="line">
            <a:avLst/>
          </a:prstGeom>
          <a:noFill/>
          <a:ln w="15875">
            <a:solidFill>
              <a:srgbClr val="FF0000"/>
            </a:solidFill>
            <a:prstDash val="dash"/>
            <a:round/>
            <a:headEnd type="triangle" w="med" len="med"/>
            <a:tailEnd type="triangle" w="med" len="med"/>
          </a:ln>
        </p:spPr>
        <p:txBody>
          <a:bodyPr/>
          <a:lstStyle/>
          <a:p>
            <a:endParaRPr lang="en-US"/>
          </a:p>
        </p:txBody>
      </p:sp>
      <p:sp>
        <p:nvSpPr>
          <p:cNvPr id="24" name="TextBox 23"/>
          <p:cNvSpPr txBox="1"/>
          <p:nvPr/>
        </p:nvSpPr>
        <p:spPr>
          <a:xfrm>
            <a:off x="1447800" y="1627188"/>
            <a:ext cx="1219200" cy="714375"/>
          </a:xfrm>
          <a:prstGeom prst="roundRect">
            <a:avLst/>
          </a:prstGeom>
          <a:solidFill>
            <a:schemeClr val="bg2">
              <a:lumMod val="90000"/>
            </a:schemeClr>
          </a:solidFill>
          <a:ln>
            <a:solidFill>
              <a:schemeClr val="tx2">
                <a:lumMod val="75000"/>
              </a:schemeClr>
            </a:solidFill>
          </a:ln>
        </p:spPr>
        <p:txBody>
          <a:bodyPr>
            <a:spAutoFit/>
          </a:bodyPr>
          <a:lstStyle/>
          <a:p>
            <a:pPr algn="ctr">
              <a:defRPr/>
            </a:pPr>
            <a:r>
              <a:rPr lang="en-US">
                <a:solidFill>
                  <a:schemeClr val="accent2">
                    <a:lumMod val="50000"/>
                  </a:schemeClr>
                </a:solidFill>
              </a:rPr>
              <a:t>MODIS 3.9µm</a:t>
            </a:r>
            <a:endParaRPr lang="en-US" dirty="0">
              <a:solidFill>
                <a:schemeClr val="accent2">
                  <a:lumMod val="50000"/>
                </a:schemeClr>
              </a:solidFill>
            </a:endParaRPr>
          </a:p>
        </p:txBody>
      </p:sp>
      <p:sp>
        <p:nvSpPr>
          <p:cNvPr id="25" name="TextBox 24"/>
          <p:cNvSpPr txBox="1"/>
          <p:nvPr/>
        </p:nvSpPr>
        <p:spPr>
          <a:xfrm>
            <a:off x="4800600" y="1627188"/>
            <a:ext cx="1423988" cy="714375"/>
          </a:xfrm>
          <a:prstGeom prst="roundRect">
            <a:avLst/>
          </a:prstGeom>
          <a:solidFill>
            <a:schemeClr val="bg2">
              <a:lumMod val="90000"/>
            </a:schemeClr>
          </a:solidFill>
          <a:ln>
            <a:solidFill>
              <a:schemeClr val="tx2">
                <a:lumMod val="75000"/>
              </a:schemeClr>
            </a:solidFill>
          </a:ln>
        </p:spPr>
        <p:txBody>
          <a:bodyPr>
            <a:spAutoFit/>
          </a:bodyPr>
          <a:lstStyle/>
          <a:p>
            <a:pPr algn="ctr">
              <a:defRPr/>
            </a:pPr>
            <a:r>
              <a:rPr lang="en-US">
                <a:solidFill>
                  <a:schemeClr val="accent2">
                    <a:lumMod val="50000"/>
                  </a:schemeClr>
                </a:solidFill>
              </a:rPr>
              <a:t>MODIS True Color</a:t>
            </a:r>
            <a:endParaRPr lang="en-US" dirty="0">
              <a:solidFill>
                <a:schemeClr val="accent2">
                  <a:lumMod val="50000"/>
                </a:schemeClr>
              </a:solidFill>
            </a:endParaRPr>
          </a:p>
        </p:txBody>
      </p:sp>
      <p:sp>
        <p:nvSpPr>
          <p:cNvPr id="29" name="TextBox 28"/>
          <p:cNvSpPr txBox="1"/>
          <p:nvPr/>
        </p:nvSpPr>
        <p:spPr>
          <a:xfrm>
            <a:off x="838200" y="4267200"/>
            <a:ext cx="7288213" cy="1635125"/>
          </a:xfrm>
          <a:prstGeom prst="roundRect">
            <a:avLst/>
          </a:prstGeom>
          <a:solidFill>
            <a:schemeClr val="tx2">
              <a:lumMod val="40000"/>
              <a:lumOff val="60000"/>
            </a:schemeClr>
          </a:solidFill>
          <a:ln>
            <a:solidFill>
              <a:schemeClr val="tx2">
                <a:lumMod val="50000"/>
              </a:schemeClr>
            </a:solidFill>
          </a:ln>
        </p:spPr>
        <p:txBody>
          <a:bodyPr>
            <a:spAutoFit/>
          </a:bodyPr>
          <a:lstStyle/>
          <a:p>
            <a:pPr>
              <a:defRPr/>
            </a:pPr>
            <a:r>
              <a:rPr lang="en-US"/>
              <a:t>May 7, 2008 - From Pablo Santos – SOO at MFL</a:t>
            </a:r>
            <a:r>
              <a:rPr lang="en-US" i="1"/>
              <a:t/>
            </a:r>
            <a:br>
              <a:rPr lang="en-US" i="1"/>
            </a:br>
            <a:r>
              <a:rPr lang="en-US" i="1"/>
              <a:t>“Composite VIS (500m) and 250m showed in great detail earlier this afternoon smoke plume associated with fire on western side of Lake Okeechobee. This enabled us to more accurately depict areas affected by the plume in our Hazardous Weather Outlook. ”</a:t>
            </a:r>
          </a:p>
        </p:txBody>
      </p:sp>
      <p:pic>
        <p:nvPicPr>
          <p:cNvPr id="11291" name="Picture 27" descr="C:\Documents and Settings\fuellkk\My Documents\NASA_SPoRT\Meetings\SAC 2009\images for SAC presentations\20091001_1658_MODIS_500mBMX_tcc.png"/>
          <p:cNvPicPr>
            <a:picLocks noChangeAspect="1" noChangeArrowheads="1"/>
          </p:cNvPicPr>
          <p:nvPr/>
        </p:nvPicPr>
        <p:blipFill>
          <a:blip r:embed="rId7" cstate="print"/>
          <a:srcRect/>
          <a:stretch>
            <a:fillRect/>
          </a:stretch>
        </p:blipFill>
        <p:spPr bwMode="auto">
          <a:xfrm>
            <a:off x="528638" y="1592263"/>
            <a:ext cx="4957762" cy="4310062"/>
          </a:xfrm>
          <a:prstGeom prst="rect">
            <a:avLst/>
          </a:prstGeom>
          <a:noFill/>
          <a:ln w="28575">
            <a:solidFill>
              <a:schemeClr val="tx2">
                <a:lumMod val="50000"/>
              </a:schemeClr>
            </a:solidFill>
            <a:miter lim="800000"/>
            <a:headEnd/>
            <a:tailEnd/>
          </a:ln>
        </p:spPr>
      </p:pic>
      <p:sp>
        <p:nvSpPr>
          <p:cNvPr id="28" name="TextBox 27"/>
          <p:cNvSpPr txBox="1"/>
          <p:nvPr/>
        </p:nvSpPr>
        <p:spPr>
          <a:xfrm>
            <a:off x="5589588" y="1868488"/>
            <a:ext cx="2792412" cy="1941512"/>
          </a:xfrm>
          <a:prstGeom prst="roundRect">
            <a:avLst/>
          </a:prstGeom>
          <a:solidFill>
            <a:schemeClr val="tx2">
              <a:lumMod val="40000"/>
              <a:lumOff val="60000"/>
            </a:schemeClr>
          </a:solidFill>
          <a:ln>
            <a:solidFill>
              <a:schemeClr val="tx2">
                <a:lumMod val="50000"/>
              </a:schemeClr>
            </a:solidFill>
          </a:ln>
        </p:spPr>
        <p:txBody>
          <a:bodyPr>
            <a:spAutoFit/>
          </a:bodyPr>
          <a:lstStyle/>
          <a:p>
            <a:pPr>
              <a:defRPr/>
            </a:pPr>
            <a:r>
              <a:rPr lang="en-US"/>
              <a:t>October 1,2009</a:t>
            </a:r>
          </a:p>
          <a:p>
            <a:pPr>
              <a:defRPr/>
            </a:pPr>
            <a:r>
              <a:rPr lang="en-US"/>
              <a:t> From Jeff Medlin – SOO at MOB</a:t>
            </a:r>
            <a:br>
              <a:rPr lang="en-US"/>
            </a:br>
            <a:r>
              <a:rPr lang="en-US" i="1"/>
              <a:t/>
            </a:r>
            <a:br>
              <a:rPr lang="en-US" i="1"/>
            </a:br>
            <a:r>
              <a:rPr lang="en-US" i="1"/>
              <a:t>“These definitely help when briefing.”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2" presetClass="entr" presetSubtype="2" fill="hold" grpId="0"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right)">
                                      <p:cBhvr>
                                        <p:cTn id="16" dur="500"/>
                                        <p:tgtEl>
                                          <p:spTgt spid="19"/>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right)">
                                      <p:cBhvr>
                                        <p:cTn id="19" dur="500"/>
                                        <p:tgtEl>
                                          <p:spTgt spid="23"/>
                                        </p:tgtEl>
                                      </p:cBhvr>
                                    </p:animEffect>
                                  </p:childTnLst>
                                </p:cTn>
                              </p:par>
                            </p:childTnLst>
                          </p:cTn>
                        </p:par>
                        <p:par>
                          <p:cTn id="20" fill="hold">
                            <p:stCondLst>
                              <p:cond delay="1000"/>
                            </p:stCondLst>
                            <p:childTnLst>
                              <p:par>
                                <p:cTn id="21" presetID="2" presetClass="entr" presetSubtype="4"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1"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0-#ppt_h/2"/>
                                          </p:val>
                                        </p:tav>
                                        <p:tav tm="100000">
                                          <p:val>
                                            <p:strVal val="#ppt_y"/>
                                          </p:val>
                                        </p:tav>
                                      </p:tavLst>
                                    </p:anim>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left)">
                                      <p:cBhvr>
                                        <p:cTn id="38" dur="500"/>
                                        <p:tgtEl>
                                          <p:spTgt spid="18"/>
                                        </p:tgtEl>
                                      </p:cBhvr>
                                    </p:animEffect>
                                  </p:childTnLst>
                                </p:cTn>
                              </p:par>
                            </p:childTnLst>
                          </p:cTn>
                        </p:par>
                        <p:par>
                          <p:cTn id="39" fill="hold">
                            <p:stCondLst>
                              <p:cond delay="1000"/>
                            </p:stCondLst>
                            <p:childTnLst>
                              <p:par>
                                <p:cTn id="40" presetID="2" presetClass="entr" presetSubtype="1"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 calcmode="lin" valueType="num">
                                      <p:cBhvr additive="base">
                                        <p:cTn id="42" dur="500" fill="hold"/>
                                        <p:tgtEl>
                                          <p:spTgt spid="20"/>
                                        </p:tgtEl>
                                        <p:attrNameLst>
                                          <p:attrName>ppt_x</p:attrName>
                                        </p:attrNameLst>
                                      </p:cBhvr>
                                      <p:tavLst>
                                        <p:tav tm="0">
                                          <p:val>
                                            <p:strVal val="#ppt_x"/>
                                          </p:val>
                                        </p:tav>
                                        <p:tav tm="100000">
                                          <p:val>
                                            <p:strVal val="#ppt_x"/>
                                          </p:val>
                                        </p:tav>
                                      </p:tavLst>
                                    </p:anim>
                                    <p:anim calcmode="lin" valueType="num">
                                      <p:cBhvr additive="base">
                                        <p:cTn id="43"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3"/>
                                        </p:tgtEl>
                                      </p:cBhvr>
                                    </p:animEffect>
                                    <p:set>
                                      <p:cBhvr>
                                        <p:cTn id="48" dur="1" fill="hold">
                                          <p:stCondLst>
                                            <p:cond delay="499"/>
                                          </p:stCondLst>
                                        </p:cTn>
                                        <p:tgtEl>
                                          <p:spTgt spid="13"/>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14"/>
                                        </p:tgtEl>
                                      </p:cBhvr>
                                    </p:animEffect>
                                    <p:set>
                                      <p:cBhvr>
                                        <p:cTn id="51" dur="1" fill="hold">
                                          <p:stCondLst>
                                            <p:cond delay="499"/>
                                          </p:stCondLst>
                                        </p:cTn>
                                        <p:tgtEl>
                                          <p:spTgt spid="14"/>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15"/>
                                        </p:tgtEl>
                                      </p:cBhvr>
                                    </p:animEffect>
                                    <p:set>
                                      <p:cBhvr>
                                        <p:cTn id="54" dur="1" fill="hold">
                                          <p:stCondLst>
                                            <p:cond delay="499"/>
                                          </p:stCondLst>
                                        </p:cTn>
                                        <p:tgtEl>
                                          <p:spTgt spid="15"/>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16"/>
                                        </p:tgtEl>
                                      </p:cBhvr>
                                    </p:animEffect>
                                    <p:set>
                                      <p:cBhvr>
                                        <p:cTn id="57" dur="1" fill="hold">
                                          <p:stCondLst>
                                            <p:cond delay="499"/>
                                          </p:stCondLst>
                                        </p:cTn>
                                        <p:tgtEl>
                                          <p:spTgt spid="16"/>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500"/>
                                        <p:tgtEl>
                                          <p:spTgt spid="17"/>
                                        </p:tgtEl>
                                      </p:cBhvr>
                                    </p:animEffect>
                                    <p:set>
                                      <p:cBhvr>
                                        <p:cTn id="60" dur="1" fill="hold">
                                          <p:stCondLst>
                                            <p:cond delay="499"/>
                                          </p:stCondLst>
                                        </p:cTn>
                                        <p:tgtEl>
                                          <p:spTgt spid="17"/>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18"/>
                                        </p:tgtEl>
                                      </p:cBhvr>
                                    </p:animEffect>
                                    <p:set>
                                      <p:cBhvr>
                                        <p:cTn id="63" dur="1" fill="hold">
                                          <p:stCondLst>
                                            <p:cond delay="499"/>
                                          </p:stCondLst>
                                        </p:cTn>
                                        <p:tgtEl>
                                          <p:spTgt spid="18"/>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19"/>
                                        </p:tgtEl>
                                      </p:cBhvr>
                                    </p:animEffect>
                                    <p:set>
                                      <p:cBhvr>
                                        <p:cTn id="66" dur="1" fill="hold">
                                          <p:stCondLst>
                                            <p:cond delay="499"/>
                                          </p:stCondLst>
                                        </p:cTn>
                                        <p:tgtEl>
                                          <p:spTgt spid="19"/>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20"/>
                                        </p:tgtEl>
                                      </p:cBhvr>
                                    </p:animEffect>
                                    <p:set>
                                      <p:cBhvr>
                                        <p:cTn id="69" dur="1" fill="hold">
                                          <p:stCondLst>
                                            <p:cond delay="499"/>
                                          </p:stCondLst>
                                        </p:cTn>
                                        <p:tgtEl>
                                          <p:spTgt spid="20"/>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21"/>
                                        </p:tgtEl>
                                      </p:cBhvr>
                                    </p:animEffect>
                                    <p:set>
                                      <p:cBhvr>
                                        <p:cTn id="72" dur="1" fill="hold">
                                          <p:stCondLst>
                                            <p:cond delay="499"/>
                                          </p:stCondLst>
                                        </p:cTn>
                                        <p:tgtEl>
                                          <p:spTgt spid="21"/>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22"/>
                                        </p:tgtEl>
                                      </p:cBhvr>
                                    </p:animEffect>
                                    <p:set>
                                      <p:cBhvr>
                                        <p:cTn id="75" dur="1" fill="hold">
                                          <p:stCondLst>
                                            <p:cond delay="499"/>
                                          </p:stCondLst>
                                        </p:cTn>
                                        <p:tgtEl>
                                          <p:spTgt spid="22"/>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23"/>
                                        </p:tgtEl>
                                      </p:cBhvr>
                                    </p:animEffect>
                                    <p:set>
                                      <p:cBhvr>
                                        <p:cTn id="78" dur="1" fill="hold">
                                          <p:stCondLst>
                                            <p:cond delay="499"/>
                                          </p:stCondLst>
                                        </p:cTn>
                                        <p:tgtEl>
                                          <p:spTgt spid="23"/>
                                        </p:tgtEl>
                                        <p:attrNameLst>
                                          <p:attrName>style.visibility</p:attrName>
                                        </p:attrNameLst>
                                      </p:cBhvr>
                                      <p:to>
                                        <p:strVal val="hidden"/>
                                      </p:to>
                                    </p:set>
                                  </p:childTnLst>
                                </p:cTn>
                              </p:par>
                              <p:par>
                                <p:cTn id="79" presetID="10" presetClass="exit" presetSubtype="0" fill="hold" grpId="0" nodeType="withEffect">
                                  <p:stCondLst>
                                    <p:cond delay="0"/>
                                  </p:stCondLst>
                                  <p:childTnLst>
                                    <p:animEffect transition="out" filter="fade">
                                      <p:cBhvr>
                                        <p:cTn id="80" dur="500"/>
                                        <p:tgtEl>
                                          <p:spTgt spid="24"/>
                                        </p:tgtEl>
                                      </p:cBhvr>
                                    </p:animEffect>
                                    <p:set>
                                      <p:cBhvr>
                                        <p:cTn id="81" dur="1" fill="hold">
                                          <p:stCondLst>
                                            <p:cond delay="499"/>
                                          </p:stCondLst>
                                        </p:cTn>
                                        <p:tgtEl>
                                          <p:spTgt spid="24"/>
                                        </p:tgtEl>
                                        <p:attrNameLst>
                                          <p:attrName>style.visibility</p:attrName>
                                        </p:attrNameLst>
                                      </p:cBhvr>
                                      <p:to>
                                        <p:strVal val="hidden"/>
                                      </p:to>
                                    </p:set>
                                  </p:childTnLst>
                                </p:cTn>
                              </p:par>
                              <p:par>
                                <p:cTn id="82" presetID="10" presetClass="exit" presetSubtype="0" fill="hold" grpId="0" nodeType="withEffect">
                                  <p:stCondLst>
                                    <p:cond delay="0"/>
                                  </p:stCondLst>
                                  <p:childTnLst>
                                    <p:animEffect transition="out" filter="fade">
                                      <p:cBhvr>
                                        <p:cTn id="83" dur="500"/>
                                        <p:tgtEl>
                                          <p:spTgt spid="25"/>
                                        </p:tgtEl>
                                      </p:cBhvr>
                                    </p:animEffect>
                                    <p:set>
                                      <p:cBhvr>
                                        <p:cTn id="84" dur="1" fill="hold">
                                          <p:stCondLst>
                                            <p:cond delay="499"/>
                                          </p:stCondLst>
                                        </p:cTn>
                                        <p:tgtEl>
                                          <p:spTgt spid="25"/>
                                        </p:tgtEl>
                                        <p:attrNameLst>
                                          <p:attrName>style.visibility</p:attrName>
                                        </p:attrNameLst>
                                      </p:cBhvr>
                                      <p:to>
                                        <p:strVal val="hidden"/>
                                      </p:to>
                                    </p:set>
                                  </p:childTnLst>
                                </p:cTn>
                              </p:par>
                              <p:par>
                                <p:cTn id="85" presetID="10" presetClass="exit" presetSubtype="0" fill="hold" grpId="0" nodeType="withEffect">
                                  <p:stCondLst>
                                    <p:cond delay="0"/>
                                  </p:stCondLst>
                                  <p:childTnLst>
                                    <p:animEffect transition="out" filter="fade">
                                      <p:cBhvr>
                                        <p:cTn id="86" dur="500"/>
                                        <p:tgtEl>
                                          <p:spTgt spid="29"/>
                                        </p:tgtEl>
                                      </p:cBhvr>
                                    </p:animEffect>
                                    <p:set>
                                      <p:cBhvr>
                                        <p:cTn id="87" dur="1" fill="hold">
                                          <p:stCondLst>
                                            <p:cond delay="499"/>
                                          </p:stCondLst>
                                        </p:cTn>
                                        <p:tgtEl>
                                          <p:spTgt spid="29"/>
                                        </p:tgtEl>
                                        <p:attrNameLst>
                                          <p:attrName>style.visibility</p:attrName>
                                        </p:attrNameLst>
                                      </p:cBhvr>
                                      <p:to>
                                        <p:strVal val="hidden"/>
                                      </p:to>
                                    </p:set>
                                  </p:childTnLst>
                                </p:cTn>
                              </p:par>
                            </p:childTnLst>
                          </p:cTn>
                        </p:par>
                        <p:par>
                          <p:cTn id="88" fill="hold">
                            <p:stCondLst>
                              <p:cond delay="500"/>
                            </p:stCondLst>
                            <p:childTnLst>
                              <p:par>
                                <p:cTn id="89" presetID="10" presetClass="entr" presetSubtype="0" fill="hold" nodeType="afterEffect">
                                  <p:stCondLst>
                                    <p:cond delay="0"/>
                                  </p:stCondLst>
                                  <p:childTnLst>
                                    <p:set>
                                      <p:cBhvr>
                                        <p:cTn id="90" dur="1" fill="hold">
                                          <p:stCondLst>
                                            <p:cond delay="0"/>
                                          </p:stCondLst>
                                        </p:cTn>
                                        <p:tgtEl>
                                          <p:spTgt spid="11291"/>
                                        </p:tgtEl>
                                        <p:attrNameLst>
                                          <p:attrName>style.visibility</p:attrName>
                                        </p:attrNameLst>
                                      </p:cBhvr>
                                      <p:to>
                                        <p:strVal val="visible"/>
                                      </p:to>
                                    </p:set>
                                    <p:animEffect transition="in" filter="fade">
                                      <p:cBhvr>
                                        <p:cTn id="91" dur="500"/>
                                        <p:tgtEl>
                                          <p:spTgt spid="11291"/>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28"/>
                                        </p:tgtEl>
                                        <p:attrNameLst>
                                          <p:attrName>style.visibility</p:attrName>
                                        </p:attrNameLst>
                                      </p:cBhvr>
                                      <p:to>
                                        <p:strVal val="visible"/>
                                      </p:to>
                                    </p:set>
                                    <p:animEffect transition="in" filter="fade">
                                      <p:cBhvr>
                                        <p:cTn id="9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5" grpId="0" animBg="1"/>
      <p:bldP spid="29" grpId="0" animBg="1"/>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Group 7"/>
          <p:cNvGrpSpPr>
            <a:grpSpLocks/>
          </p:cNvGrpSpPr>
          <p:nvPr/>
        </p:nvGrpSpPr>
        <p:grpSpPr bwMode="auto">
          <a:xfrm>
            <a:off x="0" y="6143625"/>
            <a:ext cx="9086850" cy="714375"/>
            <a:chOff x="0" y="6143625"/>
            <a:chExt cx="9086850" cy="714375"/>
          </a:xfrm>
        </p:grpSpPr>
        <p:pic>
          <p:nvPicPr>
            <p:cNvPr id="12294" name="Picture 4" descr="sportredblue.gif"/>
            <p:cNvPicPr>
              <a:picLocks noChangeAspect="1"/>
            </p:cNvPicPr>
            <p:nvPr/>
          </p:nvPicPr>
          <p:blipFill>
            <a:blip r:embed="rId3" cstate="print"/>
            <a:srcRect/>
            <a:stretch>
              <a:fillRect/>
            </a:stretch>
          </p:blipFill>
          <p:spPr bwMode="auto">
            <a:xfrm>
              <a:off x="0" y="6209772"/>
              <a:ext cx="2286000" cy="648228"/>
            </a:xfrm>
            <a:prstGeom prst="rect">
              <a:avLst/>
            </a:prstGeom>
            <a:noFill/>
            <a:ln w="9525">
              <a:noFill/>
              <a:miter lim="800000"/>
              <a:headEnd/>
              <a:tailEnd/>
            </a:ln>
          </p:spPr>
        </p:pic>
        <p:pic>
          <p:nvPicPr>
            <p:cNvPr id="12295" name="Picture 9" descr="nasa.gif"/>
            <p:cNvPicPr>
              <a:picLocks noChangeAspect="1"/>
            </p:cNvPicPr>
            <p:nvPr/>
          </p:nvPicPr>
          <p:blipFill>
            <a:blip r:embed="rId4" cstate="print">
              <a:clrChange>
                <a:clrFrom>
                  <a:srgbClr val="FFFFFF"/>
                </a:clrFrom>
                <a:clrTo>
                  <a:srgbClr val="FFFFFF">
                    <a:alpha val="0"/>
                  </a:srgbClr>
                </a:clrTo>
              </a:clrChange>
            </a:blip>
            <a:srcRect/>
            <a:stretch>
              <a:fillRect/>
            </a:stretch>
          </p:blipFill>
          <p:spPr bwMode="auto">
            <a:xfrm>
              <a:off x="8229600" y="6143625"/>
              <a:ext cx="857250" cy="714375"/>
            </a:xfrm>
            <a:prstGeom prst="rect">
              <a:avLst/>
            </a:prstGeom>
            <a:noFill/>
            <a:ln w="9525">
              <a:noFill/>
              <a:miter lim="800000"/>
              <a:headEnd/>
              <a:tailEnd/>
            </a:ln>
          </p:spPr>
        </p:pic>
        <p:grpSp>
          <p:nvGrpSpPr>
            <p:cNvPr id="12296" name="Group 11"/>
            <p:cNvGrpSpPr>
              <a:grpSpLocks/>
            </p:cNvGrpSpPr>
            <p:nvPr/>
          </p:nvGrpSpPr>
          <p:grpSpPr bwMode="auto">
            <a:xfrm>
              <a:off x="2286000" y="6525768"/>
              <a:ext cx="5784521" cy="179832"/>
              <a:chOff x="2514600" y="5916168"/>
              <a:chExt cx="5784521" cy="179832"/>
            </a:xfrm>
          </p:grpSpPr>
          <p:sp>
            <p:nvSpPr>
              <p:cNvPr id="12298" name="Line 13"/>
              <p:cNvSpPr>
                <a:spLocks noChangeShapeType="1"/>
              </p:cNvSpPr>
              <p:nvPr/>
            </p:nvSpPr>
            <p:spPr bwMode="auto">
              <a:xfrm>
                <a:off x="2697480" y="5916168"/>
                <a:ext cx="5601641" cy="0"/>
              </a:xfrm>
              <a:prstGeom prst="line">
                <a:avLst/>
              </a:prstGeom>
              <a:noFill/>
              <a:ln w="38100">
                <a:solidFill>
                  <a:srgbClr val="CC0000"/>
                </a:solidFill>
                <a:round/>
                <a:headEnd/>
                <a:tailEnd/>
              </a:ln>
            </p:spPr>
            <p:txBody>
              <a:bodyPr/>
              <a:lstStyle/>
              <a:p>
                <a:endParaRPr lang="en-US"/>
              </a:p>
            </p:txBody>
          </p:sp>
          <p:sp>
            <p:nvSpPr>
              <p:cNvPr id="12299" name="Line 14"/>
              <p:cNvSpPr>
                <a:spLocks noChangeShapeType="1"/>
              </p:cNvSpPr>
              <p:nvPr/>
            </p:nvSpPr>
            <p:spPr bwMode="auto">
              <a:xfrm>
                <a:off x="2603123" y="6007608"/>
                <a:ext cx="5604700" cy="0"/>
              </a:xfrm>
              <a:prstGeom prst="line">
                <a:avLst/>
              </a:prstGeom>
              <a:noFill/>
              <a:ln w="38100">
                <a:solidFill>
                  <a:srgbClr val="CC0000"/>
                </a:solidFill>
                <a:round/>
                <a:headEnd/>
                <a:tailEnd/>
              </a:ln>
            </p:spPr>
            <p:txBody>
              <a:bodyPr/>
              <a:lstStyle/>
              <a:p>
                <a:endParaRPr lang="en-US"/>
              </a:p>
            </p:txBody>
          </p:sp>
          <p:sp>
            <p:nvSpPr>
              <p:cNvPr id="12300" name="Line 15"/>
              <p:cNvSpPr>
                <a:spLocks noChangeShapeType="1"/>
              </p:cNvSpPr>
              <p:nvPr/>
            </p:nvSpPr>
            <p:spPr bwMode="auto">
              <a:xfrm>
                <a:off x="2514600" y="6096000"/>
                <a:ext cx="5601641" cy="0"/>
              </a:xfrm>
              <a:prstGeom prst="line">
                <a:avLst/>
              </a:prstGeom>
              <a:noFill/>
              <a:ln w="38100">
                <a:solidFill>
                  <a:srgbClr val="CC0000"/>
                </a:solidFill>
                <a:round/>
                <a:headEnd/>
                <a:tailEnd/>
              </a:ln>
            </p:spPr>
            <p:txBody>
              <a:bodyPr/>
              <a:lstStyle/>
              <a:p>
                <a:endParaRPr lang="en-US"/>
              </a:p>
            </p:txBody>
          </p:sp>
        </p:grpSp>
        <p:sp>
          <p:nvSpPr>
            <p:cNvPr id="12" name="Text Box 16"/>
            <p:cNvSpPr txBox="1">
              <a:spLocks noChangeArrowheads="1"/>
            </p:cNvSpPr>
            <p:nvPr/>
          </p:nvSpPr>
          <p:spPr bwMode="auto">
            <a:xfrm>
              <a:off x="2667000" y="6245225"/>
              <a:ext cx="5173663" cy="292100"/>
            </a:xfrm>
            <a:prstGeom prst="rect">
              <a:avLst/>
            </a:prstGeom>
            <a:noFill/>
            <a:ln w="9525">
              <a:noFill/>
              <a:miter lim="800000"/>
              <a:headEnd/>
              <a:tailEnd/>
            </a:ln>
            <a:effectLst/>
          </p:spPr>
          <p:txBody>
            <a:bodyPr wrap="none">
              <a:spAutoFit/>
            </a:bodyPr>
            <a:lstStyle/>
            <a:p>
              <a:pPr>
                <a:defRPr/>
              </a:pPr>
              <a:r>
                <a:rPr lang="en-US" sz="1300" b="1" dirty="0">
                  <a:solidFill>
                    <a:schemeClr val="bg1">
                      <a:lumMod val="50000"/>
                    </a:schemeClr>
                  </a:solidFill>
                  <a:latin typeface="+mn-lt"/>
                </a:rPr>
                <a:t>transitioning unique NASA data and research technologies to operations</a:t>
              </a:r>
            </a:p>
          </p:txBody>
        </p:sp>
      </p:grpSp>
      <p:sp>
        <p:nvSpPr>
          <p:cNvPr id="12291" name="Title 15"/>
          <p:cNvSpPr>
            <a:spLocks noGrp="1"/>
          </p:cNvSpPr>
          <p:nvPr>
            <p:ph type="title"/>
          </p:nvPr>
        </p:nvSpPr>
        <p:spPr/>
        <p:txBody>
          <a:bodyPr/>
          <a:lstStyle/>
          <a:p>
            <a:pPr eaLnBrk="1" hangingPunct="1"/>
            <a:r>
              <a:rPr lang="en-US" smtClean="0"/>
              <a:t>MODIS Spectral Difference – “Fog”</a:t>
            </a:r>
          </a:p>
        </p:txBody>
      </p:sp>
      <p:sp>
        <p:nvSpPr>
          <p:cNvPr id="12292" name="Content Placeholder 16"/>
          <p:cNvSpPr>
            <a:spLocks noGrp="1"/>
          </p:cNvSpPr>
          <p:nvPr>
            <p:ph idx="1"/>
          </p:nvPr>
        </p:nvSpPr>
        <p:spPr>
          <a:xfrm>
            <a:off x="457200" y="1600200"/>
            <a:ext cx="3657600" cy="4525963"/>
          </a:xfrm>
        </p:spPr>
        <p:txBody>
          <a:bodyPr/>
          <a:lstStyle/>
          <a:p>
            <a:r>
              <a:rPr lang="en-US" sz="2000" smtClean="0"/>
              <a:t>Complementary to GOES </a:t>
            </a:r>
            <a:br>
              <a:rPr lang="en-US" sz="2000" smtClean="0"/>
            </a:br>
            <a:endParaRPr lang="en-US" sz="2000" smtClean="0"/>
          </a:p>
          <a:p>
            <a:r>
              <a:rPr lang="en-US" sz="2000" smtClean="0"/>
              <a:t>Feedback: ABQ, MRX, BMX, HUN, OHX</a:t>
            </a:r>
            <a:br>
              <a:rPr lang="en-US" sz="2000" smtClean="0"/>
            </a:br>
            <a:endParaRPr lang="en-US" sz="2000" smtClean="0"/>
          </a:p>
          <a:p>
            <a:r>
              <a:rPr lang="en-US" sz="2000" smtClean="0"/>
              <a:t>High resolution provides greater awareness, increases confidence in decisions</a:t>
            </a:r>
            <a:br>
              <a:rPr lang="en-US" sz="2000" smtClean="0"/>
            </a:br>
            <a:endParaRPr lang="en-US" sz="2000" smtClean="0"/>
          </a:p>
          <a:p>
            <a:r>
              <a:rPr lang="en-US" sz="2000" smtClean="0"/>
              <a:t>Feedback from users leading to improved product</a:t>
            </a:r>
          </a:p>
        </p:txBody>
      </p:sp>
      <p:pic>
        <p:nvPicPr>
          <p:cNvPr id="12293" name="Picture 12" descr="20090910_0718_MODIS fog.png"/>
          <p:cNvPicPr>
            <a:picLocks noChangeAspect="1"/>
          </p:cNvPicPr>
          <p:nvPr/>
        </p:nvPicPr>
        <p:blipFill>
          <a:blip r:embed="rId5" cstate="print"/>
          <a:srcRect/>
          <a:stretch>
            <a:fillRect/>
          </a:stretch>
        </p:blipFill>
        <p:spPr bwMode="auto">
          <a:xfrm>
            <a:off x="4114800" y="1600200"/>
            <a:ext cx="4646613" cy="4038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4" name="Group 7"/>
          <p:cNvGrpSpPr>
            <a:grpSpLocks/>
          </p:cNvGrpSpPr>
          <p:nvPr/>
        </p:nvGrpSpPr>
        <p:grpSpPr bwMode="auto">
          <a:xfrm>
            <a:off x="0" y="6143625"/>
            <a:ext cx="9086850" cy="714375"/>
            <a:chOff x="0" y="6143625"/>
            <a:chExt cx="9086850" cy="714375"/>
          </a:xfrm>
        </p:grpSpPr>
        <p:pic>
          <p:nvPicPr>
            <p:cNvPr id="13321" name="Picture 4" descr="sportredblue.gif"/>
            <p:cNvPicPr>
              <a:picLocks noChangeAspect="1"/>
            </p:cNvPicPr>
            <p:nvPr/>
          </p:nvPicPr>
          <p:blipFill>
            <a:blip r:embed="rId3" cstate="print"/>
            <a:srcRect/>
            <a:stretch>
              <a:fillRect/>
            </a:stretch>
          </p:blipFill>
          <p:spPr bwMode="auto">
            <a:xfrm>
              <a:off x="0" y="6209772"/>
              <a:ext cx="2286000" cy="648228"/>
            </a:xfrm>
            <a:prstGeom prst="rect">
              <a:avLst/>
            </a:prstGeom>
            <a:noFill/>
            <a:ln w="9525">
              <a:noFill/>
              <a:miter lim="800000"/>
              <a:headEnd/>
              <a:tailEnd/>
            </a:ln>
          </p:spPr>
        </p:pic>
        <p:pic>
          <p:nvPicPr>
            <p:cNvPr id="13322" name="Picture 9" descr="nasa.gif"/>
            <p:cNvPicPr>
              <a:picLocks noChangeAspect="1"/>
            </p:cNvPicPr>
            <p:nvPr/>
          </p:nvPicPr>
          <p:blipFill>
            <a:blip r:embed="rId4" cstate="print">
              <a:clrChange>
                <a:clrFrom>
                  <a:srgbClr val="FFFFFF"/>
                </a:clrFrom>
                <a:clrTo>
                  <a:srgbClr val="FFFFFF">
                    <a:alpha val="0"/>
                  </a:srgbClr>
                </a:clrTo>
              </a:clrChange>
            </a:blip>
            <a:srcRect/>
            <a:stretch>
              <a:fillRect/>
            </a:stretch>
          </p:blipFill>
          <p:spPr bwMode="auto">
            <a:xfrm>
              <a:off x="8229600" y="6143625"/>
              <a:ext cx="857250" cy="714375"/>
            </a:xfrm>
            <a:prstGeom prst="rect">
              <a:avLst/>
            </a:prstGeom>
            <a:noFill/>
            <a:ln w="9525">
              <a:noFill/>
              <a:miter lim="800000"/>
              <a:headEnd/>
              <a:tailEnd/>
            </a:ln>
          </p:spPr>
        </p:pic>
        <p:grpSp>
          <p:nvGrpSpPr>
            <p:cNvPr id="13323" name="Group 11"/>
            <p:cNvGrpSpPr>
              <a:grpSpLocks/>
            </p:cNvGrpSpPr>
            <p:nvPr/>
          </p:nvGrpSpPr>
          <p:grpSpPr bwMode="auto">
            <a:xfrm>
              <a:off x="2286000" y="6525768"/>
              <a:ext cx="5784521" cy="179832"/>
              <a:chOff x="2514600" y="5916168"/>
              <a:chExt cx="5784521" cy="179832"/>
            </a:xfrm>
          </p:grpSpPr>
          <p:sp>
            <p:nvSpPr>
              <p:cNvPr id="13325" name="Line 13"/>
              <p:cNvSpPr>
                <a:spLocks noChangeShapeType="1"/>
              </p:cNvSpPr>
              <p:nvPr/>
            </p:nvSpPr>
            <p:spPr bwMode="auto">
              <a:xfrm>
                <a:off x="2697480" y="5916168"/>
                <a:ext cx="5601641" cy="0"/>
              </a:xfrm>
              <a:prstGeom prst="line">
                <a:avLst/>
              </a:prstGeom>
              <a:noFill/>
              <a:ln w="38100">
                <a:solidFill>
                  <a:srgbClr val="CC0000"/>
                </a:solidFill>
                <a:round/>
                <a:headEnd/>
                <a:tailEnd/>
              </a:ln>
            </p:spPr>
            <p:txBody>
              <a:bodyPr/>
              <a:lstStyle/>
              <a:p>
                <a:endParaRPr lang="en-US"/>
              </a:p>
            </p:txBody>
          </p:sp>
          <p:sp>
            <p:nvSpPr>
              <p:cNvPr id="13326" name="Line 14"/>
              <p:cNvSpPr>
                <a:spLocks noChangeShapeType="1"/>
              </p:cNvSpPr>
              <p:nvPr/>
            </p:nvSpPr>
            <p:spPr bwMode="auto">
              <a:xfrm>
                <a:off x="2603123" y="6007608"/>
                <a:ext cx="5604700" cy="0"/>
              </a:xfrm>
              <a:prstGeom prst="line">
                <a:avLst/>
              </a:prstGeom>
              <a:noFill/>
              <a:ln w="38100">
                <a:solidFill>
                  <a:srgbClr val="CC0000"/>
                </a:solidFill>
                <a:round/>
                <a:headEnd/>
                <a:tailEnd/>
              </a:ln>
            </p:spPr>
            <p:txBody>
              <a:bodyPr/>
              <a:lstStyle/>
              <a:p>
                <a:endParaRPr lang="en-US"/>
              </a:p>
            </p:txBody>
          </p:sp>
          <p:sp>
            <p:nvSpPr>
              <p:cNvPr id="13327" name="Line 15"/>
              <p:cNvSpPr>
                <a:spLocks noChangeShapeType="1"/>
              </p:cNvSpPr>
              <p:nvPr/>
            </p:nvSpPr>
            <p:spPr bwMode="auto">
              <a:xfrm>
                <a:off x="2514600" y="6096000"/>
                <a:ext cx="5601641" cy="0"/>
              </a:xfrm>
              <a:prstGeom prst="line">
                <a:avLst/>
              </a:prstGeom>
              <a:noFill/>
              <a:ln w="38100">
                <a:solidFill>
                  <a:srgbClr val="CC0000"/>
                </a:solidFill>
                <a:round/>
                <a:headEnd/>
                <a:tailEnd/>
              </a:ln>
            </p:spPr>
            <p:txBody>
              <a:bodyPr/>
              <a:lstStyle/>
              <a:p>
                <a:endParaRPr lang="en-US"/>
              </a:p>
            </p:txBody>
          </p:sp>
        </p:grpSp>
        <p:sp>
          <p:nvSpPr>
            <p:cNvPr id="12" name="Text Box 16"/>
            <p:cNvSpPr txBox="1">
              <a:spLocks noChangeArrowheads="1"/>
            </p:cNvSpPr>
            <p:nvPr/>
          </p:nvSpPr>
          <p:spPr bwMode="auto">
            <a:xfrm>
              <a:off x="2667000" y="6245225"/>
              <a:ext cx="5173663" cy="292100"/>
            </a:xfrm>
            <a:prstGeom prst="rect">
              <a:avLst/>
            </a:prstGeom>
            <a:noFill/>
            <a:ln w="9525">
              <a:noFill/>
              <a:miter lim="800000"/>
              <a:headEnd/>
              <a:tailEnd/>
            </a:ln>
            <a:effectLst/>
          </p:spPr>
          <p:txBody>
            <a:bodyPr wrap="none">
              <a:spAutoFit/>
            </a:bodyPr>
            <a:lstStyle/>
            <a:p>
              <a:pPr>
                <a:defRPr/>
              </a:pPr>
              <a:r>
                <a:rPr lang="en-US" sz="1300" b="1" dirty="0">
                  <a:solidFill>
                    <a:schemeClr val="bg1">
                      <a:lumMod val="50000"/>
                    </a:schemeClr>
                  </a:solidFill>
                  <a:latin typeface="+mn-lt"/>
                </a:rPr>
                <a:t>transitioning unique NASA data and research technologies to operations</a:t>
              </a:r>
            </a:p>
          </p:txBody>
        </p:sp>
      </p:grpSp>
      <p:sp>
        <p:nvSpPr>
          <p:cNvPr id="13315" name="Title 15"/>
          <p:cNvSpPr>
            <a:spLocks noGrp="1"/>
          </p:cNvSpPr>
          <p:nvPr>
            <p:ph type="title"/>
          </p:nvPr>
        </p:nvSpPr>
        <p:spPr/>
        <p:txBody>
          <a:bodyPr/>
          <a:lstStyle/>
          <a:p>
            <a:pPr eaLnBrk="1" hangingPunct="1"/>
            <a:r>
              <a:rPr lang="en-US" smtClean="0"/>
              <a:t>MODIS “Fog” Product – HUN WFO</a:t>
            </a:r>
          </a:p>
        </p:txBody>
      </p:sp>
      <p:pic>
        <p:nvPicPr>
          <p:cNvPr id="13316" name="Picture 12" descr="20090910_0718_MODIS fog.png"/>
          <p:cNvPicPr>
            <a:picLocks noChangeAspect="1"/>
          </p:cNvPicPr>
          <p:nvPr/>
        </p:nvPicPr>
        <p:blipFill>
          <a:blip r:embed="rId5" cstate="print"/>
          <a:srcRect l="52608" t="45193" r="27721" b="29011"/>
          <a:stretch>
            <a:fillRect/>
          </a:stretch>
        </p:blipFill>
        <p:spPr bwMode="auto">
          <a:xfrm>
            <a:off x="990600" y="1304925"/>
            <a:ext cx="3200400" cy="3648075"/>
          </a:xfrm>
          <a:prstGeom prst="rect">
            <a:avLst/>
          </a:prstGeom>
          <a:noFill/>
          <a:ln w="28575">
            <a:solidFill>
              <a:schemeClr val="tx2">
                <a:lumMod val="50000"/>
              </a:schemeClr>
            </a:solidFill>
            <a:miter lim="800000"/>
            <a:headEnd/>
            <a:tailEnd/>
          </a:ln>
        </p:spPr>
      </p:pic>
      <p:sp>
        <p:nvSpPr>
          <p:cNvPr id="14" name="TextBox 13"/>
          <p:cNvSpPr txBox="1"/>
          <p:nvPr/>
        </p:nvSpPr>
        <p:spPr>
          <a:xfrm>
            <a:off x="0" y="4495800"/>
            <a:ext cx="2438400" cy="714375"/>
          </a:xfrm>
          <a:prstGeom prst="roundRect">
            <a:avLst/>
          </a:prstGeom>
          <a:solidFill>
            <a:schemeClr val="tx2">
              <a:lumMod val="40000"/>
              <a:lumOff val="60000"/>
            </a:schemeClr>
          </a:solidFill>
          <a:ln>
            <a:solidFill>
              <a:schemeClr val="tx2">
                <a:lumMod val="50000"/>
              </a:schemeClr>
            </a:solidFill>
          </a:ln>
        </p:spPr>
        <p:txBody>
          <a:bodyPr>
            <a:spAutoFit/>
          </a:bodyPr>
          <a:lstStyle/>
          <a:p>
            <a:pPr>
              <a:defRPr/>
            </a:pPr>
            <a:r>
              <a:rPr lang="en-US"/>
              <a:t>September 10, 2009 at ~0700Z</a:t>
            </a:r>
            <a:endParaRPr lang="en-US" dirty="0"/>
          </a:p>
        </p:txBody>
      </p:sp>
      <p:pic>
        <p:nvPicPr>
          <p:cNvPr id="40962" name="Picture 2" descr="C:\Documents and Settings\fuellkk\My Documents\NASA_SPoRT\MODIS\fog\MODIS_fog_Sept2009\topo_HUN.png"/>
          <p:cNvPicPr>
            <a:picLocks noChangeAspect="1" noChangeArrowheads="1"/>
          </p:cNvPicPr>
          <p:nvPr/>
        </p:nvPicPr>
        <p:blipFill>
          <a:blip r:embed="rId6" cstate="print"/>
          <a:srcRect l="54590" t="23369" r="5410" b="25313"/>
          <a:stretch>
            <a:fillRect/>
          </a:stretch>
        </p:blipFill>
        <p:spPr bwMode="auto">
          <a:xfrm>
            <a:off x="4711700" y="1304925"/>
            <a:ext cx="3365500" cy="3670300"/>
          </a:xfrm>
          <a:prstGeom prst="rect">
            <a:avLst/>
          </a:prstGeom>
          <a:noFill/>
          <a:ln w="28575">
            <a:solidFill>
              <a:schemeClr val="tx2">
                <a:lumMod val="50000"/>
              </a:schemeClr>
            </a:solidFill>
            <a:miter lim="800000"/>
            <a:headEnd/>
            <a:tailEnd/>
          </a:ln>
        </p:spPr>
      </p:pic>
      <p:sp>
        <p:nvSpPr>
          <p:cNvPr id="15" name="TextBox 14"/>
          <p:cNvSpPr txBox="1"/>
          <p:nvPr/>
        </p:nvSpPr>
        <p:spPr>
          <a:xfrm>
            <a:off x="7010400" y="4111625"/>
            <a:ext cx="2133600" cy="2032000"/>
          </a:xfrm>
          <a:prstGeom prst="rect">
            <a:avLst/>
          </a:prstGeom>
          <a:solidFill>
            <a:schemeClr val="bg2">
              <a:lumMod val="90000"/>
            </a:schemeClr>
          </a:solidFill>
          <a:ln w="38100">
            <a:solidFill>
              <a:srgbClr val="FFC000"/>
            </a:solidFill>
            <a:miter lim="800000"/>
            <a:headEnd/>
            <a:tailEnd/>
          </a:ln>
        </p:spPr>
        <p:txBody>
          <a:bodyPr>
            <a:spAutoFit/>
          </a:bodyPr>
          <a:lstStyle/>
          <a:p>
            <a:pPr>
              <a:defRPr/>
            </a:pPr>
            <a:r>
              <a:rPr lang="en-US" sz="1400">
                <a:latin typeface="Arial Unicode MS" pitchFamily="34" charset="-128"/>
                <a:ea typeface="Arial Unicode MS" pitchFamily="34" charset="-128"/>
                <a:cs typeface="Arial Unicode MS" pitchFamily="34" charset="-128"/>
              </a:rPr>
              <a:t>Can see good correlation with topo at lower and high terrain areas.</a:t>
            </a:r>
          </a:p>
          <a:p>
            <a:pPr>
              <a:defRPr/>
            </a:pPr>
            <a:endParaRPr lang="en-US" sz="1400">
              <a:latin typeface="Arial Unicode MS" pitchFamily="34" charset="-128"/>
              <a:ea typeface="Arial Unicode MS" pitchFamily="34" charset="-128"/>
              <a:cs typeface="Arial Unicode MS" pitchFamily="34" charset="-128"/>
            </a:endParaRPr>
          </a:p>
          <a:p>
            <a:pPr>
              <a:defRPr/>
            </a:pPr>
            <a:r>
              <a:rPr lang="en-US" sz="1400">
                <a:latin typeface="Arial Unicode MS" pitchFamily="34" charset="-128"/>
                <a:ea typeface="Arial Unicode MS" pitchFamily="34" charset="-128"/>
                <a:cs typeface="Arial Unicode MS" pitchFamily="34" charset="-128"/>
              </a:rPr>
              <a:t>TN River and valleys near Sand Mtn (HUN)</a:t>
            </a:r>
          </a:p>
          <a:p>
            <a:pPr>
              <a:defRPr/>
            </a:pPr>
            <a:endParaRPr lang="en-US" sz="1400">
              <a:latin typeface="Arial Unicode MS" pitchFamily="34" charset="-128"/>
              <a:ea typeface="Arial Unicode MS" pitchFamily="34" charset="-128"/>
              <a:cs typeface="Arial Unicode MS" pitchFamily="34" charset="-128"/>
            </a:endParaRPr>
          </a:p>
          <a:p>
            <a:pPr>
              <a:defRPr/>
            </a:pPr>
            <a:r>
              <a:rPr lang="en-US" sz="1400">
                <a:latin typeface="Arial Unicode MS" pitchFamily="34" charset="-128"/>
                <a:ea typeface="Arial Unicode MS" pitchFamily="34" charset="-128"/>
                <a:cs typeface="Arial Unicode MS" pitchFamily="34" charset="-128"/>
              </a:rPr>
              <a:t>Elk River (OHX, HUN)</a:t>
            </a:r>
          </a:p>
        </p:txBody>
      </p:sp>
      <p:pic>
        <p:nvPicPr>
          <p:cNvPr id="40963" name="Picture 3" descr="C:\Documents and Settings\fuellkk\My Documents\NASA_SPoRT\MODIS\fog\MODIS_fog_Sept2009\Sept 10\20090910_0718_MODIS_fog_topo.png"/>
          <p:cNvPicPr>
            <a:picLocks noChangeAspect="1" noChangeArrowheads="1"/>
          </p:cNvPicPr>
          <p:nvPr/>
        </p:nvPicPr>
        <p:blipFill>
          <a:blip r:embed="rId7" cstate="print"/>
          <a:srcRect l="40774" t="47654" r="30890" b="16373"/>
          <a:stretch>
            <a:fillRect/>
          </a:stretch>
        </p:blipFill>
        <p:spPr bwMode="auto">
          <a:xfrm>
            <a:off x="2667000" y="2743200"/>
            <a:ext cx="3276600" cy="3505200"/>
          </a:xfrm>
          <a:prstGeom prst="rect">
            <a:avLst/>
          </a:prstGeom>
          <a:noFill/>
          <a:ln w="28575">
            <a:solidFill>
              <a:schemeClr val="tx2">
                <a:lumMod val="50000"/>
              </a:schemeClr>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63"/>
                                        </p:tgtEl>
                                        <p:attrNameLst>
                                          <p:attrName>style.visibility</p:attrName>
                                        </p:attrNameLst>
                                      </p:cBhvr>
                                      <p:to>
                                        <p:strVal val="visible"/>
                                      </p:to>
                                    </p:set>
                                    <p:animEffect transition="in" filter="fade">
                                      <p:cBhvr>
                                        <p:cTn id="7" dur="500"/>
                                        <p:tgtEl>
                                          <p:spTgt spid="40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38" name="Group 7"/>
          <p:cNvGrpSpPr>
            <a:grpSpLocks/>
          </p:cNvGrpSpPr>
          <p:nvPr/>
        </p:nvGrpSpPr>
        <p:grpSpPr bwMode="auto">
          <a:xfrm>
            <a:off x="0" y="6143625"/>
            <a:ext cx="9086850" cy="714375"/>
            <a:chOff x="0" y="6143625"/>
            <a:chExt cx="9086850" cy="714375"/>
          </a:xfrm>
        </p:grpSpPr>
        <p:pic>
          <p:nvPicPr>
            <p:cNvPr id="14345" name="Picture 4" descr="sportredblue.gif"/>
            <p:cNvPicPr>
              <a:picLocks noChangeAspect="1"/>
            </p:cNvPicPr>
            <p:nvPr/>
          </p:nvPicPr>
          <p:blipFill>
            <a:blip r:embed="rId3" cstate="print"/>
            <a:srcRect/>
            <a:stretch>
              <a:fillRect/>
            </a:stretch>
          </p:blipFill>
          <p:spPr bwMode="auto">
            <a:xfrm>
              <a:off x="0" y="6209772"/>
              <a:ext cx="2286000" cy="648228"/>
            </a:xfrm>
            <a:prstGeom prst="rect">
              <a:avLst/>
            </a:prstGeom>
            <a:noFill/>
            <a:ln w="9525">
              <a:noFill/>
              <a:miter lim="800000"/>
              <a:headEnd/>
              <a:tailEnd/>
            </a:ln>
          </p:spPr>
        </p:pic>
        <p:pic>
          <p:nvPicPr>
            <p:cNvPr id="14346" name="Picture 9" descr="nasa.gif"/>
            <p:cNvPicPr>
              <a:picLocks noChangeAspect="1"/>
            </p:cNvPicPr>
            <p:nvPr/>
          </p:nvPicPr>
          <p:blipFill>
            <a:blip r:embed="rId4" cstate="print">
              <a:clrChange>
                <a:clrFrom>
                  <a:srgbClr val="FFFFFF"/>
                </a:clrFrom>
                <a:clrTo>
                  <a:srgbClr val="FFFFFF">
                    <a:alpha val="0"/>
                  </a:srgbClr>
                </a:clrTo>
              </a:clrChange>
            </a:blip>
            <a:srcRect/>
            <a:stretch>
              <a:fillRect/>
            </a:stretch>
          </p:blipFill>
          <p:spPr bwMode="auto">
            <a:xfrm>
              <a:off x="8229600" y="6143625"/>
              <a:ext cx="857250" cy="714375"/>
            </a:xfrm>
            <a:prstGeom prst="rect">
              <a:avLst/>
            </a:prstGeom>
            <a:noFill/>
            <a:ln w="9525">
              <a:noFill/>
              <a:miter lim="800000"/>
              <a:headEnd/>
              <a:tailEnd/>
            </a:ln>
          </p:spPr>
        </p:pic>
        <p:grpSp>
          <p:nvGrpSpPr>
            <p:cNvPr id="14347" name="Group 11"/>
            <p:cNvGrpSpPr>
              <a:grpSpLocks/>
            </p:cNvGrpSpPr>
            <p:nvPr/>
          </p:nvGrpSpPr>
          <p:grpSpPr bwMode="auto">
            <a:xfrm>
              <a:off x="2286000" y="6525768"/>
              <a:ext cx="5784521" cy="179832"/>
              <a:chOff x="2514600" y="5916168"/>
              <a:chExt cx="5784521" cy="179832"/>
            </a:xfrm>
          </p:grpSpPr>
          <p:sp>
            <p:nvSpPr>
              <p:cNvPr id="14349" name="Line 13"/>
              <p:cNvSpPr>
                <a:spLocks noChangeShapeType="1"/>
              </p:cNvSpPr>
              <p:nvPr/>
            </p:nvSpPr>
            <p:spPr bwMode="auto">
              <a:xfrm>
                <a:off x="2697480" y="5916168"/>
                <a:ext cx="5601641" cy="0"/>
              </a:xfrm>
              <a:prstGeom prst="line">
                <a:avLst/>
              </a:prstGeom>
              <a:noFill/>
              <a:ln w="38100">
                <a:solidFill>
                  <a:srgbClr val="CC0000"/>
                </a:solidFill>
                <a:round/>
                <a:headEnd/>
                <a:tailEnd/>
              </a:ln>
            </p:spPr>
            <p:txBody>
              <a:bodyPr/>
              <a:lstStyle/>
              <a:p>
                <a:endParaRPr lang="en-US"/>
              </a:p>
            </p:txBody>
          </p:sp>
          <p:sp>
            <p:nvSpPr>
              <p:cNvPr id="14350" name="Line 14"/>
              <p:cNvSpPr>
                <a:spLocks noChangeShapeType="1"/>
              </p:cNvSpPr>
              <p:nvPr/>
            </p:nvSpPr>
            <p:spPr bwMode="auto">
              <a:xfrm>
                <a:off x="2603123" y="6007608"/>
                <a:ext cx="5604700" cy="0"/>
              </a:xfrm>
              <a:prstGeom prst="line">
                <a:avLst/>
              </a:prstGeom>
              <a:noFill/>
              <a:ln w="38100">
                <a:solidFill>
                  <a:srgbClr val="CC0000"/>
                </a:solidFill>
                <a:round/>
                <a:headEnd/>
                <a:tailEnd/>
              </a:ln>
            </p:spPr>
            <p:txBody>
              <a:bodyPr/>
              <a:lstStyle/>
              <a:p>
                <a:endParaRPr lang="en-US"/>
              </a:p>
            </p:txBody>
          </p:sp>
          <p:sp>
            <p:nvSpPr>
              <p:cNvPr id="14351" name="Line 15"/>
              <p:cNvSpPr>
                <a:spLocks noChangeShapeType="1"/>
              </p:cNvSpPr>
              <p:nvPr/>
            </p:nvSpPr>
            <p:spPr bwMode="auto">
              <a:xfrm>
                <a:off x="2514600" y="6096000"/>
                <a:ext cx="5601641" cy="0"/>
              </a:xfrm>
              <a:prstGeom prst="line">
                <a:avLst/>
              </a:prstGeom>
              <a:noFill/>
              <a:ln w="38100">
                <a:solidFill>
                  <a:srgbClr val="CC0000"/>
                </a:solidFill>
                <a:round/>
                <a:headEnd/>
                <a:tailEnd/>
              </a:ln>
            </p:spPr>
            <p:txBody>
              <a:bodyPr/>
              <a:lstStyle/>
              <a:p>
                <a:endParaRPr lang="en-US"/>
              </a:p>
            </p:txBody>
          </p:sp>
        </p:grpSp>
        <p:sp>
          <p:nvSpPr>
            <p:cNvPr id="12" name="Text Box 16"/>
            <p:cNvSpPr txBox="1">
              <a:spLocks noChangeArrowheads="1"/>
            </p:cNvSpPr>
            <p:nvPr/>
          </p:nvSpPr>
          <p:spPr bwMode="auto">
            <a:xfrm>
              <a:off x="2667000" y="6245225"/>
              <a:ext cx="5173663" cy="292100"/>
            </a:xfrm>
            <a:prstGeom prst="rect">
              <a:avLst/>
            </a:prstGeom>
            <a:noFill/>
            <a:ln w="9525">
              <a:noFill/>
              <a:miter lim="800000"/>
              <a:headEnd/>
              <a:tailEnd/>
            </a:ln>
            <a:effectLst/>
          </p:spPr>
          <p:txBody>
            <a:bodyPr wrap="none">
              <a:spAutoFit/>
            </a:bodyPr>
            <a:lstStyle/>
            <a:p>
              <a:pPr>
                <a:defRPr/>
              </a:pPr>
              <a:r>
                <a:rPr lang="en-US" sz="1300" b="1" dirty="0">
                  <a:solidFill>
                    <a:schemeClr val="bg1">
                      <a:lumMod val="50000"/>
                    </a:schemeClr>
                  </a:solidFill>
                  <a:latin typeface="+mn-lt"/>
                </a:rPr>
                <a:t>transitioning unique NASA data and research technologies to operations</a:t>
              </a:r>
            </a:p>
          </p:txBody>
        </p:sp>
      </p:grpSp>
      <p:pic>
        <p:nvPicPr>
          <p:cNvPr id="13325" name="Picture 13" descr="C:\Documents and Settings\fuellkk\My Documents\NASA_SPoRT\MODIS\fog\MODIS_fog_Sept2009\topo_OHX.png"/>
          <p:cNvPicPr>
            <a:picLocks noChangeAspect="1" noChangeArrowheads="1"/>
          </p:cNvPicPr>
          <p:nvPr/>
        </p:nvPicPr>
        <p:blipFill>
          <a:blip r:embed="rId5" cstate="print"/>
          <a:srcRect l="21421" t="18173" r="21207" b="15816"/>
          <a:stretch>
            <a:fillRect/>
          </a:stretch>
        </p:blipFill>
        <p:spPr bwMode="auto">
          <a:xfrm>
            <a:off x="4711700" y="1219200"/>
            <a:ext cx="3176588" cy="3176588"/>
          </a:xfrm>
          <a:prstGeom prst="rect">
            <a:avLst/>
          </a:prstGeom>
          <a:noFill/>
          <a:ln w="28575">
            <a:solidFill>
              <a:schemeClr val="tx2">
                <a:lumMod val="50000"/>
              </a:schemeClr>
            </a:solidFill>
            <a:miter lim="800000"/>
            <a:headEnd/>
            <a:tailEnd/>
          </a:ln>
        </p:spPr>
      </p:pic>
      <p:pic>
        <p:nvPicPr>
          <p:cNvPr id="13316" name="Picture 12" descr="20090910_0718_MODIS fog.png"/>
          <p:cNvPicPr>
            <a:picLocks noChangeAspect="1"/>
          </p:cNvPicPr>
          <p:nvPr/>
        </p:nvPicPr>
        <p:blipFill>
          <a:blip r:embed="rId6" cstate="print"/>
          <a:srcRect l="38989" t="24339" r="32166" b="42471"/>
          <a:stretch>
            <a:fillRect/>
          </a:stretch>
        </p:blipFill>
        <p:spPr bwMode="auto">
          <a:xfrm>
            <a:off x="1282700" y="1219200"/>
            <a:ext cx="3176588" cy="3176588"/>
          </a:xfrm>
          <a:prstGeom prst="rect">
            <a:avLst/>
          </a:prstGeom>
          <a:noFill/>
          <a:ln w="28575">
            <a:solidFill>
              <a:schemeClr val="tx2">
                <a:lumMod val="50000"/>
              </a:schemeClr>
            </a:solidFill>
            <a:miter lim="800000"/>
            <a:headEnd/>
            <a:tailEnd/>
          </a:ln>
        </p:spPr>
      </p:pic>
      <p:pic>
        <p:nvPicPr>
          <p:cNvPr id="13317" name="Picture 14" descr="20090910_0718_MODIS_fog_topo_obs_OHX.png"/>
          <p:cNvPicPr>
            <a:picLocks noChangeAspect="1"/>
          </p:cNvPicPr>
          <p:nvPr/>
        </p:nvPicPr>
        <p:blipFill>
          <a:blip r:embed="rId7" cstate="print"/>
          <a:srcRect l="20419" t="11176"/>
          <a:stretch>
            <a:fillRect/>
          </a:stretch>
        </p:blipFill>
        <p:spPr bwMode="auto">
          <a:xfrm>
            <a:off x="2514600" y="2381250"/>
            <a:ext cx="4157663" cy="3863975"/>
          </a:xfrm>
          <a:prstGeom prst="rect">
            <a:avLst/>
          </a:prstGeom>
          <a:noFill/>
          <a:ln w="28575">
            <a:solidFill>
              <a:schemeClr val="tx2">
                <a:lumMod val="50000"/>
              </a:schemeClr>
            </a:solidFill>
            <a:miter lim="800000"/>
            <a:headEnd/>
            <a:tailEnd/>
          </a:ln>
        </p:spPr>
      </p:pic>
      <p:sp>
        <p:nvSpPr>
          <p:cNvPr id="14" name="TextBox 13"/>
          <p:cNvSpPr txBox="1"/>
          <p:nvPr/>
        </p:nvSpPr>
        <p:spPr>
          <a:xfrm>
            <a:off x="0" y="4495800"/>
            <a:ext cx="2438400" cy="714375"/>
          </a:xfrm>
          <a:prstGeom prst="roundRect">
            <a:avLst/>
          </a:prstGeom>
          <a:solidFill>
            <a:schemeClr val="tx2">
              <a:lumMod val="40000"/>
              <a:lumOff val="60000"/>
            </a:schemeClr>
          </a:solidFill>
          <a:ln>
            <a:solidFill>
              <a:schemeClr val="tx2">
                <a:lumMod val="50000"/>
              </a:schemeClr>
            </a:solidFill>
          </a:ln>
        </p:spPr>
        <p:txBody>
          <a:bodyPr>
            <a:spAutoFit/>
          </a:bodyPr>
          <a:lstStyle/>
          <a:p>
            <a:pPr>
              <a:defRPr/>
            </a:pPr>
            <a:r>
              <a:rPr lang="en-US"/>
              <a:t>September 10, 2009 at ~0700Z</a:t>
            </a:r>
            <a:endParaRPr lang="en-US" dirty="0"/>
          </a:p>
        </p:txBody>
      </p:sp>
      <p:sp>
        <p:nvSpPr>
          <p:cNvPr id="15" name="TextBox 14"/>
          <p:cNvSpPr txBox="1"/>
          <p:nvPr/>
        </p:nvSpPr>
        <p:spPr>
          <a:xfrm>
            <a:off x="6911975" y="3465513"/>
            <a:ext cx="2133600" cy="2678112"/>
          </a:xfrm>
          <a:prstGeom prst="rect">
            <a:avLst/>
          </a:prstGeom>
          <a:solidFill>
            <a:schemeClr val="bg2">
              <a:lumMod val="90000"/>
            </a:schemeClr>
          </a:solidFill>
          <a:ln w="38100">
            <a:solidFill>
              <a:srgbClr val="FFC000"/>
            </a:solidFill>
            <a:miter lim="800000"/>
            <a:headEnd/>
            <a:tailEnd/>
          </a:ln>
        </p:spPr>
        <p:txBody>
          <a:bodyPr>
            <a:spAutoFit/>
          </a:bodyPr>
          <a:lstStyle/>
          <a:p>
            <a:pPr>
              <a:defRPr/>
            </a:pPr>
            <a:r>
              <a:rPr lang="en-US" sz="1400">
                <a:latin typeface="Arial Unicode MS" pitchFamily="34" charset="-128"/>
                <a:ea typeface="Arial Unicode MS" pitchFamily="34" charset="-128"/>
                <a:cs typeface="Arial Unicode MS" pitchFamily="34" charset="-128"/>
              </a:rPr>
              <a:t>Can see good correlation with topo at lower and high terrain areas.</a:t>
            </a:r>
          </a:p>
          <a:p>
            <a:pPr>
              <a:defRPr/>
            </a:pPr>
            <a:endParaRPr lang="en-US" sz="1400">
              <a:latin typeface="Arial Unicode MS" pitchFamily="34" charset="-128"/>
              <a:ea typeface="Arial Unicode MS" pitchFamily="34" charset="-128"/>
              <a:cs typeface="Arial Unicode MS" pitchFamily="34" charset="-128"/>
            </a:endParaRPr>
          </a:p>
          <a:p>
            <a:pPr>
              <a:defRPr/>
            </a:pPr>
            <a:r>
              <a:rPr lang="en-US" sz="1400">
                <a:latin typeface="Arial Unicode MS" pitchFamily="34" charset="-128"/>
                <a:ea typeface="Arial Unicode MS" pitchFamily="34" charset="-128"/>
                <a:cs typeface="Arial Unicode MS" pitchFamily="34" charset="-128"/>
              </a:rPr>
              <a:t>Cumberland River (OHX)</a:t>
            </a:r>
          </a:p>
          <a:p>
            <a:pPr>
              <a:defRPr/>
            </a:pPr>
            <a:endParaRPr lang="en-US" sz="1400">
              <a:latin typeface="Arial Unicode MS" pitchFamily="34" charset="-128"/>
              <a:ea typeface="Arial Unicode MS" pitchFamily="34" charset="-128"/>
              <a:cs typeface="Arial Unicode MS" pitchFamily="34" charset="-128"/>
            </a:endParaRPr>
          </a:p>
          <a:p>
            <a:pPr>
              <a:defRPr/>
            </a:pPr>
            <a:r>
              <a:rPr lang="en-US" sz="1400">
                <a:latin typeface="Arial Unicode MS" pitchFamily="34" charset="-128"/>
                <a:ea typeface="Arial Unicode MS" pitchFamily="34" charset="-128"/>
                <a:cs typeface="Arial Unicode MS" pitchFamily="34" charset="-128"/>
              </a:rPr>
              <a:t>Duck River (OHX)</a:t>
            </a:r>
          </a:p>
          <a:p>
            <a:pPr>
              <a:defRPr/>
            </a:pPr>
            <a:endParaRPr lang="en-US" sz="1400">
              <a:latin typeface="Arial Unicode MS" pitchFamily="34" charset="-128"/>
              <a:ea typeface="Arial Unicode MS" pitchFamily="34" charset="-128"/>
              <a:cs typeface="Arial Unicode MS" pitchFamily="34" charset="-128"/>
            </a:endParaRPr>
          </a:p>
          <a:p>
            <a:pPr>
              <a:defRPr/>
            </a:pPr>
            <a:r>
              <a:rPr lang="en-US" sz="1400">
                <a:latin typeface="Arial Unicode MS" pitchFamily="34" charset="-128"/>
                <a:ea typeface="Arial Unicode MS" pitchFamily="34" charset="-128"/>
                <a:cs typeface="Arial Unicode MS" pitchFamily="34" charset="-128"/>
              </a:rPr>
              <a:t>Elk River (OHX, HUN)</a:t>
            </a:r>
          </a:p>
          <a:p>
            <a:pPr>
              <a:defRPr/>
            </a:pPr>
            <a:endParaRPr lang="en-US" sz="1400">
              <a:latin typeface="Arial Unicode MS" pitchFamily="34" charset="-128"/>
              <a:ea typeface="Arial Unicode MS" pitchFamily="34" charset="-128"/>
              <a:cs typeface="Arial Unicode MS" pitchFamily="34" charset="-128"/>
            </a:endParaRPr>
          </a:p>
        </p:txBody>
      </p:sp>
      <p:sp>
        <p:nvSpPr>
          <p:cNvPr id="18" name="Title 15"/>
          <p:cNvSpPr txBox="1">
            <a:spLocks/>
          </p:cNvSpPr>
          <p:nvPr/>
        </p:nvSpPr>
        <p:spPr bwMode="auto">
          <a:xfrm>
            <a:off x="609600" y="152400"/>
            <a:ext cx="8229600" cy="1143000"/>
          </a:xfrm>
          <a:prstGeom prst="rect">
            <a:avLst/>
          </a:prstGeom>
          <a:noFill/>
          <a:ln w="9525">
            <a:noFill/>
            <a:miter lim="800000"/>
            <a:headEnd/>
            <a:tailEnd/>
          </a:ln>
        </p:spPr>
        <p:txBody>
          <a:bodyPr anchor="ctr"/>
          <a:lstStyle/>
          <a:p>
            <a:pPr algn="ctr">
              <a:defRPr/>
            </a:pPr>
            <a:r>
              <a:rPr lang="en-US" sz="4400">
                <a:latin typeface="+mj-lt"/>
                <a:ea typeface="+mj-ea"/>
                <a:cs typeface="+mj-cs"/>
              </a:rPr>
              <a:t>MODIS “Fog” Product – HUN WFO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17"/>
                                        </p:tgtEl>
                                        <p:attrNameLst>
                                          <p:attrName>style.visibility</p:attrName>
                                        </p:attrNameLst>
                                      </p:cBhvr>
                                      <p:to>
                                        <p:strVal val="visible"/>
                                      </p:to>
                                    </p:set>
                                    <p:animEffect transition="in" filter="fade">
                                      <p:cBhvr>
                                        <p:cTn id="7" dur="500"/>
                                        <p:tgtEl>
                                          <p:spTgt spid="13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8" descr="20090912_0706_MODIS_fogblack_topo_MRX.png"/>
          <p:cNvPicPr>
            <a:picLocks noChangeAspect="1"/>
          </p:cNvPicPr>
          <p:nvPr/>
        </p:nvPicPr>
        <p:blipFill>
          <a:blip r:embed="rId2" cstate="print"/>
          <a:srcRect/>
          <a:stretch>
            <a:fillRect/>
          </a:stretch>
        </p:blipFill>
        <p:spPr bwMode="auto">
          <a:xfrm>
            <a:off x="2209800" y="53975"/>
            <a:ext cx="4338638" cy="3756025"/>
          </a:xfrm>
          <a:prstGeom prst="rect">
            <a:avLst/>
          </a:prstGeom>
          <a:noFill/>
          <a:ln w="9525">
            <a:noFill/>
            <a:miter lim="800000"/>
            <a:headEnd/>
            <a:tailEnd/>
          </a:ln>
        </p:spPr>
      </p:pic>
      <p:pic>
        <p:nvPicPr>
          <p:cNvPr id="15363" name="Picture 9" descr="20090912_0706_topo_MRX.png"/>
          <p:cNvPicPr>
            <a:picLocks noChangeAspect="1"/>
          </p:cNvPicPr>
          <p:nvPr/>
        </p:nvPicPr>
        <p:blipFill>
          <a:blip r:embed="rId3" cstate="print"/>
          <a:srcRect/>
          <a:stretch>
            <a:fillRect/>
          </a:stretch>
        </p:blipFill>
        <p:spPr bwMode="auto">
          <a:xfrm>
            <a:off x="4724400" y="3048000"/>
            <a:ext cx="4338638" cy="3756025"/>
          </a:xfrm>
          <a:prstGeom prst="rect">
            <a:avLst/>
          </a:prstGeom>
          <a:noFill/>
          <a:ln w="9525">
            <a:noFill/>
            <a:miter lim="800000"/>
            <a:headEnd/>
            <a:tailEnd/>
          </a:ln>
        </p:spPr>
      </p:pic>
      <p:pic>
        <p:nvPicPr>
          <p:cNvPr id="15364" name="Picture 10" descr="20090912_0706_MODIS_fog_MRX.png"/>
          <p:cNvPicPr>
            <a:picLocks noChangeAspect="1"/>
          </p:cNvPicPr>
          <p:nvPr/>
        </p:nvPicPr>
        <p:blipFill>
          <a:blip r:embed="rId4" cstate="print"/>
          <a:srcRect/>
          <a:stretch>
            <a:fillRect/>
          </a:stretch>
        </p:blipFill>
        <p:spPr bwMode="auto">
          <a:xfrm>
            <a:off x="80963" y="3048000"/>
            <a:ext cx="4338637" cy="3756025"/>
          </a:xfrm>
          <a:prstGeom prst="rect">
            <a:avLst/>
          </a:prstGeom>
          <a:noFill/>
          <a:ln w="9525">
            <a:noFill/>
            <a:miter lim="800000"/>
            <a:headEnd/>
            <a:tailEnd/>
          </a:ln>
        </p:spPr>
      </p:pic>
      <p:sp>
        <p:nvSpPr>
          <p:cNvPr id="5" name="TextBox 4"/>
          <p:cNvSpPr txBox="1"/>
          <p:nvPr/>
        </p:nvSpPr>
        <p:spPr>
          <a:xfrm>
            <a:off x="76200" y="304800"/>
            <a:ext cx="2133600" cy="3416300"/>
          </a:xfrm>
          <a:prstGeom prst="rect">
            <a:avLst/>
          </a:prstGeom>
          <a:solidFill>
            <a:schemeClr val="bg2">
              <a:lumMod val="90000"/>
            </a:schemeClr>
          </a:solidFill>
          <a:ln w="38100">
            <a:solidFill>
              <a:srgbClr val="FFC000"/>
            </a:solidFill>
            <a:miter lim="800000"/>
            <a:headEnd/>
            <a:tailEnd/>
          </a:ln>
        </p:spPr>
        <p:txBody>
          <a:bodyPr>
            <a:spAutoFit/>
          </a:bodyPr>
          <a:lstStyle/>
          <a:p>
            <a:pPr>
              <a:buFont typeface="Arial" pitchFamily="34" charset="0"/>
              <a:buChar char="•"/>
              <a:defRPr/>
            </a:pPr>
            <a:r>
              <a:rPr lang="en-US" dirty="0">
                <a:latin typeface="Times New Roman" pitchFamily="18" charset="0"/>
                <a:cs typeface="Times New Roman" pitchFamily="18" charset="0"/>
              </a:rPr>
              <a:t> Many fog areas by ~3 A.M.</a:t>
            </a:r>
          </a:p>
          <a:p>
            <a:pPr>
              <a:buFont typeface="Arial" pitchFamily="34" charset="0"/>
              <a:buChar char="•"/>
              <a:defRPr/>
            </a:pPr>
            <a:r>
              <a:rPr lang="en-US" dirty="0">
                <a:latin typeface="Times New Roman" pitchFamily="18" charset="0"/>
                <a:cs typeface="Times New Roman" pitchFamily="18" charset="0"/>
              </a:rPr>
              <a:t> Good correlation with topography</a:t>
            </a:r>
          </a:p>
          <a:p>
            <a:pPr>
              <a:buFont typeface="Arial" pitchFamily="34" charset="0"/>
              <a:buChar char="•"/>
              <a:defRPr/>
            </a:pPr>
            <a:r>
              <a:rPr lang="en-US" dirty="0">
                <a:latin typeface="Times New Roman" pitchFamily="18" charset="0"/>
                <a:cs typeface="Times New Roman" pitchFamily="18" charset="0"/>
              </a:rPr>
              <a:t> Even elevated valleys indicate fog</a:t>
            </a:r>
          </a:p>
          <a:p>
            <a:pPr>
              <a:buFont typeface="Arial" pitchFamily="34" charset="0"/>
              <a:buChar char="•"/>
              <a:defRPr/>
            </a:pPr>
            <a:r>
              <a:rPr lang="en-US" dirty="0">
                <a:latin typeface="Times New Roman" pitchFamily="18" charset="0"/>
                <a:cs typeface="Times New Roman" pitchFamily="18" charset="0"/>
              </a:rPr>
              <a:t> Numerous valleys and streams in Morristown/Knox., TN WFO with fog.</a:t>
            </a:r>
          </a:p>
          <a:p>
            <a:pPr>
              <a:buFont typeface="Arial" pitchFamily="34" charset="0"/>
              <a:buChar char="•"/>
              <a:defRPr/>
            </a:pPr>
            <a:r>
              <a:rPr lang="en-US" dirty="0">
                <a:latin typeface="Times New Roman" pitchFamily="18" charset="0"/>
                <a:cs typeface="Times New Roman" pitchFamily="18" charset="0"/>
              </a:rPr>
              <a:t> Fog often between observations.</a:t>
            </a:r>
          </a:p>
        </p:txBody>
      </p:sp>
      <p:sp>
        <p:nvSpPr>
          <p:cNvPr id="7" name="TextBox 6"/>
          <p:cNvSpPr txBox="1"/>
          <p:nvPr/>
        </p:nvSpPr>
        <p:spPr>
          <a:xfrm>
            <a:off x="6705600" y="304800"/>
            <a:ext cx="2133600" cy="1108075"/>
          </a:xfrm>
          <a:prstGeom prst="rect">
            <a:avLst/>
          </a:prstGeom>
          <a:solidFill>
            <a:schemeClr val="bg2">
              <a:lumMod val="90000"/>
            </a:schemeClr>
          </a:solidFill>
          <a:ln w="38100">
            <a:solidFill>
              <a:srgbClr val="FFC000"/>
            </a:solidFill>
            <a:miter lim="800000"/>
            <a:headEnd/>
            <a:tailEnd/>
          </a:ln>
        </p:spPr>
        <p:txBody>
          <a:bodyPr>
            <a:spAutoFit/>
          </a:bodyPr>
          <a:lstStyle/>
          <a:p>
            <a:pPr>
              <a:buFont typeface="Arial" pitchFamily="34" charset="0"/>
              <a:buChar char="•"/>
              <a:defRPr/>
            </a:pPr>
            <a:r>
              <a:rPr lang="en-US" dirty="0">
                <a:latin typeface="Times New Roman" pitchFamily="18" charset="0"/>
                <a:cs typeface="Times New Roman" pitchFamily="18" charset="0"/>
              </a:rPr>
              <a:t> </a:t>
            </a:r>
            <a:r>
              <a:rPr lang="en-US" sz="1600" dirty="0">
                <a:latin typeface="Times New Roman" pitchFamily="18" charset="0"/>
                <a:cs typeface="Times New Roman" pitchFamily="18" charset="0"/>
              </a:rPr>
              <a:t>To Left: changed the yellow “fog” to be black and combined with </a:t>
            </a:r>
            <a:r>
              <a:rPr lang="en-US" sz="1600" dirty="0" err="1">
                <a:latin typeface="Times New Roman" pitchFamily="18" charset="0"/>
                <a:cs typeface="Times New Roman" pitchFamily="18" charset="0"/>
              </a:rPr>
              <a:t>topo</a:t>
            </a:r>
            <a:endParaRPr lang="en-US" sz="16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8" descr="20090912_0706_GOESLCB.png"/>
          <p:cNvPicPr>
            <a:picLocks noChangeAspect="1"/>
          </p:cNvPicPr>
          <p:nvPr/>
        </p:nvPicPr>
        <p:blipFill>
          <a:blip r:embed="rId2" cstate="print"/>
          <a:srcRect/>
          <a:stretch>
            <a:fillRect/>
          </a:stretch>
        </p:blipFill>
        <p:spPr bwMode="auto">
          <a:xfrm>
            <a:off x="80963" y="53975"/>
            <a:ext cx="4338637" cy="3756025"/>
          </a:xfrm>
          <a:prstGeom prst="rect">
            <a:avLst/>
          </a:prstGeom>
          <a:noFill/>
          <a:ln w="9525">
            <a:noFill/>
            <a:miter lim="800000"/>
            <a:headEnd/>
            <a:tailEnd/>
          </a:ln>
        </p:spPr>
      </p:pic>
      <p:pic>
        <p:nvPicPr>
          <p:cNvPr id="16387" name="Picture 9" descr="20090912_0706_MODIS_fog_MRX.png"/>
          <p:cNvPicPr>
            <a:picLocks noChangeAspect="1"/>
          </p:cNvPicPr>
          <p:nvPr/>
        </p:nvPicPr>
        <p:blipFill>
          <a:blip r:embed="rId3" cstate="print"/>
          <a:srcRect/>
          <a:stretch>
            <a:fillRect/>
          </a:stretch>
        </p:blipFill>
        <p:spPr bwMode="auto">
          <a:xfrm>
            <a:off x="4724400" y="53975"/>
            <a:ext cx="4338638" cy="3756025"/>
          </a:xfrm>
          <a:prstGeom prst="rect">
            <a:avLst/>
          </a:prstGeom>
          <a:noFill/>
          <a:ln w="9525">
            <a:noFill/>
            <a:miter lim="800000"/>
            <a:headEnd/>
            <a:tailEnd/>
          </a:ln>
        </p:spPr>
      </p:pic>
      <p:pic>
        <p:nvPicPr>
          <p:cNvPr id="16388" name="Picture 7" descr="20090912_0706_MODIS_fog_GOESLCB_MRX.png"/>
          <p:cNvPicPr>
            <a:picLocks noChangeAspect="1"/>
          </p:cNvPicPr>
          <p:nvPr/>
        </p:nvPicPr>
        <p:blipFill>
          <a:blip r:embed="rId4" cstate="print"/>
          <a:srcRect/>
          <a:stretch>
            <a:fillRect/>
          </a:stretch>
        </p:blipFill>
        <p:spPr bwMode="auto">
          <a:xfrm>
            <a:off x="2362200" y="3048000"/>
            <a:ext cx="4338638" cy="3756025"/>
          </a:xfrm>
          <a:prstGeom prst="rect">
            <a:avLst/>
          </a:prstGeom>
          <a:noFill/>
          <a:ln w="9525">
            <a:noFill/>
            <a:miter lim="800000"/>
            <a:headEnd/>
            <a:tailEnd/>
          </a:ln>
        </p:spPr>
      </p:pic>
      <p:sp>
        <p:nvSpPr>
          <p:cNvPr id="5" name="TextBox 4"/>
          <p:cNvSpPr txBox="1"/>
          <p:nvPr/>
        </p:nvSpPr>
        <p:spPr>
          <a:xfrm>
            <a:off x="152400" y="3962400"/>
            <a:ext cx="2362200" cy="2862263"/>
          </a:xfrm>
          <a:prstGeom prst="rect">
            <a:avLst/>
          </a:prstGeom>
          <a:solidFill>
            <a:schemeClr val="bg2">
              <a:lumMod val="90000"/>
            </a:schemeClr>
          </a:solidFill>
          <a:ln w="38100">
            <a:solidFill>
              <a:srgbClr val="FFC000"/>
            </a:solidFill>
            <a:miter lim="800000"/>
            <a:headEnd/>
            <a:tailEnd/>
          </a:ln>
        </p:spPr>
        <p:txBody>
          <a:bodyPr>
            <a:spAutoFit/>
          </a:bodyPr>
          <a:lstStyle/>
          <a:p>
            <a:pPr>
              <a:buFont typeface="Arial" pitchFamily="34" charset="0"/>
              <a:buChar char="•"/>
              <a:defRPr/>
            </a:pPr>
            <a:r>
              <a:rPr lang="en-US" dirty="0">
                <a:latin typeface="Times New Roman" pitchFamily="18" charset="0"/>
                <a:cs typeface="Times New Roman" pitchFamily="18" charset="0"/>
              </a:rPr>
              <a:t> GOES LCB indicating ceiling &gt;1000ft over App. Plateau</a:t>
            </a:r>
          </a:p>
          <a:p>
            <a:pPr>
              <a:buFont typeface="Arial" pitchFamily="34" charset="0"/>
              <a:buChar char="•"/>
              <a:defRPr/>
            </a:pPr>
            <a:r>
              <a:rPr lang="en-US" dirty="0">
                <a:latin typeface="Times New Roman" pitchFamily="18" charset="0"/>
                <a:cs typeface="Times New Roman" pitchFamily="18" charset="0"/>
              </a:rPr>
              <a:t> MODIS indicates likely fog in the elevated valleys at this time</a:t>
            </a:r>
          </a:p>
          <a:p>
            <a:pPr>
              <a:buFont typeface="Arial" pitchFamily="34" charset="0"/>
              <a:buChar char="•"/>
              <a:defRPr/>
            </a:pPr>
            <a:r>
              <a:rPr lang="en-US" dirty="0">
                <a:latin typeface="Times New Roman" pitchFamily="18" charset="0"/>
                <a:cs typeface="Times New Roman" pitchFamily="18" charset="0"/>
              </a:rPr>
              <a:t> GOES later indicated lower ceilings (i.e. fog)</a:t>
            </a:r>
          </a:p>
        </p:txBody>
      </p:sp>
      <p:sp>
        <p:nvSpPr>
          <p:cNvPr id="12" name="TextBox 11"/>
          <p:cNvSpPr txBox="1"/>
          <p:nvPr/>
        </p:nvSpPr>
        <p:spPr>
          <a:xfrm>
            <a:off x="7010400" y="4267200"/>
            <a:ext cx="1752600" cy="646113"/>
          </a:xfrm>
          <a:prstGeom prst="rect">
            <a:avLst/>
          </a:prstGeom>
          <a:solidFill>
            <a:schemeClr val="bg2">
              <a:lumMod val="90000"/>
            </a:schemeClr>
          </a:solidFill>
          <a:ln w="38100">
            <a:solidFill>
              <a:srgbClr val="FFC000"/>
            </a:solidFill>
            <a:miter lim="800000"/>
            <a:headEnd/>
            <a:tailEnd/>
          </a:ln>
        </p:spPr>
        <p:txBody>
          <a:bodyPr>
            <a:spAutoFit/>
          </a:bodyPr>
          <a:lstStyle/>
          <a:p>
            <a:pPr>
              <a:defRPr/>
            </a:pPr>
            <a:r>
              <a:rPr lang="en-US" sz="1200">
                <a:latin typeface="Times New Roman" pitchFamily="18" charset="0"/>
                <a:cs typeface="Times New Roman" pitchFamily="18" charset="0"/>
              </a:rPr>
              <a:t>All times at 705Z for MODIS and 715Z for GOES LCB</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7410" name="Group 7"/>
          <p:cNvGrpSpPr>
            <a:grpSpLocks/>
          </p:cNvGrpSpPr>
          <p:nvPr/>
        </p:nvGrpSpPr>
        <p:grpSpPr bwMode="auto">
          <a:xfrm>
            <a:off x="0" y="6143625"/>
            <a:ext cx="9086850" cy="714375"/>
            <a:chOff x="0" y="6143625"/>
            <a:chExt cx="9086850" cy="714375"/>
          </a:xfrm>
        </p:grpSpPr>
        <p:pic>
          <p:nvPicPr>
            <p:cNvPr id="17443" name="Picture 4" descr="sportredblue.gif"/>
            <p:cNvPicPr>
              <a:picLocks noChangeAspect="1"/>
            </p:cNvPicPr>
            <p:nvPr/>
          </p:nvPicPr>
          <p:blipFill>
            <a:blip r:embed="rId3" cstate="print"/>
            <a:srcRect/>
            <a:stretch>
              <a:fillRect/>
            </a:stretch>
          </p:blipFill>
          <p:spPr bwMode="auto">
            <a:xfrm>
              <a:off x="0" y="6209772"/>
              <a:ext cx="2286000" cy="648228"/>
            </a:xfrm>
            <a:prstGeom prst="rect">
              <a:avLst/>
            </a:prstGeom>
            <a:noFill/>
            <a:ln w="9525">
              <a:noFill/>
              <a:miter lim="800000"/>
              <a:headEnd/>
              <a:tailEnd/>
            </a:ln>
          </p:spPr>
        </p:pic>
        <p:pic>
          <p:nvPicPr>
            <p:cNvPr id="17444" name="Picture 9" descr="nasa.gif"/>
            <p:cNvPicPr>
              <a:picLocks noChangeAspect="1"/>
            </p:cNvPicPr>
            <p:nvPr/>
          </p:nvPicPr>
          <p:blipFill>
            <a:blip r:embed="rId4" cstate="print">
              <a:clrChange>
                <a:clrFrom>
                  <a:srgbClr val="FFFFFF"/>
                </a:clrFrom>
                <a:clrTo>
                  <a:srgbClr val="FFFFFF">
                    <a:alpha val="0"/>
                  </a:srgbClr>
                </a:clrTo>
              </a:clrChange>
            </a:blip>
            <a:srcRect/>
            <a:stretch>
              <a:fillRect/>
            </a:stretch>
          </p:blipFill>
          <p:spPr bwMode="auto">
            <a:xfrm>
              <a:off x="8229600" y="6143625"/>
              <a:ext cx="857250" cy="714375"/>
            </a:xfrm>
            <a:prstGeom prst="rect">
              <a:avLst/>
            </a:prstGeom>
            <a:noFill/>
            <a:ln w="9525">
              <a:noFill/>
              <a:miter lim="800000"/>
              <a:headEnd/>
              <a:tailEnd/>
            </a:ln>
          </p:spPr>
        </p:pic>
        <p:grpSp>
          <p:nvGrpSpPr>
            <p:cNvPr id="17445" name="Group 11"/>
            <p:cNvGrpSpPr>
              <a:grpSpLocks/>
            </p:cNvGrpSpPr>
            <p:nvPr/>
          </p:nvGrpSpPr>
          <p:grpSpPr bwMode="auto">
            <a:xfrm>
              <a:off x="2286000" y="6525768"/>
              <a:ext cx="5784521" cy="179832"/>
              <a:chOff x="2514600" y="5916168"/>
              <a:chExt cx="5784521" cy="179832"/>
            </a:xfrm>
          </p:grpSpPr>
          <p:sp>
            <p:nvSpPr>
              <p:cNvPr id="17447" name="Line 13"/>
              <p:cNvSpPr>
                <a:spLocks noChangeShapeType="1"/>
              </p:cNvSpPr>
              <p:nvPr/>
            </p:nvSpPr>
            <p:spPr bwMode="auto">
              <a:xfrm>
                <a:off x="2697480" y="5916168"/>
                <a:ext cx="5601641" cy="0"/>
              </a:xfrm>
              <a:prstGeom prst="line">
                <a:avLst/>
              </a:prstGeom>
              <a:noFill/>
              <a:ln w="38100">
                <a:solidFill>
                  <a:srgbClr val="CC0000"/>
                </a:solidFill>
                <a:round/>
                <a:headEnd/>
                <a:tailEnd/>
              </a:ln>
            </p:spPr>
            <p:txBody>
              <a:bodyPr/>
              <a:lstStyle/>
              <a:p>
                <a:endParaRPr lang="en-US"/>
              </a:p>
            </p:txBody>
          </p:sp>
          <p:sp>
            <p:nvSpPr>
              <p:cNvPr id="17448" name="Line 14"/>
              <p:cNvSpPr>
                <a:spLocks noChangeShapeType="1"/>
              </p:cNvSpPr>
              <p:nvPr/>
            </p:nvSpPr>
            <p:spPr bwMode="auto">
              <a:xfrm>
                <a:off x="2603123" y="6007608"/>
                <a:ext cx="5604700" cy="0"/>
              </a:xfrm>
              <a:prstGeom prst="line">
                <a:avLst/>
              </a:prstGeom>
              <a:noFill/>
              <a:ln w="38100">
                <a:solidFill>
                  <a:srgbClr val="CC0000"/>
                </a:solidFill>
                <a:round/>
                <a:headEnd/>
                <a:tailEnd/>
              </a:ln>
            </p:spPr>
            <p:txBody>
              <a:bodyPr/>
              <a:lstStyle/>
              <a:p>
                <a:endParaRPr lang="en-US"/>
              </a:p>
            </p:txBody>
          </p:sp>
          <p:sp>
            <p:nvSpPr>
              <p:cNvPr id="17449" name="Line 15"/>
              <p:cNvSpPr>
                <a:spLocks noChangeShapeType="1"/>
              </p:cNvSpPr>
              <p:nvPr/>
            </p:nvSpPr>
            <p:spPr bwMode="auto">
              <a:xfrm>
                <a:off x="2514600" y="6096000"/>
                <a:ext cx="5601641" cy="0"/>
              </a:xfrm>
              <a:prstGeom prst="line">
                <a:avLst/>
              </a:prstGeom>
              <a:noFill/>
              <a:ln w="38100">
                <a:solidFill>
                  <a:srgbClr val="CC0000"/>
                </a:solidFill>
                <a:round/>
                <a:headEnd/>
                <a:tailEnd/>
              </a:ln>
            </p:spPr>
            <p:txBody>
              <a:bodyPr/>
              <a:lstStyle/>
              <a:p>
                <a:endParaRPr lang="en-US"/>
              </a:p>
            </p:txBody>
          </p:sp>
        </p:grpSp>
        <p:sp>
          <p:nvSpPr>
            <p:cNvPr id="12" name="Text Box 16"/>
            <p:cNvSpPr txBox="1">
              <a:spLocks noChangeArrowheads="1"/>
            </p:cNvSpPr>
            <p:nvPr/>
          </p:nvSpPr>
          <p:spPr bwMode="auto">
            <a:xfrm>
              <a:off x="2667000" y="6245225"/>
              <a:ext cx="5173663" cy="292100"/>
            </a:xfrm>
            <a:prstGeom prst="rect">
              <a:avLst/>
            </a:prstGeom>
            <a:noFill/>
            <a:ln w="9525">
              <a:noFill/>
              <a:miter lim="800000"/>
              <a:headEnd/>
              <a:tailEnd/>
            </a:ln>
            <a:effectLst/>
          </p:spPr>
          <p:txBody>
            <a:bodyPr wrap="none">
              <a:spAutoFit/>
            </a:bodyPr>
            <a:lstStyle/>
            <a:p>
              <a:pPr>
                <a:defRPr/>
              </a:pPr>
              <a:r>
                <a:rPr lang="en-US" sz="1300" b="1" dirty="0">
                  <a:solidFill>
                    <a:schemeClr val="bg1">
                      <a:lumMod val="50000"/>
                    </a:schemeClr>
                  </a:solidFill>
                  <a:latin typeface="+mn-lt"/>
                </a:rPr>
                <a:t>transitioning unique NASA data and research technologies to operations</a:t>
              </a:r>
            </a:p>
          </p:txBody>
        </p:sp>
      </p:grpSp>
      <p:sp>
        <p:nvSpPr>
          <p:cNvPr id="17411" name="Title 15"/>
          <p:cNvSpPr>
            <a:spLocks noGrp="1"/>
          </p:cNvSpPr>
          <p:nvPr>
            <p:ph type="title"/>
          </p:nvPr>
        </p:nvSpPr>
        <p:spPr>
          <a:xfrm>
            <a:off x="457200" y="884238"/>
            <a:ext cx="8229600" cy="1143000"/>
          </a:xfrm>
        </p:spPr>
        <p:txBody>
          <a:bodyPr/>
          <a:lstStyle/>
          <a:p>
            <a:pPr eaLnBrk="1" hangingPunct="1"/>
            <a:endParaRPr lang="en-US" smtClean="0"/>
          </a:p>
        </p:txBody>
      </p:sp>
      <p:sp>
        <p:nvSpPr>
          <p:cNvPr id="17412" name="Content Placeholder 16"/>
          <p:cNvSpPr>
            <a:spLocks noGrp="1"/>
          </p:cNvSpPr>
          <p:nvPr>
            <p:ph idx="1"/>
          </p:nvPr>
        </p:nvSpPr>
        <p:spPr>
          <a:xfrm>
            <a:off x="457200" y="1600200"/>
            <a:ext cx="4495800" cy="4525963"/>
          </a:xfrm>
        </p:spPr>
        <p:txBody>
          <a:bodyPr/>
          <a:lstStyle/>
          <a:p>
            <a:pPr eaLnBrk="1" hangingPunct="1"/>
            <a:endParaRPr lang="en-US" sz="2000" smtClean="0"/>
          </a:p>
        </p:txBody>
      </p:sp>
      <p:sp>
        <p:nvSpPr>
          <p:cNvPr id="13" name="Rectangle 12"/>
          <p:cNvSpPr/>
          <p:nvPr/>
        </p:nvSpPr>
        <p:spPr>
          <a:xfrm>
            <a:off x="4572000" y="609600"/>
            <a:ext cx="4572000" cy="548640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Rectangle 13"/>
          <p:cNvSpPr/>
          <p:nvPr/>
        </p:nvSpPr>
        <p:spPr>
          <a:xfrm>
            <a:off x="0" y="609600"/>
            <a:ext cx="4572000" cy="5486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6" name="Picture 5" descr="20090107_0915_GOES_FD_ABQcrop1.png"/>
          <p:cNvPicPr>
            <a:picLocks noChangeAspect="1" noChangeArrowheads="1"/>
          </p:cNvPicPr>
          <p:nvPr/>
        </p:nvPicPr>
        <p:blipFill>
          <a:blip r:embed="rId5" cstate="print"/>
          <a:srcRect/>
          <a:stretch>
            <a:fillRect/>
          </a:stretch>
        </p:blipFill>
        <p:spPr bwMode="auto">
          <a:xfrm>
            <a:off x="4606925" y="1066800"/>
            <a:ext cx="2209800" cy="2209800"/>
          </a:xfrm>
          <a:prstGeom prst="rect">
            <a:avLst/>
          </a:prstGeom>
          <a:noFill/>
          <a:ln w="9525">
            <a:noFill/>
            <a:miter lim="800000"/>
            <a:headEnd/>
            <a:tailEnd/>
          </a:ln>
        </p:spPr>
      </p:pic>
      <p:pic>
        <p:nvPicPr>
          <p:cNvPr id="17" name="Picture 6" descr="20090107_0915_GOES_LCB_ABQcrop1.png"/>
          <p:cNvPicPr>
            <a:picLocks noChangeAspect="1" noChangeArrowheads="1"/>
          </p:cNvPicPr>
          <p:nvPr/>
        </p:nvPicPr>
        <p:blipFill>
          <a:blip r:embed="rId6" cstate="print"/>
          <a:srcRect/>
          <a:stretch>
            <a:fillRect/>
          </a:stretch>
        </p:blipFill>
        <p:spPr bwMode="auto">
          <a:xfrm>
            <a:off x="6892925" y="1066800"/>
            <a:ext cx="2209800" cy="2209800"/>
          </a:xfrm>
          <a:prstGeom prst="rect">
            <a:avLst/>
          </a:prstGeom>
          <a:noFill/>
          <a:ln w="9525">
            <a:noFill/>
            <a:miter lim="800000"/>
            <a:headEnd/>
            <a:tailEnd/>
          </a:ln>
        </p:spPr>
      </p:pic>
      <p:pic>
        <p:nvPicPr>
          <p:cNvPr id="18" name="Picture 4" descr="20090107_0934_MODIS_fog_ABQcrop1.png"/>
          <p:cNvPicPr>
            <a:picLocks noChangeAspect="1" noChangeArrowheads="1"/>
          </p:cNvPicPr>
          <p:nvPr/>
        </p:nvPicPr>
        <p:blipFill>
          <a:blip r:embed="rId7" cstate="print"/>
          <a:srcRect/>
          <a:stretch>
            <a:fillRect/>
          </a:stretch>
        </p:blipFill>
        <p:spPr bwMode="auto">
          <a:xfrm>
            <a:off x="4606925" y="3352800"/>
            <a:ext cx="2209800" cy="2209800"/>
          </a:xfrm>
          <a:prstGeom prst="rect">
            <a:avLst/>
          </a:prstGeom>
          <a:noFill/>
          <a:ln w="9525">
            <a:noFill/>
            <a:miter lim="800000"/>
            <a:headEnd/>
            <a:tailEnd/>
          </a:ln>
        </p:spPr>
      </p:pic>
      <p:sp>
        <p:nvSpPr>
          <p:cNvPr id="17418" name="Rectangle 7"/>
          <p:cNvSpPr>
            <a:spLocks noChangeArrowheads="1"/>
          </p:cNvSpPr>
          <p:nvPr/>
        </p:nvSpPr>
        <p:spPr bwMode="auto">
          <a:xfrm>
            <a:off x="0" y="4343400"/>
            <a:ext cx="9144000" cy="0"/>
          </a:xfrm>
          <a:prstGeom prst="rect">
            <a:avLst/>
          </a:prstGeom>
          <a:noFill/>
          <a:ln w="9525">
            <a:noFill/>
            <a:miter lim="800000"/>
            <a:headEnd/>
            <a:tailEnd/>
          </a:ln>
        </p:spPr>
        <p:txBody>
          <a:bodyPr wrap="none" anchor="ctr">
            <a:spAutoFit/>
          </a:bodyPr>
          <a:lstStyle/>
          <a:p>
            <a:r>
              <a:rPr lang="en-US" sz="1100">
                <a:ea typeface="Calibri" pitchFamily="34" charset="0"/>
                <a:cs typeface="Times New Roman" pitchFamily="18" charset="0"/>
              </a:rPr>
              <a:t>   </a:t>
            </a:r>
            <a:endParaRPr lang="en-US">
              <a:ea typeface="Calibri" pitchFamily="34" charset="0"/>
              <a:cs typeface="Times New Roman" pitchFamily="18" charset="0"/>
            </a:endParaRPr>
          </a:p>
        </p:txBody>
      </p:sp>
      <p:sp>
        <p:nvSpPr>
          <p:cNvPr id="17419" name="Rectangle 8"/>
          <p:cNvSpPr>
            <a:spLocks noChangeArrowheads="1"/>
          </p:cNvSpPr>
          <p:nvPr/>
        </p:nvSpPr>
        <p:spPr bwMode="auto">
          <a:xfrm>
            <a:off x="0" y="7010400"/>
            <a:ext cx="9144000" cy="0"/>
          </a:xfrm>
          <a:prstGeom prst="rect">
            <a:avLst/>
          </a:prstGeom>
          <a:noFill/>
          <a:ln w="9525">
            <a:noFill/>
            <a:miter lim="800000"/>
            <a:headEnd/>
            <a:tailEnd/>
          </a:ln>
        </p:spPr>
        <p:txBody>
          <a:bodyPr wrap="none" anchor="ctr">
            <a:spAutoFit/>
          </a:bodyPr>
          <a:lstStyle/>
          <a:p>
            <a:endParaRPr lang="en-US"/>
          </a:p>
        </p:txBody>
      </p:sp>
      <p:sp>
        <p:nvSpPr>
          <p:cNvPr id="17420" name="Rectangle 9"/>
          <p:cNvSpPr>
            <a:spLocks noChangeArrowheads="1"/>
          </p:cNvSpPr>
          <p:nvPr/>
        </p:nvSpPr>
        <p:spPr bwMode="auto">
          <a:xfrm>
            <a:off x="0" y="10287000"/>
            <a:ext cx="9144000" cy="0"/>
          </a:xfrm>
          <a:prstGeom prst="rect">
            <a:avLst/>
          </a:prstGeom>
          <a:noFill/>
          <a:ln w="9525">
            <a:noFill/>
            <a:miter lim="800000"/>
            <a:headEnd/>
            <a:tailEnd/>
          </a:ln>
        </p:spPr>
        <p:txBody>
          <a:bodyPr wrap="none" anchor="ctr">
            <a:spAutoFit/>
          </a:bodyPr>
          <a:lstStyle/>
          <a:p>
            <a:r>
              <a:rPr lang="en-US" sz="1100">
                <a:ea typeface="Calibri" pitchFamily="34" charset="0"/>
                <a:cs typeface="Times New Roman" pitchFamily="18" charset="0"/>
              </a:rPr>
              <a:t>   </a:t>
            </a:r>
            <a:endParaRPr lang="en-US">
              <a:ea typeface="Calibri" pitchFamily="34" charset="0"/>
              <a:cs typeface="Times New Roman" pitchFamily="18" charset="0"/>
            </a:endParaRPr>
          </a:p>
        </p:txBody>
      </p:sp>
      <p:pic>
        <p:nvPicPr>
          <p:cNvPr id="22" name="Picture 5" descr="20090107_0934_MODIS_fog_1km_ABQcrop1.png"/>
          <p:cNvPicPr>
            <a:picLocks noChangeAspect="1" noChangeArrowheads="1"/>
          </p:cNvPicPr>
          <p:nvPr/>
        </p:nvPicPr>
        <p:blipFill>
          <a:blip r:embed="rId8" cstate="print"/>
          <a:srcRect/>
          <a:stretch>
            <a:fillRect/>
          </a:stretch>
        </p:blipFill>
        <p:spPr bwMode="auto">
          <a:xfrm>
            <a:off x="6892925" y="3352800"/>
            <a:ext cx="2209800" cy="2209800"/>
          </a:xfrm>
          <a:prstGeom prst="rect">
            <a:avLst/>
          </a:prstGeom>
          <a:noFill/>
          <a:ln w="9525">
            <a:noFill/>
            <a:miter lim="800000"/>
            <a:headEnd/>
            <a:tailEnd/>
          </a:ln>
        </p:spPr>
      </p:pic>
      <p:sp>
        <p:nvSpPr>
          <p:cNvPr id="24" name="TextBox 23"/>
          <p:cNvSpPr txBox="1"/>
          <p:nvPr/>
        </p:nvSpPr>
        <p:spPr>
          <a:xfrm>
            <a:off x="6511925" y="1382713"/>
            <a:ext cx="858838" cy="341312"/>
          </a:xfrm>
          <a:prstGeom prst="roundRect">
            <a:avLst/>
          </a:prstGeom>
          <a:solidFill>
            <a:schemeClr val="accent6">
              <a:lumMod val="40000"/>
              <a:lumOff val="60000"/>
            </a:schemeClr>
          </a:solidFill>
        </p:spPr>
        <p:txBody>
          <a:bodyPr>
            <a:spAutoFit/>
          </a:bodyPr>
          <a:lstStyle/>
          <a:p>
            <a:pPr algn="ctr">
              <a:defRPr/>
            </a:pPr>
            <a:r>
              <a:rPr lang="en-US" sz="1400" b="1"/>
              <a:t>0915 Z</a:t>
            </a:r>
          </a:p>
        </p:txBody>
      </p:sp>
      <p:sp>
        <p:nvSpPr>
          <p:cNvPr id="25" name="TextBox 24"/>
          <p:cNvSpPr txBox="1"/>
          <p:nvPr/>
        </p:nvSpPr>
        <p:spPr>
          <a:xfrm>
            <a:off x="6511925" y="3733800"/>
            <a:ext cx="858838" cy="341313"/>
          </a:xfrm>
          <a:prstGeom prst="roundRect">
            <a:avLst/>
          </a:prstGeom>
          <a:solidFill>
            <a:schemeClr val="accent6">
              <a:lumMod val="40000"/>
              <a:lumOff val="60000"/>
            </a:schemeClr>
          </a:solidFill>
        </p:spPr>
        <p:txBody>
          <a:bodyPr>
            <a:spAutoFit/>
          </a:bodyPr>
          <a:lstStyle/>
          <a:p>
            <a:pPr algn="ctr">
              <a:defRPr/>
            </a:pPr>
            <a:r>
              <a:rPr lang="en-US" sz="1400" b="1"/>
              <a:t>0934 Z</a:t>
            </a:r>
          </a:p>
        </p:txBody>
      </p:sp>
      <p:sp>
        <p:nvSpPr>
          <p:cNvPr id="17424" name="Rectangle 12"/>
          <p:cNvSpPr>
            <a:spLocks noChangeArrowheads="1"/>
          </p:cNvSpPr>
          <p:nvPr/>
        </p:nvSpPr>
        <p:spPr bwMode="auto">
          <a:xfrm>
            <a:off x="0" y="609600"/>
            <a:ext cx="9144000" cy="0"/>
          </a:xfrm>
          <a:prstGeom prst="rect">
            <a:avLst/>
          </a:prstGeom>
          <a:noFill/>
          <a:ln w="9525">
            <a:noFill/>
            <a:miter lim="800000"/>
            <a:headEnd/>
            <a:tailEnd/>
          </a:ln>
        </p:spPr>
        <p:txBody>
          <a:bodyPr wrap="none" anchor="ctr">
            <a:spAutoFit/>
          </a:bodyPr>
          <a:lstStyle/>
          <a:p>
            <a:endParaRPr lang="en-US"/>
          </a:p>
        </p:txBody>
      </p:sp>
      <p:pic>
        <p:nvPicPr>
          <p:cNvPr id="17425" name="Picture 7" descr="20090107_0515_GOES_FD_ABQcrop1.png"/>
          <p:cNvPicPr>
            <a:picLocks noChangeAspect="1" noChangeArrowheads="1"/>
          </p:cNvPicPr>
          <p:nvPr/>
        </p:nvPicPr>
        <p:blipFill>
          <a:blip r:embed="rId9" cstate="print"/>
          <a:srcRect/>
          <a:stretch>
            <a:fillRect/>
          </a:stretch>
        </p:blipFill>
        <p:spPr bwMode="auto">
          <a:xfrm>
            <a:off x="55563" y="1066800"/>
            <a:ext cx="2209800" cy="2209800"/>
          </a:xfrm>
          <a:prstGeom prst="rect">
            <a:avLst/>
          </a:prstGeom>
          <a:noFill/>
          <a:ln w="9525">
            <a:noFill/>
            <a:miter lim="800000"/>
            <a:headEnd/>
            <a:tailEnd/>
          </a:ln>
        </p:spPr>
      </p:pic>
      <p:sp>
        <p:nvSpPr>
          <p:cNvPr id="17426" name="Rectangle 13"/>
          <p:cNvSpPr>
            <a:spLocks noChangeArrowheads="1"/>
          </p:cNvSpPr>
          <p:nvPr/>
        </p:nvSpPr>
        <p:spPr bwMode="auto">
          <a:xfrm>
            <a:off x="0" y="3886200"/>
            <a:ext cx="9144000" cy="0"/>
          </a:xfrm>
          <a:prstGeom prst="rect">
            <a:avLst/>
          </a:prstGeom>
          <a:noFill/>
          <a:ln w="9525">
            <a:noFill/>
            <a:miter lim="800000"/>
            <a:headEnd/>
            <a:tailEnd/>
          </a:ln>
        </p:spPr>
        <p:txBody>
          <a:bodyPr wrap="none" anchor="ctr">
            <a:spAutoFit/>
          </a:bodyPr>
          <a:lstStyle/>
          <a:p>
            <a:r>
              <a:rPr lang="en-US" sz="1100">
                <a:ea typeface="Calibri" pitchFamily="34" charset="0"/>
                <a:cs typeface="Times New Roman" pitchFamily="18" charset="0"/>
              </a:rPr>
              <a:t>   </a:t>
            </a:r>
            <a:endParaRPr lang="en-US">
              <a:ea typeface="Calibri" pitchFamily="34" charset="0"/>
              <a:cs typeface="Times New Roman" pitchFamily="18" charset="0"/>
            </a:endParaRPr>
          </a:p>
        </p:txBody>
      </p:sp>
      <p:pic>
        <p:nvPicPr>
          <p:cNvPr id="17427" name="Picture 9" descr="20090107_0515_GOES_LCB_ABQcrop1.png"/>
          <p:cNvPicPr>
            <a:picLocks noChangeAspect="1" noChangeArrowheads="1"/>
          </p:cNvPicPr>
          <p:nvPr/>
        </p:nvPicPr>
        <p:blipFill>
          <a:blip r:embed="rId10" cstate="print"/>
          <a:srcRect/>
          <a:stretch>
            <a:fillRect/>
          </a:stretch>
        </p:blipFill>
        <p:spPr bwMode="auto">
          <a:xfrm>
            <a:off x="2341563" y="1066800"/>
            <a:ext cx="2209800" cy="2209800"/>
          </a:xfrm>
          <a:prstGeom prst="rect">
            <a:avLst/>
          </a:prstGeom>
          <a:noFill/>
          <a:ln w="9525">
            <a:noFill/>
            <a:miter lim="800000"/>
            <a:headEnd/>
            <a:tailEnd/>
          </a:ln>
        </p:spPr>
      </p:pic>
      <p:pic>
        <p:nvPicPr>
          <p:cNvPr id="17428" name="Picture 12" descr="20090107_0521_MODIS_fog_ABQcrop1.png"/>
          <p:cNvPicPr>
            <a:picLocks noChangeAspect="1" noChangeArrowheads="1"/>
          </p:cNvPicPr>
          <p:nvPr/>
        </p:nvPicPr>
        <p:blipFill>
          <a:blip r:embed="rId11" cstate="print"/>
          <a:srcRect/>
          <a:stretch>
            <a:fillRect/>
          </a:stretch>
        </p:blipFill>
        <p:spPr bwMode="auto">
          <a:xfrm>
            <a:off x="55563" y="3352800"/>
            <a:ext cx="2209800" cy="2209800"/>
          </a:xfrm>
          <a:prstGeom prst="rect">
            <a:avLst/>
          </a:prstGeom>
          <a:noFill/>
          <a:ln w="9525">
            <a:noFill/>
            <a:miter lim="800000"/>
            <a:headEnd/>
            <a:tailEnd/>
          </a:ln>
        </p:spPr>
      </p:pic>
      <p:pic>
        <p:nvPicPr>
          <p:cNvPr id="17429" name="Picture 11" descr="20090107_0521_MODIS_fog_1km_ABQcrop1.png"/>
          <p:cNvPicPr>
            <a:picLocks noChangeAspect="1" noChangeArrowheads="1"/>
          </p:cNvPicPr>
          <p:nvPr/>
        </p:nvPicPr>
        <p:blipFill>
          <a:blip r:embed="rId12" cstate="print"/>
          <a:srcRect/>
          <a:stretch>
            <a:fillRect/>
          </a:stretch>
        </p:blipFill>
        <p:spPr bwMode="auto">
          <a:xfrm>
            <a:off x="2341563" y="3352800"/>
            <a:ext cx="2209800" cy="2209800"/>
          </a:xfrm>
          <a:prstGeom prst="rect">
            <a:avLst/>
          </a:prstGeom>
          <a:noFill/>
          <a:ln w="9525">
            <a:noFill/>
            <a:miter lim="800000"/>
            <a:headEnd/>
            <a:tailEnd/>
          </a:ln>
        </p:spPr>
      </p:pic>
      <p:sp>
        <p:nvSpPr>
          <p:cNvPr id="32" name="TextBox 31"/>
          <p:cNvSpPr txBox="1"/>
          <p:nvPr/>
        </p:nvSpPr>
        <p:spPr>
          <a:xfrm>
            <a:off x="1960563" y="1371600"/>
            <a:ext cx="858837" cy="341313"/>
          </a:xfrm>
          <a:prstGeom prst="roundRect">
            <a:avLst/>
          </a:prstGeom>
          <a:solidFill>
            <a:schemeClr val="accent6">
              <a:lumMod val="40000"/>
              <a:lumOff val="60000"/>
            </a:schemeClr>
          </a:solidFill>
        </p:spPr>
        <p:txBody>
          <a:bodyPr>
            <a:spAutoFit/>
          </a:bodyPr>
          <a:lstStyle/>
          <a:p>
            <a:pPr algn="ctr">
              <a:defRPr/>
            </a:pPr>
            <a:r>
              <a:rPr lang="en-US" sz="1400" b="1"/>
              <a:t>0515 Z</a:t>
            </a:r>
          </a:p>
        </p:txBody>
      </p:sp>
      <p:sp>
        <p:nvSpPr>
          <p:cNvPr id="33" name="TextBox 32"/>
          <p:cNvSpPr txBox="1"/>
          <p:nvPr/>
        </p:nvSpPr>
        <p:spPr>
          <a:xfrm>
            <a:off x="1960563" y="3733800"/>
            <a:ext cx="858837" cy="341313"/>
          </a:xfrm>
          <a:prstGeom prst="roundRect">
            <a:avLst/>
          </a:prstGeom>
          <a:solidFill>
            <a:schemeClr val="accent6">
              <a:lumMod val="40000"/>
              <a:lumOff val="60000"/>
            </a:schemeClr>
          </a:solidFill>
        </p:spPr>
        <p:txBody>
          <a:bodyPr>
            <a:spAutoFit/>
          </a:bodyPr>
          <a:lstStyle/>
          <a:p>
            <a:pPr algn="ctr">
              <a:defRPr/>
            </a:pPr>
            <a:r>
              <a:rPr lang="en-US" sz="1400" b="1"/>
              <a:t>0521 Z</a:t>
            </a:r>
          </a:p>
        </p:txBody>
      </p:sp>
      <p:sp>
        <p:nvSpPr>
          <p:cNvPr id="34" name="TextBox 33"/>
          <p:cNvSpPr txBox="1"/>
          <p:nvPr/>
        </p:nvSpPr>
        <p:spPr>
          <a:xfrm>
            <a:off x="228600" y="685800"/>
            <a:ext cx="4114800" cy="381000"/>
          </a:xfrm>
          <a:prstGeom prst="rect">
            <a:avLst/>
          </a:prstGeom>
          <a:noFill/>
        </p:spPr>
        <p:txBody>
          <a:bodyPr>
            <a:spAutoFit/>
          </a:bodyPr>
          <a:lstStyle/>
          <a:p>
            <a:pPr>
              <a:defRPr/>
            </a:pPr>
            <a:r>
              <a:rPr lang="en-US"/>
              <a:t>    Fog Depth		LCB	</a:t>
            </a:r>
            <a:endParaRPr lang="en-US">
              <a:solidFill>
                <a:schemeClr val="accent3"/>
              </a:solidFill>
            </a:endParaRPr>
          </a:p>
        </p:txBody>
      </p:sp>
      <p:sp>
        <p:nvSpPr>
          <p:cNvPr id="35" name="TextBox 34"/>
          <p:cNvSpPr txBox="1"/>
          <p:nvPr/>
        </p:nvSpPr>
        <p:spPr>
          <a:xfrm>
            <a:off x="381000" y="5562600"/>
            <a:ext cx="3810000" cy="369888"/>
          </a:xfrm>
          <a:prstGeom prst="rect">
            <a:avLst/>
          </a:prstGeom>
          <a:noFill/>
        </p:spPr>
        <p:txBody>
          <a:bodyPr>
            <a:spAutoFit/>
          </a:bodyPr>
          <a:lstStyle/>
          <a:p>
            <a:pPr>
              <a:defRPr/>
            </a:pPr>
            <a:r>
              <a:rPr lang="en-US"/>
              <a:t>    MODIS 4km	        MODIS 1km</a:t>
            </a:r>
            <a:endParaRPr lang="en-US">
              <a:solidFill>
                <a:schemeClr val="accent3"/>
              </a:solidFill>
            </a:endParaRPr>
          </a:p>
        </p:txBody>
      </p:sp>
      <p:graphicFrame>
        <p:nvGraphicFramePr>
          <p:cNvPr id="23" name="Table 22"/>
          <p:cNvGraphicFramePr>
            <a:graphicFrameLocks noGrp="1"/>
          </p:cNvGraphicFramePr>
          <p:nvPr/>
        </p:nvGraphicFramePr>
        <p:xfrm>
          <a:off x="2054225" y="2286000"/>
          <a:ext cx="5105400" cy="1371600"/>
        </p:xfrm>
        <a:graphic>
          <a:graphicData uri="http://schemas.openxmlformats.org/drawingml/2006/table">
            <a:tbl>
              <a:tblPr/>
              <a:tblGrid>
                <a:gridCol w="5105400"/>
              </a:tblGrid>
              <a:tr h="1022641">
                <a:tc>
                  <a:txBody>
                    <a:bodyPr/>
                    <a:lstStyle/>
                    <a:p>
                      <a:pPr marL="0" marR="0">
                        <a:spcBef>
                          <a:spcPts val="0"/>
                        </a:spcBef>
                        <a:spcAft>
                          <a:spcPts val="0"/>
                        </a:spcAft>
                      </a:pPr>
                      <a:r>
                        <a:rPr lang="en-US" sz="1000" b="0" smtClean="0">
                          <a:solidFill>
                            <a:srgbClr val="4F81BD"/>
                          </a:solidFill>
                          <a:latin typeface="Calibri"/>
                          <a:ea typeface="Times New Roman"/>
                          <a:cs typeface="Times New Roman"/>
                        </a:rPr>
                        <a:t>KGUP 091053Z AUTO 00000KT 10SM CLR M09/M11 A3001 RMK AO2 SLP183 T10891111</a:t>
                      </a:r>
                    </a:p>
                    <a:p>
                      <a:pPr marL="0" marR="0">
                        <a:spcBef>
                          <a:spcPts val="0"/>
                        </a:spcBef>
                        <a:spcAft>
                          <a:spcPts val="0"/>
                        </a:spcAft>
                      </a:pPr>
                      <a:r>
                        <a:rPr lang="en-US" sz="1000" b="0" smtClean="0">
                          <a:solidFill>
                            <a:srgbClr val="4F81BD"/>
                          </a:solidFill>
                          <a:latin typeface="Calibri"/>
                          <a:ea typeface="Times New Roman"/>
                          <a:cs typeface="Times New Roman"/>
                        </a:rPr>
                        <a:t>KGUP 091006Z AUTO 00000KT 3SM BR CLR M11/M12 A3003 RMK AO2</a:t>
                      </a:r>
                    </a:p>
                    <a:p>
                      <a:pPr marL="0" marR="0">
                        <a:spcBef>
                          <a:spcPts val="0"/>
                        </a:spcBef>
                        <a:spcAft>
                          <a:spcPts val="0"/>
                        </a:spcAft>
                      </a:pPr>
                      <a:r>
                        <a:rPr lang="en-US" sz="1000" b="0" smtClean="0">
                          <a:solidFill>
                            <a:srgbClr val="FF0000"/>
                          </a:solidFill>
                          <a:latin typeface="Calibri"/>
                          <a:ea typeface="Times New Roman"/>
                          <a:cs typeface="Times New Roman"/>
                        </a:rPr>
                        <a:t>KGUP 091000Z AUTO 00000KT 1 3/4SM BR CLR M11/M12 A3002 RMK AO2</a:t>
                      </a:r>
                    </a:p>
                    <a:p>
                      <a:pPr marL="0" marR="0">
                        <a:spcBef>
                          <a:spcPts val="0"/>
                        </a:spcBef>
                        <a:spcAft>
                          <a:spcPts val="0"/>
                        </a:spcAft>
                      </a:pPr>
                      <a:r>
                        <a:rPr lang="en-US" sz="1000" b="0" smtClean="0">
                          <a:solidFill>
                            <a:srgbClr val="4F81BD"/>
                          </a:solidFill>
                          <a:latin typeface="Calibri"/>
                          <a:ea typeface="Times New Roman"/>
                          <a:cs typeface="Times New Roman"/>
                        </a:rPr>
                        <a:t>KGUP </a:t>
                      </a:r>
                      <a:r>
                        <a:rPr lang="en-US" sz="1000" b="0">
                          <a:solidFill>
                            <a:srgbClr val="4F81BD"/>
                          </a:solidFill>
                          <a:latin typeface="Calibri"/>
                          <a:ea typeface="Times New Roman"/>
                          <a:cs typeface="Times New Roman"/>
                        </a:rPr>
                        <a:t>070953Z AUTO 00000KT 10SM CLR M16/M18 A3015 RMK AO2 SLP301 T11611178</a:t>
                      </a:r>
                      <a:br>
                        <a:rPr lang="en-US" sz="1000" b="0">
                          <a:solidFill>
                            <a:srgbClr val="4F81BD"/>
                          </a:solidFill>
                          <a:latin typeface="Calibri"/>
                          <a:ea typeface="Times New Roman"/>
                          <a:cs typeface="Times New Roman"/>
                        </a:rPr>
                      </a:br>
                      <a:r>
                        <a:rPr lang="en-US" sz="1000" b="0">
                          <a:solidFill>
                            <a:srgbClr val="4F81BD"/>
                          </a:solidFill>
                          <a:latin typeface="Calibri"/>
                          <a:ea typeface="Times New Roman"/>
                          <a:cs typeface="Times New Roman"/>
                        </a:rPr>
                        <a:t>KGUP 070853Z AUTO 00000KT 7SM CLR M14/M16 A3015 RMK AO2 SLP295 T11441161 53006</a:t>
                      </a:r>
                      <a:br>
                        <a:rPr lang="en-US" sz="1000" b="0">
                          <a:solidFill>
                            <a:srgbClr val="4F81BD"/>
                          </a:solidFill>
                          <a:latin typeface="Calibri"/>
                          <a:ea typeface="Times New Roman"/>
                          <a:cs typeface="Times New Roman"/>
                        </a:rPr>
                      </a:br>
                      <a:r>
                        <a:rPr lang="en-US" sz="1000" b="0">
                          <a:solidFill>
                            <a:srgbClr val="4F81BD"/>
                          </a:solidFill>
                          <a:latin typeface="Calibri"/>
                          <a:ea typeface="Times New Roman"/>
                          <a:cs typeface="Times New Roman"/>
                        </a:rPr>
                        <a:t>KGUP 070849Z AUTO 00000KT 2 1/2SM BR CLR M15/M17 A3014 RMK AO2</a:t>
                      </a:r>
                      <a:br>
                        <a:rPr lang="en-US" sz="1000" b="0">
                          <a:solidFill>
                            <a:srgbClr val="4F81BD"/>
                          </a:solidFill>
                          <a:latin typeface="Calibri"/>
                          <a:ea typeface="Times New Roman"/>
                          <a:cs typeface="Times New Roman"/>
                        </a:rPr>
                      </a:br>
                      <a:r>
                        <a:rPr lang="en-US" sz="1000" b="0">
                          <a:solidFill>
                            <a:srgbClr val="4F81BD"/>
                          </a:solidFill>
                          <a:latin typeface="Calibri"/>
                          <a:ea typeface="Times New Roman"/>
                          <a:cs typeface="Times New Roman"/>
                        </a:rPr>
                        <a:t>KGUP 070820Z AUTO 00000KT 5SM BR CLR M15/M17 A3013 RMK AO2</a:t>
                      </a:r>
                      <a:br>
                        <a:rPr lang="en-US" sz="1000" b="0">
                          <a:solidFill>
                            <a:srgbClr val="4F81BD"/>
                          </a:solidFill>
                          <a:latin typeface="Calibri"/>
                          <a:ea typeface="Times New Roman"/>
                          <a:cs typeface="Times New Roman"/>
                        </a:rPr>
                      </a:br>
                      <a:r>
                        <a:rPr lang="en-US" sz="1000" b="0">
                          <a:solidFill>
                            <a:srgbClr val="4F81BD"/>
                          </a:solidFill>
                          <a:latin typeface="Calibri"/>
                          <a:ea typeface="Times New Roman"/>
                          <a:cs typeface="Times New Roman"/>
                        </a:rPr>
                        <a:t>KGUP 070810Z AUTO 00000KT 1 3/4SM BR CLR M16/M18 A3013 RMK AO2</a:t>
                      </a:r>
                      <a:br>
                        <a:rPr lang="en-US" sz="1000" b="0">
                          <a:solidFill>
                            <a:srgbClr val="4F81BD"/>
                          </a:solidFill>
                          <a:latin typeface="Calibri"/>
                          <a:ea typeface="Times New Roman"/>
                          <a:cs typeface="Times New Roman"/>
                        </a:rPr>
                      </a:br>
                      <a:r>
                        <a:rPr lang="en-US" sz="1000" b="0">
                          <a:solidFill>
                            <a:srgbClr val="4F81BD"/>
                          </a:solidFill>
                          <a:latin typeface="Calibri"/>
                          <a:ea typeface="Times New Roman"/>
                          <a:cs typeface="Times New Roman"/>
                        </a:rPr>
                        <a:t>KGUP 070753Z AUTO 00000KT 10SM CLR M15/M17 A3012 RMK AO2 SLP286 T11501167</a:t>
                      </a:r>
                      <a:endParaRPr lang="en-US" sz="800" b="1">
                        <a:solidFill>
                          <a:srgbClr val="4F81BD"/>
                        </a:solidFill>
                        <a:latin typeface="Calibri"/>
                        <a:ea typeface="Calibri"/>
                        <a:cs typeface="Times New Roman"/>
                      </a:endParaRPr>
                    </a:p>
                  </a:txBody>
                  <a:tcPr marL="59765" marR="5976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bl>
          </a:graphicData>
        </a:graphic>
      </p:graphicFrame>
      <p:sp>
        <p:nvSpPr>
          <p:cNvPr id="36" name="Title 15"/>
          <p:cNvSpPr txBox="1">
            <a:spLocks/>
          </p:cNvSpPr>
          <p:nvPr/>
        </p:nvSpPr>
        <p:spPr bwMode="auto">
          <a:xfrm>
            <a:off x="457200" y="-279400"/>
            <a:ext cx="8229600" cy="1143000"/>
          </a:xfrm>
          <a:prstGeom prst="rect">
            <a:avLst/>
          </a:prstGeom>
          <a:noFill/>
          <a:ln w="9525">
            <a:noFill/>
            <a:miter lim="800000"/>
            <a:headEnd/>
            <a:tailEnd/>
          </a:ln>
        </p:spPr>
        <p:txBody>
          <a:bodyPr anchor="ctr"/>
          <a:lstStyle/>
          <a:p>
            <a:pPr algn="ctr">
              <a:defRPr/>
            </a:pPr>
            <a:r>
              <a:rPr lang="en-US" sz="4400">
                <a:latin typeface="+mj-lt"/>
                <a:ea typeface="+mj-ea"/>
                <a:cs typeface="+mj-cs"/>
              </a:rPr>
              <a:t>MODIS Spectral Difference – “Fog”</a:t>
            </a:r>
          </a:p>
        </p:txBody>
      </p:sp>
      <p:sp>
        <p:nvSpPr>
          <p:cNvPr id="37" name="TextBox 36"/>
          <p:cNvSpPr txBox="1"/>
          <p:nvPr/>
        </p:nvSpPr>
        <p:spPr>
          <a:xfrm>
            <a:off x="4759325" y="647700"/>
            <a:ext cx="4114800" cy="381000"/>
          </a:xfrm>
          <a:prstGeom prst="rect">
            <a:avLst/>
          </a:prstGeom>
          <a:noFill/>
        </p:spPr>
        <p:txBody>
          <a:bodyPr>
            <a:spAutoFit/>
          </a:bodyPr>
          <a:lstStyle/>
          <a:p>
            <a:pPr>
              <a:defRPr/>
            </a:pPr>
            <a:r>
              <a:rPr lang="en-US"/>
              <a:t>    Fog Depth		LCB	</a:t>
            </a:r>
            <a:endParaRPr lang="en-US">
              <a:solidFill>
                <a:schemeClr val="accent3"/>
              </a:solidFill>
            </a:endParaRPr>
          </a:p>
        </p:txBody>
      </p:sp>
      <p:sp>
        <p:nvSpPr>
          <p:cNvPr id="38" name="TextBox 37"/>
          <p:cNvSpPr txBox="1"/>
          <p:nvPr/>
        </p:nvSpPr>
        <p:spPr>
          <a:xfrm>
            <a:off x="4953000" y="5562600"/>
            <a:ext cx="3810000" cy="369888"/>
          </a:xfrm>
          <a:prstGeom prst="rect">
            <a:avLst/>
          </a:prstGeom>
          <a:noFill/>
        </p:spPr>
        <p:txBody>
          <a:bodyPr>
            <a:spAutoFit/>
          </a:bodyPr>
          <a:lstStyle/>
          <a:p>
            <a:pPr>
              <a:defRPr/>
            </a:pPr>
            <a:r>
              <a:rPr lang="en-US"/>
              <a:t>    MODIS 4km	        MODIS 1km</a:t>
            </a:r>
            <a:endParaRPr lang="en-US">
              <a:solidFill>
                <a:schemeClr val="accent3"/>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fade">
                                      <p:cBhvr>
                                        <p:cTn id="28" dur="500"/>
                                        <p:tgtEl>
                                          <p:spTgt spid="3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500"/>
                                        <p:tgtEl>
                                          <p:spTgt spid="3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4" grpId="0" animBg="1"/>
      <p:bldP spid="25" grpId="0" animBg="1"/>
      <p:bldP spid="37" grpId="0"/>
      <p:bldP spid="3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Group 7"/>
          <p:cNvGrpSpPr>
            <a:grpSpLocks/>
          </p:cNvGrpSpPr>
          <p:nvPr/>
        </p:nvGrpSpPr>
        <p:grpSpPr bwMode="auto">
          <a:xfrm>
            <a:off x="0" y="6143625"/>
            <a:ext cx="9086850" cy="714375"/>
            <a:chOff x="0" y="6143625"/>
            <a:chExt cx="9086850" cy="714375"/>
          </a:xfrm>
        </p:grpSpPr>
        <p:pic>
          <p:nvPicPr>
            <p:cNvPr id="18445" name="Picture 4" descr="sportredblue.gif"/>
            <p:cNvPicPr>
              <a:picLocks noChangeAspect="1"/>
            </p:cNvPicPr>
            <p:nvPr/>
          </p:nvPicPr>
          <p:blipFill>
            <a:blip r:embed="rId2" cstate="print"/>
            <a:srcRect/>
            <a:stretch>
              <a:fillRect/>
            </a:stretch>
          </p:blipFill>
          <p:spPr bwMode="auto">
            <a:xfrm>
              <a:off x="0" y="6209772"/>
              <a:ext cx="2286000" cy="648228"/>
            </a:xfrm>
            <a:prstGeom prst="rect">
              <a:avLst/>
            </a:prstGeom>
            <a:noFill/>
            <a:ln w="9525">
              <a:noFill/>
              <a:miter lim="800000"/>
              <a:headEnd/>
              <a:tailEnd/>
            </a:ln>
          </p:spPr>
        </p:pic>
        <p:pic>
          <p:nvPicPr>
            <p:cNvPr id="18446" name="Picture 9" descr="nasa.gif"/>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8229600" y="6143625"/>
              <a:ext cx="857250" cy="714375"/>
            </a:xfrm>
            <a:prstGeom prst="rect">
              <a:avLst/>
            </a:prstGeom>
            <a:noFill/>
            <a:ln w="9525">
              <a:noFill/>
              <a:miter lim="800000"/>
              <a:headEnd/>
              <a:tailEnd/>
            </a:ln>
          </p:spPr>
        </p:pic>
        <p:grpSp>
          <p:nvGrpSpPr>
            <p:cNvPr id="18447" name="Group 11"/>
            <p:cNvGrpSpPr>
              <a:grpSpLocks/>
            </p:cNvGrpSpPr>
            <p:nvPr/>
          </p:nvGrpSpPr>
          <p:grpSpPr bwMode="auto">
            <a:xfrm>
              <a:off x="2286000" y="6525768"/>
              <a:ext cx="5784521" cy="179832"/>
              <a:chOff x="2514600" y="5916168"/>
              <a:chExt cx="5784521" cy="179832"/>
            </a:xfrm>
          </p:grpSpPr>
          <p:sp>
            <p:nvSpPr>
              <p:cNvPr id="18449" name="Line 13"/>
              <p:cNvSpPr>
                <a:spLocks noChangeShapeType="1"/>
              </p:cNvSpPr>
              <p:nvPr/>
            </p:nvSpPr>
            <p:spPr bwMode="auto">
              <a:xfrm>
                <a:off x="2697480" y="5916168"/>
                <a:ext cx="5601641" cy="0"/>
              </a:xfrm>
              <a:prstGeom prst="line">
                <a:avLst/>
              </a:prstGeom>
              <a:noFill/>
              <a:ln w="38100">
                <a:solidFill>
                  <a:srgbClr val="CC0000"/>
                </a:solidFill>
                <a:round/>
                <a:headEnd/>
                <a:tailEnd/>
              </a:ln>
            </p:spPr>
            <p:txBody>
              <a:bodyPr/>
              <a:lstStyle/>
              <a:p>
                <a:endParaRPr lang="en-US"/>
              </a:p>
            </p:txBody>
          </p:sp>
          <p:sp>
            <p:nvSpPr>
              <p:cNvPr id="18450" name="Line 14"/>
              <p:cNvSpPr>
                <a:spLocks noChangeShapeType="1"/>
              </p:cNvSpPr>
              <p:nvPr/>
            </p:nvSpPr>
            <p:spPr bwMode="auto">
              <a:xfrm>
                <a:off x="2603123" y="6007608"/>
                <a:ext cx="5604700" cy="0"/>
              </a:xfrm>
              <a:prstGeom prst="line">
                <a:avLst/>
              </a:prstGeom>
              <a:noFill/>
              <a:ln w="38100">
                <a:solidFill>
                  <a:srgbClr val="CC0000"/>
                </a:solidFill>
                <a:round/>
                <a:headEnd/>
                <a:tailEnd/>
              </a:ln>
            </p:spPr>
            <p:txBody>
              <a:bodyPr/>
              <a:lstStyle/>
              <a:p>
                <a:endParaRPr lang="en-US"/>
              </a:p>
            </p:txBody>
          </p:sp>
          <p:sp>
            <p:nvSpPr>
              <p:cNvPr id="18451" name="Line 15"/>
              <p:cNvSpPr>
                <a:spLocks noChangeShapeType="1"/>
              </p:cNvSpPr>
              <p:nvPr/>
            </p:nvSpPr>
            <p:spPr bwMode="auto">
              <a:xfrm>
                <a:off x="2514600" y="6096000"/>
                <a:ext cx="5601641" cy="0"/>
              </a:xfrm>
              <a:prstGeom prst="line">
                <a:avLst/>
              </a:prstGeom>
              <a:noFill/>
              <a:ln w="38100">
                <a:solidFill>
                  <a:srgbClr val="CC0000"/>
                </a:solidFill>
                <a:round/>
                <a:headEnd/>
                <a:tailEnd/>
              </a:ln>
            </p:spPr>
            <p:txBody>
              <a:bodyPr/>
              <a:lstStyle/>
              <a:p>
                <a:endParaRPr lang="en-US"/>
              </a:p>
            </p:txBody>
          </p:sp>
        </p:grpSp>
        <p:sp>
          <p:nvSpPr>
            <p:cNvPr id="12" name="Text Box 16"/>
            <p:cNvSpPr txBox="1">
              <a:spLocks noChangeArrowheads="1"/>
            </p:cNvSpPr>
            <p:nvPr/>
          </p:nvSpPr>
          <p:spPr bwMode="auto">
            <a:xfrm>
              <a:off x="2667000" y="6245225"/>
              <a:ext cx="5173663" cy="292100"/>
            </a:xfrm>
            <a:prstGeom prst="rect">
              <a:avLst/>
            </a:prstGeom>
            <a:noFill/>
            <a:ln w="9525">
              <a:noFill/>
              <a:miter lim="800000"/>
              <a:headEnd/>
              <a:tailEnd/>
            </a:ln>
            <a:effectLst/>
          </p:spPr>
          <p:txBody>
            <a:bodyPr wrap="none">
              <a:spAutoFit/>
            </a:bodyPr>
            <a:lstStyle/>
            <a:p>
              <a:pPr>
                <a:defRPr/>
              </a:pPr>
              <a:r>
                <a:rPr lang="en-US" sz="1300" b="1" dirty="0">
                  <a:solidFill>
                    <a:schemeClr val="bg1">
                      <a:lumMod val="50000"/>
                    </a:schemeClr>
                  </a:solidFill>
                  <a:latin typeface="+mn-lt"/>
                </a:rPr>
                <a:t>transitioning unique NASA data and research technologies to operations</a:t>
              </a:r>
            </a:p>
          </p:txBody>
        </p:sp>
      </p:grpSp>
      <p:sp>
        <p:nvSpPr>
          <p:cNvPr id="18435" name="Title 15"/>
          <p:cNvSpPr>
            <a:spLocks noGrp="1"/>
          </p:cNvSpPr>
          <p:nvPr>
            <p:ph type="title"/>
          </p:nvPr>
        </p:nvSpPr>
        <p:spPr/>
        <p:txBody>
          <a:bodyPr/>
          <a:lstStyle/>
          <a:p>
            <a:pPr eaLnBrk="1" hangingPunct="1"/>
            <a:r>
              <a:rPr lang="en-US" smtClean="0"/>
              <a:t>Addressing User Feedback…. Temporal Issue</a:t>
            </a:r>
          </a:p>
        </p:txBody>
      </p:sp>
      <p:sp>
        <p:nvSpPr>
          <p:cNvPr id="10244" name="Content Placeholder 16"/>
          <p:cNvSpPr>
            <a:spLocks noGrp="1"/>
          </p:cNvSpPr>
          <p:nvPr>
            <p:ph idx="1"/>
          </p:nvPr>
        </p:nvSpPr>
        <p:spPr>
          <a:xfrm>
            <a:off x="76200" y="1600200"/>
            <a:ext cx="4495800" cy="4525963"/>
          </a:xfrm>
        </p:spPr>
        <p:txBody>
          <a:bodyPr>
            <a:normAutofit fontScale="70000" lnSpcReduction="20000"/>
          </a:bodyPr>
          <a:lstStyle/>
          <a:p>
            <a:pPr>
              <a:defRPr/>
            </a:pPr>
            <a:r>
              <a:rPr lang="en-US" dirty="0" smtClean="0"/>
              <a:t>Temporal Issue</a:t>
            </a:r>
          </a:p>
          <a:p>
            <a:pPr lvl="1">
              <a:defRPr/>
            </a:pPr>
            <a:r>
              <a:rPr lang="en-US" dirty="0" smtClean="0"/>
              <a:t>standard – use MODIS to better interpret the more coarse GOES</a:t>
            </a:r>
          </a:p>
          <a:p>
            <a:pPr lvl="1">
              <a:defRPr/>
            </a:pPr>
            <a:r>
              <a:rPr lang="en-US" dirty="0" smtClean="0"/>
              <a:t>can’t loop it, won’t use it</a:t>
            </a:r>
          </a:p>
          <a:p>
            <a:pPr lvl="1">
              <a:defRPr/>
            </a:pPr>
            <a:r>
              <a:rPr lang="en-US" dirty="0" smtClean="0"/>
              <a:t>option 1: use within GFE to initialize, alter, or verify Grids</a:t>
            </a:r>
          </a:p>
          <a:p>
            <a:pPr lvl="2">
              <a:defRPr/>
            </a:pPr>
            <a:r>
              <a:rPr lang="en-US" dirty="0" smtClean="0"/>
              <a:t>avoids temporal issue to large extent</a:t>
            </a:r>
          </a:p>
          <a:p>
            <a:pPr lvl="1">
              <a:defRPr/>
            </a:pPr>
            <a:r>
              <a:rPr lang="en-US" dirty="0" smtClean="0"/>
              <a:t>option 2: insert MODIS imagery/products into GOES data when and where appropriate (i.e. the Hybrid)</a:t>
            </a:r>
          </a:p>
          <a:p>
            <a:pPr lvl="2">
              <a:defRPr/>
            </a:pPr>
            <a:r>
              <a:rPr lang="en-US" dirty="0" smtClean="0"/>
              <a:t>provides continuity so can loop it</a:t>
            </a:r>
          </a:p>
          <a:p>
            <a:pPr lvl="2">
              <a:defRPr/>
            </a:pPr>
            <a:r>
              <a:rPr lang="en-US" dirty="0" smtClean="0"/>
              <a:t>will be most effective in AWIPS II</a:t>
            </a:r>
            <a:endParaRPr lang="en-US" dirty="0"/>
          </a:p>
        </p:txBody>
      </p:sp>
      <p:pic>
        <p:nvPicPr>
          <p:cNvPr id="13" name="Picture 12" descr="MOB_marineGrid_T_example.png"/>
          <p:cNvPicPr>
            <a:picLocks noChangeAspect="1"/>
          </p:cNvPicPr>
          <p:nvPr/>
        </p:nvPicPr>
        <p:blipFill>
          <a:blip r:embed="rId4" cstate="print"/>
          <a:stretch>
            <a:fillRect/>
          </a:stretch>
        </p:blipFill>
        <p:spPr>
          <a:xfrm>
            <a:off x="4572000" y="2179638"/>
            <a:ext cx="2184400" cy="2925762"/>
          </a:xfrm>
          <a:prstGeom prst="rect">
            <a:avLst/>
          </a:prstGeom>
          <a:noFill/>
          <a:ln w="28575">
            <a:solidFill>
              <a:schemeClr val="tx2">
                <a:lumMod val="50000"/>
              </a:schemeClr>
            </a:solidFill>
            <a:miter lim="800000"/>
            <a:headEnd/>
            <a:tailEnd/>
          </a:ln>
        </p:spPr>
      </p:pic>
      <p:pic>
        <p:nvPicPr>
          <p:cNvPr id="15" name="Picture 14" descr="SST@1900Z_Nov_07_2009.png"/>
          <p:cNvPicPr>
            <a:picLocks noChangeAspect="1"/>
          </p:cNvPicPr>
          <p:nvPr/>
        </p:nvPicPr>
        <p:blipFill>
          <a:blip r:embed="rId5" cstate="print"/>
          <a:srcRect l="29327" t="20671" r="15144" b="10671"/>
          <a:stretch>
            <a:fillRect/>
          </a:stretch>
        </p:blipFill>
        <p:spPr>
          <a:xfrm>
            <a:off x="6756400" y="2179638"/>
            <a:ext cx="2162175" cy="2925762"/>
          </a:xfrm>
          <a:prstGeom prst="rect">
            <a:avLst/>
          </a:prstGeom>
          <a:noFill/>
          <a:ln w="28575">
            <a:solidFill>
              <a:schemeClr val="tx2">
                <a:lumMod val="50000"/>
              </a:schemeClr>
            </a:solidFill>
            <a:miter lim="800000"/>
            <a:headEnd/>
            <a:tailEnd/>
          </a:ln>
        </p:spPr>
      </p:pic>
      <p:pic>
        <p:nvPicPr>
          <p:cNvPr id="15373" name="Picture 13" descr="C:\Users\fuell\Documents\NASA_SPoRT\Meetings\SAC 2009\images for SAC presentations\20091012_1815_GOES_IR4_STATE-JAN.GIF"/>
          <p:cNvPicPr>
            <a:picLocks noChangeAspect="1" noChangeArrowheads="1"/>
          </p:cNvPicPr>
          <p:nvPr/>
        </p:nvPicPr>
        <p:blipFill>
          <a:blip r:embed="rId6" cstate="print"/>
          <a:srcRect/>
          <a:stretch>
            <a:fillRect/>
          </a:stretch>
        </p:blipFill>
        <p:spPr bwMode="auto">
          <a:xfrm>
            <a:off x="4419600" y="1524000"/>
            <a:ext cx="4591050" cy="4591050"/>
          </a:xfrm>
          <a:prstGeom prst="rect">
            <a:avLst/>
          </a:prstGeom>
          <a:noFill/>
          <a:ln w="28575">
            <a:solidFill>
              <a:schemeClr val="tx2">
                <a:lumMod val="50000"/>
              </a:schemeClr>
            </a:solidFill>
            <a:miter lim="800000"/>
            <a:headEnd/>
            <a:tailEnd/>
          </a:ln>
        </p:spPr>
      </p:pic>
      <p:pic>
        <p:nvPicPr>
          <p:cNvPr id="15372" name="Picture 12" descr="C:\Users\fuell\Documents\NASA_SPoRT\Meetings\SAC 2009\images for SAC presentations\20091012_1815_HYBRID_IR4_STATE-JAN.GIF"/>
          <p:cNvPicPr>
            <a:picLocks noChangeAspect="1" noChangeArrowheads="1"/>
          </p:cNvPicPr>
          <p:nvPr/>
        </p:nvPicPr>
        <p:blipFill>
          <a:blip r:embed="rId7" cstate="print"/>
          <a:srcRect/>
          <a:stretch>
            <a:fillRect/>
          </a:stretch>
        </p:blipFill>
        <p:spPr bwMode="auto">
          <a:xfrm>
            <a:off x="4419600" y="1524000"/>
            <a:ext cx="4591050" cy="4591050"/>
          </a:xfrm>
          <a:prstGeom prst="rect">
            <a:avLst/>
          </a:prstGeom>
          <a:noFill/>
          <a:ln w="28575">
            <a:solidFill>
              <a:schemeClr val="tx2">
                <a:lumMod val="50000"/>
              </a:schemeClr>
            </a:solidFill>
            <a:miter lim="800000"/>
            <a:headEnd/>
            <a:tailEnd/>
          </a:ln>
        </p:spPr>
      </p:pic>
      <p:sp>
        <p:nvSpPr>
          <p:cNvPr id="17" name="TextBox 16"/>
          <p:cNvSpPr txBox="1"/>
          <p:nvPr/>
        </p:nvSpPr>
        <p:spPr>
          <a:xfrm>
            <a:off x="4419600" y="1524000"/>
            <a:ext cx="4591050" cy="407988"/>
          </a:xfrm>
          <a:prstGeom prst="roundRect">
            <a:avLst/>
          </a:prstGeom>
          <a:solidFill>
            <a:schemeClr val="tx2">
              <a:lumMod val="40000"/>
              <a:lumOff val="60000"/>
            </a:schemeClr>
          </a:solidFill>
          <a:ln>
            <a:solidFill>
              <a:schemeClr val="tx2">
                <a:lumMod val="50000"/>
              </a:schemeClr>
            </a:solidFill>
          </a:ln>
        </p:spPr>
        <p:txBody>
          <a:bodyPr>
            <a:spAutoFit/>
          </a:bodyPr>
          <a:lstStyle/>
          <a:p>
            <a:pPr>
              <a:defRPr/>
            </a:pPr>
            <a:r>
              <a:rPr lang="en-US" dirty="0"/>
              <a:t>MODIS/GOES Hybrid -11um IR (1km/4km)</a:t>
            </a:r>
          </a:p>
        </p:txBody>
      </p:sp>
      <p:cxnSp>
        <p:nvCxnSpPr>
          <p:cNvPr id="19" name="Straight Connector 18"/>
          <p:cNvCxnSpPr/>
          <p:nvPr/>
        </p:nvCxnSpPr>
        <p:spPr>
          <a:xfrm rot="16200000" flipH="1">
            <a:off x="4575969" y="3147219"/>
            <a:ext cx="4183062" cy="1752600"/>
          </a:xfrm>
          <a:prstGeom prst="line">
            <a:avLst/>
          </a:prstGeom>
          <a:ln w="57150">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20" name="TextBox 19"/>
          <p:cNvSpPr txBox="1">
            <a:spLocks noChangeArrowheads="1"/>
          </p:cNvSpPr>
          <p:nvPr/>
        </p:nvSpPr>
        <p:spPr bwMode="auto">
          <a:xfrm>
            <a:off x="4572000" y="2179638"/>
            <a:ext cx="990600" cy="369887"/>
          </a:xfrm>
          <a:prstGeom prst="rect">
            <a:avLst/>
          </a:prstGeom>
          <a:solidFill>
            <a:srgbClr val="CC0000"/>
          </a:solidFill>
          <a:ln w="9525">
            <a:noFill/>
            <a:miter lim="800000"/>
            <a:headEnd/>
            <a:tailEnd/>
          </a:ln>
        </p:spPr>
        <p:txBody>
          <a:bodyPr>
            <a:spAutoFit/>
          </a:bodyPr>
          <a:lstStyle/>
          <a:p>
            <a:pPr algn="ctr"/>
            <a:r>
              <a:rPr lang="en-US">
                <a:solidFill>
                  <a:schemeClr val="bg1"/>
                </a:solidFill>
              </a:rPr>
              <a:t>GOES</a:t>
            </a:r>
          </a:p>
        </p:txBody>
      </p:sp>
      <p:sp>
        <p:nvSpPr>
          <p:cNvPr id="21" name="TextBox 20"/>
          <p:cNvSpPr txBox="1">
            <a:spLocks noChangeArrowheads="1"/>
          </p:cNvSpPr>
          <p:nvPr/>
        </p:nvSpPr>
        <p:spPr bwMode="auto">
          <a:xfrm>
            <a:off x="7927975" y="5486400"/>
            <a:ext cx="990600" cy="369888"/>
          </a:xfrm>
          <a:prstGeom prst="rect">
            <a:avLst/>
          </a:prstGeom>
          <a:solidFill>
            <a:srgbClr val="CC0000"/>
          </a:solidFill>
          <a:ln w="9525">
            <a:noFill/>
            <a:miter lim="800000"/>
            <a:headEnd/>
            <a:tailEnd/>
          </a:ln>
        </p:spPr>
        <p:txBody>
          <a:bodyPr>
            <a:spAutoFit/>
          </a:bodyPr>
          <a:lstStyle/>
          <a:p>
            <a:pPr algn="ctr"/>
            <a:r>
              <a:rPr lang="en-US">
                <a:solidFill>
                  <a:schemeClr val="bg1"/>
                </a:solidFill>
              </a:rPr>
              <a:t>MODIS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5"/>
                                        </p:tgtEl>
                                      </p:cBhvr>
                                    </p:animEffect>
                                    <p:set>
                                      <p:cBhvr>
                                        <p:cTn id="10" dur="1" fill="hold">
                                          <p:stCondLst>
                                            <p:cond delay="499"/>
                                          </p:stCondLst>
                                        </p:cTn>
                                        <p:tgtEl>
                                          <p:spTgt spid="15"/>
                                        </p:tgtEl>
                                        <p:attrNameLst>
                                          <p:attrName>style.visibility</p:attrName>
                                        </p:attrNameLst>
                                      </p:cBhvr>
                                      <p:to>
                                        <p:strVal val="hidden"/>
                                      </p:to>
                                    </p:se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5373"/>
                                        </p:tgtEl>
                                        <p:attrNameLst>
                                          <p:attrName>style.visibility</p:attrName>
                                        </p:attrNameLst>
                                      </p:cBhvr>
                                      <p:to>
                                        <p:strVal val="visible"/>
                                      </p:to>
                                    </p:set>
                                    <p:animEffect transition="in" filter="fade">
                                      <p:cBhvr>
                                        <p:cTn id="14" dur="500"/>
                                        <p:tgtEl>
                                          <p:spTgt spid="1537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5372"/>
                                        </p:tgtEl>
                                        <p:attrNameLst>
                                          <p:attrName>style.visibility</p:attrName>
                                        </p:attrNameLst>
                                      </p:cBhvr>
                                      <p:to>
                                        <p:strVal val="visible"/>
                                      </p:to>
                                    </p:set>
                                    <p:animEffect transition="in" filter="fade">
                                      <p:cBhvr>
                                        <p:cTn id="19" dur="2000"/>
                                        <p:tgtEl>
                                          <p:spTgt spid="1537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par>
                                <p:cTn id="28" presetID="10" presetClass="entr" presetSubtype="0"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oup 7"/>
          <p:cNvGrpSpPr>
            <a:grpSpLocks/>
          </p:cNvGrpSpPr>
          <p:nvPr/>
        </p:nvGrpSpPr>
        <p:grpSpPr bwMode="auto">
          <a:xfrm>
            <a:off x="0" y="6143625"/>
            <a:ext cx="9086850" cy="714375"/>
            <a:chOff x="0" y="6143625"/>
            <a:chExt cx="9086850" cy="714375"/>
          </a:xfrm>
        </p:grpSpPr>
        <p:pic>
          <p:nvPicPr>
            <p:cNvPr id="19463" name="Picture 4" descr="sportredblue.gif"/>
            <p:cNvPicPr>
              <a:picLocks noChangeAspect="1"/>
            </p:cNvPicPr>
            <p:nvPr/>
          </p:nvPicPr>
          <p:blipFill>
            <a:blip r:embed="rId3" cstate="print"/>
            <a:srcRect/>
            <a:stretch>
              <a:fillRect/>
            </a:stretch>
          </p:blipFill>
          <p:spPr bwMode="auto">
            <a:xfrm>
              <a:off x="0" y="6209772"/>
              <a:ext cx="2286000" cy="648228"/>
            </a:xfrm>
            <a:prstGeom prst="rect">
              <a:avLst/>
            </a:prstGeom>
            <a:noFill/>
            <a:ln w="9525">
              <a:noFill/>
              <a:miter lim="800000"/>
              <a:headEnd/>
              <a:tailEnd/>
            </a:ln>
          </p:spPr>
        </p:pic>
        <p:pic>
          <p:nvPicPr>
            <p:cNvPr id="19464" name="Picture 9" descr="nasa.gif"/>
            <p:cNvPicPr>
              <a:picLocks noChangeAspect="1"/>
            </p:cNvPicPr>
            <p:nvPr/>
          </p:nvPicPr>
          <p:blipFill>
            <a:blip r:embed="rId4" cstate="print">
              <a:clrChange>
                <a:clrFrom>
                  <a:srgbClr val="FFFFFF"/>
                </a:clrFrom>
                <a:clrTo>
                  <a:srgbClr val="FFFFFF">
                    <a:alpha val="0"/>
                  </a:srgbClr>
                </a:clrTo>
              </a:clrChange>
            </a:blip>
            <a:srcRect/>
            <a:stretch>
              <a:fillRect/>
            </a:stretch>
          </p:blipFill>
          <p:spPr bwMode="auto">
            <a:xfrm>
              <a:off x="8229600" y="6143625"/>
              <a:ext cx="857250" cy="714375"/>
            </a:xfrm>
            <a:prstGeom prst="rect">
              <a:avLst/>
            </a:prstGeom>
            <a:noFill/>
            <a:ln w="9525">
              <a:noFill/>
              <a:miter lim="800000"/>
              <a:headEnd/>
              <a:tailEnd/>
            </a:ln>
          </p:spPr>
        </p:pic>
        <p:grpSp>
          <p:nvGrpSpPr>
            <p:cNvPr id="19465" name="Group 11"/>
            <p:cNvGrpSpPr>
              <a:grpSpLocks/>
            </p:cNvGrpSpPr>
            <p:nvPr/>
          </p:nvGrpSpPr>
          <p:grpSpPr bwMode="auto">
            <a:xfrm>
              <a:off x="2286000" y="6525768"/>
              <a:ext cx="5784521" cy="179832"/>
              <a:chOff x="2514600" y="5916168"/>
              <a:chExt cx="5784521" cy="179832"/>
            </a:xfrm>
          </p:grpSpPr>
          <p:sp>
            <p:nvSpPr>
              <p:cNvPr id="19467" name="Line 13"/>
              <p:cNvSpPr>
                <a:spLocks noChangeShapeType="1"/>
              </p:cNvSpPr>
              <p:nvPr/>
            </p:nvSpPr>
            <p:spPr bwMode="auto">
              <a:xfrm>
                <a:off x="2697480" y="5916168"/>
                <a:ext cx="5601641" cy="0"/>
              </a:xfrm>
              <a:prstGeom prst="line">
                <a:avLst/>
              </a:prstGeom>
              <a:noFill/>
              <a:ln w="38100">
                <a:solidFill>
                  <a:srgbClr val="CC0000"/>
                </a:solidFill>
                <a:round/>
                <a:headEnd/>
                <a:tailEnd/>
              </a:ln>
            </p:spPr>
            <p:txBody>
              <a:bodyPr/>
              <a:lstStyle/>
              <a:p>
                <a:endParaRPr lang="en-US"/>
              </a:p>
            </p:txBody>
          </p:sp>
          <p:sp>
            <p:nvSpPr>
              <p:cNvPr id="19468" name="Line 14"/>
              <p:cNvSpPr>
                <a:spLocks noChangeShapeType="1"/>
              </p:cNvSpPr>
              <p:nvPr/>
            </p:nvSpPr>
            <p:spPr bwMode="auto">
              <a:xfrm>
                <a:off x="2603123" y="6007608"/>
                <a:ext cx="5604700" cy="0"/>
              </a:xfrm>
              <a:prstGeom prst="line">
                <a:avLst/>
              </a:prstGeom>
              <a:noFill/>
              <a:ln w="38100">
                <a:solidFill>
                  <a:srgbClr val="CC0000"/>
                </a:solidFill>
                <a:round/>
                <a:headEnd/>
                <a:tailEnd/>
              </a:ln>
            </p:spPr>
            <p:txBody>
              <a:bodyPr/>
              <a:lstStyle/>
              <a:p>
                <a:endParaRPr lang="en-US"/>
              </a:p>
            </p:txBody>
          </p:sp>
          <p:sp>
            <p:nvSpPr>
              <p:cNvPr id="19469" name="Line 15"/>
              <p:cNvSpPr>
                <a:spLocks noChangeShapeType="1"/>
              </p:cNvSpPr>
              <p:nvPr/>
            </p:nvSpPr>
            <p:spPr bwMode="auto">
              <a:xfrm>
                <a:off x="2514600" y="6096000"/>
                <a:ext cx="5601641" cy="0"/>
              </a:xfrm>
              <a:prstGeom prst="line">
                <a:avLst/>
              </a:prstGeom>
              <a:noFill/>
              <a:ln w="38100">
                <a:solidFill>
                  <a:srgbClr val="CC0000"/>
                </a:solidFill>
                <a:round/>
                <a:headEnd/>
                <a:tailEnd/>
              </a:ln>
            </p:spPr>
            <p:txBody>
              <a:bodyPr/>
              <a:lstStyle/>
              <a:p>
                <a:endParaRPr lang="en-US"/>
              </a:p>
            </p:txBody>
          </p:sp>
        </p:grpSp>
        <p:sp>
          <p:nvSpPr>
            <p:cNvPr id="12" name="Text Box 16"/>
            <p:cNvSpPr txBox="1">
              <a:spLocks noChangeArrowheads="1"/>
            </p:cNvSpPr>
            <p:nvPr/>
          </p:nvSpPr>
          <p:spPr bwMode="auto">
            <a:xfrm>
              <a:off x="2667000" y="6245225"/>
              <a:ext cx="5173663" cy="292100"/>
            </a:xfrm>
            <a:prstGeom prst="rect">
              <a:avLst/>
            </a:prstGeom>
            <a:noFill/>
            <a:ln w="9525">
              <a:noFill/>
              <a:miter lim="800000"/>
              <a:headEnd/>
              <a:tailEnd/>
            </a:ln>
            <a:effectLst/>
          </p:spPr>
          <p:txBody>
            <a:bodyPr wrap="none">
              <a:spAutoFit/>
            </a:bodyPr>
            <a:lstStyle/>
            <a:p>
              <a:pPr>
                <a:defRPr/>
              </a:pPr>
              <a:r>
                <a:rPr lang="en-US" sz="1300" b="1" dirty="0">
                  <a:solidFill>
                    <a:schemeClr val="bg1">
                      <a:lumMod val="50000"/>
                    </a:schemeClr>
                  </a:solidFill>
                  <a:latin typeface="+mn-lt"/>
                </a:rPr>
                <a:t>transitioning unique NASA data and research technologies to operations</a:t>
              </a:r>
            </a:p>
          </p:txBody>
        </p:sp>
      </p:grpSp>
      <p:sp>
        <p:nvSpPr>
          <p:cNvPr id="19459" name="Title 15"/>
          <p:cNvSpPr>
            <a:spLocks noGrp="1"/>
          </p:cNvSpPr>
          <p:nvPr>
            <p:ph type="title"/>
          </p:nvPr>
        </p:nvSpPr>
        <p:spPr/>
        <p:txBody>
          <a:bodyPr/>
          <a:lstStyle/>
          <a:p>
            <a:pPr eaLnBrk="1" hangingPunct="1"/>
            <a:r>
              <a:rPr lang="en-US" smtClean="0"/>
              <a:t>Future Work</a:t>
            </a:r>
          </a:p>
        </p:txBody>
      </p:sp>
      <p:sp>
        <p:nvSpPr>
          <p:cNvPr id="19460" name="Content Placeholder 16"/>
          <p:cNvSpPr>
            <a:spLocks noGrp="1"/>
          </p:cNvSpPr>
          <p:nvPr>
            <p:ph idx="1"/>
          </p:nvPr>
        </p:nvSpPr>
        <p:spPr>
          <a:xfrm>
            <a:off x="457200" y="1600200"/>
            <a:ext cx="4495800" cy="4525963"/>
          </a:xfrm>
        </p:spPr>
        <p:txBody>
          <a:bodyPr/>
          <a:lstStyle/>
          <a:p>
            <a:pPr lvl="1"/>
            <a:r>
              <a:rPr lang="en-US" sz="2400" smtClean="0"/>
              <a:t>Next Generation of False Color Product </a:t>
            </a:r>
          </a:p>
          <a:p>
            <a:pPr lvl="2"/>
            <a:r>
              <a:rPr lang="en-US" sz="2000" smtClean="0"/>
              <a:t>SWE via AMSR-E</a:t>
            </a:r>
          </a:p>
          <a:p>
            <a:pPr lvl="1"/>
            <a:r>
              <a:rPr lang="en-US" sz="2400" smtClean="0"/>
              <a:t>MODIS Shapefiles to complement True Color</a:t>
            </a:r>
          </a:p>
          <a:p>
            <a:pPr lvl="1"/>
            <a:r>
              <a:rPr lang="en-US" sz="2400" smtClean="0"/>
              <a:t>Improved “Fog” Product</a:t>
            </a:r>
          </a:p>
          <a:p>
            <a:pPr lvl="1"/>
            <a:r>
              <a:rPr lang="en-US" sz="2400" smtClean="0"/>
              <a:t>Hybrid products for multi-channel composite imagery</a:t>
            </a:r>
          </a:p>
          <a:p>
            <a:pPr lvl="1"/>
            <a:r>
              <a:rPr lang="en-US" sz="2400" smtClean="0"/>
              <a:t>Expansion of LST product to western partners </a:t>
            </a:r>
          </a:p>
          <a:p>
            <a:pPr lvl="2"/>
            <a:r>
              <a:rPr lang="en-US" sz="2000" smtClean="0"/>
              <a:t>ABQ and SMG</a:t>
            </a:r>
          </a:p>
        </p:txBody>
      </p:sp>
      <p:pic>
        <p:nvPicPr>
          <p:cNvPr id="14" name="Picture 21"/>
          <p:cNvPicPr>
            <a:picLocks noChangeAspect="1" noChangeArrowheads="1"/>
          </p:cNvPicPr>
          <p:nvPr/>
        </p:nvPicPr>
        <p:blipFill>
          <a:blip r:embed="rId5" cstate="print"/>
          <a:stretch>
            <a:fillRect/>
          </a:stretch>
        </p:blipFill>
        <p:spPr bwMode="auto">
          <a:xfrm>
            <a:off x="4919663" y="1446213"/>
            <a:ext cx="3919537" cy="4344987"/>
          </a:xfrm>
          <a:prstGeom prst="rect">
            <a:avLst/>
          </a:prstGeom>
          <a:noFill/>
          <a:ln w="28575">
            <a:solidFill>
              <a:schemeClr val="tx2">
                <a:lumMod val="50000"/>
              </a:schemeClr>
            </a:solidFill>
            <a:miter lim="800000"/>
            <a:headEnd/>
            <a:tailEnd/>
          </a:ln>
        </p:spPr>
      </p:pic>
      <p:sp>
        <p:nvSpPr>
          <p:cNvPr id="16" name="TextBox 15"/>
          <p:cNvSpPr txBox="1"/>
          <p:nvPr/>
        </p:nvSpPr>
        <p:spPr>
          <a:xfrm>
            <a:off x="4919663" y="1446213"/>
            <a:ext cx="3919537" cy="646112"/>
          </a:xfrm>
          <a:prstGeom prst="rect">
            <a:avLst/>
          </a:prstGeom>
          <a:solidFill>
            <a:schemeClr val="tx2">
              <a:lumMod val="40000"/>
              <a:lumOff val="60000"/>
            </a:schemeClr>
          </a:solidFill>
          <a:ln>
            <a:solidFill>
              <a:schemeClr val="tx2">
                <a:lumMod val="50000"/>
              </a:schemeClr>
            </a:solidFill>
          </a:ln>
        </p:spPr>
        <p:txBody>
          <a:bodyPr>
            <a:spAutoFit/>
          </a:bodyPr>
          <a:lstStyle/>
          <a:p>
            <a:pPr>
              <a:defRPr/>
            </a:pPr>
            <a:r>
              <a:rPr lang="en-US"/>
              <a:t>MODIS True Color with burn areas, hot spots, and smoke</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074" name="Group 7"/>
          <p:cNvGrpSpPr>
            <a:grpSpLocks/>
          </p:cNvGrpSpPr>
          <p:nvPr/>
        </p:nvGrpSpPr>
        <p:grpSpPr bwMode="auto">
          <a:xfrm>
            <a:off x="0" y="6143625"/>
            <a:ext cx="9086850" cy="714375"/>
            <a:chOff x="0" y="6143625"/>
            <a:chExt cx="9086850" cy="714375"/>
          </a:xfrm>
        </p:grpSpPr>
        <p:pic>
          <p:nvPicPr>
            <p:cNvPr id="3079" name="Picture 4" descr="sportredblue.gif"/>
            <p:cNvPicPr>
              <a:picLocks noChangeAspect="1"/>
            </p:cNvPicPr>
            <p:nvPr/>
          </p:nvPicPr>
          <p:blipFill>
            <a:blip r:embed="rId3" cstate="print"/>
            <a:srcRect/>
            <a:stretch>
              <a:fillRect/>
            </a:stretch>
          </p:blipFill>
          <p:spPr bwMode="auto">
            <a:xfrm>
              <a:off x="0" y="6209772"/>
              <a:ext cx="2286000" cy="648228"/>
            </a:xfrm>
            <a:prstGeom prst="rect">
              <a:avLst/>
            </a:prstGeom>
            <a:noFill/>
            <a:ln w="9525">
              <a:noFill/>
              <a:miter lim="800000"/>
              <a:headEnd/>
              <a:tailEnd/>
            </a:ln>
          </p:spPr>
        </p:pic>
        <p:pic>
          <p:nvPicPr>
            <p:cNvPr id="3080" name="Picture 9" descr="nasa.gif"/>
            <p:cNvPicPr>
              <a:picLocks noChangeAspect="1"/>
            </p:cNvPicPr>
            <p:nvPr/>
          </p:nvPicPr>
          <p:blipFill>
            <a:blip r:embed="rId4" cstate="print">
              <a:clrChange>
                <a:clrFrom>
                  <a:srgbClr val="FFFFFF"/>
                </a:clrFrom>
                <a:clrTo>
                  <a:srgbClr val="FFFFFF">
                    <a:alpha val="0"/>
                  </a:srgbClr>
                </a:clrTo>
              </a:clrChange>
            </a:blip>
            <a:srcRect/>
            <a:stretch>
              <a:fillRect/>
            </a:stretch>
          </p:blipFill>
          <p:spPr bwMode="auto">
            <a:xfrm>
              <a:off x="8229600" y="6143625"/>
              <a:ext cx="857250" cy="714375"/>
            </a:xfrm>
            <a:prstGeom prst="rect">
              <a:avLst/>
            </a:prstGeom>
            <a:noFill/>
            <a:ln w="9525">
              <a:noFill/>
              <a:miter lim="800000"/>
              <a:headEnd/>
              <a:tailEnd/>
            </a:ln>
          </p:spPr>
        </p:pic>
        <p:grpSp>
          <p:nvGrpSpPr>
            <p:cNvPr id="3081" name="Group 11"/>
            <p:cNvGrpSpPr>
              <a:grpSpLocks/>
            </p:cNvGrpSpPr>
            <p:nvPr/>
          </p:nvGrpSpPr>
          <p:grpSpPr bwMode="auto">
            <a:xfrm>
              <a:off x="2286000" y="6525768"/>
              <a:ext cx="5784521" cy="179832"/>
              <a:chOff x="2514600" y="5916168"/>
              <a:chExt cx="5784521" cy="179832"/>
            </a:xfrm>
          </p:grpSpPr>
          <p:sp>
            <p:nvSpPr>
              <p:cNvPr id="3083" name="Line 13"/>
              <p:cNvSpPr>
                <a:spLocks noChangeShapeType="1"/>
              </p:cNvSpPr>
              <p:nvPr/>
            </p:nvSpPr>
            <p:spPr bwMode="auto">
              <a:xfrm>
                <a:off x="2697480" y="5916168"/>
                <a:ext cx="5601641" cy="0"/>
              </a:xfrm>
              <a:prstGeom prst="line">
                <a:avLst/>
              </a:prstGeom>
              <a:noFill/>
              <a:ln w="38100">
                <a:solidFill>
                  <a:srgbClr val="CC0000"/>
                </a:solidFill>
                <a:round/>
                <a:headEnd/>
                <a:tailEnd/>
              </a:ln>
            </p:spPr>
            <p:txBody>
              <a:bodyPr/>
              <a:lstStyle/>
              <a:p>
                <a:endParaRPr lang="en-US"/>
              </a:p>
            </p:txBody>
          </p:sp>
          <p:sp>
            <p:nvSpPr>
              <p:cNvPr id="3084" name="Line 14"/>
              <p:cNvSpPr>
                <a:spLocks noChangeShapeType="1"/>
              </p:cNvSpPr>
              <p:nvPr/>
            </p:nvSpPr>
            <p:spPr bwMode="auto">
              <a:xfrm>
                <a:off x="2603123" y="6007608"/>
                <a:ext cx="5604700" cy="0"/>
              </a:xfrm>
              <a:prstGeom prst="line">
                <a:avLst/>
              </a:prstGeom>
              <a:noFill/>
              <a:ln w="38100">
                <a:solidFill>
                  <a:srgbClr val="CC0000"/>
                </a:solidFill>
                <a:round/>
                <a:headEnd/>
                <a:tailEnd/>
              </a:ln>
            </p:spPr>
            <p:txBody>
              <a:bodyPr/>
              <a:lstStyle/>
              <a:p>
                <a:endParaRPr lang="en-US"/>
              </a:p>
            </p:txBody>
          </p:sp>
          <p:sp>
            <p:nvSpPr>
              <p:cNvPr id="3085" name="Line 15"/>
              <p:cNvSpPr>
                <a:spLocks noChangeShapeType="1"/>
              </p:cNvSpPr>
              <p:nvPr/>
            </p:nvSpPr>
            <p:spPr bwMode="auto">
              <a:xfrm>
                <a:off x="2514600" y="6096000"/>
                <a:ext cx="5601641" cy="0"/>
              </a:xfrm>
              <a:prstGeom prst="line">
                <a:avLst/>
              </a:prstGeom>
              <a:noFill/>
              <a:ln w="38100">
                <a:solidFill>
                  <a:srgbClr val="CC0000"/>
                </a:solidFill>
                <a:round/>
                <a:headEnd/>
                <a:tailEnd/>
              </a:ln>
            </p:spPr>
            <p:txBody>
              <a:bodyPr/>
              <a:lstStyle/>
              <a:p>
                <a:endParaRPr lang="en-US"/>
              </a:p>
            </p:txBody>
          </p:sp>
        </p:grpSp>
        <p:sp>
          <p:nvSpPr>
            <p:cNvPr id="12" name="Text Box 16"/>
            <p:cNvSpPr txBox="1">
              <a:spLocks noChangeArrowheads="1"/>
            </p:cNvSpPr>
            <p:nvPr/>
          </p:nvSpPr>
          <p:spPr bwMode="auto">
            <a:xfrm>
              <a:off x="2667000" y="6245225"/>
              <a:ext cx="5173663" cy="292100"/>
            </a:xfrm>
            <a:prstGeom prst="rect">
              <a:avLst/>
            </a:prstGeom>
            <a:noFill/>
            <a:ln w="9525">
              <a:noFill/>
              <a:miter lim="800000"/>
              <a:headEnd/>
              <a:tailEnd/>
            </a:ln>
            <a:effectLst/>
          </p:spPr>
          <p:txBody>
            <a:bodyPr wrap="none">
              <a:spAutoFit/>
            </a:bodyPr>
            <a:lstStyle/>
            <a:p>
              <a:pPr>
                <a:defRPr/>
              </a:pPr>
              <a:r>
                <a:rPr lang="en-US" sz="1300" b="1" dirty="0">
                  <a:solidFill>
                    <a:schemeClr val="bg1">
                      <a:lumMod val="50000"/>
                    </a:schemeClr>
                  </a:solidFill>
                  <a:latin typeface="+mn-lt"/>
                </a:rPr>
                <a:t>transitioning unique NASA data and research technologies to operations</a:t>
              </a:r>
            </a:p>
          </p:txBody>
        </p:sp>
      </p:grpSp>
      <p:sp>
        <p:nvSpPr>
          <p:cNvPr id="3075" name="Title 15"/>
          <p:cNvSpPr>
            <a:spLocks noGrp="1"/>
          </p:cNvSpPr>
          <p:nvPr>
            <p:ph type="title"/>
          </p:nvPr>
        </p:nvSpPr>
        <p:spPr>
          <a:xfrm>
            <a:off x="457200" y="274638"/>
            <a:ext cx="8215313" cy="1143000"/>
          </a:xfrm>
        </p:spPr>
        <p:txBody>
          <a:bodyPr/>
          <a:lstStyle/>
          <a:p>
            <a:pPr eaLnBrk="1" hangingPunct="1"/>
            <a:r>
              <a:rPr lang="en-US" smtClean="0"/>
              <a:t>Relevance to NASA/SPoRT</a:t>
            </a:r>
          </a:p>
        </p:txBody>
      </p:sp>
      <p:sp>
        <p:nvSpPr>
          <p:cNvPr id="3076" name="Content Placeholder 16"/>
          <p:cNvSpPr>
            <a:spLocks noGrp="1"/>
          </p:cNvSpPr>
          <p:nvPr>
            <p:ph idx="1"/>
          </p:nvPr>
        </p:nvSpPr>
        <p:spPr>
          <a:xfrm>
            <a:off x="457200" y="1600200"/>
            <a:ext cx="4495800" cy="4525963"/>
          </a:xfrm>
        </p:spPr>
        <p:txBody>
          <a:bodyPr/>
          <a:lstStyle/>
          <a:p>
            <a:pPr eaLnBrk="1" hangingPunct="1"/>
            <a:r>
              <a:rPr lang="en-US" sz="2000" smtClean="0"/>
              <a:t>“It’s our misssion!”</a:t>
            </a:r>
          </a:p>
          <a:p>
            <a:pPr lvl="1" eaLnBrk="1" hangingPunct="1"/>
            <a:r>
              <a:rPr lang="en-US" sz="1600" smtClean="0"/>
              <a:t>Supports SPoRT mission of applying NASA EOS data to short-term forecast operations</a:t>
            </a:r>
          </a:p>
          <a:p>
            <a:pPr eaLnBrk="1" hangingPunct="1"/>
            <a:r>
              <a:rPr lang="en-US" sz="2000" smtClean="0"/>
              <a:t>“I was blind…but now I see.”</a:t>
            </a:r>
          </a:p>
          <a:p>
            <a:pPr lvl="1" eaLnBrk="1" hangingPunct="1"/>
            <a:r>
              <a:rPr lang="en-US" sz="1600" smtClean="0"/>
              <a:t>High resolution imagery adds value to a forecast problem by providing greater detail over more coarse data</a:t>
            </a:r>
          </a:p>
          <a:p>
            <a:pPr eaLnBrk="1" hangingPunct="1"/>
            <a:r>
              <a:rPr lang="en-US" sz="2000" smtClean="0"/>
              <a:t>“Veggies with your steak &amp; potatoes”</a:t>
            </a:r>
          </a:p>
          <a:p>
            <a:pPr lvl="1" eaLnBrk="1" hangingPunct="1"/>
            <a:r>
              <a:rPr lang="en-US" sz="1600" smtClean="0"/>
              <a:t>Complements the standard products forecasters use</a:t>
            </a:r>
          </a:p>
          <a:p>
            <a:pPr eaLnBrk="1" hangingPunct="1"/>
            <a:r>
              <a:rPr lang="en-US" sz="2000" smtClean="0"/>
              <a:t>“A glimpse into the future.”</a:t>
            </a:r>
          </a:p>
          <a:p>
            <a:pPr lvl="1" eaLnBrk="1" hangingPunct="1"/>
            <a:r>
              <a:rPr lang="en-US" sz="1600" smtClean="0"/>
              <a:t>Demonstrates future NPOESS and GOES capabilities to promote “readiness” and priority of products</a:t>
            </a:r>
          </a:p>
          <a:p>
            <a:pPr eaLnBrk="1" hangingPunct="1"/>
            <a:endParaRPr lang="en-US" sz="2000" smtClean="0"/>
          </a:p>
        </p:txBody>
      </p:sp>
      <p:pic>
        <p:nvPicPr>
          <p:cNvPr id="3077" name="Picture 8" descr="20090912_0706_GOESLCB.png"/>
          <p:cNvPicPr>
            <a:picLocks noChangeAspect="1"/>
          </p:cNvPicPr>
          <p:nvPr/>
        </p:nvPicPr>
        <p:blipFill>
          <a:blip r:embed="rId5" cstate="print"/>
          <a:srcRect/>
          <a:stretch>
            <a:fillRect/>
          </a:stretch>
        </p:blipFill>
        <p:spPr bwMode="auto">
          <a:xfrm>
            <a:off x="5584825" y="1111250"/>
            <a:ext cx="2873375" cy="2487613"/>
          </a:xfrm>
          <a:prstGeom prst="rect">
            <a:avLst/>
          </a:prstGeom>
          <a:noFill/>
          <a:ln w="9525">
            <a:noFill/>
            <a:miter lim="800000"/>
            <a:headEnd/>
            <a:tailEnd/>
          </a:ln>
        </p:spPr>
      </p:pic>
      <p:pic>
        <p:nvPicPr>
          <p:cNvPr id="3078" name="Picture 9" descr="20090912_0706_MODIS_fog_MRX.png"/>
          <p:cNvPicPr>
            <a:picLocks noChangeAspect="1"/>
          </p:cNvPicPr>
          <p:nvPr/>
        </p:nvPicPr>
        <p:blipFill>
          <a:blip r:embed="rId6" cstate="print"/>
          <a:srcRect/>
          <a:stretch>
            <a:fillRect/>
          </a:stretch>
        </p:blipFill>
        <p:spPr bwMode="auto">
          <a:xfrm>
            <a:off x="5570538" y="3760788"/>
            <a:ext cx="2873375" cy="248761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8" name="Group 7"/>
          <p:cNvGrpSpPr>
            <a:grpSpLocks/>
          </p:cNvGrpSpPr>
          <p:nvPr/>
        </p:nvGrpSpPr>
        <p:grpSpPr bwMode="auto">
          <a:xfrm>
            <a:off x="0" y="6143625"/>
            <a:ext cx="9086850" cy="714375"/>
            <a:chOff x="0" y="6143625"/>
            <a:chExt cx="9086850" cy="714375"/>
          </a:xfrm>
        </p:grpSpPr>
        <p:pic>
          <p:nvPicPr>
            <p:cNvPr id="4104" name="Picture 4" descr="sportredblue.gif"/>
            <p:cNvPicPr>
              <a:picLocks noChangeAspect="1"/>
            </p:cNvPicPr>
            <p:nvPr/>
          </p:nvPicPr>
          <p:blipFill>
            <a:blip r:embed="rId3" cstate="print"/>
            <a:srcRect/>
            <a:stretch>
              <a:fillRect/>
            </a:stretch>
          </p:blipFill>
          <p:spPr bwMode="auto">
            <a:xfrm>
              <a:off x="0" y="6209772"/>
              <a:ext cx="2286000" cy="648228"/>
            </a:xfrm>
            <a:prstGeom prst="rect">
              <a:avLst/>
            </a:prstGeom>
            <a:noFill/>
            <a:ln w="9525">
              <a:noFill/>
              <a:miter lim="800000"/>
              <a:headEnd/>
              <a:tailEnd/>
            </a:ln>
          </p:spPr>
        </p:pic>
        <p:pic>
          <p:nvPicPr>
            <p:cNvPr id="4105" name="Picture 9" descr="nasa.gif"/>
            <p:cNvPicPr>
              <a:picLocks noChangeAspect="1"/>
            </p:cNvPicPr>
            <p:nvPr/>
          </p:nvPicPr>
          <p:blipFill>
            <a:blip r:embed="rId4" cstate="print">
              <a:clrChange>
                <a:clrFrom>
                  <a:srgbClr val="FFFFFF"/>
                </a:clrFrom>
                <a:clrTo>
                  <a:srgbClr val="FFFFFF">
                    <a:alpha val="0"/>
                  </a:srgbClr>
                </a:clrTo>
              </a:clrChange>
            </a:blip>
            <a:srcRect/>
            <a:stretch>
              <a:fillRect/>
            </a:stretch>
          </p:blipFill>
          <p:spPr bwMode="auto">
            <a:xfrm>
              <a:off x="8229600" y="6143625"/>
              <a:ext cx="857250" cy="714375"/>
            </a:xfrm>
            <a:prstGeom prst="rect">
              <a:avLst/>
            </a:prstGeom>
            <a:noFill/>
            <a:ln w="9525">
              <a:noFill/>
              <a:miter lim="800000"/>
              <a:headEnd/>
              <a:tailEnd/>
            </a:ln>
          </p:spPr>
        </p:pic>
        <p:grpSp>
          <p:nvGrpSpPr>
            <p:cNvPr id="4106" name="Group 11"/>
            <p:cNvGrpSpPr>
              <a:grpSpLocks/>
            </p:cNvGrpSpPr>
            <p:nvPr/>
          </p:nvGrpSpPr>
          <p:grpSpPr bwMode="auto">
            <a:xfrm>
              <a:off x="2286000" y="6525768"/>
              <a:ext cx="5784521" cy="179832"/>
              <a:chOff x="2514600" y="5916168"/>
              <a:chExt cx="5784521" cy="179832"/>
            </a:xfrm>
          </p:grpSpPr>
          <p:sp>
            <p:nvSpPr>
              <p:cNvPr id="4108" name="Line 13"/>
              <p:cNvSpPr>
                <a:spLocks noChangeShapeType="1"/>
              </p:cNvSpPr>
              <p:nvPr/>
            </p:nvSpPr>
            <p:spPr bwMode="auto">
              <a:xfrm>
                <a:off x="2697480" y="5916168"/>
                <a:ext cx="5601641" cy="0"/>
              </a:xfrm>
              <a:prstGeom prst="line">
                <a:avLst/>
              </a:prstGeom>
              <a:noFill/>
              <a:ln w="38100">
                <a:solidFill>
                  <a:srgbClr val="CC0000"/>
                </a:solidFill>
                <a:round/>
                <a:headEnd/>
                <a:tailEnd/>
              </a:ln>
            </p:spPr>
            <p:txBody>
              <a:bodyPr/>
              <a:lstStyle/>
              <a:p>
                <a:endParaRPr lang="en-US"/>
              </a:p>
            </p:txBody>
          </p:sp>
          <p:sp>
            <p:nvSpPr>
              <p:cNvPr id="4109" name="Line 14"/>
              <p:cNvSpPr>
                <a:spLocks noChangeShapeType="1"/>
              </p:cNvSpPr>
              <p:nvPr/>
            </p:nvSpPr>
            <p:spPr bwMode="auto">
              <a:xfrm>
                <a:off x="2603123" y="6007608"/>
                <a:ext cx="5604700" cy="0"/>
              </a:xfrm>
              <a:prstGeom prst="line">
                <a:avLst/>
              </a:prstGeom>
              <a:noFill/>
              <a:ln w="38100">
                <a:solidFill>
                  <a:srgbClr val="CC0000"/>
                </a:solidFill>
                <a:round/>
                <a:headEnd/>
                <a:tailEnd/>
              </a:ln>
            </p:spPr>
            <p:txBody>
              <a:bodyPr/>
              <a:lstStyle/>
              <a:p>
                <a:endParaRPr lang="en-US"/>
              </a:p>
            </p:txBody>
          </p:sp>
          <p:sp>
            <p:nvSpPr>
              <p:cNvPr id="4110" name="Line 15"/>
              <p:cNvSpPr>
                <a:spLocks noChangeShapeType="1"/>
              </p:cNvSpPr>
              <p:nvPr/>
            </p:nvSpPr>
            <p:spPr bwMode="auto">
              <a:xfrm>
                <a:off x="2514600" y="6096000"/>
                <a:ext cx="5601641" cy="0"/>
              </a:xfrm>
              <a:prstGeom prst="line">
                <a:avLst/>
              </a:prstGeom>
              <a:noFill/>
              <a:ln w="38100">
                <a:solidFill>
                  <a:srgbClr val="CC0000"/>
                </a:solidFill>
                <a:round/>
                <a:headEnd/>
                <a:tailEnd/>
              </a:ln>
            </p:spPr>
            <p:txBody>
              <a:bodyPr/>
              <a:lstStyle/>
              <a:p>
                <a:endParaRPr lang="en-US"/>
              </a:p>
            </p:txBody>
          </p:sp>
        </p:grpSp>
        <p:sp>
          <p:nvSpPr>
            <p:cNvPr id="12" name="Text Box 16"/>
            <p:cNvSpPr txBox="1">
              <a:spLocks noChangeArrowheads="1"/>
            </p:cNvSpPr>
            <p:nvPr/>
          </p:nvSpPr>
          <p:spPr bwMode="auto">
            <a:xfrm>
              <a:off x="2667000" y="6245225"/>
              <a:ext cx="5173663" cy="292100"/>
            </a:xfrm>
            <a:prstGeom prst="rect">
              <a:avLst/>
            </a:prstGeom>
            <a:noFill/>
            <a:ln w="9525">
              <a:noFill/>
              <a:miter lim="800000"/>
              <a:headEnd/>
              <a:tailEnd/>
            </a:ln>
            <a:effectLst/>
          </p:spPr>
          <p:txBody>
            <a:bodyPr wrap="none">
              <a:spAutoFit/>
            </a:bodyPr>
            <a:lstStyle/>
            <a:p>
              <a:pPr>
                <a:defRPr/>
              </a:pPr>
              <a:r>
                <a:rPr lang="en-US" sz="1300" b="1" dirty="0">
                  <a:solidFill>
                    <a:schemeClr val="bg1">
                      <a:lumMod val="50000"/>
                    </a:schemeClr>
                  </a:solidFill>
                  <a:latin typeface="+mn-lt"/>
                </a:rPr>
                <a:t>transitioning unique NASA data and research technologies to operations</a:t>
              </a:r>
            </a:p>
          </p:txBody>
        </p:sp>
      </p:grpSp>
      <p:sp>
        <p:nvSpPr>
          <p:cNvPr id="4099" name="Title 15"/>
          <p:cNvSpPr>
            <a:spLocks noGrp="1"/>
          </p:cNvSpPr>
          <p:nvPr>
            <p:ph type="title"/>
          </p:nvPr>
        </p:nvSpPr>
        <p:spPr/>
        <p:txBody>
          <a:bodyPr/>
          <a:lstStyle/>
          <a:p>
            <a:pPr eaLnBrk="1" hangingPunct="1"/>
            <a:r>
              <a:rPr lang="en-US" smtClean="0"/>
              <a:t>Relevance to NASA/SPoRT</a:t>
            </a:r>
          </a:p>
        </p:txBody>
      </p:sp>
      <p:pic>
        <p:nvPicPr>
          <p:cNvPr id="4100" name="Picture 8" descr="20090912_0706_GOESLCB.png"/>
          <p:cNvPicPr>
            <a:picLocks noChangeAspect="1"/>
          </p:cNvPicPr>
          <p:nvPr/>
        </p:nvPicPr>
        <p:blipFill>
          <a:blip r:embed="rId5" cstate="print"/>
          <a:srcRect/>
          <a:stretch>
            <a:fillRect/>
          </a:stretch>
        </p:blipFill>
        <p:spPr bwMode="auto">
          <a:xfrm>
            <a:off x="80963" y="2339975"/>
            <a:ext cx="4338637" cy="3756025"/>
          </a:xfrm>
          <a:prstGeom prst="rect">
            <a:avLst/>
          </a:prstGeom>
          <a:noFill/>
          <a:ln w="28575">
            <a:solidFill>
              <a:schemeClr val="tx2">
                <a:lumMod val="50000"/>
              </a:schemeClr>
            </a:solidFill>
            <a:miter lim="800000"/>
            <a:headEnd/>
            <a:tailEnd/>
          </a:ln>
        </p:spPr>
      </p:pic>
      <p:pic>
        <p:nvPicPr>
          <p:cNvPr id="4101" name="Picture 9" descr="20090912_0706_MODIS_fog_MRX.png"/>
          <p:cNvPicPr>
            <a:picLocks noChangeAspect="1"/>
          </p:cNvPicPr>
          <p:nvPr/>
        </p:nvPicPr>
        <p:blipFill>
          <a:blip r:embed="rId6" cstate="print"/>
          <a:srcRect/>
          <a:stretch>
            <a:fillRect/>
          </a:stretch>
        </p:blipFill>
        <p:spPr bwMode="auto">
          <a:xfrm>
            <a:off x="4724400" y="2339975"/>
            <a:ext cx="4338638" cy="3756025"/>
          </a:xfrm>
          <a:prstGeom prst="rect">
            <a:avLst/>
          </a:prstGeom>
          <a:noFill/>
          <a:ln w="28575">
            <a:solidFill>
              <a:schemeClr val="tx2">
                <a:lumMod val="50000"/>
              </a:schemeClr>
            </a:solidFill>
            <a:miter lim="800000"/>
            <a:headEnd/>
            <a:tailEnd/>
          </a:ln>
        </p:spPr>
      </p:pic>
      <p:sp>
        <p:nvSpPr>
          <p:cNvPr id="16" name="Content Placeholder 16"/>
          <p:cNvSpPr txBox="1">
            <a:spLocks/>
          </p:cNvSpPr>
          <p:nvPr/>
        </p:nvSpPr>
        <p:spPr bwMode="auto">
          <a:xfrm>
            <a:off x="4419600" y="1417638"/>
            <a:ext cx="4495800" cy="4525962"/>
          </a:xfrm>
          <a:prstGeom prst="rect">
            <a:avLst/>
          </a:prstGeom>
          <a:noFill/>
          <a:ln w="9525">
            <a:noFill/>
            <a:miter lim="800000"/>
            <a:headEnd/>
            <a:tailEnd/>
          </a:ln>
        </p:spPr>
        <p:txBody>
          <a:bodyPr/>
          <a:lstStyle/>
          <a:p>
            <a:pPr marL="342900" indent="-342900">
              <a:spcBef>
                <a:spcPct val="20000"/>
              </a:spcBef>
              <a:buFont typeface="Arial" charset="0"/>
              <a:buChar char="•"/>
              <a:defRPr/>
            </a:pPr>
            <a:r>
              <a:rPr lang="en-US" sz="2000">
                <a:latin typeface="+mn-lt"/>
              </a:rPr>
              <a:t>“Veggies </a:t>
            </a:r>
            <a:r>
              <a:rPr lang="en-US" sz="2000" dirty="0">
                <a:latin typeface="+mn-lt"/>
              </a:rPr>
              <a:t>with your steak &amp; potatoes”</a:t>
            </a:r>
          </a:p>
          <a:p>
            <a:pPr marL="342900" indent="-342900">
              <a:spcBef>
                <a:spcPct val="20000"/>
              </a:spcBef>
              <a:buFont typeface="Arial" charset="0"/>
              <a:buChar char="•"/>
              <a:defRPr/>
            </a:pPr>
            <a:r>
              <a:rPr lang="en-US" sz="2000" dirty="0">
                <a:latin typeface="+mn-lt"/>
              </a:rPr>
              <a:t>“A glimpse into the future.”</a:t>
            </a:r>
          </a:p>
        </p:txBody>
      </p:sp>
      <p:sp>
        <p:nvSpPr>
          <p:cNvPr id="4103" name="Content Placeholder 16"/>
          <p:cNvSpPr>
            <a:spLocks noGrp="1"/>
          </p:cNvSpPr>
          <p:nvPr>
            <p:ph idx="1"/>
          </p:nvPr>
        </p:nvSpPr>
        <p:spPr>
          <a:xfrm>
            <a:off x="457200" y="1371600"/>
            <a:ext cx="4495800" cy="4525963"/>
          </a:xfrm>
        </p:spPr>
        <p:txBody>
          <a:bodyPr/>
          <a:lstStyle/>
          <a:p>
            <a:pPr eaLnBrk="1" hangingPunct="1"/>
            <a:r>
              <a:rPr lang="en-US" sz="2000" dirty="0" smtClean="0"/>
              <a:t>“It’s </a:t>
            </a:r>
            <a:r>
              <a:rPr lang="en-US" sz="2000" smtClean="0"/>
              <a:t>our </a:t>
            </a:r>
            <a:r>
              <a:rPr lang="en-US" sz="2000" smtClean="0"/>
              <a:t>mission</a:t>
            </a:r>
            <a:r>
              <a:rPr lang="en-US" sz="2000" dirty="0" smtClean="0"/>
              <a:t>!”</a:t>
            </a:r>
          </a:p>
          <a:p>
            <a:pPr eaLnBrk="1" hangingPunct="1"/>
            <a:r>
              <a:rPr lang="en-US" sz="2000" dirty="0" smtClean="0"/>
              <a:t>“I was blind…but now I see.”</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2" name="Group 7"/>
          <p:cNvGrpSpPr>
            <a:grpSpLocks/>
          </p:cNvGrpSpPr>
          <p:nvPr/>
        </p:nvGrpSpPr>
        <p:grpSpPr bwMode="auto">
          <a:xfrm>
            <a:off x="0" y="6143625"/>
            <a:ext cx="9086850" cy="714375"/>
            <a:chOff x="0" y="6143625"/>
            <a:chExt cx="9086850" cy="714375"/>
          </a:xfrm>
        </p:grpSpPr>
        <p:pic>
          <p:nvPicPr>
            <p:cNvPr id="5129" name="Picture 4" descr="sportredblue.gif"/>
            <p:cNvPicPr>
              <a:picLocks noChangeAspect="1"/>
            </p:cNvPicPr>
            <p:nvPr/>
          </p:nvPicPr>
          <p:blipFill>
            <a:blip r:embed="rId3" cstate="print"/>
            <a:srcRect/>
            <a:stretch>
              <a:fillRect/>
            </a:stretch>
          </p:blipFill>
          <p:spPr bwMode="auto">
            <a:xfrm>
              <a:off x="0" y="6209772"/>
              <a:ext cx="2286000" cy="648228"/>
            </a:xfrm>
            <a:prstGeom prst="rect">
              <a:avLst/>
            </a:prstGeom>
            <a:noFill/>
            <a:ln w="9525">
              <a:noFill/>
              <a:miter lim="800000"/>
              <a:headEnd/>
              <a:tailEnd/>
            </a:ln>
          </p:spPr>
        </p:pic>
        <p:pic>
          <p:nvPicPr>
            <p:cNvPr id="5130" name="Picture 9" descr="nasa.gif"/>
            <p:cNvPicPr>
              <a:picLocks noChangeAspect="1"/>
            </p:cNvPicPr>
            <p:nvPr/>
          </p:nvPicPr>
          <p:blipFill>
            <a:blip r:embed="rId4" cstate="print">
              <a:clrChange>
                <a:clrFrom>
                  <a:srgbClr val="FFFFFF"/>
                </a:clrFrom>
                <a:clrTo>
                  <a:srgbClr val="FFFFFF">
                    <a:alpha val="0"/>
                  </a:srgbClr>
                </a:clrTo>
              </a:clrChange>
            </a:blip>
            <a:srcRect/>
            <a:stretch>
              <a:fillRect/>
            </a:stretch>
          </p:blipFill>
          <p:spPr bwMode="auto">
            <a:xfrm>
              <a:off x="8229600" y="6143625"/>
              <a:ext cx="857250" cy="714375"/>
            </a:xfrm>
            <a:prstGeom prst="rect">
              <a:avLst/>
            </a:prstGeom>
            <a:noFill/>
            <a:ln w="9525">
              <a:noFill/>
              <a:miter lim="800000"/>
              <a:headEnd/>
              <a:tailEnd/>
            </a:ln>
          </p:spPr>
        </p:pic>
        <p:grpSp>
          <p:nvGrpSpPr>
            <p:cNvPr id="5131" name="Group 11"/>
            <p:cNvGrpSpPr>
              <a:grpSpLocks/>
            </p:cNvGrpSpPr>
            <p:nvPr/>
          </p:nvGrpSpPr>
          <p:grpSpPr bwMode="auto">
            <a:xfrm>
              <a:off x="2286000" y="6525768"/>
              <a:ext cx="5784521" cy="179832"/>
              <a:chOff x="2514600" y="5916168"/>
              <a:chExt cx="5784521" cy="179832"/>
            </a:xfrm>
          </p:grpSpPr>
          <p:sp>
            <p:nvSpPr>
              <p:cNvPr id="5133" name="Line 13"/>
              <p:cNvSpPr>
                <a:spLocks noChangeShapeType="1"/>
              </p:cNvSpPr>
              <p:nvPr/>
            </p:nvSpPr>
            <p:spPr bwMode="auto">
              <a:xfrm>
                <a:off x="2697480" y="5916168"/>
                <a:ext cx="5601641" cy="0"/>
              </a:xfrm>
              <a:prstGeom prst="line">
                <a:avLst/>
              </a:prstGeom>
              <a:noFill/>
              <a:ln w="38100">
                <a:solidFill>
                  <a:srgbClr val="CC0000"/>
                </a:solidFill>
                <a:round/>
                <a:headEnd/>
                <a:tailEnd/>
              </a:ln>
            </p:spPr>
            <p:txBody>
              <a:bodyPr/>
              <a:lstStyle/>
              <a:p>
                <a:endParaRPr lang="en-US"/>
              </a:p>
            </p:txBody>
          </p:sp>
          <p:sp>
            <p:nvSpPr>
              <p:cNvPr id="5134" name="Line 14"/>
              <p:cNvSpPr>
                <a:spLocks noChangeShapeType="1"/>
              </p:cNvSpPr>
              <p:nvPr/>
            </p:nvSpPr>
            <p:spPr bwMode="auto">
              <a:xfrm>
                <a:off x="2603123" y="6007608"/>
                <a:ext cx="5604700" cy="0"/>
              </a:xfrm>
              <a:prstGeom prst="line">
                <a:avLst/>
              </a:prstGeom>
              <a:noFill/>
              <a:ln w="38100">
                <a:solidFill>
                  <a:srgbClr val="CC0000"/>
                </a:solidFill>
                <a:round/>
                <a:headEnd/>
                <a:tailEnd/>
              </a:ln>
            </p:spPr>
            <p:txBody>
              <a:bodyPr/>
              <a:lstStyle/>
              <a:p>
                <a:endParaRPr lang="en-US"/>
              </a:p>
            </p:txBody>
          </p:sp>
          <p:sp>
            <p:nvSpPr>
              <p:cNvPr id="5135" name="Line 15"/>
              <p:cNvSpPr>
                <a:spLocks noChangeShapeType="1"/>
              </p:cNvSpPr>
              <p:nvPr/>
            </p:nvSpPr>
            <p:spPr bwMode="auto">
              <a:xfrm>
                <a:off x="2514600" y="6096000"/>
                <a:ext cx="5601641" cy="0"/>
              </a:xfrm>
              <a:prstGeom prst="line">
                <a:avLst/>
              </a:prstGeom>
              <a:noFill/>
              <a:ln w="38100">
                <a:solidFill>
                  <a:srgbClr val="CC0000"/>
                </a:solidFill>
                <a:round/>
                <a:headEnd/>
                <a:tailEnd/>
              </a:ln>
            </p:spPr>
            <p:txBody>
              <a:bodyPr/>
              <a:lstStyle/>
              <a:p>
                <a:endParaRPr lang="en-US"/>
              </a:p>
            </p:txBody>
          </p:sp>
        </p:grpSp>
        <p:sp>
          <p:nvSpPr>
            <p:cNvPr id="12" name="Text Box 16"/>
            <p:cNvSpPr txBox="1">
              <a:spLocks noChangeArrowheads="1"/>
            </p:cNvSpPr>
            <p:nvPr/>
          </p:nvSpPr>
          <p:spPr bwMode="auto">
            <a:xfrm>
              <a:off x="2667000" y="6245225"/>
              <a:ext cx="5173663" cy="292100"/>
            </a:xfrm>
            <a:prstGeom prst="rect">
              <a:avLst/>
            </a:prstGeom>
            <a:noFill/>
            <a:ln w="9525">
              <a:noFill/>
              <a:miter lim="800000"/>
              <a:headEnd/>
              <a:tailEnd/>
            </a:ln>
            <a:effectLst/>
          </p:spPr>
          <p:txBody>
            <a:bodyPr wrap="none">
              <a:spAutoFit/>
            </a:bodyPr>
            <a:lstStyle/>
            <a:p>
              <a:pPr>
                <a:defRPr/>
              </a:pPr>
              <a:r>
                <a:rPr lang="en-US" sz="1300" b="1" dirty="0">
                  <a:solidFill>
                    <a:schemeClr val="bg1">
                      <a:lumMod val="50000"/>
                    </a:schemeClr>
                  </a:solidFill>
                  <a:latin typeface="+mn-lt"/>
                </a:rPr>
                <a:t>transitioning unique NASA data and research technologies to operations</a:t>
              </a:r>
            </a:p>
          </p:txBody>
        </p:sp>
      </p:grpSp>
      <p:sp>
        <p:nvSpPr>
          <p:cNvPr id="5123" name="Title 15"/>
          <p:cNvSpPr>
            <a:spLocks noGrp="1"/>
          </p:cNvSpPr>
          <p:nvPr>
            <p:ph type="title"/>
          </p:nvPr>
        </p:nvSpPr>
        <p:spPr/>
        <p:txBody>
          <a:bodyPr/>
          <a:lstStyle/>
          <a:p>
            <a:pPr eaLnBrk="1" hangingPunct="1"/>
            <a:r>
              <a:rPr lang="en-US" smtClean="0"/>
              <a:t>Accomplishments Since 2007 SAC</a:t>
            </a:r>
          </a:p>
        </p:txBody>
      </p:sp>
      <p:sp>
        <p:nvSpPr>
          <p:cNvPr id="5124" name="Content Placeholder 16"/>
          <p:cNvSpPr>
            <a:spLocks noGrp="1"/>
          </p:cNvSpPr>
          <p:nvPr>
            <p:ph idx="1"/>
          </p:nvPr>
        </p:nvSpPr>
        <p:spPr>
          <a:xfrm>
            <a:off x="457200" y="1600200"/>
            <a:ext cx="3962400" cy="4525963"/>
          </a:xfrm>
        </p:spPr>
        <p:txBody>
          <a:bodyPr/>
          <a:lstStyle/>
          <a:p>
            <a:pPr>
              <a:spcBef>
                <a:spcPct val="0"/>
              </a:spcBef>
              <a:buFont typeface="Wingdings" pitchFamily="2" charset="2"/>
              <a:buChar char="§"/>
            </a:pPr>
            <a:r>
              <a:rPr lang="en-US" sz="2000" smtClean="0"/>
              <a:t>More than twice the number of WFOs using MODIS</a:t>
            </a:r>
          </a:p>
          <a:p>
            <a:pPr lvl="1">
              <a:spcBef>
                <a:spcPct val="0"/>
              </a:spcBef>
              <a:buFont typeface="Wingdings" pitchFamily="2" charset="2"/>
              <a:buChar char="§"/>
            </a:pPr>
            <a:r>
              <a:rPr lang="en-US" sz="1600" smtClean="0"/>
              <a:t>They volunteered to collaborate </a:t>
            </a:r>
            <a:br>
              <a:rPr lang="en-US" sz="1600" smtClean="0"/>
            </a:br>
            <a:r>
              <a:rPr lang="en-US" sz="1600" smtClean="0"/>
              <a:t>– </a:t>
            </a:r>
            <a:r>
              <a:rPr lang="en-US" sz="1600" i="1" smtClean="0"/>
              <a:t>i.e. SPoRT seen as a valued partner</a:t>
            </a:r>
          </a:p>
          <a:p>
            <a:pPr>
              <a:spcBef>
                <a:spcPct val="0"/>
              </a:spcBef>
              <a:buFont typeface="Wingdings" pitchFamily="2" charset="2"/>
              <a:buChar char="§"/>
            </a:pPr>
            <a:endParaRPr lang="en-US" sz="2000" smtClean="0"/>
          </a:p>
          <a:p>
            <a:pPr>
              <a:spcBef>
                <a:spcPct val="0"/>
              </a:spcBef>
              <a:buFont typeface="Wingdings" pitchFamily="2" charset="2"/>
              <a:buChar char="§"/>
            </a:pPr>
            <a:r>
              <a:rPr lang="en-US" sz="2000" smtClean="0"/>
              <a:t>Conf. paper on False Color product w/ end user as lead author</a:t>
            </a:r>
          </a:p>
          <a:p>
            <a:pPr>
              <a:spcBef>
                <a:spcPct val="0"/>
              </a:spcBef>
              <a:buFont typeface="Wingdings" pitchFamily="2" charset="2"/>
              <a:buChar char="§"/>
            </a:pPr>
            <a:endParaRPr lang="en-US" sz="2000" smtClean="0"/>
          </a:p>
          <a:p>
            <a:pPr>
              <a:spcBef>
                <a:spcPct val="0"/>
              </a:spcBef>
              <a:buFont typeface="Wingdings" pitchFamily="2" charset="2"/>
              <a:buChar char="§"/>
            </a:pPr>
            <a:r>
              <a:rPr lang="en-US" sz="2000" smtClean="0"/>
              <a:t>Completed Intensive Study Period for MODIS “Fog” product</a:t>
            </a:r>
          </a:p>
          <a:p>
            <a:pPr>
              <a:spcBef>
                <a:spcPct val="0"/>
              </a:spcBef>
              <a:buFont typeface="Wingdings" pitchFamily="2" charset="2"/>
              <a:buChar char="§"/>
            </a:pPr>
            <a:endParaRPr lang="en-US" sz="2000" smtClean="0"/>
          </a:p>
          <a:p>
            <a:pPr>
              <a:spcBef>
                <a:spcPct val="0"/>
              </a:spcBef>
              <a:buFont typeface="Wingdings" pitchFamily="2" charset="2"/>
              <a:buChar char="§"/>
            </a:pPr>
            <a:r>
              <a:rPr lang="en-US" sz="2000" smtClean="0"/>
              <a:t>MODIS products being used in NWS Graphical Forecast Editor</a:t>
            </a:r>
          </a:p>
        </p:txBody>
      </p:sp>
      <p:pic>
        <p:nvPicPr>
          <p:cNvPr id="5132" name="Picture 12" descr="Preprint-21708"/>
          <p:cNvPicPr>
            <a:picLocks noChangeAspect="1" noChangeArrowheads="1"/>
          </p:cNvPicPr>
          <p:nvPr/>
        </p:nvPicPr>
        <p:blipFill>
          <a:blip r:embed="rId5" cstate="print"/>
          <a:srcRect/>
          <a:stretch>
            <a:fillRect/>
          </a:stretch>
        </p:blipFill>
        <p:spPr bwMode="auto">
          <a:xfrm>
            <a:off x="6067425" y="1600200"/>
            <a:ext cx="2847975" cy="2057400"/>
          </a:xfrm>
          <a:prstGeom prst="rect">
            <a:avLst/>
          </a:prstGeom>
          <a:noFill/>
          <a:ln w="28575">
            <a:solidFill>
              <a:schemeClr val="tx2">
                <a:lumMod val="50000"/>
              </a:schemeClr>
            </a:solidFill>
            <a:miter lim="800000"/>
            <a:headEnd/>
            <a:tailEnd/>
          </a:ln>
        </p:spPr>
      </p:pic>
      <p:sp>
        <p:nvSpPr>
          <p:cNvPr id="13" name="TextBox 12"/>
          <p:cNvSpPr txBox="1"/>
          <p:nvPr/>
        </p:nvSpPr>
        <p:spPr>
          <a:xfrm>
            <a:off x="4953000" y="1317625"/>
            <a:ext cx="2057400" cy="715963"/>
          </a:xfrm>
          <a:prstGeom prst="roundRect">
            <a:avLst/>
          </a:prstGeom>
          <a:solidFill>
            <a:schemeClr val="tx2">
              <a:lumMod val="40000"/>
              <a:lumOff val="60000"/>
            </a:schemeClr>
          </a:solidFill>
          <a:ln>
            <a:solidFill>
              <a:schemeClr val="tx2">
                <a:lumMod val="50000"/>
              </a:schemeClr>
            </a:solidFill>
          </a:ln>
        </p:spPr>
        <p:txBody>
          <a:bodyPr>
            <a:spAutoFit/>
          </a:bodyPr>
          <a:lstStyle/>
          <a:p>
            <a:pPr>
              <a:defRPr/>
            </a:pPr>
            <a:r>
              <a:rPr lang="en-US" dirty="0"/>
              <a:t>Figure from AMS 2009 conf. paper</a:t>
            </a:r>
          </a:p>
        </p:txBody>
      </p:sp>
      <p:pic>
        <p:nvPicPr>
          <p:cNvPr id="5127" name="Picture 14" descr="C:\Documents and Settings\fuellkk\My Documents\NASA_SPoRT\MODIS\fog\MODIS_fog_Sept2009\Sept2\20090902_0807_MODIS_fog_IR_crop.png"/>
          <p:cNvPicPr>
            <a:picLocks noChangeAspect="1" noChangeArrowheads="1"/>
          </p:cNvPicPr>
          <p:nvPr/>
        </p:nvPicPr>
        <p:blipFill>
          <a:blip r:embed="rId6" cstate="print"/>
          <a:srcRect/>
          <a:stretch>
            <a:fillRect/>
          </a:stretch>
        </p:blipFill>
        <p:spPr bwMode="auto">
          <a:xfrm>
            <a:off x="4419600" y="3429000"/>
            <a:ext cx="2563813" cy="2792413"/>
          </a:xfrm>
          <a:prstGeom prst="rect">
            <a:avLst/>
          </a:prstGeom>
          <a:noFill/>
          <a:ln w="28575">
            <a:solidFill>
              <a:schemeClr val="tx2">
                <a:lumMod val="50000"/>
              </a:schemeClr>
            </a:solidFill>
            <a:miter lim="800000"/>
            <a:headEnd/>
            <a:tailEnd/>
          </a:ln>
        </p:spPr>
      </p:pic>
      <p:sp>
        <p:nvSpPr>
          <p:cNvPr id="16" name="TextBox 15"/>
          <p:cNvSpPr txBox="1"/>
          <p:nvPr/>
        </p:nvSpPr>
        <p:spPr>
          <a:xfrm>
            <a:off x="6477000" y="4648200"/>
            <a:ext cx="2609850" cy="1020763"/>
          </a:xfrm>
          <a:prstGeom prst="roundRect">
            <a:avLst/>
          </a:prstGeom>
          <a:solidFill>
            <a:schemeClr val="tx2">
              <a:lumMod val="40000"/>
              <a:lumOff val="60000"/>
            </a:schemeClr>
          </a:solidFill>
          <a:ln>
            <a:solidFill>
              <a:schemeClr val="tx2">
                <a:lumMod val="50000"/>
              </a:schemeClr>
            </a:solidFill>
          </a:ln>
        </p:spPr>
        <p:txBody>
          <a:bodyPr>
            <a:spAutoFit/>
          </a:bodyPr>
          <a:lstStyle/>
          <a:p>
            <a:pPr>
              <a:defRPr/>
            </a:pPr>
            <a:r>
              <a:rPr lang="en-US"/>
              <a:t>User feedback for MODIS fog continues the transition process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7"/>
          <p:cNvGrpSpPr>
            <a:grpSpLocks/>
          </p:cNvGrpSpPr>
          <p:nvPr/>
        </p:nvGrpSpPr>
        <p:grpSpPr bwMode="auto">
          <a:xfrm>
            <a:off x="0" y="6143625"/>
            <a:ext cx="9086850" cy="714375"/>
            <a:chOff x="0" y="6143625"/>
            <a:chExt cx="9086850" cy="714375"/>
          </a:xfrm>
        </p:grpSpPr>
        <p:pic>
          <p:nvPicPr>
            <p:cNvPr id="6153" name="Picture 4" descr="sportredblue.gif"/>
            <p:cNvPicPr>
              <a:picLocks noChangeAspect="1"/>
            </p:cNvPicPr>
            <p:nvPr/>
          </p:nvPicPr>
          <p:blipFill>
            <a:blip r:embed="rId3" cstate="print"/>
            <a:srcRect/>
            <a:stretch>
              <a:fillRect/>
            </a:stretch>
          </p:blipFill>
          <p:spPr bwMode="auto">
            <a:xfrm>
              <a:off x="0" y="6209772"/>
              <a:ext cx="2286000" cy="648228"/>
            </a:xfrm>
            <a:prstGeom prst="rect">
              <a:avLst/>
            </a:prstGeom>
            <a:noFill/>
            <a:ln w="9525">
              <a:noFill/>
              <a:miter lim="800000"/>
              <a:headEnd/>
              <a:tailEnd/>
            </a:ln>
          </p:spPr>
        </p:pic>
        <p:pic>
          <p:nvPicPr>
            <p:cNvPr id="6154" name="Picture 9" descr="nasa.gif"/>
            <p:cNvPicPr>
              <a:picLocks noChangeAspect="1"/>
            </p:cNvPicPr>
            <p:nvPr/>
          </p:nvPicPr>
          <p:blipFill>
            <a:blip r:embed="rId4" cstate="print">
              <a:clrChange>
                <a:clrFrom>
                  <a:srgbClr val="FFFFFF"/>
                </a:clrFrom>
                <a:clrTo>
                  <a:srgbClr val="FFFFFF">
                    <a:alpha val="0"/>
                  </a:srgbClr>
                </a:clrTo>
              </a:clrChange>
            </a:blip>
            <a:srcRect/>
            <a:stretch>
              <a:fillRect/>
            </a:stretch>
          </p:blipFill>
          <p:spPr bwMode="auto">
            <a:xfrm>
              <a:off x="8229600" y="6143625"/>
              <a:ext cx="857250" cy="714375"/>
            </a:xfrm>
            <a:prstGeom prst="rect">
              <a:avLst/>
            </a:prstGeom>
            <a:noFill/>
            <a:ln w="9525">
              <a:noFill/>
              <a:miter lim="800000"/>
              <a:headEnd/>
              <a:tailEnd/>
            </a:ln>
          </p:spPr>
        </p:pic>
        <p:grpSp>
          <p:nvGrpSpPr>
            <p:cNvPr id="6155" name="Group 11"/>
            <p:cNvGrpSpPr>
              <a:grpSpLocks/>
            </p:cNvGrpSpPr>
            <p:nvPr/>
          </p:nvGrpSpPr>
          <p:grpSpPr bwMode="auto">
            <a:xfrm>
              <a:off x="2286000" y="6525768"/>
              <a:ext cx="5784521" cy="179832"/>
              <a:chOff x="2514600" y="5916168"/>
              <a:chExt cx="5784521" cy="179832"/>
            </a:xfrm>
          </p:grpSpPr>
          <p:sp>
            <p:nvSpPr>
              <p:cNvPr id="6157" name="Line 13"/>
              <p:cNvSpPr>
                <a:spLocks noChangeShapeType="1"/>
              </p:cNvSpPr>
              <p:nvPr/>
            </p:nvSpPr>
            <p:spPr bwMode="auto">
              <a:xfrm>
                <a:off x="2697480" y="5916168"/>
                <a:ext cx="5601641" cy="0"/>
              </a:xfrm>
              <a:prstGeom prst="line">
                <a:avLst/>
              </a:prstGeom>
              <a:noFill/>
              <a:ln w="38100">
                <a:solidFill>
                  <a:srgbClr val="CC0000"/>
                </a:solidFill>
                <a:round/>
                <a:headEnd/>
                <a:tailEnd/>
              </a:ln>
            </p:spPr>
            <p:txBody>
              <a:bodyPr/>
              <a:lstStyle/>
              <a:p>
                <a:endParaRPr lang="en-US"/>
              </a:p>
            </p:txBody>
          </p:sp>
          <p:sp>
            <p:nvSpPr>
              <p:cNvPr id="6158" name="Line 14"/>
              <p:cNvSpPr>
                <a:spLocks noChangeShapeType="1"/>
              </p:cNvSpPr>
              <p:nvPr/>
            </p:nvSpPr>
            <p:spPr bwMode="auto">
              <a:xfrm>
                <a:off x="2603123" y="6007608"/>
                <a:ext cx="5604700" cy="0"/>
              </a:xfrm>
              <a:prstGeom prst="line">
                <a:avLst/>
              </a:prstGeom>
              <a:noFill/>
              <a:ln w="38100">
                <a:solidFill>
                  <a:srgbClr val="CC0000"/>
                </a:solidFill>
                <a:round/>
                <a:headEnd/>
                <a:tailEnd/>
              </a:ln>
            </p:spPr>
            <p:txBody>
              <a:bodyPr/>
              <a:lstStyle/>
              <a:p>
                <a:endParaRPr lang="en-US"/>
              </a:p>
            </p:txBody>
          </p:sp>
          <p:sp>
            <p:nvSpPr>
              <p:cNvPr id="2" name="Line 15"/>
              <p:cNvSpPr>
                <a:spLocks noChangeShapeType="1"/>
              </p:cNvSpPr>
              <p:nvPr/>
            </p:nvSpPr>
            <p:spPr bwMode="auto">
              <a:xfrm>
                <a:off x="2514600" y="6096000"/>
                <a:ext cx="5601641" cy="0"/>
              </a:xfrm>
              <a:prstGeom prst="line">
                <a:avLst/>
              </a:prstGeom>
              <a:noFill/>
              <a:ln w="38100">
                <a:solidFill>
                  <a:srgbClr val="CC0000"/>
                </a:solidFill>
                <a:round/>
                <a:headEnd/>
                <a:tailEnd/>
              </a:ln>
            </p:spPr>
            <p:txBody>
              <a:bodyPr/>
              <a:lstStyle/>
              <a:p>
                <a:endParaRPr lang="en-US"/>
              </a:p>
            </p:txBody>
          </p:sp>
        </p:grpSp>
        <p:sp>
          <p:nvSpPr>
            <p:cNvPr id="12" name="Text Box 16"/>
            <p:cNvSpPr txBox="1">
              <a:spLocks noChangeArrowheads="1"/>
            </p:cNvSpPr>
            <p:nvPr/>
          </p:nvSpPr>
          <p:spPr bwMode="auto">
            <a:xfrm>
              <a:off x="2667000" y="6245225"/>
              <a:ext cx="5173663" cy="292100"/>
            </a:xfrm>
            <a:prstGeom prst="rect">
              <a:avLst/>
            </a:prstGeom>
            <a:noFill/>
            <a:ln w="9525">
              <a:noFill/>
              <a:miter lim="800000"/>
              <a:headEnd/>
              <a:tailEnd/>
            </a:ln>
            <a:effectLst/>
          </p:spPr>
          <p:txBody>
            <a:bodyPr wrap="none">
              <a:spAutoFit/>
            </a:bodyPr>
            <a:lstStyle/>
            <a:p>
              <a:pPr>
                <a:defRPr/>
              </a:pPr>
              <a:r>
                <a:rPr lang="en-US" sz="1300" b="1" dirty="0">
                  <a:solidFill>
                    <a:schemeClr val="bg1">
                      <a:lumMod val="50000"/>
                    </a:schemeClr>
                  </a:solidFill>
                  <a:latin typeface="+mn-lt"/>
                </a:rPr>
                <a:t>transitioning unique NASA data and research technologies to operations</a:t>
              </a:r>
            </a:p>
          </p:txBody>
        </p:sp>
      </p:grpSp>
      <p:sp>
        <p:nvSpPr>
          <p:cNvPr id="6147" name="Title 15"/>
          <p:cNvSpPr>
            <a:spLocks noGrp="1"/>
          </p:cNvSpPr>
          <p:nvPr>
            <p:ph type="title"/>
          </p:nvPr>
        </p:nvSpPr>
        <p:spPr/>
        <p:txBody>
          <a:bodyPr/>
          <a:lstStyle/>
          <a:p>
            <a:pPr eaLnBrk="1" hangingPunct="1"/>
            <a:r>
              <a:rPr lang="en-US" smtClean="0"/>
              <a:t>Approach / Methodology</a:t>
            </a:r>
          </a:p>
        </p:txBody>
      </p:sp>
      <p:sp>
        <p:nvSpPr>
          <p:cNvPr id="6148" name="Content Placeholder 16"/>
          <p:cNvSpPr>
            <a:spLocks noGrp="1"/>
          </p:cNvSpPr>
          <p:nvPr>
            <p:ph idx="1"/>
          </p:nvPr>
        </p:nvSpPr>
        <p:spPr>
          <a:xfrm>
            <a:off x="457200" y="1600200"/>
            <a:ext cx="4495800" cy="4525963"/>
          </a:xfrm>
        </p:spPr>
        <p:txBody>
          <a:bodyPr/>
          <a:lstStyle/>
          <a:p>
            <a:pPr>
              <a:spcBef>
                <a:spcPct val="0"/>
              </a:spcBef>
              <a:buFont typeface="Wingdings" pitchFamily="2" charset="2"/>
              <a:buChar char="§"/>
            </a:pPr>
            <a:r>
              <a:rPr lang="en-US" sz="2000" smtClean="0"/>
              <a:t>Provide MODIS data in users decision support system (e.g. D-2d, GFE )</a:t>
            </a:r>
          </a:p>
          <a:p>
            <a:pPr lvl="1">
              <a:spcBef>
                <a:spcPct val="0"/>
              </a:spcBef>
              <a:buFont typeface="Wingdings" pitchFamily="2" charset="2"/>
              <a:buChar char="§"/>
            </a:pPr>
            <a:r>
              <a:rPr lang="en-US" sz="1600" smtClean="0"/>
              <a:t>MODIS combined w/ other data adds greater awareness to the forecast issue</a:t>
            </a:r>
          </a:p>
          <a:p>
            <a:pPr lvl="1">
              <a:spcBef>
                <a:spcPct val="0"/>
              </a:spcBef>
              <a:buFont typeface="Wingdings" pitchFamily="2" charset="2"/>
              <a:buChar char="§"/>
            </a:pPr>
            <a:r>
              <a:rPr lang="en-US" sz="1600" smtClean="0"/>
              <a:t>Use the MODIS high resolution to better interpret the more coarse GOES data</a:t>
            </a:r>
          </a:p>
          <a:p>
            <a:pPr>
              <a:spcBef>
                <a:spcPct val="0"/>
              </a:spcBef>
              <a:buFont typeface="Wingdings" pitchFamily="2" charset="2"/>
              <a:buChar char="§"/>
            </a:pPr>
            <a:r>
              <a:rPr lang="en-US" sz="2000" smtClean="0"/>
              <a:t>Interact regularly with users to discuss their experiences and share case examples from other partners</a:t>
            </a:r>
          </a:p>
          <a:p>
            <a:pPr lvl="1">
              <a:spcBef>
                <a:spcPct val="0"/>
              </a:spcBef>
              <a:buFont typeface="Wingdings" pitchFamily="2" charset="2"/>
              <a:buChar char="§"/>
            </a:pPr>
            <a:r>
              <a:rPr lang="en-US" sz="1600" smtClean="0"/>
              <a:t>Overcome temporal issues by using MODIS within the Graphical Forecast Editor for either initialization or adjustments of forecast grids</a:t>
            </a:r>
          </a:p>
          <a:p>
            <a:pPr>
              <a:spcBef>
                <a:spcPct val="0"/>
              </a:spcBef>
              <a:buFont typeface="Wingdings" pitchFamily="2" charset="2"/>
              <a:buChar char="§"/>
            </a:pPr>
            <a:r>
              <a:rPr lang="en-US" sz="2000" smtClean="0"/>
              <a:t>Iterate with users to improve product and transition</a:t>
            </a:r>
            <a:endParaRPr lang="en-US" sz="2000" b="1" smtClean="0"/>
          </a:p>
        </p:txBody>
      </p:sp>
      <p:pic>
        <p:nvPicPr>
          <p:cNvPr id="6160" name="Picture 16" descr="C:\Documents and Settings\fuellkk\My Documents\NASA_SPoRT\Meetings\SAC 2009\images for SAC presentations\SST@0400Z_Nov_10_2009.png"/>
          <p:cNvPicPr>
            <a:picLocks noChangeAspect="1" noChangeArrowheads="1"/>
          </p:cNvPicPr>
          <p:nvPr/>
        </p:nvPicPr>
        <p:blipFill>
          <a:blip r:embed="rId5" cstate="print"/>
          <a:srcRect l="23333" t="20706"/>
          <a:stretch>
            <a:fillRect/>
          </a:stretch>
        </p:blipFill>
        <p:spPr bwMode="auto">
          <a:xfrm>
            <a:off x="6888163" y="3714750"/>
            <a:ext cx="2103437" cy="2381250"/>
          </a:xfrm>
          <a:prstGeom prst="rect">
            <a:avLst/>
          </a:prstGeom>
          <a:noFill/>
          <a:ln w="28575">
            <a:solidFill>
              <a:schemeClr val="tx2">
                <a:lumMod val="50000"/>
              </a:schemeClr>
            </a:solidFill>
            <a:miter lim="800000"/>
            <a:headEnd/>
            <a:tailEnd/>
          </a:ln>
        </p:spPr>
      </p:pic>
      <p:pic>
        <p:nvPicPr>
          <p:cNvPr id="6159" name="Picture 15" descr="C:\Documents and Settings\fuellkk\My Documents\NASA_SPoRT\Meetings\SAC 2009\images for SAC presentations\SSTC1km-and-bouy-20091107-1900.png"/>
          <p:cNvPicPr>
            <a:picLocks noChangeAspect="1" noChangeArrowheads="1"/>
          </p:cNvPicPr>
          <p:nvPr/>
        </p:nvPicPr>
        <p:blipFill>
          <a:blip r:embed="rId6" cstate="print"/>
          <a:stretch>
            <a:fillRect/>
          </a:stretch>
        </p:blipFill>
        <p:spPr bwMode="auto">
          <a:xfrm>
            <a:off x="5057775" y="1830388"/>
            <a:ext cx="2900363" cy="2436812"/>
          </a:xfrm>
          <a:prstGeom prst="rect">
            <a:avLst/>
          </a:prstGeom>
          <a:noFill/>
          <a:ln w="28575">
            <a:solidFill>
              <a:schemeClr val="tx2">
                <a:lumMod val="50000"/>
              </a:schemeClr>
            </a:solidFill>
            <a:miter lim="800000"/>
            <a:headEnd/>
            <a:tailEnd/>
          </a:ln>
        </p:spPr>
      </p:pic>
      <p:sp>
        <p:nvSpPr>
          <p:cNvPr id="14" name="TextBox 13"/>
          <p:cNvSpPr txBox="1"/>
          <p:nvPr/>
        </p:nvSpPr>
        <p:spPr>
          <a:xfrm>
            <a:off x="5486400" y="1417638"/>
            <a:ext cx="3600450" cy="647700"/>
          </a:xfrm>
          <a:prstGeom prst="roundRect">
            <a:avLst/>
          </a:prstGeom>
          <a:solidFill>
            <a:schemeClr val="tx2">
              <a:lumMod val="40000"/>
              <a:lumOff val="60000"/>
            </a:schemeClr>
          </a:solidFill>
          <a:ln>
            <a:solidFill>
              <a:schemeClr val="tx2">
                <a:lumMod val="50000"/>
              </a:schemeClr>
            </a:solidFill>
          </a:ln>
        </p:spPr>
        <p:txBody>
          <a:bodyPr>
            <a:spAutoFit/>
          </a:bodyPr>
          <a:lstStyle/>
          <a:p>
            <a:pPr>
              <a:defRPr/>
            </a:pPr>
            <a:r>
              <a:rPr lang="en-US" sz="1600" dirty="0"/>
              <a:t>MODIS in AWIPS/D-2d for use with other data such as buoys/C-MANs</a:t>
            </a:r>
          </a:p>
        </p:txBody>
      </p:sp>
      <p:sp>
        <p:nvSpPr>
          <p:cNvPr id="17" name="TextBox 16"/>
          <p:cNvSpPr txBox="1"/>
          <p:nvPr/>
        </p:nvSpPr>
        <p:spPr>
          <a:xfrm>
            <a:off x="4953000" y="4953000"/>
            <a:ext cx="2133600" cy="1192213"/>
          </a:xfrm>
          <a:prstGeom prst="roundRect">
            <a:avLst/>
          </a:prstGeom>
          <a:solidFill>
            <a:schemeClr val="tx2">
              <a:lumMod val="40000"/>
              <a:lumOff val="60000"/>
            </a:schemeClr>
          </a:solidFill>
          <a:ln>
            <a:solidFill>
              <a:schemeClr val="tx2">
                <a:lumMod val="50000"/>
              </a:schemeClr>
            </a:solidFill>
          </a:ln>
        </p:spPr>
        <p:txBody>
          <a:bodyPr>
            <a:spAutoFit/>
          </a:bodyPr>
          <a:lstStyle/>
          <a:p>
            <a:pPr>
              <a:defRPr/>
            </a:pPr>
            <a:r>
              <a:rPr lang="en-US" sz="1600" dirty="0"/>
              <a:t>MODIS SST composite in the Graphical Forecast Editor (GFE)</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7"/>
          <p:cNvGrpSpPr>
            <a:grpSpLocks/>
          </p:cNvGrpSpPr>
          <p:nvPr/>
        </p:nvGrpSpPr>
        <p:grpSpPr bwMode="auto">
          <a:xfrm>
            <a:off x="0" y="6143625"/>
            <a:ext cx="9086850" cy="714375"/>
            <a:chOff x="0" y="6143625"/>
            <a:chExt cx="9086850" cy="714375"/>
          </a:xfrm>
        </p:grpSpPr>
        <p:pic>
          <p:nvPicPr>
            <p:cNvPr id="7180" name="Picture 4" descr="sportredblue.gif"/>
            <p:cNvPicPr>
              <a:picLocks noChangeAspect="1"/>
            </p:cNvPicPr>
            <p:nvPr/>
          </p:nvPicPr>
          <p:blipFill>
            <a:blip r:embed="rId3" cstate="print"/>
            <a:srcRect/>
            <a:stretch>
              <a:fillRect/>
            </a:stretch>
          </p:blipFill>
          <p:spPr bwMode="auto">
            <a:xfrm>
              <a:off x="0" y="6209772"/>
              <a:ext cx="2286000" cy="648228"/>
            </a:xfrm>
            <a:prstGeom prst="rect">
              <a:avLst/>
            </a:prstGeom>
            <a:noFill/>
            <a:ln w="9525">
              <a:noFill/>
              <a:miter lim="800000"/>
              <a:headEnd/>
              <a:tailEnd/>
            </a:ln>
          </p:spPr>
        </p:pic>
        <p:pic>
          <p:nvPicPr>
            <p:cNvPr id="7181" name="Picture 9" descr="nasa.gif"/>
            <p:cNvPicPr>
              <a:picLocks noChangeAspect="1"/>
            </p:cNvPicPr>
            <p:nvPr/>
          </p:nvPicPr>
          <p:blipFill>
            <a:blip r:embed="rId4" cstate="print">
              <a:clrChange>
                <a:clrFrom>
                  <a:srgbClr val="FFFFFF"/>
                </a:clrFrom>
                <a:clrTo>
                  <a:srgbClr val="FFFFFF">
                    <a:alpha val="0"/>
                  </a:srgbClr>
                </a:clrTo>
              </a:clrChange>
            </a:blip>
            <a:srcRect/>
            <a:stretch>
              <a:fillRect/>
            </a:stretch>
          </p:blipFill>
          <p:spPr bwMode="auto">
            <a:xfrm>
              <a:off x="8229600" y="6143625"/>
              <a:ext cx="857250" cy="714375"/>
            </a:xfrm>
            <a:prstGeom prst="rect">
              <a:avLst/>
            </a:prstGeom>
            <a:noFill/>
            <a:ln w="9525">
              <a:noFill/>
              <a:miter lim="800000"/>
              <a:headEnd/>
              <a:tailEnd/>
            </a:ln>
          </p:spPr>
        </p:pic>
        <p:grpSp>
          <p:nvGrpSpPr>
            <p:cNvPr id="7182" name="Group 11"/>
            <p:cNvGrpSpPr>
              <a:grpSpLocks/>
            </p:cNvGrpSpPr>
            <p:nvPr/>
          </p:nvGrpSpPr>
          <p:grpSpPr bwMode="auto">
            <a:xfrm>
              <a:off x="2286000" y="6525768"/>
              <a:ext cx="5784521" cy="179832"/>
              <a:chOff x="2514600" y="5916168"/>
              <a:chExt cx="5784521" cy="179832"/>
            </a:xfrm>
          </p:grpSpPr>
          <p:sp>
            <p:nvSpPr>
              <p:cNvPr id="7184" name="Line 13"/>
              <p:cNvSpPr>
                <a:spLocks noChangeShapeType="1"/>
              </p:cNvSpPr>
              <p:nvPr/>
            </p:nvSpPr>
            <p:spPr bwMode="auto">
              <a:xfrm>
                <a:off x="2697480" y="5916168"/>
                <a:ext cx="5601641" cy="0"/>
              </a:xfrm>
              <a:prstGeom prst="line">
                <a:avLst/>
              </a:prstGeom>
              <a:noFill/>
              <a:ln w="38100">
                <a:solidFill>
                  <a:srgbClr val="CC0000"/>
                </a:solidFill>
                <a:round/>
                <a:headEnd/>
                <a:tailEnd/>
              </a:ln>
            </p:spPr>
            <p:txBody>
              <a:bodyPr/>
              <a:lstStyle/>
              <a:p>
                <a:endParaRPr lang="en-US"/>
              </a:p>
            </p:txBody>
          </p:sp>
          <p:sp>
            <p:nvSpPr>
              <p:cNvPr id="7185" name="Line 14"/>
              <p:cNvSpPr>
                <a:spLocks noChangeShapeType="1"/>
              </p:cNvSpPr>
              <p:nvPr/>
            </p:nvSpPr>
            <p:spPr bwMode="auto">
              <a:xfrm>
                <a:off x="2603123" y="6007608"/>
                <a:ext cx="5604700" cy="0"/>
              </a:xfrm>
              <a:prstGeom prst="line">
                <a:avLst/>
              </a:prstGeom>
              <a:noFill/>
              <a:ln w="38100">
                <a:solidFill>
                  <a:srgbClr val="CC0000"/>
                </a:solidFill>
                <a:round/>
                <a:headEnd/>
                <a:tailEnd/>
              </a:ln>
            </p:spPr>
            <p:txBody>
              <a:bodyPr/>
              <a:lstStyle/>
              <a:p>
                <a:endParaRPr lang="en-US"/>
              </a:p>
            </p:txBody>
          </p:sp>
          <p:sp>
            <p:nvSpPr>
              <p:cNvPr id="7186" name="Line 15"/>
              <p:cNvSpPr>
                <a:spLocks noChangeShapeType="1"/>
              </p:cNvSpPr>
              <p:nvPr/>
            </p:nvSpPr>
            <p:spPr bwMode="auto">
              <a:xfrm>
                <a:off x="2514600" y="6096000"/>
                <a:ext cx="5601641" cy="0"/>
              </a:xfrm>
              <a:prstGeom prst="line">
                <a:avLst/>
              </a:prstGeom>
              <a:noFill/>
              <a:ln w="38100">
                <a:solidFill>
                  <a:srgbClr val="CC0000"/>
                </a:solidFill>
                <a:round/>
                <a:headEnd/>
                <a:tailEnd/>
              </a:ln>
            </p:spPr>
            <p:txBody>
              <a:bodyPr/>
              <a:lstStyle/>
              <a:p>
                <a:endParaRPr lang="en-US"/>
              </a:p>
            </p:txBody>
          </p:sp>
        </p:grpSp>
        <p:sp>
          <p:nvSpPr>
            <p:cNvPr id="12" name="Text Box 16"/>
            <p:cNvSpPr txBox="1">
              <a:spLocks noChangeArrowheads="1"/>
            </p:cNvSpPr>
            <p:nvPr/>
          </p:nvSpPr>
          <p:spPr bwMode="auto">
            <a:xfrm>
              <a:off x="2667000" y="6245225"/>
              <a:ext cx="5173663" cy="292100"/>
            </a:xfrm>
            <a:prstGeom prst="rect">
              <a:avLst/>
            </a:prstGeom>
            <a:noFill/>
            <a:ln w="9525">
              <a:noFill/>
              <a:miter lim="800000"/>
              <a:headEnd/>
              <a:tailEnd/>
            </a:ln>
            <a:effectLst/>
          </p:spPr>
          <p:txBody>
            <a:bodyPr wrap="none">
              <a:spAutoFit/>
            </a:bodyPr>
            <a:lstStyle/>
            <a:p>
              <a:pPr>
                <a:defRPr/>
              </a:pPr>
              <a:r>
                <a:rPr lang="en-US" sz="1300" b="1" dirty="0">
                  <a:solidFill>
                    <a:schemeClr val="bg1">
                      <a:lumMod val="50000"/>
                    </a:schemeClr>
                  </a:solidFill>
                  <a:latin typeface="+mn-lt"/>
                </a:rPr>
                <a:t>transitioning unique NASA data and research technologies to operations</a:t>
              </a:r>
            </a:p>
          </p:txBody>
        </p:sp>
      </p:grpSp>
      <p:sp>
        <p:nvSpPr>
          <p:cNvPr id="7171" name="Title 15"/>
          <p:cNvSpPr>
            <a:spLocks noGrp="1"/>
          </p:cNvSpPr>
          <p:nvPr>
            <p:ph type="title"/>
          </p:nvPr>
        </p:nvSpPr>
        <p:spPr/>
        <p:txBody>
          <a:bodyPr/>
          <a:lstStyle/>
          <a:p>
            <a:pPr eaLnBrk="1" hangingPunct="1"/>
            <a:r>
              <a:rPr lang="en-US" smtClean="0"/>
              <a:t>MODIS SSTs</a:t>
            </a:r>
          </a:p>
        </p:txBody>
      </p:sp>
      <p:sp>
        <p:nvSpPr>
          <p:cNvPr id="7172" name="Content Placeholder 16"/>
          <p:cNvSpPr>
            <a:spLocks noGrp="1"/>
          </p:cNvSpPr>
          <p:nvPr>
            <p:ph idx="1"/>
          </p:nvPr>
        </p:nvSpPr>
        <p:spPr>
          <a:xfrm>
            <a:off x="457200" y="1219200"/>
            <a:ext cx="4495800" cy="4525963"/>
          </a:xfrm>
        </p:spPr>
        <p:txBody>
          <a:bodyPr/>
          <a:lstStyle/>
          <a:p>
            <a:pPr eaLnBrk="1" hangingPunct="1"/>
            <a:r>
              <a:rPr lang="en-US" sz="2000" smtClean="0"/>
              <a:t>Diagnostic and gridded uses</a:t>
            </a:r>
          </a:p>
          <a:p>
            <a:pPr lvl="1" eaLnBrk="1" hangingPunct="1"/>
            <a:r>
              <a:rPr lang="en-US" sz="1600" smtClean="0"/>
              <a:t>West Wall of the Gulf Stream (MLB)</a:t>
            </a:r>
          </a:p>
          <a:p>
            <a:pPr lvl="1" eaLnBrk="1" hangingPunct="1"/>
            <a:r>
              <a:rPr lang="en-US" sz="1600" smtClean="0"/>
              <a:t>Support of Shuttle missions by SMG</a:t>
            </a:r>
          </a:p>
          <a:p>
            <a:pPr lvl="1" eaLnBrk="1" hangingPunct="1"/>
            <a:r>
              <a:rPr lang="en-US" sz="1600" smtClean="0"/>
              <a:t>Fog forecasting due to potential sea fog development (CRP)</a:t>
            </a:r>
          </a:p>
          <a:p>
            <a:pPr lvl="1" eaLnBrk="1" hangingPunct="1"/>
            <a:r>
              <a:rPr lang="en-US" sz="1600" smtClean="0"/>
              <a:t>Commercial fishing (WorldWinds)</a:t>
            </a:r>
          </a:p>
        </p:txBody>
      </p:sp>
      <p:pic>
        <p:nvPicPr>
          <p:cNvPr id="7173" name="Picture 13" descr="MODIS_sstcomp_VIS_17apr09_1839_cropped.PNG"/>
          <p:cNvPicPr>
            <a:picLocks noChangeAspect="1"/>
          </p:cNvPicPr>
          <p:nvPr/>
        </p:nvPicPr>
        <p:blipFill>
          <a:blip r:embed="rId5" cstate="print"/>
          <a:srcRect/>
          <a:stretch>
            <a:fillRect/>
          </a:stretch>
        </p:blipFill>
        <p:spPr bwMode="auto">
          <a:xfrm>
            <a:off x="5410200" y="1219200"/>
            <a:ext cx="3429000" cy="3429000"/>
          </a:xfrm>
          <a:prstGeom prst="rect">
            <a:avLst/>
          </a:prstGeom>
          <a:noFill/>
          <a:ln w="28575">
            <a:solidFill>
              <a:schemeClr val="tx2">
                <a:lumMod val="50000"/>
              </a:schemeClr>
            </a:solidFill>
            <a:miter lim="800000"/>
            <a:headEnd/>
            <a:tailEnd/>
          </a:ln>
        </p:spPr>
      </p:pic>
      <p:pic>
        <p:nvPicPr>
          <p:cNvPr id="7174" name="Picture 13"/>
          <p:cNvPicPr>
            <a:picLocks noChangeAspect="1" noChangeArrowheads="1"/>
          </p:cNvPicPr>
          <p:nvPr/>
        </p:nvPicPr>
        <p:blipFill>
          <a:blip r:embed="rId6" cstate="print"/>
          <a:srcRect/>
          <a:stretch>
            <a:fillRect/>
          </a:stretch>
        </p:blipFill>
        <p:spPr bwMode="auto">
          <a:xfrm>
            <a:off x="76200" y="3895725"/>
            <a:ext cx="2295525" cy="2247900"/>
          </a:xfrm>
          <a:prstGeom prst="rect">
            <a:avLst/>
          </a:prstGeom>
          <a:noFill/>
          <a:ln w="28575">
            <a:solidFill>
              <a:schemeClr val="tx2">
                <a:lumMod val="50000"/>
              </a:schemeClr>
            </a:solidFill>
            <a:miter lim="800000"/>
            <a:headEnd/>
            <a:tailEnd/>
          </a:ln>
        </p:spPr>
      </p:pic>
      <p:pic>
        <p:nvPicPr>
          <p:cNvPr id="7175" name="Picture 14"/>
          <p:cNvPicPr>
            <a:picLocks noChangeAspect="1" noChangeArrowheads="1"/>
          </p:cNvPicPr>
          <p:nvPr/>
        </p:nvPicPr>
        <p:blipFill>
          <a:blip r:embed="rId7" cstate="print"/>
          <a:srcRect/>
          <a:stretch>
            <a:fillRect/>
          </a:stretch>
        </p:blipFill>
        <p:spPr bwMode="auto">
          <a:xfrm>
            <a:off x="2495550" y="3895725"/>
            <a:ext cx="2305050" cy="2247900"/>
          </a:xfrm>
          <a:prstGeom prst="rect">
            <a:avLst/>
          </a:prstGeom>
          <a:noFill/>
          <a:ln w="28575">
            <a:solidFill>
              <a:schemeClr val="tx2">
                <a:lumMod val="50000"/>
              </a:schemeClr>
            </a:solidFill>
            <a:miter lim="800000"/>
            <a:headEnd/>
            <a:tailEnd/>
          </a:ln>
        </p:spPr>
      </p:pic>
      <p:sp>
        <p:nvSpPr>
          <p:cNvPr id="15" name="TextBox 14"/>
          <p:cNvSpPr txBox="1"/>
          <p:nvPr/>
        </p:nvSpPr>
        <p:spPr>
          <a:xfrm>
            <a:off x="247650" y="3140075"/>
            <a:ext cx="4324350" cy="715963"/>
          </a:xfrm>
          <a:prstGeom prst="roundRect">
            <a:avLst/>
          </a:prstGeom>
          <a:solidFill>
            <a:schemeClr val="tx2">
              <a:lumMod val="40000"/>
              <a:lumOff val="60000"/>
            </a:schemeClr>
          </a:solidFill>
          <a:ln>
            <a:solidFill>
              <a:schemeClr val="tx2">
                <a:lumMod val="50000"/>
              </a:schemeClr>
            </a:solidFill>
          </a:ln>
        </p:spPr>
        <p:txBody>
          <a:bodyPr>
            <a:spAutoFit/>
          </a:bodyPr>
          <a:lstStyle/>
          <a:p>
            <a:pPr>
              <a:defRPr/>
            </a:pPr>
            <a:r>
              <a:rPr lang="en-US" sz="1200" i="1"/>
              <a:t>“Gulf Stream location information is vitally important to our thriving marine community, from both a safety and an economic perspective.” – Tony Cristaldi, NWS MLB</a:t>
            </a:r>
          </a:p>
        </p:txBody>
      </p:sp>
      <p:cxnSp>
        <p:nvCxnSpPr>
          <p:cNvPr id="19" name="Straight Connector 18"/>
          <p:cNvCxnSpPr/>
          <p:nvPr/>
        </p:nvCxnSpPr>
        <p:spPr>
          <a:xfrm rot="5400000">
            <a:off x="500062" y="4691063"/>
            <a:ext cx="1590675" cy="0"/>
          </a:xfrm>
          <a:prstGeom prst="line">
            <a:avLst/>
          </a:prstGeom>
          <a:ln w="38100">
            <a:solidFill>
              <a:srgbClr val="CC0000"/>
            </a:solidFill>
            <a:prstDash val="sysDash"/>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47650" y="5029200"/>
            <a:ext cx="742950" cy="511175"/>
          </a:xfrm>
          <a:prstGeom prst="roundRect">
            <a:avLst/>
          </a:prstGeom>
          <a:solidFill>
            <a:schemeClr val="tx2">
              <a:lumMod val="40000"/>
              <a:lumOff val="60000"/>
            </a:schemeClr>
          </a:solidFill>
          <a:ln>
            <a:solidFill>
              <a:schemeClr val="tx2">
                <a:lumMod val="50000"/>
              </a:schemeClr>
            </a:solidFill>
          </a:ln>
        </p:spPr>
        <p:txBody>
          <a:bodyPr>
            <a:spAutoFit/>
          </a:bodyPr>
          <a:lstStyle/>
          <a:p>
            <a:pPr>
              <a:defRPr/>
            </a:pPr>
            <a:r>
              <a:rPr lang="en-US" sz="1200"/>
              <a:t>MODIS SST</a:t>
            </a:r>
          </a:p>
        </p:txBody>
      </p:sp>
      <p:sp>
        <p:nvSpPr>
          <p:cNvPr id="22" name="TextBox 21"/>
          <p:cNvSpPr txBox="1"/>
          <p:nvPr/>
        </p:nvSpPr>
        <p:spPr>
          <a:xfrm>
            <a:off x="2533650" y="5029200"/>
            <a:ext cx="742950" cy="511175"/>
          </a:xfrm>
          <a:prstGeom prst="roundRect">
            <a:avLst/>
          </a:prstGeom>
          <a:solidFill>
            <a:schemeClr val="tx2">
              <a:lumMod val="40000"/>
              <a:lumOff val="60000"/>
            </a:schemeClr>
          </a:solidFill>
          <a:ln>
            <a:solidFill>
              <a:schemeClr val="tx2">
                <a:lumMod val="50000"/>
              </a:schemeClr>
            </a:solidFill>
          </a:ln>
        </p:spPr>
        <p:txBody>
          <a:bodyPr>
            <a:spAutoFit/>
          </a:bodyPr>
          <a:lstStyle/>
          <a:p>
            <a:pPr>
              <a:defRPr/>
            </a:pPr>
            <a:r>
              <a:rPr lang="en-US" sz="1200"/>
              <a:t>GOES</a:t>
            </a:r>
          </a:p>
          <a:p>
            <a:pPr>
              <a:defRPr/>
            </a:pPr>
            <a:r>
              <a:rPr lang="en-US" sz="1200"/>
              <a:t>SST</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Group 7"/>
          <p:cNvGrpSpPr>
            <a:grpSpLocks/>
          </p:cNvGrpSpPr>
          <p:nvPr/>
        </p:nvGrpSpPr>
        <p:grpSpPr bwMode="auto">
          <a:xfrm>
            <a:off x="0" y="6143625"/>
            <a:ext cx="9086850" cy="714375"/>
            <a:chOff x="0" y="6143625"/>
            <a:chExt cx="9086850" cy="714375"/>
          </a:xfrm>
        </p:grpSpPr>
        <p:pic>
          <p:nvPicPr>
            <p:cNvPr id="8204" name="Picture 4" descr="sportredblue.gif"/>
            <p:cNvPicPr>
              <a:picLocks noChangeAspect="1"/>
            </p:cNvPicPr>
            <p:nvPr/>
          </p:nvPicPr>
          <p:blipFill>
            <a:blip r:embed="rId2" cstate="print"/>
            <a:srcRect/>
            <a:stretch>
              <a:fillRect/>
            </a:stretch>
          </p:blipFill>
          <p:spPr bwMode="auto">
            <a:xfrm>
              <a:off x="0" y="6209772"/>
              <a:ext cx="2286000" cy="648228"/>
            </a:xfrm>
            <a:prstGeom prst="rect">
              <a:avLst/>
            </a:prstGeom>
            <a:noFill/>
            <a:ln w="9525">
              <a:noFill/>
              <a:miter lim="800000"/>
              <a:headEnd/>
              <a:tailEnd/>
            </a:ln>
          </p:spPr>
        </p:pic>
        <p:pic>
          <p:nvPicPr>
            <p:cNvPr id="8205" name="Picture 9" descr="nasa.gif"/>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8229600" y="6143625"/>
              <a:ext cx="857250" cy="714375"/>
            </a:xfrm>
            <a:prstGeom prst="rect">
              <a:avLst/>
            </a:prstGeom>
            <a:noFill/>
            <a:ln w="9525">
              <a:noFill/>
              <a:miter lim="800000"/>
              <a:headEnd/>
              <a:tailEnd/>
            </a:ln>
          </p:spPr>
        </p:pic>
        <p:grpSp>
          <p:nvGrpSpPr>
            <p:cNvPr id="8206" name="Group 11"/>
            <p:cNvGrpSpPr>
              <a:grpSpLocks/>
            </p:cNvGrpSpPr>
            <p:nvPr/>
          </p:nvGrpSpPr>
          <p:grpSpPr bwMode="auto">
            <a:xfrm>
              <a:off x="2286000" y="6525768"/>
              <a:ext cx="5784521" cy="179832"/>
              <a:chOff x="2514600" y="5916168"/>
              <a:chExt cx="5784521" cy="179832"/>
            </a:xfrm>
          </p:grpSpPr>
          <p:sp>
            <p:nvSpPr>
              <p:cNvPr id="8208" name="Line 13"/>
              <p:cNvSpPr>
                <a:spLocks noChangeShapeType="1"/>
              </p:cNvSpPr>
              <p:nvPr/>
            </p:nvSpPr>
            <p:spPr bwMode="auto">
              <a:xfrm>
                <a:off x="2697480" y="5916168"/>
                <a:ext cx="5601641" cy="0"/>
              </a:xfrm>
              <a:prstGeom prst="line">
                <a:avLst/>
              </a:prstGeom>
              <a:noFill/>
              <a:ln w="38100">
                <a:solidFill>
                  <a:srgbClr val="CC0000"/>
                </a:solidFill>
                <a:round/>
                <a:headEnd/>
                <a:tailEnd/>
              </a:ln>
            </p:spPr>
            <p:txBody>
              <a:bodyPr/>
              <a:lstStyle/>
              <a:p>
                <a:endParaRPr lang="en-US"/>
              </a:p>
            </p:txBody>
          </p:sp>
          <p:sp>
            <p:nvSpPr>
              <p:cNvPr id="8209" name="Line 14"/>
              <p:cNvSpPr>
                <a:spLocks noChangeShapeType="1"/>
              </p:cNvSpPr>
              <p:nvPr/>
            </p:nvSpPr>
            <p:spPr bwMode="auto">
              <a:xfrm>
                <a:off x="2603123" y="6007608"/>
                <a:ext cx="5604700" cy="0"/>
              </a:xfrm>
              <a:prstGeom prst="line">
                <a:avLst/>
              </a:prstGeom>
              <a:noFill/>
              <a:ln w="38100">
                <a:solidFill>
                  <a:srgbClr val="CC0000"/>
                </a:solidFill>
                <a:round/>
                <a:headEnd/>
                <a:tailEnd/>
              </a:ln>
            </p:spPr>
            <p:txBody>
              <a:bodyPr/>
              <a:lstStyle/>
              <a:p>
                <a:endParaRPr lang="en-US"/>
              </a:p>
            </p:txBody>
          </p:sp>
          <p:sp>
            <p:nvSpPr>
              <p:cNvPr id="8210" name="Line 15"/>
              <p:cNvSpPr>
                <a:spLocks noChangeShapeType="1"/>
              </p:cNvSpPr>
              <p:nvPr/>
            </p:nvSpPr>
            <p:spPr bwMode="auto">
              <a:xfrm>
                <a:off x="2514600" y="6096000"/>
                <a:ext cx="5601641" cy="0"/>
              </a:xfrm>
              <a:prstGeom prst="line">
                <a:avLst/>
              </a:prstGeom>
              <a:noFill/>
              <a:ln w="38100">
                <a:solidFill>
                  <a:srgbClr val="CC0000"/>
                </a:solidFill>
                <a:round/>
                <a:headEnd/>
                <a:tailEnd/>
              </a:ln>
            </p:spPr>
            <p:txBody>
              <a:bodyPr/>
              <a:lstStyle/>
              <a:p>
                <a:endParaRPr lang="en-US"/>
              </a:p>
            </p:txBody>
          </p:sp>
        </p:grpSp>
        <p:sp>
          <p:nvSpPr>
            <p:cNvPr id="12" name="Text Box 16"/>
            <p:cNvSpPr txBox="1">
              <a:spLocks noChangeArrowheads="1"/>
            </p:cNvSpPr>
            <p:nvPr/>
          </p:nvSpPr>
          <p:spPr bwMode="auto">
            <a:xfrm>
              <a:off x="2667000" y="6245225"/>
              <a:ext cx="5173663" cy="292100"/>
            </a:xfrm>
            <a:prstGeom prst="rect">
              <a:avLst/>
            </a:prstGeom>
            <a:noFill/>
            <a:ln w="9525">
              <a:noFill/>
              <a:miter lim="800000"/>
              <a:headEnd/>
              <a:tailEnd/>
            </a:ln>
            <a:effectLst/>
          </p:spPr>
          <p:txBody>
            <a:bodyPr wrap="none">
              <a:spAutoFit/>
            </a:bodyPr>
            <a:lstStyle/>
            <a:p>
              <a:pPr>
                <a:defRPr/>
              </a:pPr>
              <a:r>
                <a:rPr lang="en-US" sz="1300" b="1" dirty="0">
                  <a:solidFill>
                    <a:schemeClr val="bg1">
                      <a:lumMod val="50000"/>
                    </a:schemeClr>
                  </a:solidFill>
                  <a:latin typeface="+mn-lt"/>
                </a:rPr>
                <a:t>transitioning unique NASA data and research technologies to operations</a:t>
              </a:r>
            </a:p>
          </p:txBody>
        </p:sp>
      </p:grpSp>
      <p:sp>
        <p:nvSpPr>
          <p:cNvPr id="8195" name="Title 15"/>
          <p:cNvSpPr>
            <a:spLocks noGrp="1"/>
          </p:cNvSpPr>
          <p:nvPr>
            <p:ph type="title"/>
          </p:nvPr>
        </p:nvSpPr>
        <p:spPr/>
        <p:txBody>
          <a:bodyPr/>
          <a:lstStyle/>
          <a:p>
            <a:pPr eaLnBrk="1" hangingPunct="1"/>
            <a:r>
              <a:rPr lang="en-US" smtClean="0"/>
              <a:t>MODIS False Color - GFX</a:t>
            </a:r>
          </a:p>
        </p:txBody>
      </p:sp>
      <p:pic>
        <p:nvPicPr>
          <p:cNvPr id="23" name="Picture 3" descr="C:\Documents and Settings\fuellkk\My Documents\NASA_SPoRT\MODIS\False Color Imagery\AWIPS images for Spring 08 cases\20080216_1757_MODIS1km_FC_TFX.gif"/>
          <p:cNvPicPr>
            <a:picLocks noChangeAspect="1" noChangeArrowheads="1"/>
          </p:cNvPicPr>
          <p:nvPr/>
        </p:nvPicPr>
        <p:blipFill>
          <a:blip r:embed="rId4" cstate="print"/>
          <a:srcRect/>
          <a:stretch>
            <a:fillRect/>
          </a:stretch>
        </p:blipFill>
        <p:spPr bwMode="auto">
          <a:xfrm>
            <a:off x="1593850" y="1295400"/>
            <a:ext cx="6151563" cy="4800600"/>
          </a:xfrm>
          <a:prstGeom prst="rect">
            <a:avLst/>
          </a:prstGeom>
          <a:noFill/>
          <a:ln w="9525">
            <a:noFill/>
            <a:miter lim="800000"/>
            <a:headEnd/>
            <a:tailEnd/>
          </a:ln>
        </p:spPr>
      </p:pic>
      <p:pic>
        <p:nvPicPr>
          <p:cNvPr id="25" name="Picture 2" descr="C:\Documents and Settings\fuellkk\My Documents\NASA_SPoRT\MODIS\False Color Imagery\AWIPS images for Spring 08 cases\20080214_1808_MODIS1km_FC_TFX.gif"/>
          <p:cNvPicPr>
            <a:picLocks noChangeAspect="1" noChangeArrowheads="1"/>
          </p:cNvPicPr>
          <p:nvPr/>
        </p:nvPicPr>
        <p:blipFill>
          <a:blip r:embed="rId5" cstate="print"/>
          <a:srcRect/>
          <a:stretch>
            <a:fillRect/>
          </a:stretch>
        </p:blipFill>
        <p:spPr bwMode="auto">
          <a:xfrm>
            <a:off x="1593850" y="1295400"/>
            <a:ext cx="6151563" cy="4800600"/>
          </a:xfrm>
          <a:prstGeom prst="rect">
            <a:avLst/>
          </a:prstGeom>
          <a:noFill/>
          <a:ln w="28575">
            <a:solidFill>
              <a:schemeClr val="tx2">
                <a:lumMod val="50000"/>
              </a:schemeClr>
            </a:solidFill>
            <a:miter lim="800000"/>
            <a:headEnd/>
            <a:tailEnd/>
          </a:ln>
        </p:spPr>
      </p:pic>
      <p:sp>
        <p:nvSpPr>
          <p:cNvPr id="26" name="Oval 25"/>
          <p:cNvSpPr/>
          <p:nvPr/>
        </p:nvSpPr>
        <p:spPr>
          <a:xfrm>
            <a:off x="4108450" y="2898775"/>
            <a:ext cx="1328738" cy="1212850"/>
          </a:xfrm>
          <a:prstGeom prst="ellipse">
            <a:avLst/>
          </a:prstGeom>
          <a:noFill/>
          <a:ln w="2857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7" name="Text Box 9_10"/>
          <p:cNvSpPr txBox="1">
            <a:spLocks noChangeArrowheads="1"/>
          </p:cNvSpPr>
          <p:nvPr/>
        </p:nvSpPr>
        <p:spPr bwMode="auto">
          <a:xfrm>
            <a:off x="6172200" y="3224213"/>
            <a:ext cx="544513" cy="409575"/>
          </a:xfrm>
          <a:prstGeom prst="roundRect">
            <a:avLst/>
          </a:prstGeom>
          <a:solidFill>
            <a:schemeClr val="accent1"/>
          </a:solidFill>
          <a:ln w="9525">
            <a:solidFill>
              <a:schemeClr val="tx1">
                <a:lumMod val="95000"/>
              </a:schemeClr>
            </a:solidFill>
            <a:miter lim="800000"/>
            <a:headEnd/>
            <a:tailEnd/>
          </a:ln>
        </p:spPr>
        <p:txBody>
          <a:bodyPr>
            <a:spAutoFit/>
          </a:bodyPr>
          <a:lstStyle/>
          <a:p>
            <a:pPr algn="ctr" fontAlgn="auto">
              <a:spcBef>
                <a:spcPct val="50000"/>
              </a:spcBef>
              <a:spcAft>
                <a:spcPts val="0"/>
              </a:spcAft>
              <a:defRPr/>
            </a:pPr>
            <a:r>
              <a:rPr lang="en-US" dirty="0">
                <a:solidFill>
                  <a:schemeClr val="accent1">
                    <a:lumMod val="40000"/>
                    <a:lumOff val="60000"/>
                  </a:schemeClr>
                </a:solidFill>
                <a:latin typeface="Candara" pitchFamily="34" charset="0"/>
              </a:rPr>
              <a:t>MT</a:t>
            </a:r>
          </a:p>
        </p:txBody>
      </p:sp>
      <p:sp>
        <p:nvSpPr>
          <p:cNvPr id="28" name="Text Box 9_10"/>
          <p:cNvSpPr txBox="1">
            <a:spLocks noChangeArrowheads="1"/>
          </p:cNvSpPr>
          <p:nvPr/>
        </p:nvSpPr>
        <p:spPr bwMode="auto">
          <a:xfrm>
            <a:off x="6172200" y="5373688"/>
            <a:ext cx="609600" cy="407987"/>
          </a:xfrm>
          <a:prstGeom prst="roundRect">
            <a:avLst/>
          </a:prstGeom>
          <a:solidFill>
            <a:schemeClr val="accent1"/>
          </a:solidFill>
          <a:ln w="9525">
            <a:solidFill>
              <a:schemeClr val="tx1">
                <a:lumMod val="95000"/>
              </a:schemeClr>
            </a:solidFill>
            <a:miter lim="800000"/>
            <a:headEnd/>
            <a:tailEnd/>
          </a:ln>
        </p:spPr>
        <p:txBody>
          <a:bodyPr>
            <a:spAutoFit/>
          </a:bodyPr>
          <a:lstStyle/>
          <a:p>
            <a:pPr algn="ctr" fontAlgn="auto">
              <a:spcBef>
                <a:spcPct val="50000"/>
              </a:spcBef>
              <a:spcAft>
                <a:spcPts val="0"/>
              </a:spcAft>
              <a:defRPr/>
            </a:pPr>
            <a:r>
              <a:rPr lang="en-US" dirty="0">
                <a:solidFill>
                  <a:schemeClr val="accent1">
                    <a:lumMod val="40000"/>
                    <a:lumOff val="60000"/>
                  </a:schemeClr>
                </a:solidFill>
                <a:latin typeface="Candara" pitchFamily="34" charset="0"/>
              </a:rPr>
              <a:t>WY</a:t>
            </a:r>
          </a:p>
        </p:txBody>
      </p:sp>
      <p:sp>
        <p:nvSpPr>
          <p:cNvPr id="29" name="Text Box 9_10"/>
          <p:cNvSpPr txBox="1">
            <a:spLocks noChangeArrowheads="1"/>
          </p:cNvSpPr>
          <p:nvPr/>
        </p:nvSpPr>
        <p:spPr bwMode="auto">
          <a:xfrm>
            <a:off x="3443288" y="5321300"/>
            <a:ext cx="544512" cy="409575"/>
          </a:xfrm>
          <a:prstGeom prst="roundRect">
            <a:avLst/>
          </a:prstGeom>
          <a:solidFill>
            <a:schemeClr val="accent1"/>
          </a:solidFill>
          <a:ln w="9525">
            <a:solidFill>
              <a:schemeClr val="tx1">
                <a:lumMod val="95000"/>
              </a:schemeClr>
            </a:solidFill>
            <a:miter lim="800000"/>
            <a:headEnd/>
            <a:tailEnd/>
          </a:ln>
        </p:spPr>
        <p:txBody>
          <a:bodyPr>
            <a:spAutoFit/>
          </a:bodyPr>
          <a:lstStyle/>
          <a:p>
            <a:pPr algn="ctr" fontAlgn="auto">
              <a:spcBef>
                <a:spcPct val="50000"/>
              </a:spcBef>
              <a:spcAft>
                <a:spcPts val="0"/>
              </a:spcAft>
              <a:defRPr/>
            </a:pPr>
            <a:r>
              <a:rPr lang="en-US" dirty="0">
                <a:solidFill>
                  <a:schemeClr val="accent1">
                    <a:lumMod val="40000"/>
                    <a:lumOff val="60000"/>
                  </a:schemeClr>
                </a:solidFill>
                <a:latin typeface="Candara" pitchFamily="34" charset="0"/>
              </a:rPr>
              <a:t>ID</a:t>
            </a:r>
          </a:p>
        </p:txBody>
      </p:sp>
      <p:sp>
        <p:nvSpPr>
          <p:cNvPr id="30" name="Text Box 9_10"/>
          <p:cNvSpPr txBox="1">
            <a:spLocks noChangeArrowheads="1"/>
          </p:cNvSpPr>
          <p:nvPr/>
        </p:nvSpPr>
        <p:spPr bwMode="auto">
          <a:xfrm>
            <a:off x="4510088" y="2011363"/>
            <a:ext cx="1330325" cy="409575"/>
          </a:xfrm>
          <a:prstGeom prst="roundRect">
            <a:avLst/>
          </a:prstGeom>
          <a:solidFill>
            <a:schemeClr val="accent1"/>
          </a:solidFill>
          <a:ln w="9525">
            <a:solidFill>
              <a:schemeClr val="tx1">
                <a:lumMod val="95000"/>
              </a:schemeClr>
            </a:solidFill>
            <a:miter lim="800000"/>
            <a:headEnd/>
            <a:tailEnd/>
          </a:ln>
        </p:spPr>
        <p:txBody>
          <a:bodyPr>
            <a:spAutoFit/>
          </a:bodyPr>
          <a:lstStyle/>
          <a:p>
            <a:pPr algn="ctr" fontAlgn="auto">
              <a:spcBef>
                <a:spcPct val="50000"/>
              </a:spcBef>
              <a:spcAft>
                <a:spcPts val="0"/>
              </a:spcAft>
              <a:defRPr/>
            </a:pPr>
            <a:r>
              <a:rPr lang="en-US" dirty="0">
                <a:solidFill>
                  <a:schemeClr val="accent1">
                    <a:lumMod val="40000"/>
                    <a:lumOff val="60000"/>
                  </a:schemeClr>
                </a:solidFill>
                <a:latin typeface="Candara" pitchFamily="34" charset="0"/>
              </a:rPr>
              <a:t>Canada</a:t>
            </a:r>
          </a:p>
        </p:txBody>
      </p:sp>
      <p:sp>
        <p:nvSpPr>
          <p:cNvPr id="31" name="Text Box 9_10"/>
          <p:cNvSpPr txBox="1">
            <a:spLocks noChangeArrowheads="1"/>
          </p:cNvSpPr>
          <p:nvPr/>
        </p:nvSpPr>
        <p:spPr bwMode="auto">
          <a:xfrm>
            <a:off x="73025" y="1905000"/>
            <a:ext cx="3048000" cy="3830638"/>
          </a:xfrm>
          <a:prstGeom prst="roundRect">
            <a:avLst/>
          </a:prstGeom>
          <a:solidFill>
            <a:schemeClr val="accent1"/>
          </a:solidFill>
          <a:ln w="9525">
            <a:solidFill>
              <a:schemeClr val="tx1">
                <a:lumMod val="95000"/>
              </a:schemeClr>
            </a:solidFill>
            <a:miter lim="800000"/>
            <a:headEnd/>
            <a:tailEnd/>
          </a:ln>
        </p:spPr>
        <p:txBody>
          <a:bodyPr>
            <a:spAutoFit/>
          </a:bodyPr>
          <a:lstStyle/>
          <a:p>
            <a:pPr fontAlgn="auto">
              <a:spcBef>
                <a:spcPct val="50000"/>
              </a:spcBef>
              <a:spcAft>
                <a:spcPts val="0"/>
              </a:spcAft>
              <a:defRPr/>
            </a:pPr>
            <a:r>
              <a:rPr lang="en-US" b="1" dirty="0">
                <a:solidFill>
                  <a:schemeClr val="bg1"/>
                </a:solidFill>
                <a:latin typeface="Candara" pitchFamily="34" charset="0"/>
              </a:rPr>
              <a:t>Forecast Concerns:</a:t>
            </a:r>
          </a:p>
          <a:p>
            <a:pPr fontAlgn="auto">
              <a:spcBef>
                <a:spcPct val="50000"/>
              </a:spcBef>
              <a:spcAft>
                <a:spcPts val="0"/>
              </a:spcAft>
              <a:buFont typeface="Arial" charset="0"/>
              <a:buChar char="•"/>
              <a:defRPr/>
            </a:pPr>
            <a:r>
              <a:rPr lang="en-US" dirty="0">
                <a:solidFill>
                  <a:schemeClr val="bg1"/>
                </a:solidFill>
                <a:latin typeface="Candara" pitchFamily="34" charset="0"/>
              </a:rPr>
              <a:t> How much area has melted?</a:t>
            </a:r>
          </a:p>
          <a:p>
            <a:pPr fontAlgn="auto">
              <a:spcBef>
                <a:spcPct val="50000"/>
              </a:spcBef>
              <a:spcAft>
                <a:spcPts val="0"/>
              </a:spcAft>
              <a:buFont typeface="Arial" charset="0"/>
              <a:buChar char="•"/>
              <a:defRPr/>
            </a:pPr>
            <a:r>
              <a:rPr lang="en-US" dirty="0">
                <a:solidFill>
                  <a:schemeClr val="bg1"/>
                </a:solidFill>
                <a:latin typeface="Candara" pitchFamily="34" charset="0"/>
              </a:rPr>
              <a:t>Rapid melt of snow fills creeks and streams</a:t>
            </a:r>
            <a:br>
              <a:rPr lang="en-US" dirty="0">
                <a:solidFill>
                  <a:schemeClr val="bg1"/>
                </a:solidFill>
                <a:latin typeface="Candara" pitchFamily="34" charset="0"/>
              </a:rPr>
            </a:br>
            <a:r>
              <a:rPr lang="en-US" dirty="0">
                <a:solidFill>
                  <a:schemeClr val="bg1"/>
                </a:solidFill>
                <a:latin typeface="Candara" pitchFamily="34" charset="0"/>
              </a:rPr>
              <a:t>(only took 2 days to melt)</a:t>
            </a:r>
          </a:p>
          <a:p>
            <a:pPr fontAlgn="auto">
              <a:spcBef>
                <a:spcPct val="50000"/>
              </a:spcBef>
              <a:spcAft>
                <a:spcPts val="0"/>
              </a:spcAft>
              <a:buFont typeface="Arial" charset="0"/>
              <a:buChar char="•"/>
              <a:defRPr/>
            </a:pPr>
            <a:r>
              <a:rPr lang="en-US" dirty="0">
                <a:solidFill>
                  <a:schemeClr val="bg1"/>
                </a:solidFill>
                <a:latin typeface="Candara" pitchFamily="34" charset="0"/>
              </a:rPr>
              <a:t> Flooding may occur in small areas or in larger areas that are down stream, such as river valleys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slide(fromBottom)">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000"/>
                                        <p:tgtEl>
                                          <p:spTgt spid="25"/>
                                        </p:tgtEl>
                                      </p:cBhvr>
                                    </p:animEffect>
                                    <p:set>
                                      <p:cBhvr>
                                        <p:cTn id="12" dur="1" fill="hold">
                                          <p:stCondLst>
                                            <p:cond delay="1999"/>
                                          </p:stCondLst>
                                        </p:cTn>
                                        <p:tgtEl>
                                          <p:spTgt spid="25"/>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slide(fromBottom)">
                                      <p:cBhvr>
                                        <p:cTn id="2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Content Placeholder 2"/>
          <p:cNvSpPr>
            <a:spLocks noGrp="1"/>
          </p:cNvSpPr>
          <p:nvPr>
            <p:ph idx="1"/>
          </p:nvPr>
        </p:nvSpPr>
        <p:spPr>
          <a:xfrm>
            <a:off x="457200" y="1219200"/>
            <a:ext cx="8229600" cy="990600"/>
          </a:xfrm>
        </p:spPr>
        <p:txBody>
          <a:bodyPr/>
          <a:lstStyle/>
          <a:p>
            <a:pPr marL="342900" lvl="1" indent="-342900">
              <a:buFont typeface="Arial" charset="0"/>
              <a:buChar char="•"/>
            </a:pPr>
            <a:r>
              <a:rPr lang="en-US" smtClean="0"/>
              <a:t>“saves time and resources while complimenting other products”</a:t>
            </a:r>
          </a:p>
          <a:p>
            <a:endParaRPr lang="en-US" smtClean="0"/>
          </a:p>
        </p:txBody>
      </p:sp>
      <p:pic>
        <p:nvPicPr>
          <p:cNvPr id="9219" name="Picture 12" descr="MODISFalseColorPosterWheel.png"/>
          <p:cNvPicPr>
            <a:picLocks noChangeAspect="1"/>
          </p:cNvPicPr>
          <p:nvPr/>
        </p:nvPicPr>
        <p:blipFill>
          <a:blip r:embed="rId3" cstate="print"/>
          <a:srcRect/>
          <a:stretch>
            <a:fillRect/>
          </a:stretch>
        </p:blipFill>
        <p:spPr bwMode="auto">
          <a:xfrm>
            <a:off x="0" y="0"/>
            <a:ext cx="9066213" cy="6858000"/>
          </a:xfrm>
          <a:prstGeom prst="rect">
            <a:avLst/>
          </a:prstGeom>
          <a:noFill/>
          <a:ln w="9525">
            <a:noFill/>
            <a:miter lim="800000"/>
            <a:headEnd/>
            <a:tailEnd/>
          </a:ln>
        </p:spPr>
      </p:pic>
      <p:sp>
        <p:nvSpPr>
          <p:cNvPr id="9220" name="Title 15"/>
          <p:cNvSpPr>
            <a:spLocks noGrp="1"/>
          </p:cNvSpPr>
          <p:nvPr>
            <p:ph type="title"/>
          </p:nvPr>
        </p:nvSpPr>
        <p:spPr>
          <a:xfrm>
            <a:off x="0" y="0"/>
            <a:ext cx="2819400" cy="1143000"/>
          </a:xfrm>
        </p:spPr>
        <p:txBody>
          <a:bodyPr/>
          <a:lstStyle/>
          <a:p>
            <a:pPr eaLnBrk="1" hangingPunct="1"/>
            <a:r>
              <a:rPr lang="en-US" sz="2000" b="1" smtClean="0"/>
              <a:t>MODIS False Color - GFX</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2" name="Group 7"/>
          <p:cNvGrpSpPr>
            <a:grpSpLocks/>
          </p:cNvGrpSpPr>
          <p:nvPr/>
        </p:nvGrpSpPr>
        <p:grpSpPr bwMode="auto">
          <a:xfrm>
            <a:off x="0" y="6143625"/>
            <a:ext cx="9086850" cy="714375"/>
            <a:chOff x="0" y="6143625"/>
            <a:chExt cx="9086850" cy="714375"/>
          </a:xfrm>
        </p:grpSpPr>
        <p:pic>
          <p:nvPicPr>
            <p:cNvPr id="10247" name="Picture 4" descr="sportredblue.gif"/>
            <p:cNvPicPr>
              <a:picLocks noChangeAspect="1"/>
            </p:cNvPicPr>
            <p:nvPr/>
          </p:nvPicPr>
          <p:blipFill>
            <a:blip r:embed="rId3" cstate="print"/>
            <a:srcRect/>
            <a:stretch>
              <a:fillRect/>
            </a:stretch>
          </p:blipFill>
          <p:spPr bwMode="auto">
            <a:xfrm>
              <a:off x="0" y="6209772"/>
              <a:ext cx="2286000" cy="648228"/>
            </a:xfrm>
            <a:prstGeom prst="rect">
              <a:avLst/>
            </a:prstGeom>
            <a:noFill/>
            <a:ln w="9525">
              <a:noFill/>
              <a:miter lim="800000"/>
              <a:headEnd/>
              <a:tailEnd/>
            </a:ln>
          </p:spPr>
        </p:pic>
        <p:pic>
          <p:nvPicPr>
            <p:cNvPr id="10248" name="Picture 9" descr="nasa.gif"/>
            <p:cNvPicPr>
              <a:picLocks noChangeAspect="1"/>
            </p:cNvPicPr>
            <p:nvPr/>
          </p:nvPicPr>
          <p:blipFill>
            <a:blip r:embed="rId4" cstate="print">
              <a:clrChange>
                <a:clrFrom>
                  <a:srgbClr val="FFFFFF"/>
                </a:clrFrom>
                <a:clrTo>
                  <a:srgbClr val="FFFFFF">
                    <a:alpha val="0"/>
                  </a:srgbClr>
                </a:clrTo>
              </a:clrChange>
            </a:blip>
            <a:srcRect/>
            <a:stretch>
              <a:fillRect/>
            </a:stretch>
          </p:blipFill>
          <p:spPr bwMode="auto">
            <a:xfrm>
              <a:off x="8229600" y="6143625"/>
              <a:ext cx="857250" cy="714375"/>
            </a:xfrm>
            <a:prstGeom prst="rect">
              <a:avLst/>
            </a:prstGeom>
            <a:noFill/>
            <a:ln w="9525">
              <a:noFill/>
              <a:miter lim="800000"/>
              <a:headEnd/>
              <a:tailEnd/>
            </a:ln>
          </p:spPr>
        </p:pic>
        <p:grpSp>
          <p:nvGrpSpPr>
            <p:cNvPr id="10249" name="Group 11"/>
            <p:cNvGrpSpPr>
              <a:grpSpLocks/>
            </p:cNvGrpSpPr>
            <p:nvPr/>
          </p:nvGrpSpPr>
          <p:grpSpPr bwMode="auto">
            <a:xfrm>
              <a:off x="2286000" y="6525768"/>
              <a:ext cx="5784521" cy="179832"/>
              <a:chOff x="2514600" y="5916168"/>
              <a:chExt cx="5784521" cy="179832"/>
            </a:xfrm>
          </p:grpSpPr>
          <p:sp>
            <p:nvSpPr>
              <p:cNvPr id="10251" name="Line 13"/>
              <p:cNvSpPr>
                <a:spLocks noChangeShapeType="1"/>
              </p:cNvSpPr>
              <p:nvPr/>
            </p:nvSpPr>
            <p:spPr bwMode="auto">
              <a:xfrm>
                <a:off x="2697480" y="5916168"/>
                <a:ext cx="5601641" cy="0"/>
              </a:xfrm>
              <a:prstGeom prst="line">
                <a:avLst/>
              </a:prstGeom>
              <a:noFill/>
              <a:ln w="38100">
                <a:solidFill>
                  <a:srgbClr val="CC0000"/>
                </a:solidFill>
                <a:round/>
                <a:headEnd/>
                <a:tailEnd/>
              </a:ln>
            </p:spPr>
            <p:txBody>
              <a:bodyPr/>
              <a:lstStyle/>
              <a:p>
                <a:endParaRPr lang="en-US"/>
              </a:p>
            </p:txBody>
          </p:sp>
          <p:sp>
            <p:nvSpPr>
              <p:cNvPr id="10252" name="Line 14"/>
              <p:cNvSpPr>
                <a:spLocks noChangeShapeType="1"/>
              </p:cNvSpPr>
              <p:nvPr/>
            </p:nvSpPr>
            <p:spPr bwMode="auto">
              <a:xfrm>
                <a:off x="2603123" y="6007608"/>
                <a:ext cx="5604700" cy="0"/>
              </a:xfrm>
              <a:prstGeom prst="line">
                <a:avLst/>
              </a:prstGeom>
              <a:noFill/>
              <a:ln w="38100">
                <a:solidFill>
                  <a:srgbClr val="CC0000"/>
                </a:solidFill>
                <a:round/>
                <a:headEnd/>
                <a:tailEnd/>
              </a:ln>
            </p:spPr>
            <p:txBody>
              <a:bodyPr/>
              <a:lstStyle/>
              <a:p>
                <a:endParaRPr lang="en-US"/>
              </a:p>
            </p:txBody>
          </p:sp>
          <p:sp>
            <p:nvSpPr>
              <p:cNvPr id="10253" name="Line 15"/>
              <p:cNvSpPr>
                <a:spLocks noChangeShapeType="1"/>
              </p:cNvSpPr>
              <p:nvPr/>
            </p:nvSpPr>
            <p:spPr bwMode="auto">
              <a:xfrm>
                <a:off x="2514600" y="6096000"/>
                <a:ext cx="5601641" cy="0"/>
              </a:xfrm>
              <a:prstGeom prst="line">
                <a:avLst/>
              </a:prstGeom>
              <a:noFill/>
              <a:ln w="38100">
                <a:solidFill>
                  <a:srgbClr val="CC0000"/>
                </a:solidFill>
                <a:round/>
                <a:headEnd/>
                <a:tailEnd/>
              </a:ln>
            </p:spPr>
            <p:txBody>
              <a:bodyPr/>
              <a:lstStyle/>
              <a:p>
                <a:endParaRPr lang="en-US"/>
              </a:p>
            </p:txBody>
          </p:sp>
        </p:grpSp>
        <p:sp>
          <p:nvSpPr>
            <p:cNvPr id="12" name="Text Box 16"/>
            <p:cNvSpPr txBox="1">
              <a:spLocks noChangeArrowheads="1"/>
            </p:cNvSpPr>
            <p:nvPr/>
          </p:nvSpPr>
          <p:spPr bwMode="auto">
            <a:xfrm>
              <a:off x="2667000" y="6245225"/>
              <a:ext cx="5173663" cy="292100"/>
            </a:xfrm>
            <a:prstGeom prst="rect">
              <a:avLst/>
            </a:prstGeom>
            <a:noFill/>
            <a:ln w="9525">
              <a:noFill/>
              <a:miter lim="800000"/>
              <a:headEnd/>
              <a:tailEnd/>
            </a:ln>
            <a:effectLst/>
          </p:spPr>
          <p:txBody>
            <a:bodyPr wrap="none">
              <a:spAutoFit/>
            </a:bodyPr>
            <a:lstStyle/>
            <a:p>
              <a:pPr>
                <a:defRPr/>
              </a:pPr>
              <a:r>
                <a:rPr lang="en-US" sz="1300" b="1" dirty="0">
                  <a:solidFill>
                    <a:schemeClr val="bg1">
                      <a:lumMod val="50000"/>
                    </a:schemeClr>
                  </a:solidFill>
                  <a:latin typeface="+mn-lt"/>
                </a:rPr>
                <a:t>transitioning unique NASA data and research technologies to operations</a:t>
              </a:r>
            </a:p>
          </p:txBody>
        </p:sp>
      </p:grpSp>
      <p:sp>
        <p:nvSpPr>
          <p:cNvPr id="10243" name="Title 15"/>
          <p:cNvSpPr>
            <a:spLocks noGrp="1"/>
          </p:cNvSpPr>
          <p:nvPr>
            <p:ph type="title"/>
          </p:nvPr>
        </p:nvSpPr>
        <p:spPr/>
        <p:txBody>
          <a:bodyPr/>
          <a:lstStyle/>
          <a:p>
            <a:pPr eaLnBrk="1" hangingPunct="1"/>
            <a:r>
              <a:rPr lang="en-US" smtClean="0"/>
              <a:t>MODIS 3.9um: Wildfire Monitoring</a:t>
            </a:r>
          </a:p>
        </p:txBody>
      </p:sp>
      <p:pic>
        <p:nvPicPr>
          <p:cNvPr id="10244" name="Picture 12" descr="C:\Documents and Settings\fuellkk\My Documents\NASA_SPoRT\MODIS\cases\MLBcase2009Mar09\TTS_Fire_GOES.PNG"/>
          <p:cNvPicPr>
            <a:picLocks noChangeAspect="1" noChangeArrowheads="1"/>
          </p:cNvPicPr>
          <p:nvPr/>
        </p:nvPicPr>
        <p:blipFill>
          <a:blip r:embed="rId5" cstate="print"/>
          <a:srcRect/>
          <a:stretch>
            <a:fillRect/>
          </a:stretch>
        </p:blipFill>
        <p:spPr bwMode="auto">
          <a:xfrm>
            <a:off x="1219200" y="1371600"/>
            <a:ext cx="3209925" cy="3136900"/>
          </a:xfrm>
          <a:prstGeom prst="rect">
            <a:avLst/>
          </a:prstGeom>
          <a:noFill/>
          <a:ln w="28575">
            <a:solidFill>
              <a:schemeClr val="tx2">
                <a:lumMod val="50000"/>
              </a:schemeClr>
            </a:solidFill>
            <a:miter lim="800000"/>
            <a:headEnd/>
            <a:tailEnd/>
          </a:ln>
        </p:spPr>
      </p:pic>
      <p:pic>
        <p:nvPicPr>
          <p:cNvPr id="10245" name="Picture 13" descr="C:\Documents and Settings\fuellkk\My Documents\NASA_SPoRT\MODIS\cases\MLBcase2009Mar09\TTS_Fire_MODIS.PNG"/>
          <p:cNvPicPr>
            <a:picLocks noChangeAspect="1" noChangeArrowheads="1"/>
          </p:cNvPicPr>
          <p:nvPr/>
        </p:nvPicPr>
        <p:blipFill>
          <a:blip r:embed="rId6" cstate="print"/>
          <a:srcRect/>
          <a:stretch>
            <a:fillRect/>
          </a:stretch>
        </p:blipFill>
        <p:spPr bwMode="auto">
          <a:xfrm>
            <a:off x="4843463" y="1371600"/>
            <a:ext cx="3227387" cy="3136900"/>
          </a:xfrm>
          <a:prstGeom prst="rect">
            <a:avLst/>
          </a:prstGeom>
          <a:noFill/>
          <a:ln w="28575">
            <a:solidFill>
              <a:schemeClr val="tx2">
                <a:lumMod val="50000"/>
              </a:schemeClr>
            </a:solidFill>
            <a:miter lim="800000"/>
            <a:headEnd/>
            <a:tailEnd/>
          </a:ln>
        </p:spPr>
      </p:pic>
      <p:sp>
        <p:nvSpPr>
          <p:cNvPr id="29" name="TextBox 28"/>
          <p:cNvSpPr txBox="1"/>
          <p:nvPr/>
        </p:nvSpPr>
        <p:spPr>
          <a:xfrm>
            <a:off x="457200" y="4614863"/>
            <a:ext cx="6172200" cy="1328737"/>
          </a:xfrm>
          <a:prstGeom prst="roundRect">
            <a:avLst/>
          </a:prstGeom>
          <a:solidFill>
            <a:schemeClr val="tx2">
              <a:lumMod val="40000"/>
              <a:lumOff val="60000"/>
            </a:schemeClr>
          </a:solidFill>
          <a:ln>
            <a:solidFill>
              <a:schemeClr val="tx2">
                <a:lumMod val="50000"/>
              </a:schemeClr>
            </a:solidFill>
          </a:ln>
        </p:spPr>
        <p:txBody>
          <a:bodyPr>
            <a:spAutoFit/>
          </a:bodyPr>
          <a:lstStyle/>
          <a:p>
            <a:pPr>
              <a:defRPr/>
            </a:pPr>
            <a:r>
              <a:rPr lang="en-US" dirty="0"/>
              <a:t>Example submitted by the Melbourne, FL WFO from March 2009.  GOES navigation in error and area too large.  MODIS provides correct location and better hot spot area definition.</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1801</TotalTime>
  <Words>1609</Words>
  <Application>Microsoft Office PowerPoint</Application>
  <PresentationFormat>On-screen Show (4:3)</PresentationFormat>
  <Paragraphs>217</Paragraphs>
  <Slides>18</Slides>
  <Notes>13</Notes>
  <HiddenSlides>2</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MODIS Applications</vt:lpstr>
      <vt:lpstr>Relevance to NASA/SPoRT</vt:lpstr>
      <vt:lpstr>Relevance to NASA/SPoRT</vt:lpstr>
      <vt:lpstr>Accomplishments Since 2007 SAC</vt:lpstr>
      <vt:lpstr>Approach / Methodology</vt:lpstr>
      <vt:lpstr>MODIS SSTs</vt:lpstr>
      <vt:lpstr>MODIS False Color - GFX</vt:lpstr>
      <vt:lpstr>MODIS False Color - GFX</vt:lpstr>
      <vt:lpstr>MODIS 3.9um: Wildfire Monitoring</vt:lpstr>
      <vt:lpstr>True Color Composite</vt:lpstr>
      <vt:lpstr>MODIS Spectral Difference – “Fog”</vt:lpstr>
      <vt:lpstr>MODIS “Fog” Product – HUN WFO</vt:lpstr>
      <vt:lpstr>Slide 13</vt:lpstr>
      <vt:lpstr>Slide 14</vt:lpstr>
      <vt:lpstr>Slide 15</vt:lpstr>
      <vt:lpstr>Slide 16</vt:lpstr>
      <vt:lpstr>Addressing User Feedback…. Temporal Issue</vt:lpstr>
      <vt:lpstr>Future Work</vt:lpstr>
    </vt:vector>
  </TitlesOfParts>
  <Company>Hewlett-Packard</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SPoRT / NWS Coordination Call</dc:title>
  <dc:creator>fuell</dc:creator>
  <cp:lastModifiedBy> </cp:lastModifiedBy>
  <cp:revision>87</cp:revision>
  <dcterms:created xsi:type="dcterms:W3CDTF">2009-10-14T04:03:29Z</dcterms:created>
  <dcterms:modified xsi:type="dcterms:W3CDTF">2009-11-18T13:15:18Z</dcterms:modified>
</cp:coreProperties>
</file>