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8" r:id="rId2"/>
    <p:sldId id="261" r:id="rId3"/>
    <p:sldId id="265" r:id="rId4"/>
    <p:sldId id="283" r:id="rId5"/>
    <p:sldId id="284" r:id="rId6"/>
    <p:sldId id="262" r:id="rId7"/>
    <p:sldId id="286" r:id="rId8"/>
    <p:sldId id="285" r:id="rId9"/>
    <p:sldId id="290" r:id="rId10"/>
    <p:sldId id="276" r:id="rId11"/>
    <p:sldId id="272" r:id="rId12"/>
    <p:sldId id="277" r:id="rId13"/>
    <p:sldId id="287" r:id="rId14"/>
    <p:sldId id="279" r:id="rId15"/>
    <p:sldId id="288" r:id="rId16"/>
    <p:sldId id="26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802"/>
    <a:srgbClr val="A50021"/>
    <a:srgbClr val="F9F9F9"/>
    <a:srgbClr val="FBFBFB"/>
    <a:srgbClr val="FAFAFA"/>
    <a:srgbClr val="FCFCFC"/>
    <a:srgbClr val="CC00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21" d="100"/>
          <a:sy n="121" d="100"/>
        </p:scale>
        <p:origin x="-3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stanogt\My%20Documents\cg_to_ic.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stanogt\My%20Documents\cg_to_ic.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stacked"/>
        <c:ser>
          <c:idx val="0"/>
          <c:order val="0"/>
          <c:spPr>
            <a:solidFill>
              <a:srgbClr val="A50021"/>
            </a:solidFill>
          </c:spPr>
          <c:val>
            <c:numRef>
              <c:f>cg_vs_ic!$A$71:$A$101</c:f>
              <c:numCache>
                <c:formatCode>General</c:formatCode>
                <c:ptCount val="31"/>
                <c:pt idx="0">
                  <c:v>9</c:v>
                </c:pt>
                <c:pt idx="1">
                  <c:v>28</c:v>
                </c:pt>
                <c:pt idx="2">
                  <c:v>7</c:v>
                </c:pt>
                <c:pt idx="3">
                  <c:v>33</c:v>
                </c:pt>
                <c:pt idx="4">
                  <c:v>29</c:v>
                </c:pt>
                <c:pt idx="5">
                  <c:v>2</c:v>
                </c:pt>
                <c:pt idx="6">
                  <c:v>8</c:v>
                </c:pt>
                <c:pt idx="7">
                  <c:v>17</c:v>
                </c:pt>
                <c:pt idx="8">
                  <c:v>35</c:v>
                </c:pt>
                <c:pt idx="9">
                  <c:v>19</c:v>
                </c:pt>
                <c:pt idx="10">
                  <c:v>18</c:v>
                </c:pt>
                <c:pt idx="11">
                  <c:v>20</c:v>
                </c:pt>
                <c:pt idx="12">
                  <c:v>0</c:v>
                </c:pt>
                <c:pt idx="13">
                  <c:v>44</c:v>
                </c:pt>
                <c:pt idx="14">
                  <c:v>45</c:v>
                </c:pt>
                <c:pt idx="15">
                  <c:v>22</c:v>
                </c:pt>
                <c:pt idx="16">
                  <c:v>26</c:v>
                </c:pt>
                <c:pt idx="17">
                  <c:v>22</c:v>
                </c:pt>
                <c:pt idx="18">
                  <c:v>37</c:v>
                </c:pt>
                <c:pt idx="19">
                  <c:v>1</c:v>
                </c:pt>
                <c:pt idx="20">
                  <c:v>24</c:v>
                </c:pt>
                <c:pt idx="21">
                  <c:v>57</c:v>
                </c:pt>
                <c:pt idx="22">
                  <c:v>0</c:v>
                </c:pt>
                <c:pt idx="23">
                  <c:v>20</c:v>
                </c:pt>
                <c:pt idx="24">
                  <c:v>14</c:v>
                </c:pt>
                <c:pt idx="25">
                  <c:v>4</c:v>
                </c:pt>
                <c:pt idx="26">
                  <c:v>14</c:v>
                </c:pt>
                <c:pt idx="27">
                  <c:v>10</c:v>
                </c:pt>
                <c:pt idx="28">
                  <c:v>14</c:v>
                </c:pt>
                <c:pt idx="29">
                  <c:v>12</c:v>
                </c:pt>
                <c:pt idx="30">
                  <c:v>19</c:v>
                </c:pt>
              </c:numCache>
            </c:numRef>
          </c:val>
        </c:ser>
        <c:ser>
          <c:idx val="1"/>
          <c:order val="1"/>
          <c:spPr>
            <a:noFill/>
          </c:spPr>
          <c:val>
            <c:numRef>
              <c:f>cg_vs_ic!$C$71:$C$101</c:f>
              <c:numCache>
                <c:formatCode>General</c:formatCode>
                <c:ptCount val="31"/>
                <c:pt idx="0">
                  <c:v>61</c:v>
                </c:pt>
                <c:pt idx="1">
                  <c:v>68</c:v>
                </c:pt>
                <c:pt idx="2">
                  <c:v>55</c:v>
                </c:pt>
                <c:pt idx="3">
                  <c:v>37</c:v>
                </c:pt>
                <c:pt idx="4">
                  <c:v>140</c:v>
                </c:pt>
                <c:pt idx="5">
                  <c:v>71</c:v>
                </c:pt>
                <c:pt idx="6">
                  <c:v>109</c:v>
                </c:pt>
                <c:pt idx="7">
                  <c:v>105</c:v>
                </c:pt>
                <c:pt idx="8">
                  <c:v>72</c:v>
                </c:pt>
                <c:pt idx="9">
                  <c:v>40</c:v>
                </c:pt>
                <c:pt idx="10">
                  <c:v>152</c:v>
                </c:pt>
                <c:pt idx="11">
                  <c:v>106</c:v>
                </c:pt>
                <c:pt idx="12">
                  <c:v>70</c:v>
                </c:pt>
                <c:pt idx="13">
                  <c:v>34</c:v>
                </c:pt>
                <c:pt idx="14">
                  <c:v>140</c:v>
                </c:pt>
                <c:pt idx="15">
                  <c:v>112</c:v>
                </c:pt>
                <c:pt idx="16">
                  <c:v>141</c:v>
                </c:pt>
                <c:pt idx="17">
                  <c:v>31</c:v>
                </c:pt>
                <c:pt idx="18">
                  <c:v>62</c:v>
                </c:pt>
                <c:pt idx="19">
                  <c:v>148</c:v>
                </c:pt>
                <c:pt idx="20">
                  <c:v>162</c:v>
                </c:pt>
                <c:pt idx="21">
                  <c:v>124</c:v>
                </c:pt>
                <c:pt idx="22">
                  <c:v>205</c:v>
                </c:pt>
                <c:pt idx="23">
                  <c:v>42</c:v>
                </c:pt>
                <c:pt idx="24">
                  <c:v>97</c:v>
                </c:pt>
                <c:pt idx="25">
                  <c:v>47</c:v>
                </c:pt>
                <c:pt idx="26">
                  <c:v>47</c:v>
                </c:pt>
                <c:pt idx="27">
                  <c:v>66</c:v>
                </c:pt>
                <c:pt idx="28">
                  <c:v>111</c:v>
                </c:pt>
                <c:pt idx="29">
                  <c:v>62</c:v>
                </c:pt>
                <c:pt idx="30">
                  <c:v>72</c:v>
                </c:pt>
              </c:numCache>
            </c:numRef>
          </c:val>
        </c:ser>
        <c:overlap val="100"/>
        <c:axId val="44854272"/>
        <c:axId val="44876544"/>
      </c:barChart>
      <c:catAx>
        <c:axId val="44854272"/>
        <c:scaling>
          <c:orientation val="minMax"/>
        </c:scaling>
        <c:axPos val="b"/>
        <c:tickLblPos val="nextTo"/>
        <c:spPr>
          <a:ln>
            <a:solidFill>
              <a:schemeClr val="tx1"/>
            </a:solidFill>
          </a:ln>
        </c:spPr>
        <c:txPr>
          <a:bodyPr/>
          <a:lstStyle/>
          <a:p>
            <a:pPr>
              <a:defRPr sz="1200" baseline="0">
                <a:solidFill>
                  <a:schemeClr val="tx1"/>
                </a:solidFill>
              </a:defRPr>
            </a:pPr>
            <a:endParaRPr lang="en-US"/>
          </a:p>
        </c:txPr>
        <c:crossAx val="44876544"/>
        <c:crosses val="autoZero"/>
        <c:auto val="1"/>
        <c:lblAlgn val="ctr"/>
        <c:lblOffset val="100"/>
        <c:tickLblSkip val="3"/>
      </c:catAx>
      <c:valAx>
        <c:axId val="44876544"/>
        <c:scaling>
          <c:orientation val="minMax"/>
        </c:scaling>
        <c:axPos val="l"/>
        <c:majorGridlines>
          <c:spPr>
            <a:ln>
              <a:solidFill>
                <a:schemeClr val="tx1"/>
              </a:solidFill>
            </a:ln>
          </c:spPr>
        </c:majorGridlines>
        <c:numFmt formatCode="General" sourceLinked="1"/>
        <c:tickLblPos val="nextTo"/>
        <c:spPr>
          <a:ln>
            <a:solidFill>
              <a:schemeClr val="tx1"/>
            </a:solidFill>
          </a:ln>
        </c:spPr>
        <c:txPr>
          <a:bodyPr/>
          <a:lstStyle/>
          <a:p>
            <a:pPr>
              <a:defRPr sz="1400" baseline="0">
                <a:solidFill>
                  <a:schemeClr val="tx1"/>
                </a:solidFill>
              </a:defRPr>
            </a:pPr>
            <a:endParaRPr lang="en-US"/>
          </a:p>
        </c:txPr>
        <c:crossAx val="44854272"/>
        <c:crosses val="autoZero"/>
        <c:crossBetween val="between"/>
        <c:majorUnit val="25"/>
      </c:valAx>
      <c:spPr>
        <a:noFill/>
      </c:spPr>
    </c:plotArea>
    <c:plotVisOnly val="1"/>
  </c:chart>
  <c:spPr>
    <a:solidFill>
      <a:schemeClr val="bg1">
        <a:lumMod val="75000"/>
      </a:schemeClr>
    </a:solidFill>
    <a:ln w="19050">
      <a:solidFill>
        <a:schemeClr val="tx1"/>
      </a:solid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stacked"/>
        <c:ser>
          <c:idx val="0"/>
          <c:order val="0"/>
          <c:spPr>
            <a:solidFill>
              <a:srgbClr val="A50021"/>
            </a:solidFill>
          </c:spPr>
          <c:val>
            <c:numRef>
              <c:f>cg_vs_ic!$A$71:$A$101</c:f>
              <c:numCache>
                <c:formatCode>General</c:formatCode>
                <c:ptCount val="31"/>
                <c:pt idx="0">
                  <c:v>9</c:v>
                </c:pt>
                <c:pt idx="1">
                  <c:v>28</c:v>
                </c:pt>
                <c:pt idx="2">
                  <c:v>7</c:v>
                </c:pt>
                <c:pt idx="3">
                  <c:v>33</c:v>
                </c:pt>
                <c:pt idx="4">
                  <c:v>29</c:v>
                </c:pt>
                <c:pt idx="5">
                  <c:v>2</c:v>
                </c:pt>
                <c:pt idx="6">
                  <c:v>8</c:v>
                </c:pt>
                <c:pt idx="7">
                  <c:v>17</c:v>
                </c:pt>
                <c:pt idx="8">
                  <c:v>35</c:v>
                </c:pt>
                <c:pt idx="9">
                  <c:v>19</c:v>
                </c:pt>
                <c:pt idx="10">
                  <c:v>18</c:v>
                </c:pt>
                <c:pt idx="11">
                  <c:v>20</c:v>
                </c:pt>
                <c:pt idx="12">
                  <c:v>0</c:v>
                </c:pt>
                <c:pt idx="13">
                  <c:v>44</c:v>
                </c:pt>
                <c:pt idx="14">
                  <c:v>45</c:v>
                </c:pt>
                <c:pt idx="15">
                  <c:v>22</c:v>
                </c:pt>
                <c:pt idx="16">
                  <c:v>26</c:v>
                </c:pt>
                <c:pt idx="17">
                  <c:v>22</c:v>
                </c:pt>
                <c:pt idx="18">
                  <c:v>37</c:v>
                </c:pt>
                <c:pt idx="19">
                  <c:v>1</c:v>
                </c:pt>
                <c:pt idx="20">
                  <c:v>24</c:v>
                </c:pt>
                <c:pt idx="21">
                  <c:v>57</c:v>
                </c:pt>
                <c:pt idx="22">
                  <c:v>0</c:v>
                </c:pt>
                <c:pt idx="23">
                  <c:v>20</c:v>
                </c:pt>
                <c:pt idx="24">
                  <c:v>14</c:v>
                </c:pt>
                <c:pt idx="25">
                  <c:v>4</c:v>
                </c:pt>
                <c:pt idx="26">
                  <c:v>14</c:v>
                </c:pt>
                <c:pt idx="27">
                  <c:v>10</c:v>
                </c:pt>
                <c:pt idx="28">
                  <c:v>14</c:v>
                </c:pt>
                <c:pt idx="29">
                  <c:v>12</c:v>
                </c:pt>
                <c:pt idx="30">
                  <c:v>19</c:v>
                </c:pt>
              </c:numCache>
            </c:numRef>
          </c:val>
        </c:ser>
        <c:ser>
          <c:idx val="1"/>
          <c:order val="1"/>
          <c:spPr>
            <a:solidFill>
              <a:srgbClr val="0070C0"/>
            </a:solidFill>
          </c:spPr>
          <c:val>
            <c:numRef>
              <c:f>cg_vs_ic!$C$71:$C$101</c:f>
              <c:numCache>
                <c:formatCode>General</c:formatCode>
                <c:ptCount val="31"/>
                <c:pt idx="0">
                  <c:v>61</c:v>
                </c:pt>
                <c:pt idx="1">
                  <c:v>68</c:v>
                </c:pt>
                <c:pt idx="2">
                  <c:v>55</c:v>
                </c:pt>
                <c:pt idx="3">
                  <c:v>37</c:v>
                </c:pt>
                <c:pt idx="4">
                  <c:v>140</c:v>
                </c:pt>
                <c:pt idx="5">
                  <c:v>71</c:v>
                </c:pt>
                <c:pt idx="6">
                  <c:v>109</c:v>
                </c:pt>
                <c:pt idx="7">
                  <c:v>105</c:v>
                </c:pt>
                <c:pt idx="8">
                  <c:v>72</c:v>
                </c:pt>
                <c:pt idx="9">
                  <c:v>40</c:v>
                </c:pt>
                <c:pt idx="10">
                  <c:v>152</c:v>
                </c:pt>
                <c:pt idx="11">
                  <c:v>106</c:v>
                </c:pt>
                <c:pt idx="12">
                  <c:v>70</c:v>
                </c:pt>
                <c:pt idx="13">
                  <c:v>34</c:v>
                </c:pt>
                <c:pt idx="14">
                  <c:v>140</c:v>
                </c:pt>
                <c:pt idx="15">
                  <c:v>112</c:v>
                </c:pt>
                <c:pt idx="16">
                  <c:v>141</c:v>
                </c:pt>
                <c:pt idx="17">
                  <c:v>31</c:v>
                </c:pt>
                <c:pt idx="18">
                  <c:v>62</c:v>
                </c:pt>
                <c:pt idx="19">
                  <c:v>148</c:v>
                </c:pt>
                <c:pt idx="20">
                  <c:v>162</c:v>
                </c:pt>
                <c:pt idx="21">
                  <c:v>124</c:v>
                </c:pt>
                <c:pt idx="22">
                  <c:v>205</c:v>
                </c:pt>
                <c:pt idx="23">
                  <c:v>42</c:v>
                </c:pt>
                <c:pt idx="24">
                  <c:v>97</c:v>
                </c:pt>
                <c:pt idx="25">
                  <c:v>47</c:v>
                </c:pt>
                <c:pt idx="26">
                  <c:v>47</c:v>
                </c:pt>
                <c:pt idx="27">
                  <c:v>66</c:v>
                </c:pt>
                <c:pt idx="28">
                  <c:v>111</c:v>
                </c:pt>
                <c:pt idx="29">
                  <c:v>62</c:v>
                </c:pt>
                <c:pt idx="30">
                  <c:v>72</c:v>
                </c:pt>
              </c:numCache>
            </c:numRef>
          </c:val>
        </c:ser>
        <c:overlap val="100"/>
        <c:axId val="46702976"/>
        <c:axId val="46704512"/>
      </c:barChart>
      <c:catAx>
        <c:axId val="46702976"/>
        <c:scaling>
          <c:orientation val="minMax"/>
        </c:scaling>
        <c:axPos val="b"/>
        <c:tickLblPos val="nextTo"/>
        <c:spPr>
          <a:ln>
            <a:solidFill>
              <a:schemeClr val="tx1"/>
            </a:solidFill>
          </a:ln>
        </c:spPr>
        <c:txPr>
          <a:bodyPr/>
          <a:lstStyle/>
          <a:p>
            <a:pPr>
              <a:defRPr sz="1200" baseline="0">
                <a:solidFill>
                  <a:schemeClr val="tx1"/>
                </a:solidFill>
              </a:defRPr>
            </a:pPr>
            <a:endParaRPr lang="en-US"/>
          </a:p>
        </c:txPr>
        <c:crossAx val="46704512"/>
        <c:crosses val="autoZero"/>
        <c:auto val="1"/>
        <c:lblAlgn val="ctr"/>
        <c:lblOffset val="100"/>
        <c:tickLblSkip val="3"/>
      </c:catAx>
      <c:valAx>
        <c:axId val="46704512"/>
        <c:scaling>
          <c:orientation val="minMax"/>
        </c:scaling>
        <c:axPos val="l"/>
        <c:majorGridlines>
          <c:spPr>
            <a:ln>
              <a:solidFill>
                <a:schemeClr val="tx1"/>
              </a:solidFill>
            </a:ln>
          </c:spPr>
        </c:majorGridlines>
        <c:numFmt formatCode="General" sourceLinked="1"/>
        <c:tickLblPos val="nextTo"/>
        <c:spPr>
          <a:ln>
            <a:solidFill>
              <a:schemeClr val="tx1"/>
            </a:solidFill>
          </a:ln>
        </c:spPr>
        <c:txPr>
          <a:bodyPr/>
          <a:lstStyle/>
          <a:p>
            <a:pPr>
              <a:defRPr sz="1400" baseline="0">
                <a:solidFill>
                  <a:schemeClr val="tx1"/>
                </a:solidFill>
              </a:defRPr>
            </a:pPr>
            <a:endParaRPr lang="en-US"/>
          </a:p>
        </c:txPr>
        <c:crossAx val="46702976"/>
        <c:crosses val="autoZero"/>
        <c:crossBetween val="between"/>
        <c:majorUnit val="25"/>
      </c:valAx>
      <c:spPr>
        <a:solidFill>
          <a:schemeClr val="bg1">
            <a:lumMod val="75000"/>
          </a:schemeClr>
        </a:solidFill>
      </c:spPr>
    </c:plotArea>
    <c:plotVisOnly val="1"/>
  </c:chart>
  <c:spPr>
    <a:solidFill>
      <a:schemeClr val="bg1">
        <a:lumMod val="75000"/>
      </a:schemeClr>
    </a:solidFill>
    <a:ln w="19050">
      <a:solidFill>
        <a:schemeClr val="tx1"/>
      </a:solid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plotArea>
      <c:layout/>
      <c:lineChart>
        <c:grouping val="standard"/>
        <c:ser>
          <c:idx val="0"/>
          <c:order val="0"/>
          <c:spPr>
            <a:ln>
              <a:solidFill>
                <a:schemeClr val="tx1">
                  <a:lumMod val="95000"/>
                </a:schemeClr>
              </a:solidFill>
            </a:ln>
          </c:spPr>
          <c:marker>
            <c:spPr>
              <a:solidFill>
                <a:schemeClr val="tx1">
                  <a:lumMod val="95000"/>
                </a:schemeClr>
              </a:solidFill>
              <a:ln>
                <a:solidFill>
                  <a:prstClr val="white">
                    <a:lumMod val="95000"/>
                  </a:prstClr>
                </a:solidFill>
              </a:ln>
            </c:spPr>
          </c:marker>
          <c:cat>
            <c:numRef>
              <c:f>Sheet1!$A$1:$A$17</c:f>
              <c:numCache>
                <c:formatCode>General</c:formatCode>
                <c:ptCount val="17"/>
                <c:pt idx="0">
                  <c:v>1854</c:v>
                </c:pt>
                <c:pt idx="1">
                  <c:v>1856</c:v>
                </c:pt>
                <c:pt idx="2">
                  <c:v>1900</c:v>
                </c:pt>
                <c:pt idx="3">
                  <c:v>1902</c:v>
                </c:pt>
                <c:pt idx="4">
                  <c:v>1904</c:v>
                </c:pt>
                <c:pt idx="5">
                  <c:v>1906</c:v>
                </c:pt>
                <c:pt idx="6">
                  <c:v>1908</c:v>
                </c:pt>
                <c:pt idx="7">
                  <c:v>1910</c:v>
                </c:pt>
                <c:pt idx="8">
                  <c:v>1912</c:v>
                </c:pt>
                <c:pt idx="9">
                  <c:v>1914</c:v>
                </c:pt>
                <c:pt idx="10">
                  <c:v>1916</c:v>
                </c:pt>
                <c:pt idx="11">
                  <c:v>1920</c:v>
                </c:pt>
                <c:pt idx="12">
                  <c:v>1922</c:v>
                </c:pt>
                <c:pt idx="13">
                  <c:v>1924</c:v>
                </c:pt>
                <c:pt idx="14">
                  <c:v>1926</c:v>
                </c:pt>
                <c:pt idx="15">
                  <c:v>1928</c:v>
                </c:pt>
                <c:pt idx="16">
                  <c:v>1930</c:v>
                </c:pt>
              </c:numCache>
            </c:numRef>
          </c:cat>
          <c:val>
            <c:numRef>
              <c:f>Sheet1!$B$1:$B$17</c:f>
              <c:numCache>
                <c:formatCode>General</c:formatCode>
                <c:ptCount val="17"/>
                <c:pt idx="0">
                  <c:v>94</c:v>
                </c:pt>
                <c:pt idx="1">
                  <c:v>132</c:v>
                </c:pt>
                <c:pt idx="2">
                  <c:v>146</c:v>
                </c:pt>
                <c:pt idx="3">
                  <c:v>137</c:v>
                </c:pt>
                <c:pt idx="4">
                  <c:v>182</c:v>
                </c:pt>
                <c:pt idx="5">
                  <c:v>258</c:v>
                </c:pt>
                <c:pt idx="6">
                  <c:v>229</c:v>
                </c:pt>
                <c:pt idx="7">
                  <c:v>170</c:v>
                </c:pt>
                <c:pt idx="8">
                  <c:v>143</c:v>
                </c:pt>
                <c:pt idx="9">
                  <c:v>84</c:v>
                </c:pt>
                <c:pt idx="10">
                  <c:v>112</c:v>
                </c:pt>
                <c:pt idx="11">
                  <c:v>217</c:v>
                </c:pt>
                <c:pt idx="12">
                  <c:v>220</c:v>
                </c:pt>
                <c:pt idx="13">
                  <c:v>191</c:v>
                </c:pt>
                <c:pt idx="14">
                  <c:v>194</c:v>
                </c:pt>
                <c:pt idx="15">
                  <c:v>93</c:v>
                </c:pt>
                <c:pt idx="16">
                  <c:v>34</c:v>
                </c:pt>
              </c:numCache>
            </c:numRef>
          </c:val>
        </c:ser>
        <c:marker val="1"/>
        <c:axId val="46666112"/>
        <c:axId val="46668032"/>
      </c:lineChart>
      <c:catAx>
        <c:axId val="46666112"/>
        <c:scaling>
          <c:orientation val="minMax"/>
        </c:scaling>
        <c:axPos val="b"/>
        <c:numFmt formatCode="General" sourceLinked="1"/>
        <c:tickLblPos val="nextTo"/>
        <c:txPr>
          <a:bodyPr/>
          <a:lstStyle/>
          <a:p>
            <a:pPr>
              <a:defRPr>
                <a:solidFill>
                  <a:schemeClr val="tx1">
                    <a:lumMod val="95000"/>
                  </a:schemeClr>
                </a:solidFill>
              </a:defRPr>
            </a:pPr>
            <a:endParaRPr lang="en-US"/>
          </a:p>
        </c:txPr>
        <c:crossAx val="46668032"/>
        <c:crosses val="autoZero"/>
        <c:auto val="1"/>
        <c:lblAlgn val="ctr"/>
        <c:lblOffset val="100"/>
      </c:catAx>
      <c:valAx>
        <c:axId val="46668032"/>
        <c:scaling>
          <c:orientation val="minMax"/>
        </c:scaling>
        <c:axPos val="l"/>
        <c:majorGridlines>
          <c:spPr>
            <a:ln>
              <a:solidFill>
                <a:schemeClr val="bg1">
                  <a:lumMod val="50000"/>
                  <a:lumOff val="50000"/>
                </a:schemeClr>
              </a:solidFill>
            </a:ln>
          </c:spPr>
        </c:majorGridlines>
        <c:numFmt formatCode="General" sourceLinked="1"/>
        <c:tickLblPos val="nextTo"/>
        <c:txPr>
          <a:bodyPr/>
          <a:lstStyle/>
          <a:p>
            <a:pPr>
              <a:defRPr>
                <a:solidFill>
                  <a:schemeClr val="tx1">
                    <a:lumMod val="95000"/>
                  </a:schemeClr>
                </a:solidFill>
              </a:defRPr>
            </a:pPr>
            <a:endParaRPr lang="en-US"/>
          </a:p>
        </c:txPr>
        <c:crossAx val="46666112"/>
        <c:crosses val="autoZero"/>
        <c:crossBetween val="between"/>
      </c:valAx>
      <c:spPr>
        <a:solidFill>
          <a:sysClr val="windowText" lastClr="000000">
            <a:lumMod val="75000"/>
            <a:lumOff val="25000"/>
          </a:sysClr>
        </a:solidFill>
      </c:spPr>
    </c:plotArea>
    <c:plotVisOnly val="1"/>
  </c:chart>
  <c:spPr>
    <a:solidFill>
      <a:schemeClr val="tx2">
        <a:lumMod val="25000"/>
      </a:schemeClr>
    </a:solidFill>
    <a:ln w="25400">
      <a:solidFill>
        <a:sysClr val="windowText" lastClr="000000"/>
      </a:solidFill>
    </a:ln>
  </c:sp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655FC46-FFBE-4FEB-AAD0-A34F6CB191C2}" type="datetimeFigureOut">
              <a:rPr lang="en-US"/>
              <a:pPr>
                <a:defRPr/>
              </a:pPr>
              <a:t>11/18/2009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C143D90-91DD-48F4-A7CD-93F5C9B549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5" tIns="45713" rIns="91425" bIns="45713" anchor="b"/>
          <a:lstStyle/>
          <a:p>
            <a:pPr algn="r" defTabSz="911225"/>
            <a:fld id="{C2936994-A3D0-46AD-8282-A7F8121D18D4}" type="slidenum">
              <a:rPr lang="en-US" sz="1200"/>
              <a:pPr algn="r" defTabSz="911225"/>
              <a:t>14</a:t>
            </a:fld>
            <a:endParaRPr lang="en-US" sz="120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a:ln/>
        </p:spPr>
        <p:txBody>
          <a:bodyPr>
            <a:normAutofit fontScale="85000" lnSpcReduction="20000"/>
          </a:bodyPr>
          <a:lstStyle/>
          <a:p>
            <a:pPr eaLnBrk="1" fontAlgn="auto" hangingPunct="1">
              <a:spcBef>
                <a:spcPts val="0"/>
              </a:spcBef>
              <a:spcAft>
                <a:spcPts val="0"/>
              </a:spcAft>
              <a:defRPr/>
            </a:pPr>
            <a:r>
              <a:rPr lang="en-US" dirty="0" smtClean="0"/>
              <a:t>Discuss the lightning jump, but also refer to lightning safety issues – flash extent, first CG, etc.</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Here is a still image from the previous loop at 1938 UTC on August 2, 2008.  The cells in the center of each panel are active and already require attention.  However, let’s observe what the lightning mapping array shows. On the western edge, there is a small cell with a source density of approximately 50 sources per two square kilometers. This is an active storm, electrically, although the radar reflectivity is modest. Additionally, there are no cloud-to-ground strikes associated with this cell.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Now we will step ahead four minutes to 1942 UTC. Notice the dramatic increase in source densities, which have easily topped 250 sources. This dramatic increase is called a lightning jump.  This is the feature to look for as a precursor to severe weather.  The lightning mapping array jump is very important here as the reflectivity remains unchanged and this cell has still not generated a single cloud-to-ground strike.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When we step forward another four minutes to 1946 UTC, we see that the lightning mapping array data have given several minutes advanced warning about the strengthening of this particular cell. The source densities remain high. The big change is that the radar signature is now very strong.  Thanks to the lightning mapping array, we as forecasters were already paying attention to this cell. The cloud-to-ground data continue to show no activity, although two strikes were recorded at 1944 UTC.  This clearly shows that the observed lightning jump is of great use for determining whether or not a storm is strengthening. Finally, severe hail was produced four minutes later at 1950 UTC.  Overall, the lightning mapping array provided eight minutes of advanced lead time before this storm went severe.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case has provided several details to consider.</a:t>
            </a:r>
          </a:p>
          <a:p>
            <a:pPr eaLnBrk="1" fontAlgn="auto" hangingPunct="1">
              <a:spcBef>
                <a:spcPts val="0"/>
              </a:spcBef>
              <a:spcAft>
                <a:spcPts val="0"/>
              </a:spcAft>
              <a:defRPr/>
            </a:pPr>
            <a:r>
              <a:rPr lang="en-US" dirty="0" smtClean="0"/>
              <a:t>Lightning jumps are the key feature to look for with lightning mapping array data.  These are a large increase in the source density values.</a:t>
            </a:r>
          </a:p>
          <a:p>
            <a:pPr eaLnBrk="1" fontAlgn="auto" hangingPunct="1">
              <a:spcBef>
                <a:spcPts val="0"/>
              </a:spcBef>
              <a:spcAft>
                <a:spcPts val="0"/>
              </a:spcAft>
              <a:defRPr/>
            </a:pPr>
            <a:r>
              <a:rPr lang="en-US" dirty="0" smtClean="0"/>
              <a:t>Lightning jumps often precede severe weather, from tornadoes to hail, to </a:t>
            </a:r>
            <a:r>
              <a:rPr lang="en-US" dirty="0" err="1" smtClean="0"/>
              <a:t>mircobursts</a:t>
            </a:r>
            <a:r>
              <a:rPr lang="en-US" dirty="0" smtClean="0"/>
              <a:t>.</a:t>
            </a:r>
          </a:p>
          <a:p>
            <a:pPr eaLnBrk="1" fontAlgn="auto" hangingPunct="1">
              <a:spcBef>
                <a:spcPts val="0"/>
              </a:spcBef>
              <a:spcAft>
                <a:spcPts val="0"/>
              </a:spcAft>
              <a:defRPr/>
            </a:pPr>
            <a:r>
              <a:rPr lang="en-US" dirty="0" smtClean="0"/>
              <a:t>The lightning mapping array observes intra-cloud flashes that the NLDN cannot detect.</a:t>
            </a:r>
          </a:p>
          <a:p>
            <a:pPr eaLnBrk="1" fontAlgn="auto" hangingPunct="1">
              <a:spcBef>
                <a:spcPts val="0"/>
              </a:spcBef>
              <a:spcAft>
                <a:spcPts val="0"/>
              </a:spcAft>
              <a:defRPr/>
            </a:pPr>
            <a:r>
              <a:rPr lang="en-US" dirty="0" smtClean="0"/>
              <a:t>The source density data update every two minutes.</a:t>
            </a:r>
          </a:p>
          <a:p>
            <a:pPr eaLnBrk="1" fontAlgn="auto" hangingPunct="1">
              <a:spcBef>
                <a:spcPts val="0"/>
              </a:spcBef>
              <a:spcAft>
                <a:spcPts val="0"/>
              </a:spcAft>
              <a:defRPr/>
            </a:pPr>
            <a:r>
              <a:rPr lang="en-US" dirty="0" smtClean="0"/>
              <a:t>This gives the forecaster two or three updates for every radar volume scan.</a:t>
            </a:r>
          </a:p>
          <a:p>
            <a:pPr eaLnBrk="1" fontAlgn="auto" hangingPunct="1">
              <a:spcBef>
                <a:spcPts val="0"/>
              </a:spcBef>
              <a:spcAft>
                <a:spcPts val="0"/>
              </a:spcAft>
              <a:defRPr/>
            </a:pPr>
            <a:r>
              <a:rPr lang="en-US" dirty="0" smtClean="0"/>
              <a:t>The additional data can enhance your warning decision making process.  In this example, the source density data indicated the rapid strengthening of a cell eight minutes in advance of severe weather.</a:t>
            </a:r>
          </a:p>
          <a:p>
            <a:pPr eaLnBrk="1" fontAlgn="auto" hangingPunct="1">
              <a:spcBef>
                <a:spcPts val="0"/>
              </a:spcBef>
              <a:spcAft>
                <a:spcPts val="0"/>
              </a:spcAft>
              <a:defRPr/>
            </a:pPr>
            <a:r>
              <a:rPr lang="en-US" dirty="0" smtClean="0"/>
              <a:t>Essentially, the lightning mapping array helps draw attention to strengthening storms.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F1C028-1690-40DC-B685-FEA745B0F16D}"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87A44C-F8BC-408B-B202-F671368FC0B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A0D81F-6E28-4331-9C6F-0AF0C6C2652B}"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345BAD-F7A2-4A6F-88BD-F3D7966810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827074-E66E-45C0-9D07-8E336D26EF49}"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A5C41D-544B-4B4B-A389-961CCFD07F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EEEF55-2B05-4223-A191-A1F64CBCAFFA}"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EBC84B-D6DC-484A-9376-E3BFD94FC02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716FE3-DB88-494A-9D12-C785646A9FB8}"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3BB0BC-D530-41B4-9007-46411C685B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67FF04-A6C7-4203-BF9E-EDD0B3AA7E40}" type="datetimeFigureOut">
              <a:rPr lang="en-US"/>
              <a:pPr>
                <a:defRPr/>
              </a:pPr>
              <a:t>11/18/2009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729DF2-B10C-47EB-8894-5F4018C5EF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1703C78-53B1-4999-91DC-6325BED257B9}" type="datetimeFigureOut">
              <a:rPr lang="en-US"/>
              <a:pPr>
                <a:defRPr/>
              </a:pPr>
              <a:t>11/18/2009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54FFA9-186D-4C38-97F0-F8FAD890025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5B825B-786F-456F-9AEA-7A04D28F0DEA}" type="datetimeFigureOut">
              <a:rPr lang="en-US"/>
              <a:pPr>
                <a:defRPr/>
              </a:pPr>
              <a:t>11/18/2009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F967D47-3705-42E2-8D4A-3068398AE7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9C94F5-412F-4940-8254-C68B4391C845}" type="datetimeFigureOut">
              <a:rPr lang="en-US"/>
              <a:pPr>
                <a:defRPr/>
              </a:pPr>
              <a:t>11/18/2009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556700-F757-4FC9-AD09-D5D7976479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9ED3EC-1881-4959-9EBA-36782DC336E5}" type="datetimeFigureOut">
              <a:rPr lang="en-US"/>
              <a:pPr>
                <a:defRPr/>
              </a:pPr>
              <a:t>11/18/2009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48F551-71D3-46E0-BE1A-1BE8143295C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0809AB-B824-4EF1-B3EA-9F4A819F7760}" type="datetimeFigureOut">
              <a:rPr lang="en-US"/>
              <a:pPr>
                <a:defRPr/>
              </a:pPr>
              <a:t>11/18/2009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907302-DCE4-4103-A0C0-7D9027ABA52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0B1534-1E15-4B3B-BFA4-27DBD77092BA}" type="datetimeFigureOut">
              <a:rPr lang="en-US"/>
              <a:pPr>
                <a:defRPr/>
              </a:pPr>
              <a:t>11/18/2009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E73FA1-0C9B-4ED9-A29F-256556C5B2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2050" name="Picture 3" descr="globe.jpg"/>
          <p:cNvPicPr>
            <a:picLocks noChangeAspect="1"/>
          </p:cNvPicPr>
          <p:nvPr/>
        </p:nvPicPr>
        <p:blipFill>
          <a:blip r:embed="rId2" cstate="print"/>
          <a:srcRect/>
          <a:stretch>
            <a:fillRect/>
          </a:stretch>
        </p:blipFill>
        <p:spPr bwMode="auto">
          <a:xfrm>
            <a:off x="0" y="0"/>
            <a:ext cx="9144000" cy="6069013"/>
          </a:xfrm>
          <a:prstGeom prst="rect">
            <a:avLst/>
          </a:prstGeom>
          <a:noFill/>
          <a:ln w="9525">
            <a:noFill/>
            <a:miter lim="800000"/>
            <a:headEnd/>
            <a:tailEnd/>
          </a:ln>
        </p:spPr>
      </p:pic>
      <p:sp>
        <p:nvSpPr>
          <p:cNvPr id="15" name="Rectangle 14"/>
          <p:cNvSpPr/>
          <p:nvPr/>
        </p:nvSpPr>
        <p:spPr>
          <a:xfrm>
            <a:off x="0" y="0"/>
            <a:ext cx="9144000" cy="6069013"/>
          </a:xfrm>
          <a:prstGeom prst="rect">
            <a:avLst/>
          </a:prstGeom>
          <a:solidFill>
            <a:schemeClr val="bg1">
              <a:lumMod val="9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 name="Title 1"/>
          <p:cNvSpPr>
            <a:spLocks noGrp="1"/>
          </p:cNvSpPr>
          <p:nvPr>
            <p:ph type="ctrTitle"/>
          </p:nvPr>
        </p:nvSpPr>
        <p:spPr>
          <a:xfrm>
            <a:off x="990600" y="1676400"/>
            <a:ext cx="7162800" cy="993775"/>
          </a:xfrm>
        </p:spPr>
        <p:txBody>
          <a:bodyPr/>
          <a:lstStyle/>
          <a:p>
            <a:pPr eaLnBrk="1" hangingPunct="1"/>
            <a:r>
              <a:rPr lang="en-US" smtClean="0"/>
              <a:t>Operational Use of Lightning Mapping Array Data</a:t>
            </a:r>
          </a:p>
        </p:txBody>
      </p:sp>
      <p:sp>
        <p:nvSpPr>
          <p:cNvPr id="3" name="Subtitle 2"/>
          <p:cNvSpPr>
            <a:spLocks noGrp="1"/>
          </p:cNvSpPr>
          <p:nvPr>
            <p:ph type="subTitle" idx="1"/>
          </p:nvPr>
        </p:nvSpPr>
        <p:spPr>
          <a:xfrm>
            <a:off x="304800" y="4267200"/>
            <a:ext cx="8458200" cy="1143000"/>
          </a:xfrm>
        </p:spPr>
        <p:txBody>
          <a:bodyPr rtlCol="0">
            <a:normAutofit/>
          </a:bodyPr>
          <a:lstStyle/>
          <a:p>
            <a:pPr eaLnBrk="1" fontAlgn="auto" hangingPunct="1">
              <a:spcAft>
                <a:spcPts val="0"/>
              </a:spcAft>
              <a:defRPr/>
            </a:pPr>
            <a:r>
              <a:rPr lang="en-US" sz="2600" dirty="0" smtClean="0">
                <a:solidFill>
                  <a:schemeClr val="tx1">
                    <a:lumMod val="75000"/>
                    <a:lumOff val="25000"/>
                  </a:schemeClr>
                </a:solidFill>
              </a:rPr>
              <a:t>Fifth Meeting of the Science Advisory Committee</a:t>
            </a:r>
          </a:p>
          <a:p>
            <a:pPr eaLnBrk="1" fontAlgn="auto" hangingPunct="1">
              <a:spcAft>
                <a:spcPts val="0"/>
              </a:spcAft>
              <a:defRPr/>
            </a:pPr>
            <a:r>
              <a:rPr lang="en-US" sz="1800" dirty="0" smtClean="0">
                <a:solidFill>
                  <a:schemeClr val="tx1">
                    <a:lumMod val="75000"/>
                    <a:lumOff val="25000"/>
                  </a:schemeClr>
                </a:solidFill>
              </a:rPr>
              <a:t>18-20 November, 2009</a:t>
            </a:r>
          </a:p>
        </p:txBody>
      </p:sp>
      <p:sp>
        <p:nvSpPr>
          <p:cNvPr id="6" name="TextBox 5"/>
          <p:cNvSpPr txBox="1"/>
          <p:nvPr/>
        </p:nvSpPr>
        <p:spPr>
          <a:xfrm>
            <a:off x="1982788" y="3124200"/>
            <a:ext cx="5426075" cy="892175"/>
          </a:xfrm>
          <a:prstGeom prst="rect">
            <a:avLst/>
          </a:prstGeom>
          <a:noFill/>
        </p:spPr>
        <p:txBody>
          <a:bodyPr wrap="none">
            <a:spAutoFit/>
          </a:bodyPr>
          <a:lstStyle/>
          <a:p>
            <a:pPr>
              <a:defRPr/>
            </a:pPr>
            <a:r>
              <a:rPr lang="en-US" sz="2600" dirty="0">
                <a:latin typeface="+mj-lt"/>
              </a:rPr>
              <a:t>Geoffrey Stano, Dennis Buechler, and </a:t>
            </a:r>
          </a:p>
          <a:p>
            <a:pPr>
              <a:defRPr/>
            </a:pPr>
            <a:r>
              <a:rPr lang="en-US" sz="2600" dirty="0">
                <a:latin typeface="+mj-lt"/>
              </a:rPr>
              <a:t>Christopher Darden</a:t>
            </a:r>
          </a:p>
        </p:txBody>
      </p:sp>
      <p:grpSp>
        <p:nvGrpSpPr>
          <p:cNvPr id="2055" name="Group 13"/>
          <p:cNvGrpSpPr>
            <a:grpSpLocks/>
          </p:cNvGrpSpPr>
          <p:nvPr/>
        </p:nvGrpSpPr>
        <p:grpSpPr bwMode="auto">
          <a:xfrm>
            <a:off x="0" y="6143625"/>
            <a:ext cx="9086850" cy="714375"/>
            <a:chOff x="0" y="6143625"/>
            <a:chExt cx="9086850" cy="714375"/>
          </a:xfrm>
        </p:grpSpPr>
        <p:pic>
          <p:nvPicPr>
            <p:cNvPr id="2057" name="Picture 4" descr="sportredblue.gif"/>
            <p:cNvPicPr>
              <a:picLocks noChangeAspect="1"/>
            </p:cNvPicPr>
            <p:nvPr/>
          </p:nvPicPr>
          <p:blipFill>
            <a:blip r:embed="rId3" cstate="print"/>
            <a:srcRect/>
            <a:stretch>
              <a:fillRect/>
            </a:stretch>
          </p:blipFill>
          <p:spPr bwMode="auto">
            <a:xfrm>
              <a:off x="0" y="6209772"/>
              <a:ext cx="2286000" cy="648228"/>
            </a:xfrm>
            <a:prstGeom prst="rect">
              <a:avLst/>
            </a:prstGeom>
            <a:noFill/>
            <a:ln w="9525">
              <a:noFill/>
              <a:miter lim="800000"/>
              <a:headEnd/>
              <a:tailEnd/>
            </a:ln>
          </p:spPr>
        </p:pic>
        <p:pic>
          <p:nvPicPr>
            <p:cNvPr id="2058" name="Picture 6" descr="nasa.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2059" name="Group 11"/>
            <p:cNvGrpSpPr>
              <a:grpSpLocks/>
            </p:cNvGrpSpPr>
            <p:nvPr/>
          </p:nvGrpSpPr>
          <p:grpSpPr bwMode="auto">
            <a:xfrm>
              <a:off x="2286000" y="6525768"/>
              <a:ext cx="5784521" cy="179832"/>
              <a:chOff x="2514600" y="5916168"/>
              <a:chExt cx="5784521" cy="179832"/>
            </a:xfrm>
          </p:grpSpPr>
          <p:sp>
            <p:nvSpPr>
              <p:cNvPr id="2061"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2062"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2063"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1"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3" name="TextBox 12"/>
          <p:cNvSpPr txBox="1"/>
          <p:nvPr/>
        </p:nvSpPr>
        <p:spPr>
          <a:xfrm>
            <a:off x="1600200" y="5486400"/>
            <a:ext cx="5902325" cy="369888"/>
          </a:xfrm>
          <a:prstGeom prst="rect">
            <a:avLst/>
          </a:prstGeom>
          <a:noFill/>
        </p:spPr>
        <p:txBody>
          <a:bodyPr wrap="none">
            <a:spAutoFit/>
          </a:bodyPr>
          <a:lstStyle/>
          <a:p>
            <a:pPr>
              <a:defRPr/>
            </a:pPr>
            <a:r>
              <a:rPr lang="en-US" dirty="0">
                <a:solidFill>
                  <a:schemeClr val="bg1">
                    <a:lumMod val="50000"/>
                  </a:schemeClr>
                </a:solidFill>
                <a:latin typeface="+mn-lt"/>
              </a:rPr>
              <a:t>National Space Science and Technology Center, Huntsville, 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7"/>
          <p:cNvGrpSpPr>
            <a:grpSpLocks/>
          </p:cNvGrpSpPr>
          <p:nvPr/>
        </p:nvGrpSpPr>
        <p:grpSpPr bwMode="auto">
          <a:xfrm>
            <a:off x="0" y="6143625"/>
            <a:ext cx="9086850" cy="714375"/>
            <a:chOff x="0" y="6143625"/>
            <a:chExt cx="9086850" cy="714375"/>
          </a:xfrm>
        </p:grpSpPr>
        <p:pic>
          <p:nvPicPr>
            <p:cNvPr id="11277"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1278"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1279" name="Group 11"/>
            <p:cNvGrpSpPr>
              <a:grpSpLocks/>
            </p:cNvGrpSpPr>
            <p:nvPr/>
          </p:nvGrpSpPr>
          <p:grpSpPr bwMode="auto">
            <a:xfrm>
              <a:off x="2286000" y="6525768"/>
              <a:ext cx="5784521" cy="179832"/>
              <a:chOff x="2514600" y="5916168"/>
              <a:chExt cx="5784521" cy="179832"/>
            </a:xfrm>
          </p:grpSpPr>
          <p:sp>
            <p:nvSpPr>
              <p:cNvPr id="11281"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1282"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1283"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8195" name="Title 15"/>
          <p:cNvSpPr>
            <a:spLocks noGrp="1"/>
          </p:cNvSpPr>
          <p:nvPr>
            <p:ph type="title"/>
          </p:nvPr>
        </p:nvSpPr>
        <p:spPr>
          <a:xfrm>
            <a:off x="228600" y="76200"/>
            <a:ext cx="8686800" cy="1143000"/>
          </a:xfrm>
        </p:spPr>
        <p:txBody>
          <a:bodyPr/>
          <a:lstStyle/>
          <a:p>
            <a:pPr eaLnBrk="1" hangingPunct="1">
              <a:defRPr/>
            </a:pPr>
            <a:r>
              <a:rPr lang="en-US" dirty="0" err="1" smtClean="0">
                <a:effectLst>
                  <a:outerShdw blurRad="38100" dist="38100" dir="2700000" algn="tl">
                    <a:srgbClr val="000000">
                      <a:alpha val="43137"/>
                    </a:srgbClr>
                  </a:outerShdw>
                </a:effectLst>
              </a:rPr>
              <a:t>SPoRT</a:t>
            </a:r>
            <a:r>
              <a:rPr lang="en-US" dirty="0" smtClean="0">
                <a:effectLst>
                  <a:outerShdw blurRad="38100" dist="38100" dir="2700000" algn="tl">
                    <a:srgbClr val="000000">
                      <a:alpha val="43137"/>
                    </a:srgbClr>
                  </a:outerShdw>
                </a:effectLst>
              </a:rPr>
              <a:t> Accomplishments</a:t>
            </a:r>
          </a:p>
        </p:txBody>
      </p:sp>
      <p:sp>
        <p:nvSpPr>
          <p:cNvPr id="11268" name="Content Placeholder 16"/>
          <p:cNvSpPr>
            <a:spLocks noGrp="1"/>
          </p:cNvSpPr>
          <p:nvPr>
            <p:ph idx="1"/>
          </p:nvPr>
        </p:nvSpPr>
        <p:spPr>
          <a:xfrm>
            <a:off x="76200" y="1981200"/>
            <a:ext cx="5486400" cy="3124200"/>
          </a:xfrm>
        </p:spPr>
        <p:txBody>
          <a:bodyPr/>
          <a:lstStyle/>
          <a:p>
            <a:pPr eaLnBrk="1" hangingPunct="1"/>
            <a:r>
              <a:rPr lang="en-US" sz="2400" smtClean="0"/>
              <a:t>SPoRT expertise recognized</a:t>
            </a:r>
          </a:p>
          <a:p>
            <a:pPr lvl="1" eaLnBrk="1" hangingPunct="1"/>
            <a:r>
              <a:rPr lang="en-US" sz="2000" smtClean="0"/>
              <a:t>Provide data to GOES-R Proving Ground</a:t>
            </a:r>
          </a:p>
          <a:p>
            <a:pPr lvl="1" eaLnBrk="1" hangingPunct="1"/>
            <a:r>
              <a:rPr lang="en-US" sz="2000" smtClean="0"/>
              <a:t>Invitation as total lightning expert for the Experimental Warning Program</a:t>
            </a:r>
          </a:p>
          <a:p>
            <a:pPr lvl="1" eaLnBrk="1" hangingPunct="1"/>
            <a:r>
              <a:rPr lang="en-US" sz="2000" smtClean="0"/>
              <a:t>Request by Storm Prediction Center for real-time data</a:t>
            </a:r>
          </a:p>
          <a:p>
            <a:pPr lvl="1" eaLnBrk="1" hangingPunct="1"/>
            <a:r>
              <a:rPr lang="en-US" sz="2000" smtClean="0"/>
              <a:t>Request for national training module development</a:t>
            </a:r>
            <a:endParaRPr lang="en-US" sz="1600" smtClean="0"/>
          </a:p>
        </p:txBody>
      </p:sp>
      <p:sp>
        <p:nvSpPr>
          <p:cNvPr id="22" name="Rounded Rectangle 21"/>
          <p:cNvSpPr/>
          <p:nvPr/>
        </p:nvSpPr>
        <p:spPr>
          <a:xfrm>
            <a:off x="6402388" y="3429000"/>
            <a:ext cx="1751012" cy="7620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Data sent to Spring Program</a:t>
            </a:r>
          </a:p>
        </p:txBody>
      </p:sp>
      <p:pic>
        <p:nvPicPr>
          <p:cNvPr id="11270" name="Picture 6" descr="NWS.jpg"/>
          <p:cNvPicPr>
            <a:picLocks noChangeAspect="1"/>
          </p:cNvPicPr>
          <p:nvPr/>
        </p:nvPicPr>
        <p:blipFill>
          <a:blip r:embed="rId4" cstate="print"/>
          <a:srcRect/>
          <a:stretch>
            <a:fillRect/>
          </a:stretch>
        </p:blipFill>
        <p:spPr bwMode="auto">
          <a:xfrm>
            <a:off x="8132763" y="4529138"/>
            <a:ext cx="706437" cy="681037"/>
          </a:xfrm>
          <a:prstGeom prst="rect">
            <a:avLst/>
          </a:prstGeom>
          <a:noFill/>
          <a:ln w="9525">
            <a:noFill/>
            <a:miter lim="800000"/>
            <a:headEnd/>
            <a:tailEnd/>
          </a:ln>
        </p:spPr>
      </p:pic>
      <p:pic>
        <p:nvPicPr>
          <p:cNvPr id="11271" name="Picture 7" descr="universal.gif"/>
          <p:cNvPicPr>
            <a:picLocks noChangeAspect="1"/>
          </p:cNvPicPr>
          <p:nvPr/>
        </p:nvPicPr>
        <p:blipFill>
          <a:blip r:embed="rId5" cstate="print"/>
          <a:srcRect/>
          <a:stretch>
            <a:fillRect/>
          </a:stretch>
        </p:blipFill>
        <p:spPr bwMode="auto">
          <a:xfrm>
            <a:off x="5297488" y="4495800"/>
            <a:ext cx="722312" cy="722313"/>
          </a:xfrm>
          <a:prstGeom prst="rect">
            <a:avLst/>
          </a:prstGeom>
          <a:noFill/>
          <a:ln w="9525">
            <a:noFill/>
            <a:miter lim="800000"/>
            <a:headEnd/>
            <a:tailEnd/>
          </a:ln>
        </p:spPr>
      </p:pic>
      <p:pic>
        <p:nvPicPr>
          <p:cNvPr id="11272" name="Picture 8" descr="nasa_logo.jpg"/>
          <p:cNvPicPr>
            <a:picLocks noChangeAspect="1"/>
          </p:cNvPicPr>
          <p:nvPr/>
        </p:nvPicPr>
        <p:blipFill>
          <a:blip r:embed="rId6" cstate="print">
            <a:lum bright="-2000"/>
          </a:blip>
          <a:srcRect l="4260" t="2483" r="4260" b="4967"/>
          <a:stretch>
            <a:fillRect/>
          </a:stretch>
        </p:blipFill>
        <p:spPr bwMode="auto">
          <a:xfrm>
            <a:off x="7472363" y="4572000"/>
            <a:ext cx="681037" cy="590550"/>
          </a:xfrm>
          <a:prstGeom prst="rect">
            <a:avLst/>
          </a:prstGeom>
          <a:noFill/>
          <a:ln w="9525">
            <a:noFill/>
            <a:miter lim="800000"/>
            <a:headEnd/>
            <a:tailEnd/>
          </a:ln>
        </p:spPr>
      </p:pic>
      <p:pic>
        <p:nvPicPr>
          <p:cNvPr id="11273" name="Picture 10" descr="200px-Cimms_logo.png"/>
          <p:cNvPicPr>
            <a:picLocks noChangeAspect="1"/>
          </p:cNvPicPr>
          <p:nvPr/>
        </p:nvPicPr>
        <p:blipFill>
          <a:blip r:embed="rId7" cstate="print"/>
          <a:srcRect/>
          <a:stretch>
            <a:fillRect/>
          </a:stretch>
        </p:blipFill>
        <p:spPr bwMode="auto">
          <a:xfrm>
            <a:off x="6069013" y="4568825"/>
            <a:ext cx="636587" cy="636588"/>
          </a:xfrm>
          <a:prstGeom prst="rect">
            <a:avLst/>
          </a:prstGeom>
          <a:noFill/>
          <a:ln w="9525">
            <a:noFill/>
            <a:miter lim="800000"/>
            <a:headEnd/>
            <a:tailEnd/>
          </a:ln>
        </p:spPr>
      </p:pic>
      <p:pic>
        <p:nvPicPr>
          <p:cNvPr id="11274" name="Picture 12" descr="images.jpeg"/>
          <p:cNvPicPr>
            <a:picLocks noChangeAspect="1"/>
          </p:cNvPicPr>
          <p:nvPr/>
        </p:nvPicPr>
        <p:blipFill>
          <a:blip r:embed="rId8" cstate="print"/>
          <a:srcRect/>
          <a:stretch>
            <a:fillRect/>
          </a:stretch>
        </p:blipFill>
        <p:spPr bwMode="auto">
          <a:xfrm>
            <a:off x="6705600" y="4500563"/>
            <a:ext cx="715963" cy="722312"/>
          </a:xfrm>
          <a:prstGeom prst="rect">
            <a:avLst/>
          </a:prstGeom>
          <a:noFill/>
          <a:ln w="9525">
            <a:noFill/>
            <a:miter lim="800000"/>
            <a:headEnd/>
            <a:tailEnd/>
          </a:ln>
        </p:spPr>
      </p:pic>
      <p:sp>
        <p:nvSpPr>
          <p:cNvPr id="28" name="Text Box 7_1"/>
          <p:cNvSpPr txBox="1">
            <a:spLocks noChangeArrowheads="1"/>
          </p:cNvSpPr>
          <p:nvPr/>
        </p:nvSpPr>
        <p:spPr bwMode="auto">
          <a:xfrm>
            <a:off x="5526088" y="5307013"/>
            <a:ext cx="3084512" cy="442912"/>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sz="2000" dirty="0">
                <a:solidFill>
                  <a:schemeClr val="bg1">
                    <a:lumMod val="95000"/>
                  </a:schemeClr>
                </a:solidFill>
                <a:latin typeface="Candara" pitchFamily="34" charset="0"/>
              </a:rPr>
              <a:t>Spring Program Partners</a:t>
            </a:r>
          </a:p>
        </p:txBody>
      </p:sp>
      <p:pic>
        <p:nvPicPr>
          <p:cNvPr id="11276" name="Picture 28" descr="LMAnetworks.pdf"/>
          <p:cNvPicPr>
            <a:picLocks noChangeAspect="1" noChangeArrowheads="1"/>
          </p:cNvPicPr>
          <p:nvPr/>
        </p:nvPicPr>
        <p:blipFill>
          <a:blip r:embed="rId9" cstate="print"/>
          <a:srcRect/>
          <a:stretch>
            <a:fillRect/>
          </a:stretch>
        </p:blipFill>
        <p:spPr bwMode="auto">
          <a:xfrm>
            <a:off x="5345113" y="1447800"/>
            <a:ext cx="3798887"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7"/>
          <p:cNvGrpSpPr>
            <a:grpSpLocks/>
          </p:cNvGrpSpPr>
          <p:nvPr/>
        </p:nvGrpSpPr>
        <p:grpSpPr bwMode="auto">
          <a:xfrm>
            <a:off x="0" y="6143625"/>
            <a:ext cx="9086850" cy="714375"/>
            <a:chOff x="0" y="6143625"/>
            <a:chExt cx="9086850" cy="714375"/>
          </a:xfrm>
        </p:grpSpPr>
        <p:pic>
          <p:nvPicPr>
            <p:cNvPr id="12297"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2298"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2299" name="Group 11"/>
            <p:cNvGrpSpPr>
              <a:grpSpLocks/>
            </p:cNvGrpSpPr>
            <p:nvPr/>
          </p:nvGrpSpPr>
          <p:grpSpPr bwMode="auto">
            <a:xfrm>
              <a:off x="2286000" y="6525768"/>
              <a:ext cx="5784521" cy="179832"/>
              <a:chOff x="2514600" y="5916168"/>
              <a:chExt cx="5784521" cy="179832"/>
            </a:xfrm>
          </p:grpSpPr>
          <p:sp>
            <p:nvSpPr>
              <p:cNvPr id="12301"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2302"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2303"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8195" name="Title 15"/>
          <p:cNvSpPr>
            <a:spLocks noGrp="1"/>
          </p:cNvSpPr>
          <p:nvPr>
            <p:ph type="title"/>
          </p:nvPr>
        </p:nvSpPr>
        <p:spPr>
          <a:xfrm>
            <a:off x="228600" y="76200"/>
            <a:ext cx="8686800" cy="1143000"/>
          </a:xfrm>
        </p:spPr>
        <p:txBody>
          <a:bodyPr/>
          <a:lstStyle/>
          <a:p>
            <a:pPr eaLnBrk="1" hangingPunct="1">
              <a:defRPr/>
            </a:pPr>
            <a:r>
              <a:rPr lang="en-US" dirty="0" smtClean="0">
                <a:effectLst>
                  <a:outerShdw blurRad="38100" dist="38100" dir="2700000" algn="tl">
                    <a:srgbClr val="000000">
                      <a:alpha val="43137"/>
                    </a:srgbClr>
                  </a:outerShdw>
                </a:effectLst>
              </a:rPr>
              <a:t>Current Efforts: SCAN</a:t>
            </a:r>
          </a:p>
        </p:txBody>
      </p:sp>
      <p:sp>
        <p:nvSpPr>
          <p:cNvPr id="12292" name="Content Placeholder 16"/>
          <p:cNvSpPr>
            <a:spLocks noGrp="1"/>
          </p:cNvSpPr>
          <p:nvPr>
            <p:ph idx="1"/>
          </p:nvPr>
        </p:nvSpPr>
        <p:spPr>
          <a:xfrm>
            <a:off x="4572000" y="1447800"/>
            <a:ext cx="4495800" cy="4525963"/>
          </a:xfrm>
        </p:spPr>
        <p:txBody>
          <a:bodyPr/>
          <a:lstStyle/>
          <a:p>
            <a:pPr eaLnBrk="1" hangingPunct="1"/>
            <a:r>
              <a:rPr lang="en-US" sz="2400" smtClean="0"/>
              <a:t>Results from forecaster feedback</a:t>
            </a:r>
          </a:p>
          <a:p>
            <a:pPr lvl="1" eaLnBrk="1" hangingPunct="1"/>
            <a:r>
              <a:rPr lang="en-US" sz="2000" smtClean="0"/>
              <a:t>Want to see trend of LMA data</a:t>
            </a:r>
          </a:p>
          <a:p>
            <a:pPr lvl="1" eaLnBrk="1" hangingPunct="1"/>
            <a:r>
              <a:rPr lang="en-US" sz="2000" smtClean="0"/>
              <a:t>Currently unavailable in real-time</a:t>
            </a:r>
          </a:p>
          <a:p>
            <a:pPr eaLnBrk="1" hangingPunct="1"/>
            <a:r>
              <a:rPr lang="en-US" sz="2400" smtClean="0"/>
              <a:t>Mamoudou Ba (MDL) is main collaborator</a:t>
            </a:r>
          </a:p>
          <a:p>
            <a:pPr lvl="1" eaLnBrk="1" hangingPunct="1"/>
            <a:r>
              <a:rPr lang="en-US" sz="2000" smtClean="0"/>
              <a:t>Tracks radar cells</a:t>
            </a:r>
          </a:p>
          <a:p>
            <a:pPr lvl="1" eaLnBrk="1" hangingPunct="1"/>
            <a:r>
              <a:rPr lang="en-US" sz="2000" smtClean="0"/>
              <a:t>Associates LMA to cells</a:t>
            </a:r>
          </a:p>
          <a:p>
            <a:pPr lvl="1" eaLnBrk="1" hangingPunct="1"/>
            <a:r>
              <a:rPr lang="en-US" sz="2000" smtClean="0"/>
              <a:t>First applied to Washington D.C. LMA</a:t>
            </a:r>
          </a:p>
          <a:p>
            <a:pPr lvl="1" eaLnBrk="1" hangingPunct="1"/>
            <a:r>
              <a:rPr lang="en-US" sz="2000" smtClean="0"/>
              <a:t>Implementing at Huntsville</a:t>
            </a:r>
          </a:p>
        </p:txBody>
      </p:sp>
      <p:grpSp>
        <p:nvGrpSpPr>
          <p:cNvPr id="12293" name="Group 12"/>
          <p:cNvGrpSpPr>
            <a:grpSpLocks/>
          </p:cNvGrpSpPr>
          <p:nvPr/>
        </p:nvGrpSpPr>
        <p:grpSpPr bwMode="auto">
          <a:xfrm>
            <a:off x="152400" y="1722438"/>
            <a:ext cx="4419600" cy="4144962"/>
            <a:chOff x="3810000" y="1447799"/>
            <a:chExt cx="5181600" cy="4344149"/>
          </a:xfrm>
        </p:grpSpPr>
        <p:pic>
          <p:nvPicPr>
            <p:cNvPr id="14" name="Picture 6" descr="C:\Documents and Settings\gstano\My Documents\Liason\Lightning_work\SCAN\images\August2nd_SCAN_example.png"/>
            <p:cNvPicPr>
              <a:picLocks noChangeAspect="1" noChangeArrowheads="1"/>
            </p:cNvPicPr>
            <p:nvPr/>
          </p:nvPicPr>
          <p:blipFill>
            <a:blip r:embed="rId4" cstate="print"/>
            <a:srcRect/>
            <a:stretch>
              <a:fillRect/>
            </a:stretch>
          </p:blipFill>
          <p:spPr bwMode="auto">
            <a:xfrm>
              <a:off x="3810000" y="1447799"/>
              <a:ext cx="5181600" cy="4344149"/>
            </a:xfrm>
            <a:prstGeom prst="roundRect">
              <a:avLst/>
            </a:prstGeom>
            <a:noFill/>
            <a:ln w="25400">
              <a:solidFill>
                <a:schemeClr val="accent1">
                  <a:lumMod val="75000"/>
                </a:schemeClr>
              </a:solidFill>
            </a:ln>
          </p:spPr>
        </p:pic>
        <p:pic>
          <p:nvPicPr>
            <p:cNvPr id="15" name="Picture 16" descr="s1rfdiijj"/>
            <p:cNvPicPr>
              <a:picLocks noChangeAspect="1" noChangeArrowheads="1"/>
            </p:cNvPicPr>
            <p:nvPr/>
          </p:nvPicPr>
          <p:blipFill>
            <a:blip r:embed="rId5" cstate="print"/>
            <a:srcRect/>
            <a:stretch>
              <a:fillRect/>
            </a:stretch>
          </p:blipFill>
          <p:spPr bwMode="auto">
            <a:xfrm>
              <a:off x="3962400" y="3886200"/>
              <a:ext cx="2590800" cy="1706563"/>
            </a:xfrm>
            <a:prstGeom prst="roundRect">
              <a:avLst/>
            </a:prstGeom>
            <a:noFill/>
            <a:ln w="25400">
              <a:solidFill>
                <a:schemeClr val="accent1">
                  <a:lumMod val="75000"/>
                </a:schemeClr>
              </a:solidFill>
              <a:miter lim="800000"/>
              <a:headEnd/>
              <a:tailEnd/>
            </a:ln>
          </p:spPr>
        </p:pic>
      </p:grpSp>
      <p:sp>
        <p:nvSpPr>
          <p:cNvPr id="16" name="Rounded Rectangle 15"/>
          <p:cNvSpPr/>
          <p:nvPr/>
        </p:nvSpPr>
        <p:spPr>
          <a:xfrm>
            <a:off x="76200" y="1493838"/>
            <a:ext cx="29718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System for Convection Analysis and </a:t>
            </a:r>
            <a:r>
              <a:rPr lang="en-US" dirty="0" err="1"/>
              <a:t>Nowcasting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2" name="Picture 18" descr="C:\Documents and Settings\gstano\My Documents\My Pictures\LMA\AWIPSII\18_Feb_09\loop\awips2_loop.gif"/>
          <p:cNvPicPr>
            <a:picLocks noChangeAspect="1" noChangeArrowheads="1" noCrop="1"/>
          </p:cNvPicPr>
          <p:nvPr/>
        </p:nvPicPr>
        <p:blipFill>
          <a:blip r:embed="rId2" cstate="print"/>
          <a:srcRect/>
          <a:stretch>
            <a:fillRect/>
          </a:stretch>
        </p:blipFill>
        <p:spPr bwMode="auto">
          <a:xfrm>
            <a:off x="4114800" y="1600200"/>
            <a:ext cx="4896879" cy="4117831"/>
          </a:xfrm>
          <a:prstGeom prst="roundRect">
            <a:avLst/>
          </a:prstGeom>
          <a:noFill/>
          <a:ln w="25400">
            <a:solidFill>
              <a:schemeClr val="accent1">
                <a:lumMod val="75000"/>
              </a:schemeClr>
            </a:solidFill>
          </a:ln>
        </p:spPr>
      </p:pic>
      <p:grpSp>
        <p:nvGrpSpPr>
          <p:cNvPr id="13315" name="Group 7"/>
          <p:cNvGrpSpPr>
            <a:grpSpLocks/>
          </p:cNvGrpSpPr>
          <p:nvPr/>
        </p:nvGrpSpPr>
        <p:grpSpPr bwMode="auto">
          <a:xfrm>
            <a:off x="0" y="6143625"/>
            <a:ext cx="9086850" cy="714375"/>
            <a:chOff x="0" y="6143625"/>
            <a:chExt cx="9086850" cy="714375"/>
          </a:xfrm>
        </p:grpSpPr>
        <p:pic>
          <p:nvPicPr>
            <p:cNvPr id="13319" name="Picture 4" descr="sportredblue.gif"/>
            <p:cNvPicPr>
              <a:picLocks noChangeAspect="1"/>
            </p:cNvPicPr>
            <p:nvPr/>
          </p:nvPicPr>
          <p:blipFill>
            <a:blip r:embed="rId3" cstate="print"/>
            <a:srcRect/>
            <a:stretch>
              <a:fillRect/>
            </a:stretch>
          </p:blipFill>
          <p:spPr bwMode="auto">
            <a:xfrm>
              <a:off x="0" y="6209772"/>
              <a:ext cx="2286000" cy="648228"/>
            </a:xfrm>
            <a:prstGeom prst="rect">
              <a:avLst/>
            </a:prstGeom>
            <a:noFill/>
            <a:ln w="9525">
              <a:noFill/>
              <a:miter lim="800000"/>
              <a:headEnd/>
              <a:tailEnd/>
            </a:ln>
          </p:spPr>
        </p:pic>
        <p:pic>
          <p:nvPicPr>
            <p:cNvPr id="13320" name="Picture 9" descr="nasa.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3321" name="Group 11"/>
            <p:cNvGrpSpPr>
              <a:grpSpLocks/>
            </p:cNvGrpSpPr>
            <p:nvPr/>
          </p:nvGrpSpPr>
          <p:grpSpPr bwMode="auto">
            <a:xfrm>
              <a:off x="2286000" y="6525768"/>
              <a:ext cx="5784521" cy="179832"/>
              <a:chOff x="2514600" y="5916168"/>
              <a:chExt cx="5784521" cy="179832"/>
            </a:xfrm>
          </p:grpSpPr>
          <p:sp>
            <p:nvSpPr>
              <p:cNvPr id="13323"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3324"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3325"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8195" name="Title 15"/>
          <p:cNvSpPr>
            <a:spLocks noGrp="1"/>
          </p:cNvSpPr>
          <p:nvPr>
            <p:ph type="title"/>
          </p:nvPr>
        </p:nvSpPr>
        <p:spPr>
          <a:xfrm>
            <a:off x="228600" y="76200"/>
            <a:ext cx="8686800" cy="1143000"/>
          </a:xfrm>
        </p:spPr>
        <p:txBody>
          <a:bodyPr/>
          <a:lstStyle/>
          <a:p>
            <a:pPr eaLnBrk="1" hangingPunct="1">
              <a:defRPr/>
            </a:pPr>
            <a:r>
              <a:rPr lang="en-US" dirty="0" smtClean="0">
                <a:effectLst>
                  <a:outerShdw blurRad="38100" dist="38100" dir="2700000" algn="tl">
                    <a:srgbClr val="000000">
                      <a:alpha val="43137"/>
                    </a:srgbClr>
                  </a:outerShdw>
                </a:effectLst>
              </a:rPr>
              <a:t>Current Efforts: AWIPS II</a:t>
            </a:r>
          </a:p>
        </p:txBody>
      </p:sp>
      <p:sp>
        <p:nvSpPr>
          <p:cNvPr id="13317" name="Content Placeholder 16"/>
          <p:cNvSpPr>
            <a:spLocks noGrp="1"/>
          </p:cNvSpPr>
          <p:nvPr>
            <p:ph idx="1"/>
          </p:nvPr>
        </p:nvSpPr>
        <p:spPr>
          <a:xfrm>
            <a:off x="76200" y="1295400"/>
            <a:ext cx="4170363" cy="4838700"/>
          </a:xfrm>
        </p:spPr>
        <p:txBody>
          <a:bodyPr/>
          <a:lstStyle/>
          <a:p>
            <a:pPr eaLnBrk="1" hangingPunct="1"/>
            <a:r>
              <a:rPr lang="en-US" sz="2400" smtClean="0"/>
              <a:t>SPoRT proactively preparing for future</a:t>
            </a:r>
          </a:p>
          <a:p>
            <a:pPr lvl="1" eaLnBrk="1" hangingPunct="1"/>
            <a:r>
              <a:rPr lang="en-US" sz="2000" smtClean="0"/>
              <a:t>Demonstrating AWIPS I to AWIPS II</a:t>
            </a:r>
          </a:p>
          <a:p>
            <a:pPr lvl="1" eaLnBrk="1" hangingPunct="1"/>
            <a:r>
              <a:rPr lang="en-US" sz="2000" smtClean="0"/>
              <a:t>SPoRT leading the community</a:t>
            </a:r>
          </a:p>
          <a:p>
            <a:pPr lvl="1" eaLnBrk="1" hangingPunct="1"/>
            <a:r>
              <a:rPr lang="en-US" sz="2000" smtClean="0"/>
              <a:t>Learning new capabilities</a:t>
            </a:r>
          </a:p>
          <a:p>
            <a:pPr eaLnBrk="1" hangingPunct="1"/>
            <a:r>
              <a:rPr lang="en-US" sz="2400" smtClean="0"/>
              <a:t>AWIPS II will provide new abilities</a:t>
            </a:r>
          </a:p>
          <a:p>
            <a:pPr lvl="1" eaLnBrk="1" hangingPunct="1"/>
            <a:r>
              <a:rPr lang="en-US" sz="2000" smtClean="0"/>
              <a:t>Improved data displays</a:t>
            </a:r>
          </a:p>
          <a:p>
            <a:pPr lvl="1" eaLnBrk="1" hangingPunct="1"/>
            <a:r>
              <a:rPr lang="en-US" sz="2000" smtClean="0"/>
              <a:t>More fidelity (less smoothing of data)</a:t>
            </a:r>
          </a:p>
          <a:p>
            <a:pPr lvl="1" eaLnBrk="1" hangingPunct="1"/>
            <a:r>
              <a:rPr lang="en-US" sz="2000" smtClean="0"/>
              <a:t>Easier identification of lightning jumps</a:t>
            </a:r>
          </a:p>
          <a:p>
            <a:pPr lvl="1" eaLnBrk="1" hangingPunct="1"/>
            <a:endParaRPr lang="en-US" sz="2000" smtClean="0"/>
          </a:p>
        </p:txBody>
      </p:sp>
      <p:sp>
        <p:nvSpPr>
          <p:cNvPr id="21" name="Rounded Rectangle 20"/>
          <p:cNvSpPr/>
          <p:nvPr/>
        </p:nvSpPr>
        <p:spPr>
          <a:xfrm>
            <a:off x="4246563" y="2209800"/>
            <a:ext cx="1468437" cy="7620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NALMA in AWIPS II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
          <p:cNvGrpSpPr>
            <a:grpSpLocks/>
          </p:cNvGrpSpPr>
          <p:nvPr/>
        </p:nvGrpSpPr>
        <p:grpSpPr bwMode="auto">
          <a:xfrm>
            <a:off x="0" y="6143625"/>
            <a:ext cx="9086850" cy="714375"/>
            <a:chOff x="0" y="6143625"/>
            <a:chExt cx="9086850" cy="714375"/>
          </a:xfrm>
        </p:grpSpPr>
        <p:pic>
          <p:nvPicPr>
            <p:cNvPr id="14343"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4344"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4345" name="Group 11"/>
            <p:cNvGrpSpPr>
              <a:grpSpLocks/>
            </p:cNvGrpSpPr>
            <p:nvPr/>
          </p:nvGrpSpPr>
          <p:grpSpPr bwMode="auto">
            <a:xfrm>
              <a:off x="2286000" y="6525768"/>
              <a:ext cx="5784521" cy="179832"/>
              <a:chOff x="2514600" y="5916168"/>
              <a:chExt cx="5784521" cy="179832"/>
            </a:xfrm>
          </p:grpSpPr>
          <p:sp>
            <p:nvSpPr>
              <p:cNvPr id="14347"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4348"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4349"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3315" name="Title 15"/>
          <p:cNvSpPr>
            <a:spLocks noGrp="1"/>
          </p:cNvSpPr>
          <p:nvPr>
            <p:ph type="title"/>
          </p:nvPr>
        </p:nvSpPr>
        <p:spPr>
          <a:xfrm>
            <a:off x="228600" y="76200"/>
            <a:ext cx="8686800" cy="1143000"/>
          </a:xfrm>
        </p:spPr>
        <p:txBody>
          <a:bodyPr/>
          <a:lstStyle/>
          <a:p>
            <a:pPr eaLnBrk="1" hangingPunct="1">
              <a:defRPr/>
            </a:pPr>
            <a:r>
              <a:rPr lang="en-US" dirty="0" smtClean="0">
                <a:effectLst>
                  <a:outerShdw blurRad="38100" dist="38100" dir="2700000" algn="tl">
                    <a:srgbClr val="000000">
                      <a:alpha val="43137"/>
                    </a:srgbClr>
                  </a:outerShdw>
                </a:effectLst>
              </a:rPr>
              <a:t>Current Efforts: Pseudo GLM</a:t>
            </a:r>
          </a:p>
        </p:txBody>
      </p:sp>
      <p:sp>
        <p:nvSpPr>
          <p:cNvPr id="14340" name="Content Placeholder 16"/>
          <p:cNvSpPr>
            <a:spLocks noGrp="1"/>
          </p:cNvSpPr>
          <p:nvPr>
            <p:ph idx="1"/>
          </p:nvPr>
        </p:nvSpPr>
        <p:spPr>
          <a:xfrm>
            <a:off x="4648200" y="2209800"/>
            <a:ext cx="4419600" cy="2971800"/>
          </a:xfrm>
        </p:spPr>
        <p:txBody>
          <a:bodyPr/>
          <a:lstStyle/>
          <a:p>
            <a:pPr eaLnBrk="1" hangingPunct="1"/>
            <a:r>
              <a:rPr lang="en-US" sz="2400" smtClean="0"/>
              <a:t>GOES-R Proving Ground</a:t>
            </a:r>
          </a:p>
          <a:p>
            <a:pPr eaLnBrk="1" hangingPunct="1"/>
            <a:r>
              <a:rPr lang="en-US" sz="2400" smtClean="0"/>
              <a:t>Stand-in product until release of official AWG GLM proxy</a:t>
            </a:r>
          </a:p>
          <a:p>
            <a:pPr eaLnBrk="1" hangingPunct="1"/>
            <a:r>
              <a:rPr lang="en-US" sz="2400" smtClean="0"/>
              <a:t>Spin-off utility</a:t>
            </a:r>
          </a:p>
          <a:p>
            <a:pPr lvl="1" eaLnBrk="1" hangingPunct="1"/>
            <a:r>
              <a:rPr lang="en-US" sz="2000" smtClean="0"/>
              <a:t>AWIPS II demonstration</a:t>
            </a:r>
          </a:p>
          <a:p>
            <a:pPr lvl="1" eaLnBrk="1" hangingPunct="1"/>
            <a:r>
              <a:rPr lang="en-US" sz="2000" smtClean="0"/>
              <a:t>Refine process for Spring Program</a:t>
            </a:r>
          </a:p>
        </p:txBody>
      </p:sp>
      <p:pic>
        <p:nvPicPr>
          <p:cNvPr id="17" name="Picture 5" descr="C:\Documents and Settings\gstano\My Documents\Liason\Lightning_work\2009_Southern_Thunder\images\awips_extent\no_radar\cropped\awipsII_noradar_extent_loop.gif"/>
          <p:cNvPicPr>
            <a:picLocks noChangeAspect="1" noChangeArrowheads="1" noCrop="1"/>
          </p:cNvPicPr>
          <p:nvPr/>
        </p:nvPicPr>
        <p:blipFill>
          <a:blip r:embed="rId4" cstate="print"/>
          <a:srcRect/>
          <a:stretch>
            <a:fillRect/>
          </a:stretch>
        </p:blipFill>
        <p:spPr bwMode="auto">
          <a:xfrm>
            <a:off x="152400" y="1406525"/>
            <a:ext cx="4419600" cy="4232275"/>
          </a:xfrm>
          <a:prstGeom prst="roundRect">
            <a:avLst/>
          </a:prstGeom>
          <a:noFill/>
          <a:ln w="25400">
            <a:solidFill>
              <a:schemeClr val="accent1">
                <a:lumMod val="75000"/>
              </a:schemeClr>
            </a:solidFill>
            <a:miter lim="800000"/>
            <a:headEnd/>
            <a:tailEnd/>
          </a:ln>
        </p:spPr>
      </p:pic>
      <p:sp>
        <p:nvSpPr>
          <p:cNvPr id="18" name="Rounded Rectangle 17"/>
          <p:cNvSpPr/>
          <p:nvPr/>
        </p:nvSpPr>
        <p:spPr bwMode="auto">
          <a:xfrm>
            <a:off x="304800" y="3844925"/>
            <a:ext cx="1600200" cy="110807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Pseudo GLM Flash Extent</a:t>
            </a:r>
          </a:p>
          <a:p>
            <a:pPr algn="ctr">
              <a:defRPr/>
            </a:pPr>
            <a:r>
              <a:rPr lang="en-US" dirty="0"/>
              <a:t>(AWIPS II)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Documents and Settings\stanogt\My Documents\Liason\Training\Total_Lightning\LMA_Training2\cropped\LMA_02Aug08_1938.PNG"/>
          <p:cNvPicPr>
            <a:picLocks noChangeAspect="1" noChangeArrowheads="1"/>
          </p:cNvPicPr>
          <p:nvPr/>
        </p:nvPicPr>
        <p:blipFill>
          <a:blip r:embed="rId4" cstate="print"/>
          <a:srcRect/>
          <a:stretch>
            <a:fillRect/>
          </a:stretch>
        </p:blipFill>
        <p:spPr bwMode="auto">
          <a:xfrm>
            <a:off x="1447800" y="914400"/>
            <a:ext cx="6248400" cy="5894388"/>
          </a:xfrm>
          <a:prstGeom prst="rect">
            <a:avLst/>
          </a:prstGeom>
          <a:noFill/>
          <a:ln w="9525">
            <a:noFill/>
            <a:miter lim="800000"/>
            <a:headEnd/>
            <a:tailEnd/>
          </a:ln>
        </p:spPr>
      </p:pic>
      <p:pic>
        <p:nvPicPr>
          <p:cNvPr id="23" name="Picture 3" descr="C:\Documents and Settings\stanogt\My Documents\Liason\Training\Total_Lightning\LMA_Training2\cropped\LMA_02Aug08_1942.PNG"/>
          <p:cNvPicPr>
            <a:picLocks noChangeAspect="1" noChangeArrowheads="1"/>
          </p:cNvPicPr>
          <p:nvPr/>
        </p:nvPicPr>
        <p:blipFill>
          <a:blip r:embed="rId5" cstate="print"/>
          <a:srcRect/>
          <a:stretch>
            <a:fillRect/>
          </a:stretch>
        </p:blipFill>
        <p:spPr bwMode="auto">
          <a:xfrm>
            <a:off x="1447800" y="914400"/>
            <a:ext cx="6248400" cy="5894388"/>
          </a:xfrm>
          <a:prstGeom prst="rect">
            <a:avLst/>
          </a:prstGeom>
          <a:noFill/>
          <a:ln w="9525">
            <a:noFill/>
            <a:miter lim="800000"/>
            <a:headEnd/>
            <a:tailEnd/>
          </a:ln>
        </p:spPr>
      </p:pic>
      <p:pic>
        <p:nvPicPr>
          <p:cNvPr id="24" name="Picture 2_0" descr="C:\Documents and Settings\stanogt\My Documents\Liason\Training\Total_Lightning\LMA_Training2\cropped\LMA_02Aug08_1946.PNG"/>
          <p:cNvPicPr>
            <a:picLocks noChangeAspect="1" noChangeArrowheads="1"/>
          </p:cNvPicPr>
          <p:nvPr/>
        </p:nvPicPr>
        <p:blipFill>
          <a:blip r:embed="rId6" cstate="print"/>
          <a:srcRect/>
          <a:stretch>
            <a:fillRect/>
          </a:stretch>
        </p:blipFill>
        <p:spPr bwMode="auto">
          <a:xfrm>
            <a:off x="1447800" y="914400"/>
            <a:ext cx="6248400" cy="5894388"/>
          </a:xfrm>
          <a:prstGeom prst="rect">
            <a:avLst/>
          </a:prstGeom>
          <a:noFill/>
          <a:ln w="25400">
            <a:solidFill>
              <a:schemeClr val="accent1">
                <a:lumMod val="75000"/>
              </a:schemeClr>
            </a:solidFill>
            <a:miter lim="800000"/>
            <a:headEnd/>
            <a:tailEnd/>
          </a:ln>
        </p:spPr>
      </p:pic>
      <p:sp>
        <p:nvSpPr>
          <p:cNvPr id="25" name="Text Box 9"/>
          <p:cNvSpPr txBox="1">
            <a:spLocks noChangeArrowheads="1"/>
          </p:cNvSpPr>
          <p:nvPr/>
        </p:nvSpPr>
        <p:spPr bwMode="auto">
          <a:xfrm>
            <a:off x="6705600" y="5867400"/>
            <a:ext cx="1447800" cy="714375"/>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ts val="0"/>
              </a:spcBef>
              <a:defRPr/>
            </a:pPr>
            <a:r>
              <a:rPr lang="en-US" dirty="0">
                <a:solidFill>
                  <a:schemeClr val="bg1">
                    <a:lumMod val="95000"/>
                  </a:schemeClr>
                </a:solidFill>
                <a:latin typeface="Candara" pitchFamily="34" charset="0"/>
              </a:rPr>
              <a:t>1946 UTC</a:t>
            </a:r>
          </a:p>
          <a:p>
            <a:pPr algn="ctr">
              <a:spcBef>
                <a:spcPts val="0"/>
              </a:spcBef>
              <a:defRPr/>
            </a:pPr>
            <a:r>
              <a:rPr lang="en-US" dirty="0">
                <a:solidFill>
                  <a:schemeClr val="bg1">
                    <a:lumMod val="95000"/>
                  </a:schemeClr>
                </a:solidFill>
                <a:latin typeface="Candara" pitchFamily="34" charset="0"/>
              </a:rPr>
              <a:t>2 Aug 2008</a:t>
            </a:r>
          </a:p>
        </p:txBody>
      </p:sp>
      <p:sp>
        <p:nvSpPr>
          <p:cNvPr id="27" name="Oval 26"/>
          <p:cNvSpPr/>
          <p:nvPr/>
        </p:nvSpPr>
        <p:spPr>
          <a:xfrm>
            <a:off x="1600200" y="2362200"/>
            <a:ext cx="685800" cy="685800"/>
          </a:xfrm>
          <a:prstGeom prst="ellipse">
            <a:avLst/>
          </a:prstGeom>
          <a:noFill/>
          <a:ln w="349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724400" y="2362200"/>
            <a:ext cx="685800" cy="685800"/>
          </a:xfrm>
          <a:prstGeom prst="ellipse">
            <a:avLst/>
          </a:prstGeom>
          <a:noFill/>
          <a:ln w="349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1600200" y="5334000"/>
            <a:ext cx="685800" cy="685800"/>
          </a:xfrm>
          <a:prstGeom prst="ellipse">
            <a:avLst/>
          </a:prstGeom>
          <a:noFill/>
          <a:ln w="349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Text Box 9_1"/>
          <p:cNvSpPr txBox="1">
            <a:spLocks noChangeArrowheads="1"/>
          </p:cNvSpPr>
          <p:nvPr/>
        </p:nvSpPr>
        <p:spPr bwMode="auto">
          <a:xfrm>
            <a:off x="1981200" y="3173413"/>
            <a:ext cx="1524000" cy="407987"/>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dirty="0">
                <a:solidFill>
                  <a:schemeClr val="bg1">
                    <a:lumMod val="95000"/>
                  </a:schemeClr>
                </a:solidFill>
                <a:latin typeface="Candara" pitchFamily="34" charset="0"/>
              </a:rPr>
              <a:t>250+ sources</a:t>
            </a:r>
          </a:p>
        </p:txBody>
      </p:sp>
      <p:sp>
        <p:nvSpPr>
          <p:cNvPr id="35" name="Text Box 9_2"/>
          <p:cNvSpPr txBox="1">
            <a:spLocks noChangeArrowheads="1"/>
          </p:cNvSpPr>
          <p:nvPr/>
        </p:nvSpPr>
        <p:spPr bwMode="auto">
          <a:xfrm>
            <a:off x="5029200" y="3173413"/>
            <a:ext cx="1981200" cy="407987"/>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dirty="0">
                <a:solidFill>
                  <a:schemeClr val="bg1">
                    <a:lumMod val="95000"/>
                  </a:schemeClr>
                </a:solidFill>
                <a:latin typeface="Candara" pitchFamily="34" charset="0"/>
              </a:rPr>
              <a:t>Strong Signature</a:t>
            </a:r>
          </a:p>
        </p:txBody>
      </p:sp>
      <p:sp>
        <p:nvSpPr>
          <p:cNvPr id="36" name="Text Box 9_3"/>
          <p:cNvSpPr txBox="1">
            <a:spLocks noChangeArrowheads="1"/>
          </p:cNvSpPr>
          <p:nvPr/>
        </p:nvSpPr>
        <p:spPr bwMode="auto">
          <a:xfrm>
            <a:off x="2438400" y="5257800"/>
            <a:ext cx="1219200" cy="714375"/>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dirty="0">
                <a:solidFill>
                  <a:schemeClr val="bg1">
                    <a:lumMod val="95000"/>
                  </a:schemeClr>
                </a:solidFill>
                <a:latin typeface="Candara" pitchFamily="34" charset="0"/>
              </a:rPr>
              <a:t>Still no CG strikes</a:t>
            </a:r>
          </a:p>
        </p:txBody>
      </p:sp>
      <p:sp>
        <p:nvSpPr>
          <p:cNvPr id="37" name="Text Box 6"/>
          <p:cNvSpPr txBox="1">
            <a:spLocks noChangeArrowheads="1"/>
          </p:cNvSpPr>
          <p:nvPr/>
        </p:nvSpPr>
        <p:spPr bwMode="auto">
          <a:xfrm>
            <a:off x="3429000" y="4191000"/>
            <a:ext cx="2590800" cy="919163"/>
          </a:xfrm>
          <a:prstGeom prst="roundRect">
            <a:avLst/>
          </a:prstGeom>
          <a:solidFill>
            <a:srgbClr val="000000"/>
          </a:solidFill>
          <a:ln w="25400">
            <a:solidFill>
              <a:schemeClr val="bg1">
                <a:lumMod val="50000"/>
              </a:schemeClr>
            </a:solidFill>
            <a:miter lim="800000"/>
            <a:headEnd/>
            <a:tailEnd/>
          </a:ln>
        </p:spPr>
        <p:txBody>
          <a:bodyPr>
            <a:spAutoFit/>
          </a:bodyPr>
          <a:lstStyle/>
          <a:p>
            <a:pPr algn="ctr">
              <a:spcBef>
                <a:spcPct val="50000"/>
              </a:spcBef>
              <a:defRPr/>
            </a:pPr>
            <a:r>
              <a:rPr lang="en-US" sz="2400" dirty="0">
                <a:solidFill>
                  <a:srgbClr val="C00000"/>
                </a:solidFill>
                <a:latin typeface="Candara" pitchFamily="34" charset="0"/>
              </a:rPr>
              <a:t>Severe hail began 4 minutes later</a:t>
            </a:r>
          </a:p>
        </p:txBody>
      </p:sp>
      <p:sp>
        <p:nvSpPr>
          <p:cNvPr id="41" name="Text Box 9_4"/>
          <p:cNvSpPr txBox="1">
            <a:spLocks noChangeArrowheads="1"/>
          </p:cNvSpPr>
          <p:nvPr/>
        </p:nvSpPr>
        <p:spPr bwMode="auto">
          <a:xfrm>
            <a:off x="6705600" y="5867400"/>
            <a:ext cx="1447800" cy="714375"/>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ts val="0"/>
              </a:spcBef>
              <a:defRPr/>
            </a:pPr>
            <a:r>
              <a:rPr lang="en-US" dirty="0">
                <a:solidFill>
                  <a:schemeClr val="bg1">
                    <a:lumMod val="95000"/>
                  </a:schemeClr>
                </a:solidFill>
                <a:latin typeface="Candara" pitchFamily="34" charset="0"/>
              </a:rPr>
              <a:t>1942 UTC</a:t>
            </a:r>
          </a:p>
          <a:p>
            <a:pPr algn="ctr">
              <a:spcBef>
                <a:spcPts val="0"/>
              </a:spcBef>
              <a:defRPr/>
            </a:pPr>
            <a:r>
              <a:rPr lang="en-US" dirty="0">
                <a:solidFill>
                  <a:schemeClr val="bg1">
                    <a:lumMod val="95000"/>
                  </a:schemeClr>
                </a:solidFill>
                <a:latin typeface="Candara" pitchFamily="34" charset="0"/>
              </a:rPr>
              <a:t>2 Aug 2008</a:t>
            </a:r>
          </a:p>
        </p:txBody>
      </p:sp>
      <p:sp>
        <p:nvSpPr>
          <p:cNvPr id="42" name="Oval 41"/>
          <p:cNvSpPr/>
          <p:nvPr/>
        </p:nvSpPr>
        <p:spPr>
          <a:xfrm>
            <a:off x="1447800" y="2286000"/>
            <a:ext cx="685800" cy="685800"/>
          </a:xfrm>
          <a:prstGeom prst="ellipse">
            <a:avLst/>
          </a:prstGeom>
          <a:noFill/>
          <a:ln w="349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4572000" y="2286000"/>
            <a:ext cx="685800" cy="685800"/>
          </a:xfrm>
          <a:prstGeom prst="ellipse">
            <a:avLst/>
          </a:prstGeom>
          <a:noFill/>
          <a:ln w="349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1447800" y="5257800"/>
            <a:ext cx="685800" cy="685800"/>
          </a:xfrm>
          <a:prstGeom prst="ellipse">
            <a:avLst/>
          </a:prstGeom>
          <a:noFill/>
          <a:ln w="349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 Box 9_5"/>
          <p:cNvSpPr txBox="1">
            <a:spLocks noChangeArrowheads="1"/>
          </p:cNvSpPr>
          <p:nvPr/>
        </p:nvSpPr>
        <p:spPr bwMode="auto">
          <a:xfrm>
            <a:off x="1981200" y="3048000"/>
            <a:ext cx="1524000" cy="407988"/>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dirty="0">
                <a:solidFill>
                  <a:schemeClr val="bg1">
                    <a:lumMod val="95000"/>
                  </a:schemeClr>
                </a:solidFill>
                <a:latin typeface="Candara" pitchFamily="34" charset="0"/>
              </a:rPr>
              <a:t>250+ sources</a:t>
            </a:r>
          </a:p>
        </p:txBody>
      </p:sp>
      <p:sp>
        <p:nvSpPr>
          <p:cNvPr id="52" name="Text Box 9_6"/>
          <p:cNvSpPr txBox="1">
            <a:spLocks noChangeArrowheads="1"/>
          </p:cNvSpPr>
          <p:nvPr/>
        </p:nvSpPr>
        <p:spPr bwMode="auto">
          <a:xfrm>
            <a:off x="5029200" y="2971800"/>
            <a:ext cx="2209800" cy="407988"/>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dirty="0">
                <a:solidFill>
                  <a:schemeClr val="bg1">
                    <a:lumMod val="95000"/>
                  </a:schemeClr>
                </a:solidFill>
                <a:latin typeface="Candara" pitchFamily="34" charset="0"/>
              </a:rPr>
              <a:t>Modest reflectivity</a:t>
            </a:r>
          </a:p>
        </p:txBody>
      </p:sp>
      <p:sp>
        <p:nvSpPr>
          <p:cNvPr id="53" name="Text Box 9_7"/>
          <p:cNvSpPr txBox="1">
            <a:spLocks noChangeArrowheads="1"/>
          </p:cNvSpPr>
          <p:nvPr/>
        </p:nvSpPr>
        <p:spPr bwMode="auto">
          <a:xfrm>
            <a:off x="2209800" y="5181600"/>
            <a:ext cx="1219200" cy="714375"/>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dirty="0">
                <a:solidFill>
                  <a:schemeClr val="bg1">
                    <a:lumMod val="95000"/>
                  </a:schemeClr>
                </a:solidFill>
                <a:latin typeface="Candara" pitchFamily="34" charset="0"/>
              </a:rPr>
              <a:t>Still no CG strikes</a:t>
            </a:r>
          </a:p>
        </p:txBody>
      </p:sp>
      <p:sp>
        <p:nvSpPr>
          <p:cNvPr id="54" name="Text Box 6_8"/>
          <p:cNvSpPr txBox="1">
            <a:spLocks noChangeArrowheads="1"/>
          </p:cNvSpPr>
          <p:nvPr/>
        </p:nvSpPr>
        <p:spPr bwMode="auto">
          <a:xfrm>
            <a:off x="1752600" y="3657600"/>
            <a:ext cx="2362200" cy="511175"/>
          </a:xfrm>
          <a:prstGeom prst="roundRect">
            <a:avLst/>
          </a:prstGeom>
          <a:solidFill>
            <a:srgbClr val="000000"/>
          </a:solidFill>
          <a:ln w="25400">
            <a:solidFill>
              <a:schemeClr val="bg1">
                <a:lumMod val="50000"/>
              </a:schemeClr>
            </a:solidFill>
            <a:miter lim="800000"/>
            <a:headEnd/>
            <a:tailEnd/>
          </a:ln>
        </p:spPr>
        <p:txBody>
          <a:bodyPr>
            <a:spAutoFit/>
          </a:bodyPr>
          <a:lstStyle/>
          <a:p>
            <a:pPr algn="ctr">
              <a:spcBef>
                <a:spcPct val="50000"/>
              </a:spcBef>
              <a:defRPr/>
            </a:pPr>
            <a:r>
              <a:rPr lang="en-US" sz="2400" dirty="0">
                <a:solidFill>
                  <a:srgbClr val="C00000"/>
                </a:solidFill>
                <a:latin typeface="Candara" pitchFamily="34" charset="0"/>
              </a:rPr>
              <a:t>Lightning Jump</a:t>
            </a:r>
          </a:p>
        </p:txBody>
      </p:sp>
      <p:sp>
        <p:nvSpPr>
          <p:cNvPr id="15" name="Text Box 9_9"/>
          <p:cNvSpPr txBox="1">
            <a:spLocks noChangeArrowheads="1"/>
          </p:cNvSpPr>
          <p:nvPr/>
        </p:nvSpPr>
        <p:spPr bwMode="auto">
          <a:xfrm>
            <a:off x="6705600" y="5791200"/>
            <a:ext cx="1447800" cy="714375"/>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ts val="0"/>
              </a:spcBef>
              <a:defRPr/>
            </a:pPr>
            <a:r>
              <a:rPr lang="en-US" dirty="0">
                <a:solidFill>
                  <a:schemeClr val="bg1">
                    <a:lumMod val="95000"/>
                  </a:schemeClr>
                </a:solidFill>
                <a:latin typeface="Candara" pitchFamily="34" charset="0"/>
              </a:rPr>
              <a:t>1938 UTC</a:t>
            </a:r>
          </a:p>
          <a:p>
            <a:pPr algn="ctr">
              <a:spcBef>
                <a:spcPts val="0"/>
              </a:spcBef>
              <a:defRPr/>
            </a:pPr>
            <a:r>
              <a:rPr lang="en-US" dirty="0">
                <a:solidFill>
                  <a:schemeClr val="bg1">
                    <a:lumMod val="95000"/>
                  </a:schemeClr>
                </a:solidFill>
                <a:latin typeface="Candara" pitchFamily="34" charset="0"/>
              </a:rPr>
              <a:t>2 Aug 2008</a:t>
            </a:r>
          </a:p>
        </p:txBody>
      </p:sp>
      <p:sp>
        <p:nvSpPr>
          <p:cNvPr id="16" name="Text Box 9_10"/>
          <p:cNvSpPr txBox="1">
            <a:spLocks noChangeArrowheads="1"/>
          </p:cNvSpPr>
          <p:nvPr/>
        </p:nvSpPr>
        <p:spPr bwMode="auto">
          <a:xfrm>
            <a:off x="685800" y="1143000"/>
            <a:ext cx="1219200" cy="714375"/>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dirty="0">
                <a:solidFill>
                  <a:schemeClr val="bg1">
                    <a:lumMod val="95000"/>
                  </a:schemeClr>
                </a:solidFill>
                <a:latin typeface="Candara" pitchFamily="34" charset="0"/>
              </a:rPr>
              <a:t>Source Densities</a:t>
            </a:r>
          </a:p>
        </p:txBody>
      </p:sp>
      <p:sp>
        <p:nvSpPr>
          <p:cNvPr id="17" name="Text Box 9_11"/>
          <p:cNvSpPr txBox="1">
            <a:spLocks noChangeArrowheads="1"/>
          </p:cNvSpPr>
          <p:nvPr/>
        </p:nvSpPr>
        <p:spPr bwMode="auto">
          <a:xfrm>
            <a:off x="6858000" y="1143000"/>
            <a:ext cx="1371600" cy="407988"/>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dirty="0">
                <a:solidFill>
                  <a:schemeClr val="bg1">
                    <a:lumMod val="95000"/>
                  </a:schemeClr>
                </a:solidFill>
                <a:latin typeface="Candara" pitchFamily="34" charset="0"/>
              </a:rPr>
              <a:t>Reflectivity</a:t>
            </a:r>
          </a:p>
        </p:txBody>
      </p:sp>
      <p:sp>
        <p:nvSpPr>
          <p:cNvPr id="18" name="Text Box 9_12"/>
          <p:cNvSpPr txBox="1">
            <a:spLocks noChangeArrowheads="1"/>
          </p:cNvSpPr>
          <p:nvPr/>
        </p:nvSpPr>
        <p:spPr bwMode="auto">
          <a:xfrm>
            <a:off x="838200" y="6019800"/>
            <a:ext cx="1828800" cy="714375"/>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dirty="0">
                <a:solidFill>
                  <a:schemeClr val="bg1">
                    <a:lumMod val="95000"/>
                  </a:schemeClr>
                </a:solidFill>
                <a:latin typeface="Candara" pitchFamily="34" charset="0"/>
              </a:rPr>
              <a:t>Cloud-to-Ground Strikes</a:t>
            </a:r>
          </a:p>
        </p:txBody>
      </p:sp>
      <p:sp>
        <p:nvSpPr>
          <p:cNvPr id="19" name="Text Box 9_13"/>
          <p:cNvSpPr txBox="1">
            <a:spLocks noChangeArrowheads="1"/>
          </p:cNvSpPr>
          <p:nvPr/>
        </p:nvSpPr>
        <p:spPr bwMode="auto">
          <a:xfrm>
            <a:off x="6858000" y="4572000"/>
            <a:ext cx="1066800" cy="714375"/>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dirty="0">
                <a:solidFill>
                  <a:schemeClr val="bg1">
                    <a:lumMod val="95000"/>
                  </a:schemeClr>
                </a:solidFill>
                <a:latin typeface="Candara" pitchFamily="34" charset="0"/>
              </a:rPr>
              <a:t>Radar Velocity</a:t>
            </a:r>
          </a:p>
        </p:txBody>
      </p:sp>
      <p:sp>
        <p:nvSpPr>
          <p:cNvPr id="20" name="Oval 19"/>
          <p:cNvSpPr/>
          <p:nvPr/>
        </p:nvSpPr>
        <p:spPr>
          <a:xfrm>
            <a:off x="1447800" y="2286000"/>
            <a:ext cx="685800" cy="685800"/>
          </a:xfrm>
          <a:prstGeom prst="ellipse">
            <a:avLst/>
          </a:prstGeom>
          <a:noFill/>
          <a:ln w="349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4572000" y="2286000"/>
            <a:ext cx="685800" cy="685800"/>
          </a:xfrm>
          <a:prstGeom prst="ellipse">
            <a:avLst/>
          </a:prstGeom>
          <a:noFill/>
          <a:ln w="349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1447800" y="5257800"/>
            <a:ext cx="685800" cy="685800"/>
          </a:xfrm>
          <a:prstGeom prst="ellipse">
            <a:avLst/>
          </a:prstGeom>
          <a:noFill/>
          <a:ln w="349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 Box 9_14"/>
          <p:cNvSpPr txBox="1">
            <a:spLocks noChangeArrowheads="1"/>
          </p:cNvSpPr>
          <p:nvPr/>
        </p:nvSpPr>
        <p:spPr bwMode="auto">
          <a:xfrm>
            <a:off x="1981200" y="3021013"/>
            <a:ext cx="1524000" cy="407987"/>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dirty="0">
                <a:solidFill>
                  <a:schemeClr val="bg1">
                    <a:lumMod val="95000"/>
                  </a:schemeClr>
                </a:solidFill>
                <a:latin typeface="Candara" pitchFamily="34" charset="0"/>
              </a:rPr>
              <a:t>~ 50 sources</a:t>
            </a:r>
          </a:p>
        </p:txBody>
      </p:sp>
      <p:sp>
        <p:nvSpPr>
          <p:cNvPr id="29" name="Text Box 9_15"/>
          <p:cNvSpPr txBox="1">
            <a:spLocks noChangeArrowheads="1"/>
          </p:cNvSpPr>
          <p:nvPr/>
        </p:nvSpPr>
        <p:spPr bwMode="auto">
          <a:xfrm>
            <a:off x="5029200" y="3021013"/>
            <a:ext cx="2209800" cy="407987"/>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dirty="0">
                <a:solidFill>
                  <a:schemeClr val="bg1">
                    <a:lumMod val="95000"/>
                  </a:schemeClr>
                </a:solidFill>
                <a:latin typeface="Candara" pitchFamily="34" charset="0"/>
              </a:rPr>
              <a:t>Modest reflectivity</a:t>
            </a:r>
          </a:p>
        </p:txBody>
      </p:sp>
      <p:sp>
        <p:nvSpPr>
          <p:cNvPr id="30" name="Text Box 9_16"/>
          <p:cNvSpPr txBox="1">
            <a:spLocks noChangeArrowheads="1"/>
          </p:cNvSpPr>
          <p:nvPr/>
        </p:nvSpPr>
        <p:spPr bwMode="auto">
          <a:xfrm>
            <a:off x="2209800" y="5383213"/>
            <a:ext cx="1524000" cy="407987"/>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dirty="0">
                <a:solidFill>
                  <a:schemeClr val="bg1">
                    <a:lumMod val="95000"/>
                  </a:schemeClr>
                </a:solidFill>
                <a:latin typeface="Candara" pitchFamily="34" charset="0"/>
              </a:rPr>
              <a:t>No CG strikes</a:t>
            </a:r>
          </a:p>
        </p:txBody>
      </p:sp>
      <p:pic>
        <p:nvPicPr>
          <p:cNvPr id="15392" name="Picture 8" descr="C:\Documents and Settings\stanogt\Desktop\For_Web_Meeting\sportredblue.gif"/>
          <p:cNvPicPr>
            <a:picLocks noChangeAspect="1" noChangeArrowheads="1"/>
          </p:cNvPicPr>
          <p:nvPr/>
        </p:nvPicPr>
        <p:blipFill>
          <a:blip r:embed="rId7" cstate="print"/>
          <a:srcRect/>
          <a:stretch>
            <a:fillRect/>
          </a:stretch>
        </p:blipFill>
        <p:spPr bwMode="auto">
          <a:xfrm>
            <a:off x="8118475" y="6477000"/>
            <a:ext cx="1025525" cy="290513"/>
          </a:xfrm>
          <a:prstGeom prst="rect">
            <a:avLst/>
          </a:prstGeom>
          <a:noFill/>
          <a:ln w="9525">
            <a:noFill/>
            <a:miter lim="800000"/>
            <a:headEnd/>
            <a:tailEnd/>
          </a:ln>
        </p:spPr>
      </p:pic>
      <p:pic>
        <p:nvPicPr>
          <p:cNvPr id="15393" name="Picture 10" descr="S:\SPoRT Logo\NASA_Lg.PNG"/>
          <p:cNvPicPr>
            <a:picLocks noChangeAspect="1" noChangeArrowheads="1"/>
          </p:cNvPicPr>
          <p:nvPr/>
        </p:nvPicPr>
        <p:blipFill>
          <a:blip r:embed="rId8" cstate="print"/>
          <a:srcRect/>
          <a:stretch>
            <a:fillRect/>
          </a:stretch>
        </p:blipFill>
        <p:spPr bwMode="auto">
          <a:xfrm>
            <a:off x="8610600" y="6019800"/>
            <a:ext cx="533400" cy="427038"/>
          </a:xfrm>
          <a:prstGeom prst="rect">
            <a:avLst/>
          </a:prstGeom>
          <a:noFill/>
          <a:ln w="9525">
            <a:noFill/>
            <a:miter lim="800000"/>
            <a:headEnd/>
            <a:tailEnd/>
          </a:ln>
        </p:spPr>
      </p:pic>
      <p:sp>
        <p:nvSpPr>
          <p:cNvPr id="39" name="Title 15"/>
          <p:cNvSpPr txBox="1">
            <a:spLocks/>
          </p:cNvSpPr>
          <p:nvPr/>
        </p:nvSpPr>
        <p:spPr>
          <a:xfrm>
            <a:off x="228600" y="76200"/>
            <a:ext cx="8686800" cy="1143000"/>
          </a:xfrm>
          <a:prstGeom prst="rect">
            <a:avLst/>
          </a:prstGeom>
        </p:spPr>
        <p:txBody>
          <a:bodyPr/>
          <a:lstStyle/>
          <a:p>
            <a:pPr algn="ctr">
              <a:defRPr/>
            </a:pPr>
            <a:r>
              <a:rPr lang="en-US" sz="4400" dirty="0">
                <a:effectLst>
                  <a:outerShdw blurRad="38100" dist="38100" dir="2700000" algn="tl">
                    <a:srgbClr val="000000">
                      <a:alpha val="43137"/>
                    </a:srgbClr>
                  </a:outerShdw>
                </a:effectLst>
                <a:latin typeface="+mj-lt"/>
                <a:ea typeface="+mj-ea"/>
                <a:cs typeface="+mj-cs"/>
              </a:rPr>
              <a:t>Impact: Operational Utility</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lide(fromBottom)">
                                      <p:cBhvr>
                                        <p:cTn id="12" dur="500"/>
                                        <p:tgtEl>
                                          <p:spTgt spid="20"/>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lide(fromBottom)">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lide(fromBottom)">
                                      <p:cBhvr>
                                        <p:cTn id="20" dur="500"/>
                                        <p:tgtEl>
                                          <p:spTgt spid="21"/>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lide(fromBottom)">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slide(fromBottom)">
                                      <p:cBhvr>
                                        <p:cTn id="28" dur="500"/>
                                        <p:tgtEl>
                                          <p:spTgt spid="22"/>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slide(fromBottom)">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20"/>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8"/>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1"/>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29"/>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2"/>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82946"/>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slide(fromBottom)">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slide(fromBottom)">
                                      <p:cBhvr>
                                        <p:cTn id="61" dur="500"/>
                                        <p:tgtEl>
                                          <p:spTgt spid="42"/>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slide(fromBottom)">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slide(fromBottom)">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slide(fromBottom)">
                                      <p:cBhvr>
                                        <p:cTn id="74" dur="500"/>
                                        <p:tgtEl>
                                          <p:spTgt spid="43"/>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slide(fromBottom)">
                                      <p:cBhvr>
                                        <p:cTn id="77" dur="500"/>
                                        <p:tgtEl>
                                          <p:spTgt spid="52"/>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slide(fromBottom)">
                                      <p:cBhvr>
                                        <p:cTn id="82" dur="500"/>
                                        <p:tgtEl>
                                          <p:spTgt spid="50"/>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slide(fromBottom)">
                                      <p:cBhvr>
                                        <p:cTn id="85" dur="500"/>
                                        <p:tgtEl>
                                          <p:spTgt spid="53"/>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42"/>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51"/>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43"/>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52"/>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50"/>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3"/>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41"/>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54"/>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3"/>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24"/>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slide(fromBottom)">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12" presetClass="entr" presetSubtype="4"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slide(fromBottom)">
                                      <p:cBhvr>
                                        <p:cTn id="117" dur="500"/>
                                        <p:tgtEl>
                                          <p:spTgt spid="27"/>
                                        </p:tgtEl>
                                      </p:cBhvr>
                                    </p:animEffect>
                                  </p:childTnLst>
                                </p:cTn>
                              </p:par>
                              <p:par>
                                <p:cTn id="118" presetID="12" presetClass="entr" presetSubtype="4" fill="hold" grpId="0" nodeType="with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slide(fromBottom)">
                                      <p:cBhvr>
                                        <p:cTn id="120" dur="500"/>
                                        <p:tgtEl>
                                          <p:spTgt spid="34"/>
                                        </p:tgtEl>
                                      </p:cBhvr>
                                    </p:animEffect>
                                  </p:childTnLst>
                                </p:cTn>
                              </p:par>
                            </p:childTnLst>
                          </p:cTn>
                        </p:par>
                      </p:childTnLst>
                    </p:cTn>
                  </p:par>
                  <p:par>
                    <p:cTn id="121" fill="hold">
                      <p:stCondLst>
                        <p:cond delay="indefinite"/>
                      </p:stCondLst>
                      <p:childTnLst>
                        <p:par>
                          <p:cTn id="122" fill="hold">
                            <p:stCondLst>
                              <p:cond delay="0"/>
                            </p:stCondLst>
                            <p:childTnLst>
                              <p:par>
                                <p:cTn id="123" presetID="12" presetClass="entr" presetSubtype="4"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slide(fromBottom)">
                                      <p:cBhvr>
                                        <p:cTn id="125" dur="500"/>
                                        <p:tgtEl>
                                          <p:spTgt spid="31"/>
                                        </p:tgtEl>
                                      </p:cBhvr>
                                    </p:animEffect>
                                  </p:childTnLst>
                                </p:cTn>
                              </p:par>
                              <p:par>
                                <p:cTn id="126" presetID="12" presetClass="entr" presetSubtype="4" fill="hold" grpId="0" nodeType="with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slide(fromBottom)">
                                      <p:cBhvr>
                                        <p:cTn id="128" dur="500"/>
                                        <p:tgtEl>
                                          <p:spTgt spid="35"/>
                                        </p:tgtEl>
                                      </p:cBhvr>
                                    </p:animEffect>
                                  </p:childTnLst>
                                </p:cTn>
                              </p:par>
                            </p:childTnLst>
                          </p:cTn>
                        </p:par>
                      </p:childTnLst>
                    </p:cTn>
                  </p:par>
                  <p:par>
                    <p:cTn id="129" fill="hold">
                      <p:stCondLst>
                        <p:cond delay="indefinite"/>
                      </p:stCondLst>
                      <p:childTnLst>
                        <p:par>
                          <p:cTn id="130" fill="hold">
                            <p:stCondLst>
                              <p:cond delay="0"/>
                            </p:stCondLst>
                            <p:childTnLst>
                              <p:par>
                                <p:cTn id="131" presetID="12" presetClass="entr" presetSubtype="4" fill="hold" grpId="0" nodeType="click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slide(fromBottom)">
                                      <p:cBhvr>
                                        <p:cTn id="133" dur="500"/>
                                        <p:tgtEl>
                                          <p:spTgt spid="32"/>
                                        </p:tgtEl>
                                      </p:cBhvr>
                                    </p:animEffect>
                                  </p:childTnLst>
                                </p:cTn>
                              </p:par>
                              <p:par>
                                <p:cTn id="134" presetID="12" presetClass="entr" presetSubtype="4"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slide(fromBottom)">
                                      <p:cBhvr>
                                        <p:cTn id="136" dur="500"/>
                                        <p:tgtEl>
                                          <p:spTgt spid="36"/>
                                        </p:tgtEl>
                                      </p:cBhvr>
                                    </p:animEffect>
                                  </p:childTnLst>
                                </p:cTn>
                              </p:par>
                            </p:childTnLst>
                          </p:cTn>
                        </p:par>
                      </p:childTnLst>
                    </p:cTn>
                  </p:par>
                  <p:par>
                    <p:cTn id="137" fill="hold">
                      <p:stCondLst>
                        <p:cond delay="indefinite"/>
                      </p:stCondLst>
                      <p:childTnLst>
                        <p:par>
                          <p:cTn id="138" fill="hold">
                            <p:stCondLst>
                              <p:cond delay="0"/>
                            </p:stCondLst>
                            <p:childTnLst>
                              <p:par>
                                <p:cTn id="139" presetID="12" presetClass="entr" presetSubtype="4" fill="hold" grpId="0" nodeType="click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slide(fromBottom)">
                                      <p:cBhvr>
                                        <p:cTn id="1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1" grpId="0" animBg="1"/>
      <p:bldP spid="32" grpId="0" animBg="1"/>
      <p:bldP spid="34" grpId="0" animBg="1"/>
      <p:bldP spid="35" grpId="0" animBg="1"/>
      <p:bldP spid="36" grpId="0" animBg="1"/>
      <p:bldP spid="37" grpId="0" animBg="1"/>
      <p:bldP spid="41" grpId="0" animBg="1"/>
      <p:bldP spid="41" grpId="1" animBg="1"/>
      <p:bldP spid="42" grpId="0" animBg="1"/>
      <p:bldP spid="42" grpId="1" animBg="1"/>
      <p:bldP spid="43" grpId="0" animBg="1"/>
      <p:bldP spid="43"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15" grpId="0" animBg="1"/>
      <p:bldP spid="15" grpId="1" animBg="1"/>
      <p:bldP spid="20" grpId="0" animBg="1"/>
      <p:bldP spid="20" grpId="1" animBg="1"/>
      <p:bldP spid="21" grpId="0" animBg="1"/>
      <p:bldP spid="21" grpId="1" animBg="1"/>
      <p:bldP spid="22" grpId="0" animBg="1"/>
      <p:bldP spid="22" grpId="1" animBg="1"/>
      <p:bldP spid="28" grpId="0" animBg="1"/>
      <p:bldP spid="28" grpId="1" animBg="1"/>
      <p:bldP spid="29" grpId="0" animBg="1"/>
      <p:bldP spid="29" grpId="1" animBg="1"/>
      <p:bldP spid="30" grpId="0" animBg="1"/>
      <p:bldP spid="3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7"/>
          <p:cNvGrpSpPr>
            <a:grpSpLocks/>
          </p:cNvGrpSpPr>
          <p:nvPr/>
        </p:nvGrpSpPr>
        <p:grpSpPr bwMode="auto">
          <a:xfrm>
            <a:off x="0" y="6143625"/>
            <a:ext cx="9086850" cy="714375"/>
            <a:chOff x="0" y="6143625"/>
            <a:chExt cx="9086850" cy="714375"/>
          </a:xfrm>
        </p:grpSpPr>
        <p:pic>
          <p:nvPicPr>
            <p:cNvPr id="16391"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6392"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6393" name="Group 11"/>
            <p:cNvGrpSpPr>
              <a:grpSpLocks/>
            </p:cNvGrpSpPr>
            <p:nvPr/>
          </p:nvGrpSpPr>
          <p:grpSpPr bwMode="auto">
            <a:xfrm>
              <a:off x="2286000" y="6525768"/>
              <a:ext cx="5784521" cy="179832"/>
              <a:chOff x="2514600" y="5916168"/>
              <a:chExt cx="5784521" cy="179832"/>
            </a:xfrm>
          </p:grpSpPr>
          <p:sp>
            <p:nvSpPr>
              <p:cNvPr id="16395"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6396"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6397"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3315" name="Title 15"/>
          <p:cNvSpPr>
            <a:spLocks noGrp="1"/>
          </p:cNvSpPr>
          <p:nvPr>
            <p:ph type="title"/>
          </p:nvPr>
        </p:nvSpPr>
        <p:spPr>
          <a:xfrm>
            <a:off x="228600" y="76200"/>
            <a:ext cx="8686800" cy="1143000"/>
          </a:xfrm>
        </p:spPr>
        <p:txBody>
          <a:bodyPr/>
          <a:lstStyle/>
          <a:p>
            <a:pPr eaLnBrk="1" hangingPunct="1">
              <a:defRPr/>
            </a:pPr>
            <a:r>
              <a:rPr lang="en-US" dirty="0" smtClean="0">
                <a:effectLst>
                  <a:outerShdw blurRad="38100" dist="38100" dir="2700000" algn="tl">
                    <a:srgbClr val="000000">
                      <a:alpha val="43137"/>
                    </a:srgbClr>
                  </a:outerShdw>
                </a:effectLst>
              </a:rPr>
              <a:t>Impact: Operational Utility</a:t>
            </a:r>
          </a:p>
        </p:txBody>
      </p:sp>
      <p:sp>
        <p:nvSpPr>
          <p:cNvPr id="16388" name="Content Placeholder 16"/>
          <p:cNvSpPr>
            <a:spLocks noGrp="1"/>
          </p:cNvSpPr>
          <p:nvPr>
            <p:ph idx="1"/>
          </p:nvPr>
        </p:nvSpPr>
        <p:spPr>
          <a:xfrm>
            <a:off x="76200" y="1600200"/>
            <a:ext cx="4876800" cy="3763963"/>
          </a:xfrm>
        </p:spPr>
        <p:txBody>
          <a:bodyPr/>
          <a:lstStyle/>
          <a:p>
            <a:pPr eaLnBrk="1" hangingPunct="1"/>
            <a:r>
              <a:rPr lang="en-US" sz="2400" smtClean="0"/>
              <a:t>Several operational impacts</a:t>
            </a:r>
          </a:p>
          <a:p>
            <a:pPr eaLnBrk="1" hangingPunct="1"/>
            <a:r>
              <a:rPr lang="en-US" sz="2400" smtClean="0"/>
              <a:t>Better severe weather warnings</a:t>
            </a:r>
          </a:p>
          <a:p>
            <a:pPr lvl="1" eaLnBrk="1" hangingPunct="1"/>
            <a:r>
              <a:rPr lang="en-US" sz="2000" smtClean="0"/>
              <a:t>Enhanced lead times</a:t>
            </a:r>
          </a:p>
          <a:p>
            <a:pPr lvl="1" eaLnBrk="1" hangingPunct="1"/>
            <a:r>
              <a:rPr lang="en-US" sz="2000" smtClean="0"/>
              <a:t>Reduced false alarms</a:t>
            </a:r>
          </a:p>
          <a:p>
            <a:pPr eaLnBrk="1" hangingPunct="1"/>
            <a:r>
              <a:rPr lang="en-US" sz="2400" smtClean="0"/>
              <a:t>Enhanced situational awareness</a:t>
            </a:r>
          </a:p>
          <a:p>
            <a:pPr lvl="1" eaLnBrk="1" hangingPunct="1"/>
            <a:r>
              <a:rPr lang="en-US" sz="2000" smtClean="0"/>
              <a:t>Easily monitor multiple storms</a:t>
            </a:r>
          </a:p>
          <a:p>
            <a:pPr eaLnBrk="1" hangingPunct="1"/>
            <a:r>
              <a:rPr lang="en-US" sz="2400" smtClean="0"/>
              <a:t>Improved lightning safety</a:t>
            </a:r>
          </a:p>
          <a:p>
            <a:pPr lvl="1" eaLnBrk="1" hangingPunct="1"/>
            <a:r>
              <a:rPr lang="en-US" sz="2000" smtClean="0"/>
              <a:t>Lead time before first cloud-to-ground</a:t>
            </a:r>
          </a:p>
          <a:p>
            <a:pPr lvl="1" eaLnBrk="1" hangingPunct="1"/>
            <a:r>
              <a:rPr lang="en-US" sz="2000" smtClean="0"/>
              <a:t>Observe extent of lightning flashes</a:t>
            </a:r>
          </a:p>
        </p:txBody>
      </p:sp>
      <p:pic>
        <p:nvPicPr>
          <p:cNvPr id="13" name="Picture 12"/>
          <p:cNvPicPr>
            <a:picLocks noChangeAspect="1" noChangeArrowheads="1"/>
          </p:cNvPicPr>
          <p:nvPr/>
        </p:nvPicPr>
        <p:blipFill>
          <a:blip r:embed="rId4" cstate="print"/>
          <a:srcRect/>
          <a:stretch>
            <a:fillRect/>
          </a:stretch>
        </p:blipFill>
        <p:spPr bwMode="auto">
          <a:xfrm>
            <a:off x="5410200" y="1981200"/>
            <a:ext cx="2895599" cy="2958244"/>
          </a:xfrm>
          <a:prstGeom prst="roundRect">
            <a:avLst/>
          </a:prstGeom>
          <a:noFill/>
          <a:ln w="25400">
            <a:solidFill>
              <a:schemeClr val="accent1">
                <a:lumMod val="75000"/>
              </a:schemeClr>
            </a:solidFill>
            <a:miter lim="800000"/>
            <a:headEnd/>
            <a:tailEnd/>
          </a:ln>
        </p:spPr>
      </p:pic>
      <p:sp>
        <p:nvSpPr>
          <p:cNvPr id="14" name="Rounded Rectangle 13"/>
          <p:cNvSpPr/>
          <p:nvPr/>
        </p:nvSpPr>
        <p:spPr>
          <a:xfrm>
            <a:off x="7294563" y="2209800"/>
            <a:ext cx="1468437" cy="7620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40 km Flash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7"/>
          <p:cNvGrpSpPr>
            <a:grpSpLocks/>
          </p:cNvGrpSpPr>
          <p:nvPr/>
        </p:nvGrpSpPr>
        <p:grpSpPr bwMode="auto">
          <a:xfrm>
            <a:off x="0" y="6143625"/>
            <a:ext cx="9086850" cy="714375"/>
            <a:chOff x="0" y="6143625"/>
            <a:chExt cx="9086850" cy="714375"/>
          </a:xfrm>
        </p:grpSpPr>
        <p:pic>
          <p:nvPicPr>
            <p:cNvPr id="17419"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7420"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7421" name="Group 11"/>
            <p:cNvGrpSpPr>
              <a:grpSpLocks/>
            </p:cNvGrpSpPr>
            <p:nvPr/>
          </p:nvGrpSpPr>
          <p:grpSpPr bwMode="auto">
            <a:xfrm>
              <a:off x="2286000" y="6525768"/>
              <a:ext cx="5784521" cy="179832"/>
              <a:chOff x="2514600" y="5916168"/>
              <a:chExt cx="5784521" cy="179832"/>
            </a:xfrm>
          </p:grpSpPr>
          <p:sp>
            <p:nvSpPr>
              <p:cNvPr id="17423"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2"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7425"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2291" name="Title 15"/>
          <p:cNvSpPr>
            <a:spLocks noGrp="1"/>
          </p:cNvSpPr>
          <p:nvPr>
            <p:ph type="title"/>
          </p:nvPr>
        </p:nvSpPr>
        <p:spPr>
          <a:xfrm>
            <a:off x="228600" y="76200"/>
            <a:ext cx="8686800" cy="1143000"/>
          </a:xfrm>
        </p:spPr>
        <p:txBody>
          <a:bodyPr/>
          <a:lstStyle/>
          <a:p>
            <a:pPr eaLnBrk="1" hangingPunct="1">
              <a:defRPr/>
            </a:pPr>
            <a:r>
              <a:rPr lang="en-US" dirty="0" smtClean="0">
                <a:effectLst>
                  <a:outerShdw blurRad="38100" dist="38100" dir="2700000" algn="tl">
                    <a:srgbClr val="000000">
                      <a:alpha val="43137"/>
                    </a:srgbClr>
                  </a:outerShdw>
                </a:effectLst>
              </a:rPr>
              <a:t>Future Work</a:t>
            </a:r>
          </a:p>
        </p:txBody>
      </p:sp>
      <p:sp>
        <p:nvSpPr>
          <p:cNvPr id="17412" name="Content Placeholder 16"/>
          <p:cNvSpPr>
            <a:spLocks noGrp="1"/>
          </p:cNvSpPr>
          <p:nvPr>
            <p:ph idx="1"/>
          </p:nvPr>
        </p:nvSpPr>
        <p:spPr>
          <a:xfrm>
            <a:off x="304800" y="1341438"/>
            <a:ext cx="4953000" cy="4525962"/>
          </a:xfrm>
        </p:spPr>
        <p:txBody>
          <a:bodyPr/>
          <a:lstStyle/>
          <a:p>
            <a:pPr eaLnBrk="1" hangingPunct="1"/>
            <a:r>
              <a:rPr lang="en-US" sz="2400" smtClean="0"/>
              <a:t>Pseudo GLM and AWG proxy</a:t>
            </a:r>
          </a:p>
          <a:p>
            <a:pPr eaLnBrk="1" hangingPunct="1"/>
            <a:r>
              <a:rPr lang="en-US" sz="2400" smtClean="0"/>
              <a:t>Continue AWIPS II</a:t>
            </a:r>
          </a:p>
          <a:p>
            <a:pPr eaLnBrk="1" hangingPunct="1"/>
            <a:r>
              <a:rPr lang="en-US" sz="2400" smtClean="0"/>
              <a:t>Product evaluation</a:t>
            </a:r>
          </a:p>
          <a:p>
            <a:pPr lvl="1" eaLnBrk="1" hangingPunct="1"/>
            <a:r>
              <a:rPr lang="en-US" sz="2000" smtClean="0"/>
              <a:t>1 vs 2 km</a:t>
            </a:r>
          </a:p>
          <a:p>
            <a:pPr lvl="1" eaLnBrk="1" hangingPunct="1"/>
            <a:r>
              <a:rPr lang="en-US" sz="2000" smtClean="0"/>
              <a:t>1 vs 2 min</a:t>
            </a:r>
          </a:p>
          <a:p>
            <a:pPr lvl="1" eaLnBrk="1" hangingPunct="1"/>
            <a:r>
              <a:rPr lang="en-US" sz="2000" smtClean="0"/>
              <a:t>Source vs flash density</a:t>
            </a:r>
          </a:p>
          <a:p>
            <a:pPr lvl="1" eaLnBrk="1" hangingPunct="1"/>
            <a:r>
              <a:rPr lang="en-US" sz="2000" smtClean="0"/>
              <a:t>Time since last flash</a:t>
            </a:r>
          </a:p>
          <a:p>
            <a:pPr eaLnBrk="1" hangingPunct="1"/>
            <a:r>
              <a:rPr lang="en-US" sz="2400" smtClean="0"/>
              <a:t>Expand collaborations with the KSC LDAR II and WSLMA</a:t>
            </a:r>
          </a:p>
          <a:p>
            <a:pPr eaLnBrk="1" hangingPunct="1"/>
            <a:r>
              <a:rPr lang="en-US" sz="2400" smtClean="0"/>
              <a:t>Continue Spring Program and GOES-R Proving Ground</a:t>
            </a:r>
          </a:p>
        </p:txBody>
      </p:sp>
      <p:pic>
        <p:nvPicPr>
          <p:cNvPr id="13" name="Picture 2" descr="C:\Documents and Settings\gstano\My Documents\Liason\Lightning_work\2009_Southern_Thunder\images\ksc_lma_crop.PNG"/>
          <p:cNvPicPr>
            <a:picLocks noChangeAspect="1" noChangeArrowheads="1"/>
          </p:cNvPicPr>
          <p:nvPr/>
        </p:nvPicPr>
        <p:blipFill>
          <a:blip r:embed="rId4" cstate="print"/>
          <a:srcRect/>
          <a:stretch>
            <a:fillRect/>
          </a:stretch>
        </p:blipFill>
        <p:spPr bwMode="auto">
          <a:xfrm>
            <a:off x="5818038" y="3733800"/>
            <a:ext cx="2944962" cy="2209800"/>
          </a:xfrm>
          <a:prstGeom prst="roundRect">
            <a:avLst/>
          </a:prstGeom>
          <a:noFill/>
          <a:ln w="25400">
            <a:solidFill>
              <a:schemeClr val="accent1">
                <a:lumMod val="75000"/>
              </a:schemeClr>
            </a:solidFill>
            <a:miter lim="800000"/>
            <a:headEnd/>
            <a:tailEnd/>
          </a:ln>
        </p:spPr>
      </p:pic>
      <p:sp>
        <p:nvSpPr>
          <p:cNvPr id="14" name="Text Box 7_1"/>
          <p:cNvSpPr txBox="1">
            <a:spLocks noChangeArrowheads="1"/>
          </p:cNvSpPr>
          <p:nvPr/>
        </p:nvSpPr>
        <p:spPr bwMode="auto">
          <a:xfrm>
            <a:off x="5257800" y="5119688"/>
            <a:ext cx="1752600" cy="442912"/>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sz="2000" dirty="0">
                <a:solidFill>
                  <a:schemeClr val="bg1">
                    <a:lumMod val="85000"/>
                  </a:schemeClr>
                </a:solidFill>
                <a:latin typeface="Candara" pitchFamily="34" charset="0"/>
              </a:rPr>
              <a:t>KSC Network</a:t>
            </a:r>
          </a:p>
        </p:txBody>
      </p:sp>
      <p:pic>
        <p:nvPicPr>
          <p:cNvPr id="15" name="Picture 26" descr="C:\Documents and Settings\gstano\My Documents\Liason\SAC_Meeting\SAC_2009\Total_lightning\pseudo_GLM.PNG"/>
          <p:cNvPicPr>
            <a:picLocks noChangeAspect="1" noChangeArrowheads="1"/>
          </p:cNvPicPr>
          <p:nvPr/>
        </p:nvPicPr>
        <p:blipFill>
          <a:blip r:embed="rId5" cstate="print"/>
          <a:srcRect/>
          <a:stretch>
            <a:fillRect/>
          </a:stretch>
        </p:blipFill>
        <p:spPr bwMode="auto">
          <a:xfrm>
            <a:off x="4565220" y="1447800"/>
            <a:ext cx="2505635" cy="2667000"/>
          </a:xfrm>
          <a:prstGeom prst="roundRect">
            <a:avLst/>
          </a:prstGeom>
          <a:noFill/>
          <a:ln w="25400">
            <a:solidFill>
              <a:schemeClr val="accent1">
                <a:lumMod val="75000"/>
              </a:schemeClr>
            </a:solidFill>
          </a:ln>
        </p:spPr>
      </p:pic>
      <p:sp>
        <p:nvSpPr>
          <p:cNvPr id="16" name="Text Box 7_1"/>
          <p:cNvSpPr txBox="1">
            <a:spLocks noChangeArrowheads="1"/>
          </p:cNvSpPr>
          <p:nvPr/>
        </p:nvSpPr>
        <p:spPr bwMode="auto">
          <a:xfrm>
            <a:off x="4065588" y="2971800"/>
            <a:ext cx="1752600" cy="442913"/>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sz="2000" dirty="0">
                <a:solidFill>
                  <a:schemeClr val="bg1">
                    <a:lumMod val="85000"/>
                  </a:schemeClr>
                </a:solidFill>
                <a:latin typeface="Candara" pitchFamily="34" charset="0"/>
              </a:rPr>
              <a:t>Pseudo GLM</a:t>
            </a:r>
          </a:p>
        </p:txBody>
      </p:sp>
      <p:pic>
        <p:nvPicPr>
          <p:cNvPr id="17424" name="Picture 16"/>
          <p:cNvPicPr>
            <a:picLocks noChangeAspect="1" noChangeArrowheads="1"/>
          </p:cNvPicPr>
          <p:nvPr/>
        </p:nvPicPr>
        <p:blipFill>
          <a:blip r:embed="rId6" cstate="print"/>
          <a:srcRect/>
          <a:stretch>
            <a:fillRect/>
          </a:stretch>
        </p:blipFill>
        <p:spPr bwMode="auto">
          <a:xfrm>
            <a:off x="6716422" y="671512"/>
            <a:ext cx="2342438" cy="2743200"/>
          </a:xfrm>
          <a:prstGeom prst="roundRect">
            <a:avLst/>
          </a:prstGeom>
          <a:noFill/>
          <a:ln w="25400">
            <a:solidFill>
              <a:schemeClr val="accent1">
                <a:lumMod val="75000"/>
              </a:schemeClr>
            </a:solidFill>
            <a:miter lim="800000"/>
            <a:headEnd/>
            <a:tailEnd/>
          </a:ln>
        </p:spPr>
      </p:pic>
      <p:sp>
        <p:nvSpPr>
          <p:cNvPr id="17" name="Text Box 7_1"/>
          <p:cNvSpPr txBox="1">
            <a:spLocks noChangeArrowheads="1"/>
          </p:cNvSpPr>
          <p:nvPr/>
        </p:nvSpPr>
        <p:spPr bwMode="auto">
          <a:xfrm>
            <a:off x="6553200" y="914400"/>
            <a:ext cx="2198688" cy="782638"/>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lgn="ctr">
              <a:spcBef>
                <a:spcPct val="50000"/>
              </a:spcBef>
              <a:defRPr/>
            </a:pPr>
            <a:r>
              <a:rPr lang="en-US" sz="2000" dirty="0">
                <a:solidFill>
                  <a:schemeClr val="bg1">
                    <a:lumMod val="85000"/>
                  </a:schemeClr>
                </a:solidFill>
                <a:latin typeface="Candara" pitchFamily="34" charset="0"/>
              </a:rPr>
              <a:t>White Sands, NM Network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7"/>
          <p:cNvGrpSpPr>
            <a:grpSpLocks/>
          </p:cNvGrpSpPr>
          <p:nvPr/>
        </p:nvGrpSpPr>
        <p:grpSpPr bwMode="auto">
          <a:xfrm>
            <a:off x="0" y="6143625"/>
            <a:ext cx="9086850" cy="714375"/>
            <a:chOff x="0" y="6143625"/>
            <a:chExt cx="9086850" cy="714375"/>
          </a:xfrm>
        </p:grpSpPr>
        <p:pic>
          <p:nvPicPr>
            <p:cNvPr id="3080"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3081"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3082" name="Group 11"/>
            <p:cNvGrpSpPr>
              <a:grpSpLocks/>
            </p:cNvGrpSpPr>
            <p:nvPr/>
          </p:nvGrpSpPr>
          <p:grpSpPr bwMode="auto">
            <a:xfrm>
              <a:off x="2286000" y="6525768"/>
              <a:ext cx="5784521" cy="179832"/>
              <a:chOff x="2514600" y="5916168"/>
              <a:chExt cx="5784521" cy="179832"/>
            </a:xfrm>
          </p:grpSpPr>
          <p:sp>
            <p:nvSpPr>
              <p:cNvPr id="308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308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2"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4099" name="Title 15"/>
          <p:cNvSpPr>
            <a:spLocks noGrp="1"/>
          </p:cNvSpPr>
          <p:nvPr>
            <p:ph type="title"/>
          </p:nvPr>
        </p:nvSpPr>
        <p:spPr>
          <a:xfrm>
            <a:off x="76200" y="76200"/>
            <a:ext cx="9010650" cy="1143000"/>
          </a:xfrm>
        </p:spPr>
        <p:txBody>
          <a:bodyPr/>
          <a:lstStyle/>
          <a:p>
            <a:pPr eaLnBrk="1" hangingPunct="1">
              <a:defRPr/>
            </a:pPr>
            <a:r>
              <a:rPr lang="en-US" dirty="0" smtClean="0">
                <a:effectLst>
                  <a:outerShdw blurRad="38100" dist="38100" dir="2700000" algn="tl">
                    <a:srgbClr val="000000">
                      <a:alpha val="43137"/>
                    </a:srgbClr>
                  </a:outerShdw>
                </a:effectLst>
              </a:rPr>
              <a:t>Relevance to the </a:t>
            </a:r>
            <a:r>
              <a:rPr lang="en-US" dirty="0" err="1" smtClean="0">
                <a:effectLst>
                  <a:outerShdw blurRad="38100" dist="38100" dir="2700000" algn="tl">
                    <a:srgbClr val="000000">
                      <a:alpha val="43137"/>
                    </a:srgbClr>
                  </a:outerShdw>
                </a:effectLst>
              </a:rPr>
              <a:t>SPoRT</a:t>
            </a:r>
            <a:r>
              <a:rPr lang="en-US" dirty="0" smtClean="0">
                <a:effectLst>
                  <a:outerShdw blurRad="38100" dist="38100" dir="2700000" algn="tl">
                    <a:srgbClr val="000000">
                      <a:alpha val="43137"/>
                    </a:srgbClr>
                  </a:outerShdw>
                </a:effectLst>
              </a:rPr>
              <a:t> Program</a:t>
            </a:r>
          </a:p>
        </p:txBody>
      </p:sp>
      <p:sp>
        <p:nvSpPr>
          <p:cNvPr id="3076" name="Content Placeholder 16"/>
          <p:cNvSpPr>
            <a:spLocks noGrp="1"/>
          </p:cNvSpPr>
          <p:nvPr>
            <p:ph idx="1"/>
          </p:nvPr>
        </p:nvSpPr>
        <p:spPr>
          <a:xfrm>
            <a:off x="76200" y="1905000"/>
            <a:ext cx="5486400" cy="3505200"/>
          </a:xfrm>
        </p:spPr>
        <p:txBody>
          <a:bodyPr/>
          <a:lstStyle/>
          <a:p>
            <a:pPr eaLnBrk="1" hangingPunct="1"/>
            <a:r>
              <a:rPr lang="en-US" sz="2400" smtClean="0"/>
              <a:t>Supports the NWS mission</a:t>
            </a:r>
          </a:p>
          <a:p>
            <a:pPr lvl="1" eaLnBrk="1" hangingPunct="1"/>
            <a:r>
              <a:rPr lang="en-US" sz="2000" smtClean="0"/>
              <a:t>Protect life and property</a:t>
            </a:r>
          </a:p>
          <a:p>
            <a:pPr eaLnBrk="1" hangingPunct="1"/>
            <a:r>
              <a:rPr lang="en-US" sz="2400" smtClean="0"/>
              <a:t>Lightning Mapping Array (LMA) does this with:</a:t>
            </a:r>
          </a:p>
          <a:p>
            <a:pPr lvl="1" eaLnBrk="1" hangingPunct="1"/>
            <a:r>
              <a:rPr lang="en-US" sz="2000" smtClean="0"/>
              <a:t>High temporal  and spatial resolution</a:t>
            </a:r>
          </a:p>
          <a:p>
            <a:pPr lvl="1" eaLnBrk="1" hangingPunct="1"/>
            <a:r>
              <a:rPr lang="en-US" sz="2000" smtClean="0"/>
              <a:t>Strong relation to storm strength</a:t>
            </a:r>
          </a:p>
          <a:p>
            <a:pPr eaLnBrk="1" hangingPunct="1"/>
            <a:r>
              <a:rPr lang="en-US" sz="2400" smtClean="0"/>
              <a:t>Supports future SPoRT goals</a:t>
            </a:r>
          </a:p>
          <a:p>
            <a:pPr lvl="1" eaLnBrk="1" hangingPunct="1"/>
            <a:r>
              <a:rPr lang="en-US" sz="2000" smtClean="0"/>
              <a:t>LMA is basis for Geostationary Lightning Mapper demonstration data</a:t>
            </a:r>
          </a:p>
        </p:txBody>
      </p:sp>
      <p:pic>
        <p:nvPicPr>
          <p:cNvPr id="3087" name="Picture 15"/>
          <p:cNvPicPr>
            <a:picLocks noChangeAspect="1" noChangeArrowheads="1"/>
          </p:cNvPicPr>
          <p:nvPr/>
        </p:nvPicPr>
        <p:blipFill>
          <a:blip r:embed="rId4" cstate="print"/>
          <a:srcRect/>
          <a:stretch>
            <a:fillRect/>
          </a:stretch>
        </p:blipFill>
        <p:spPr bwMode="auto">
          <a:xfrm>
            <a:off x="5410200" y="3531519"/>
            <a:ext cx="3576698" cy="2389856"/>
          </a:xfrm>
          <a:prstGeom prst="roundRect">
            <a:avLst/>
          </a:prstGeom>
          <a:noFill/>
          <a:ln w="25400">
            <a:solidFill>
              <a:schemeClr val="accent1">
                <a:lumMod val="75000"/>
              </a:schemeClr>
            </a:solidFill>
            <a:miter lim="800000"/>
            <a:headEnd/>
            <a:tailEnd/>
          </a:ln>
        </p:spPr>
      </p:pic>
      <p:pic>
        <p:nvPicPr>
          <p:cNvPr id="3086" name="Picture 14" descr="C:\Documents and Settings\gstano\My Documents\My Pictures\Lightning\Dstance betwwen Strokes - Tampa Sep00.jpg"/>
          <p:cNvPicPr>
            <a:picLocks noChangeAspect="1" noChangeArrowheads="1"/>
          </p:cNvPicPr>
          <p:nvPr/>
        </p:nvPicPr>
        <p:blipFill>
          <a:blip r:embed="rId5" cstate="print"/>
          <a:srcRect/>
          <a:stretch>
            <a:fillRect/>
          </a:stretch>
        </p:blipFill>
        <p:spPr bwMode="auto">
          <a:xfrm>
            <a:off x="5105400" y="1219200"/>
            <a:ext cx="2152650" cy="2857500"/>
          </a:xfrm>
          <a:prstGeom prst="roundRect">
            <a:avLst/>
          </a:prstGeom>
          <a:noFill/>
          <a:ln w="25400">
            <a:solidFill>
              <a:schemeClr val="accent1">
                <a:lumMod val="75000"/>
              </a:schemeClr>
            </a:solidFill>
          </a:ln>
        </p:spPr>
      </p:pic>
      <p:pic>
        <p:nvPicPr>
          <p:cNvPr id="3088" name="Picture 16" descr="C:\Documents and Settings\gstano\My Documents\My Pictures\Lightning\flash.JPG"/>
          <p:cNvPicPr>
            <a:picLocks noChangeAspect="1" noChangeArrowheads="1"/>
          </p:cNvPicPr>
          <p:nvPr/>
        </p:nvPicPr>
        <p:blipFill>
          <a:blip r:embed="rId6" cstate="print"/>
          <a:srcRect/>
          <a:stretch>
            <a:fillRect/>
          </a:stretch>
        </p:blipFill>
        <p:spPr bwMode="auto">
          <a:xfrm>
            <a:off x="7629525" y="1219200"/>
            <a:ext cx="1200150" cy="2114550"/>
          </a:xfrm>
          <a:prstGeom prst="roundRect">
            <a:avLst/>
          </a:prstGeom>
          <a:noFill/>
          <a:ln w="25400">
            <a:solidFill>
              <a:schemeClr val="accent1">
                <a:lumMod val="75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nvGraphicFramePr>
        <p:xfrm>
          <a:off x="762000" y="1276350"/>
          <a:ext cx="59436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p:cNvGraphicFramePr/>
          <p:nvPr/>
        </p:nvGraphicFramePr>
        <p:xfrm>
          <a:off x="762000" y="1276350"/>
          <a:ext cx="5943600" cy="4191000"/>
        </p:xfrm>
        <a:graphic>
          <a:graphicData uri="http://schemas.openxmlformats.org/drawingml/2006/chart">
            <c:chart xmlns:c="http://schemas.openxmlformats.org/drawingml/2006/chart" xmlns:r="http://schemas.openxmlformats.org/officeDocument/2006/relationships" r:id="rId3"/>
          </a:graphicData>
        </a:graphic>
      </p:graphicFrame>
      <p:grpSp>
        <p:nvGrpSpPr>
          <p:cNvPr id="4100" name="Group 7"/>
          <p:cNvGrpSpPr>
            <a:grpSpLocks/>
          </p:cNvGrpSpPr>
          <p:nvPr/>
        </p:nvGrpSpPr>
        <p:grpSpPr bwMode="auto">
          <a:xfrm>
            <a:off x="0" y="6143625"/>
            <a:ext cx="9086850" cy="714375"/>
            <a:chOff x="0" y="6143625"/>
            <a:chExt cx="9086850" cy="714375"/>
          </a:xfrm>
        </p:grpSpPr>
        <p:pic>
          <p:nvPicPr>
            <p:cNvPr id="4110" name="Picture 4" descr="sportredblue.gif"/>
            <p:cNvPicPr>
              <a:picLocks noChangeAspect="1"/>
            </p:cNvPicPr>
            <p:nvPr/>
          </p:nvPicPr>
          <p:blipFill>
            <a:blip r:embed="rId4" cstate="print"/>
            <a:srcRect/>
            <a:stretch>
              <a:fillRect/>
            </a:stretch>
          </p:blipFill>
          <p:spPr bwMode="auto">
            <a:xfrm>
              <a:off x="0" y="6209772"/>
              <a:ext cx="2286000" cy="648228"/>
            </a:xfrm>
            <a:prstGeom prst="rect">
              <a:avLst/>
            </a:prstGeom>
            <a:noFill/>
            <a:ln w="9525">
              <a:noFill/>
              <a:miter lim="800000"/>
              <a:headEnd/>
              <a:tailEnd/>
            </a:ln>
          </p:spPr>
        </p:pic>
        <p:pic>
          <p:nvPicPr>
            <p:cNvPr id="4111" name="Picture 9" descr="nasa.gif"/>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4112" name="Group 11"/>
            <p:cNvGrpSpPr>
              <a:grpSpLocks/>
            </p:cNvGrpSpPr>
            <p:nvPr/>
          </p:nvGrpSpPr>
          <p:grpSpPr bwMode="auto">
            <a:xfrm>
              <a:off x="2286000" y="6525768"/>
              <a:ext cx="5784521" cy="179832"/>
              <a:chOff x="2514600" y="5916168"/>
              <a:chExt cx="5784521" cy="179832"/>
            </a:xfrm>
          </p:grpSpPr>
          <p:sp>
            <p:nvSpPr>
              <p:cNvPr id="411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411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4116"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9219" name="Title 15"/>
          <p:cNvSpPr>
            <a:spLocks noGrp="1"/>
          </p:cNvSpPr>
          <p:nvPr>
            <p:ph type="title"/>
          </p:nvPr>
        </p:nvSpPr>
        <p:spPr>
          <a:xfrm>
            <a:off x="0" y="152400"/>
            <a:ext cx="9144000" cy="1066800"/>
          </a:xfrm>
        </p:spPr>
        <p:txBody>
          <a:bodyPr/>
          <a:lstStyle/>
          <a:p>
            <a:pPr eaLnBrk="1" hangingPunct="1">
              <a:defRPr/>
            </a:pPr>
            <a:r>
              <a:rPr lang="en-US" dirty="0" smtClean="0">
                <a:effectLst>
                  <a:outerShdw blurRad="38100" dist="38100" dir="2700000" algn="tl">
                    <a:srgbClr val="000000">
                      <a:alpha val="43137"/>
                    </a:srgbClr>
                  </a:outerShdw>
                </a:effectLst>
              </a:rPr>
              <a:t>Approach: What is Total Lightning?</a:t>
            </a:r>
          </a:p>
        </p:txBody>
      </p:sp>
      <p:sp>
        <p:nvSpPr>
          <p:cNvPr id="15" name="Text Box 22"/>
          <p:cNvSpPr txBox="1">
            <a:spLocks noChangeArrowheads="1"/>
          </p:cNvSpPr>
          <p:nvPr/>
        </p:nvSpPr>
        <p:spPr bwMode="auto">
          <a:xfrm rot="16200000">
            <a:off x="-861218" y="3144044"/>
            <a:ext cx="2540000" cy="401637"/>
          </a:xfrm>
          <a:prstGeom prst="rect">
            <a:avLst/>
          </a:prstGeom>
          <a:noFill/>
          <a:ln w="9525">
            <a:noFill/>
            <a:miter lim="800000"/>
            <a:headEnd/>
            <a:tailEnd/>
          </a:ln>
        </p:spPr>
        <p:txBody>
          <a:bodyPr wrap="none">
            <a:spAutoFit/>
          </a:bodyPr>
          <a:lstStyle/>
          <a:p>
            <a:pPr>
              <a:defRPr/>
            </a:pPr>
            <a:r>
              <a:rPr lang="en-US" sz="2000" dirty="0">
                <a:latin typeface="+mn-lt"/>
              </a:rPr>
              <a:t>Total Lightning Activity</a:t>
            </a:r>
          </a:p>
        </p:txBody>
      </p:sp>
      <p:sp>
        <p:nvSpPr>
          <p:cNvPr id="16" name="Rectangle 26"/>
          <p:cNvSpPr>
            <a:spLocks noChangeArrowheads="1"/>
          </p:cNvSpPr>
          <p:nvPr/>
        </p:nvSpPr>
        <p:spPr bwMode="auto">
          <a:xfrm>
            <a:off x="6858000" y="3565525"/>
            <a:ext cx="304800" cy="304800"/>
          </a:xfrm>
          <a:prstGeom prst="rect">
            <a:avLst/>
          </a:prstGeom>
          <a:solidFill>
            <a:srgbClr val="0060A8"/>
          </a:solidFill>
          <a:ln w="9525" algn="ctr">
            <a:solidFill>
              <a:schemeClr val="tx1"/>
            </a:solidFill>
            <a:round/>
            <a:headEnd/>
            <a:tailEnd/>
          </a:ln>
        </p:spPr>
        <p:txBody>
          <a:bodyPr/>
          <a:lstStyle/>
          <a:p>
            <a:endParaRPr lang="en-US"/>
          </a:p>
        </p:txBody>
      </p:sp>
      <p:sp>
        <p:nvSpPr>
          <p:cNvPr id="4104" name="Rectangle 27"/>
          <p:cNvSpPr>
            <a:spLocks noChangeArrowheads="1"/>
          </p:cNvSpPr>
          <p:nvPr/>
        </p:nvSpPr>
        <p:spPr bwMode="auto">
          <a:xfrm>
            <a:off x="6858000" y="2667000"/>
            <a:ext cx="304800" cy="304800"/>
          </a:xfrm>
          <a:prstGeom prst="rect">
            <a:avLst/>
          </a:prstGeom>
          <a:solidFill>
            <a:srgbClr val="7E0000"/>
          </a:solidFill>
          <a:ln w="9525" algn="ctr">
            <a:solidFill>
              <a:schemeClr val="tx1"/>
            </a:solidFill>
            <a:round/>
            <a:headEnd/>
            <a:tailEnd/>
          </a:ln>
        </p:spPr>
        <p:txBody>
          <a:bodyPr/>
          <a:lstStyle/>
          <a:p>
            <a:endParaRPr lang="en-US"/>
          </a:p>
        </p:txBody>
      </p:sp>
      <p:sp>
        <p:nvSpPr>
          <p:cNvPr id="18" name="Text Box 22_0"/>
          <p:cNvSpPr txBox="1">
            <a:spLocks noChangeArrowheads="1"/>
          </p:cNvSpPr>
          <p:nvPr/>
        </p:nvSpPr>
        <p:spPr bwMode="auto">
          <a:xfrm>
            <a:off x="7162800" y="3402013"/>
            <a:ext cx="1924050" cy="646112"/>
          </a:xfrm>
          <a:prstGeom prst="rect">
            <a:avLst/>
          </a:prstGeom>
          <a:noFill/>
          <a:ln w="9525">
            <a:noFill/>
            <a:miter lim="800000"/>
            <a:headEnd/>
            <a:tailEnd/>
          </a:ln>
        </p:spPr>
        <p:txBody>
          <a:bodyPr>
            <a:spAutoFit/>
          </a:bodyPr>
          <a:lstStyle/>
          <a:p>
            <a:pPr>
              <a:defRPr/>
            </a:pPr>
            <a:r>
              <a:rPr lang="en-US" dirty="0">
                <a:latin typeface="+mn-lt"/>
              </a:rPr>
              <a:t>Inter-Cloud Flashes</a:t>
            </a:r>
          </a:p>
        </p:txBody>
      </p:sp>
      <p:sp>
        <p:nvSpPr>
          <p:cNvPr id="19" name="Text Box 22_1"/>
          <p:cNvSpPr txBox="1">
            <a:spLocks noChangeArrowheads="1"/>
          </p:cNvSpPr>
          <p:nvPr/>
        </p:nvSpPr>
        <p:spPr bwMode="auto">
          <a:xfrm>
            <a:off x="7162800" y="2478088"/>
            <a:ext cx="1924050" cy="646112"/>
          </a:xfrm>
          <a:prstGeom prst="rect">
            <a:avLst/>
          </a:prstGeom>
          <a:noFill/>
          <a:ln w="9525">
            <a:noFill/>
            <a:miter lim="800000"/>
            <a:headEnd/>
            <a:tailEnd/>
          </a:ln>
        </p:spPr>
        <p:txBody>
          <a:bodyPr>
            <a:spAutoFit/>
          </a:bodyPr>
          <a:lstStyle/>
          <a:p>
            <a:pPr>
              <a:defRPr/>
            </a:pPr>
            <a:r>
              <a:rPr lang="en-US" dirty="0">
                <a:latin typeface="+mn-lt"/>
              </a:rPr>
              <a:t>Cloud-to-Ground Strikes</a:t>
            </a:r>
          </a:p>
        </p:txBody>
      </p:sp>
      <p:sp>
        <p:nvSpPr>
          <p:cNvPr id="20" name="Text Box 22_2"/>
          <p:cNvSpPr txBox="1">
            <a:spLocks noChangeArrowheads="1"/>
          </p:cNvSpPr>
          <p:nvPr/>
        </p:nvSpPr>
        <p:spPr bwMode="auto">
          <a:xfrm>
            <a:off x="2743200" y="5602288"/>
            <a:ext cx="2311400" cy="400050"/>
          </a:xfrm>
          <a:prstGeom prst="rect">
            <a:avLst/>
          </a:prstGeom>
          <a:noFill/>
          <a:ln w="9525">
            <a:noFill/>
            <a:miter lim="800000"/>
            <a:headEnd/>
            <a:tailEnd/>
          </a:ln>
        </p:spPr>
        <p:txBody>
          <a:bodyPr wrap="none">
            <a:spAutoFit/>
          </a:bodyPr>
          <a:lstStyle/>
          <a:p>
            <a:pPr>
              <a:defRPr/>
            </a:pPr>
            <a:r>
              <a:rPr lang="en-US" sz="2000" dirty="0">
                <a:latin typeface="+mn-lt"/>
              </a:rPr>
              <a:t>31 Individual Storms</a:t>
            </a:r>
          </a:p>
        </p:txBody>
      </p:sp>
      <p:sp>
        <p:nvSpPr>
          <p:cNvPr id="22" name="Oval 21"/>
          <p:cNvSpPr/>
          <p:nvPr/>
        </p:nvSpPr>
        <p:spPr>
          <a:xfrm>
            <a:off x="3373438" y="4668838"/>
            <a:ext cx="152400" cy="381000"/>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5056188" y="4668838"/>
            <a:ext cx="152400" cy="381000"/>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23"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7"/>
          <p:cNvGrpSpPr>
            <a:grpSpLocks/>
          </p:cNvGrpSpPr>
          <p:nvPr/>
        </p:nvGrpSpPr>
        <p:grpSpPr bwMode="auto">
          <a:xfrm>
            <a:off x="0" y="6143625"/>
            <a:ext cx="9086850" cy="714375"/>
            <a:chOff x="0" y="6143625"/>
            <a:chExt cx="9086850" cy="714375"/>
          </a:xfrm>
        </p:grpSpPr>
        <p:pic>
          <p:nvPicPr>
            <p:cNvPr id="5132"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5133"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5134" name="Group 11"/>
            <p:cNvGrpSpPr>
              <a:grpSpLocks/>
            </p:cNvGrpSpPr>
            <p:nvPr/>
          </p:nvGrpSpPr>
          <p:grpSpPr bwMode="auto">
            <a:xfrm>
              <a:off x="2286000" y="6525768"/>
              <a:ext cx="5784521" cy="179832"/>
              <a:chOff x="2514600" y="5916168"/>
              <a:chExt cx="5784521" cy="179832"/>
            </a:xfrm>
          </p:grpSpPr>
          <p:sp>
            <p:nvSpPr>
              <p:cNvPr id="5136"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5137"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5138"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5" name="Title 15"/>
          <p:cNvSpPr>
            <a:spLocks noGrp="1"/>
          </p:cNvSpPr>
          <p:nvPr>
            <p:ph type="title"/>
          </p:nvPr>
        </p:nvSpPr>
        <p:spPr>
          <a:xfrm>
            <a:off x="76200" y="76200"/>
            <a:ext cx="9010650" cy="1143000"/>
          </a:xfrm>
        </p:spPr>
        <p:txBody>
          <a:bodyPr/>
          <a:lstStyle/>
          <a:p>
            <a:pPr eaLnBrk="1" hangingPunct="1">
              <a:defRPr/>
            </a:pPr>
            <a:r>
              <a:rPr lang="en-US" dirty="0" smtClean="0">
                <a:effectLst>
                  <a:outerShdw blurRad="38100" dist="38100" dir="2700000" algn="tl">
                    <a:srgbClr val="000000">
                      <a:alpha val="43137"/>
                    </a:srgbClr>
                  </a:outerShdw>
                </a:effectLst>
              </a:rPr>
              <a:t>Approach: Total Lightning Benefits</a:t>
            </a:r>
          </a:p>
        </p:txBody>
      </p:sp>
      <p:sp>
        <p:nvSpPr>
          <p:cNvPr id="17" name="Text Box 9"/>
          <p:cNvSpPr txBox="1">
            <a:spLocks noChangeArrowheads="1"/>
          </p:cNvSpPr>
          <p:nvPr/>
        </p:nvSpPr>
        <p:spPr bwMode="auto">
          <a:xfrm>
            <a:off x="152400" y="2057400"/>
            <a:ext cx="3962400" cy="3167063"/>
          </a:xfrm>
          <a:prstGeom prst="roundRect">
            <a:avLst/>
          </a:prstGeom>
          <a:solidFill>
            <a:schemeClr val="tx2">
              <a:lumMod val="75000"/>
            </a:schemeClr>
          </a:solidFill>
          <a:ln w="19050">
            <a:solidFill>
              <a:schemeClr val="accent1">
                <a:lumMod val="75000"/>
              </a:schemeClr>
            </a:solidFill>
            <a:miter lim="800000"/>
            <a:headEnd/>
            <a:tailEnd/>
          </a:ln>
        </p:spPr>
        <p:txBody>
          <a:bodyPr>
            <a:spAutoFit/>
          </a:bodyPr>
          <a:lstStyle/>
          <a:p>
            <a:pPr>
              <a:defRPr/>
            </a:pPr>
            <a:endParaRPr lang="en-US" dirty="0">
              <a:solidFill>
                <a:schemeClr val="accent3">
                  <a:lumMod val="20000"/>
                  <a:lumOff val="80000"/>
                </a:schemeClr>
              </a:solidFill>
              <a:latin typeface="Candara" pitchFamily="34" charset="0"/>
            </a:endParaRPr>
          </a:p>
          <a:p>
            <a:pPr>
              <a:defRPr/>
            </a:pPr>
            <a:endParaRPr lang="en-US" dirty="0">
              <a:solidFill>
                <a:schemeClr val="accent3">
                  <a:lumMod val="20000"/>
                  <a:lumOff val="80000"/>
                </a:schemeClr>
              </a:solidFill>
              <a:latin typeface="Candara" pitchFamily="34" charset="0"/>
            </a:endParaRPr>
          </a:p>
          <a:p>
            <a:pPr>
              <a:defRPr/>
            </a:pPr>
            <a:endParaRPr lang="en-US" dirty="0">
              <a:solidFill>
                <a:schemeClr val="accent3">
                  <a:lumMod val="20000"/>
                  <a:lumOff val="80000"/>
                </a:schemeClr>
              </a:solidFill>
              <a:latin typeface="Candara" pitchFamily="34" charset="0"/>
            </a:endParaRPr>
          </a:p>
          <a:p>
            <a:pPr>
              <a:defRPr/>
            </a:pPr>
            <a:endParaRPr lang="en-US" dirty="0">
              <a:solidFill>
                <a:schemeClr val="accent3">
                  <a:lumMod val="20000"/>
                  <a:lumOff val="80000"/>
                </a:schemeClr>
              </a:solidFill>
              <a:latin typeface="Candara" pitchFamily="34" charset="0"/>
            </a:endParaRPr>
          </a:p>
          <a:p>
            <a:pPr>
              <a:defRPr/>
            </a:pPr>
            <a:endParaRPr lang="en-US" dirty="0">
              <a:solidFill>
                <a:schemeClr val="accent3">
                  <a:lumMod val="20000"/>
                  <a:lumOff val="80000"/>
                </a:schemeClr>
              </a:solidFill>
              <a:latin typeface="Candara" pitchFamily="34" charset="0"/>
            </a:endParaRPr>
          </a:p>
          <a:p>
            <a:pPr>
              <a:defRPr/>
            </a:pPr>
            <a:endParaRPr lang="en-US" dirty="0">
              <a:solidFill>
                <a:schemeClr val="accent3">
                  <a:lumMod val="20000"/>
                  <a:lumOff val="80000"/>
                </a:schemeClr>
              </a:solidFill>
              <a:latin typeface="Candara" pitchFamily="34" charset="0"/>
            </a:endParaRPr>
          </a:p>
          <a:p>
            <a:pPr>
              <a:defRPr/>
            </a:pPr>
            <a:endParaRPr lang="en-US" dirty="0">
              <a:solidFill>
                <a:schemeClr val="accent3">
                  <a:lumMod val="20000"/>
                  <a:lumOff val="80000"/>
                </a:schemeClr>
              </a:solidFill>
              <a:latin typeface="Candara" pitchFamily="34" charset="0"/>
            </a:endParaRPr>
          </a:p>
          <a:p>
            <a:pPr>
              <a:defRPr/>
            </a:pPr>
            <a:endParaRPr lang="en-US" dirty="0">
              <a:solidFill>
                <a:schemeClr val="accent3">
                  <a:lumMod val="20000"/>
                  <a:lumOff val="80000"/>
                </a:schemeClr>
              </a:solidFill>
              <a:latin typeface="Candara" pitchFamily="34" charset="0"/>
            </a:endParaRPr>
          </a:p>
          <a:p>
            <a:pPr>
              <a:defRPr/>
            </a:pPr>
            <a:endParaRPr lang="en-US" dirty="0">
              <a:solidFill>
                <a:schemeClr val="accent3">
                  <a:lumMod val="20000"/>
                  <a:lumOff val="80000"/>
                </a:schemeClr>
              </a:solidFill>
              <a:latin typeface="Candara" pitchFamily="34" charset="0"/>
            </a:endParaRPr>
          </a:p>
          <a:p>
            <a:pPr>
              <a:defRPr/>
            </a:pPr>
            <a:endParaRPr lang="en-US" dirty="0">
              <a:solidFill>
                <a:schemeClr val="accent3">
                  <a:lumMod val="20000"/>
                  <a:lumOff val="80000"/>
                </a:schemeClr>
              </a:solidFill>
              <a:latin typeface="Candara" pitchFamily="34" charset="0"/>
            </a:endParaRPr>
          </a:p>
        </p:txBody>
      </p:sp>
      <p:grpSp>
        <p:nvGrpSpPr>
          <p:cNvPr id="5125" name="Group 23"/>
          <p:cNvGrpSpPr>
            <a:grpSpLocks/>
          </p:cNvGrpSpPr>
          <p:nvPr/>
        </p:nvGrpSpPr>
        <p:grpSpPr bwMode="auto">
          <a:xfrm>
            <a:off x="4267200" y="1524000"/>
            <a:ext cx="4648200" cy="4267200"/>
            <a:chOff x="4267200" y="1524000"/>
            <a:chExt cx="4648200" cy="4267200"/>
          </a:xfrm>
        </p:grpSpPr>
        <p:sp>
          <p:nvSpPr>
            <p:cNvPr id="23" name="Rectangle 22"/>
            <p:cNvSpPr/>
            <p:nvPr/>
          </p:nvSpPr>
          <p:spPr>
            <a:xfrm>
              <a:off x="4267200" y="1524000"/>
              <a:ext cx="4648200" cy="4267200"/>
            </a:xfrm>
            <a:prstGeom prst="rect">
              <a:avLst/>
            </a:prstGeom>
            <a:solidFill>
              <a:schemeClr val="tx2">
                <a:lumMod val="50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4" descr="AAAS_Tornado"/>
            <p:cNvPicPr>
              <a:picLocks noChangeAspect="1" noChangeArrowheads="1"/>
            </p:cNvPicPr>
            <p:nvPr/>
          </p:nvPicPr>
          <p:blipFill>
            <a:blip r:embed="rId4" cstate="print"/>
            <a:srcRect/>
            <a:stretch>
              <a:fillRect/>
            </a:stretch>
          </p:blipFill>
          <p:spPr>
            <a:xfrm>
              <a:off x="4419600" y="1676400"/>
              <a:ext cx="4343400" cy="3886200"/>
            </a:xfrm>
            <a:prstGeom prst="rect">
              <a:avLst/>
            </a:prstGeom>
            <a:noFill/>
            <a:ln>
              <a:solidFill>
                <a:schemeClr val="tx1">
                  <a:lumMod val="95000"/>
                </a:schemeClr>
              </a:solidFill>
            </a:ln>
          </p:spPr>
        </p:pic>
        <p:sp>
          <p:nvSpPr>
            <p:cNvPr id="19" name="Text Box 9_0_1"/>
            <p:cNvSpPr txBox="1">
              <a:spLocks noChangeArrowheads="1"/>
            </p:cNvSpPr>
            <p:nvPr/>
          </p:nvSpPr>
          <p:spPr bwMode="auto">
            <a:xfrm>
              <a:off x="5410200" y="2209800"/>
              <a:ext cx="1219200" cy="647700"/>
            </a:xfrm>
            <a:prstGeom prst="roundRect">
              <a:avLst/>
            </a:prstGeom>
            <a:solidFill>
              <a:schemeClr val="tx2">
                <a:lumMod val="75000"/>
              </a:schemeClr>
            </a:solidFill>
            <a:ln w="9525">
              <a:solidFill>
                <a:schemeClr val="tx1">
                  <a:lumMod val="95000"/>
                </a:schemeClr>
              </a:solidFill>
              <a:miter lim="800000"/>
              <a:headEnd/>
              <a:tailEnd/>
            </a:ln>
          </p:spPr>
          <p:txBody>
            <a:bodyPr>
              <a:spAutoFit/>
            </a:bodyPr>
            <a:lstStyle/>
            <a:p>
              <a:pPr algn="ctr">
                <a:defRPr/>
              </a:pPr>
              <a:r>
                <a:rPr lang="en-US" sz="1600" dirty="0">
                  <a:solidFill>
                    <a:schemeClr val="bg1">
                      <a:lumMod val="95000"/>
                    </a:schemeClr>
                  </a:solidFill>
                  <a:latin typeface="Candara" pitchFamily="34" charset="0"/>
                </a:rPr>
                <a:t>Updraft Intensifies</a:t>
              </a:r>
            </a:p>
          </p:txBody>
        </p:sp>
        <p:cxnSp>
          <p:nvCxnSpPr>
            <p:cNvPr id="20" name="Straight Arrow Connector 19"/>
            <p:cNvCxnSpPr/>
            <p:nvPr/>
          </p:nvCxnSpPr>
          <p:spPr>
            <a:xfrm>
              <a:off x="6096000" y="2895600"/>
              <a:ext cx="838200" cy="304800"/>
            </a:xfrm>
            <a:prstGeom prst="straightConnector1">
              <a:avLst/>
            </a:prstGeom>
            <a:ln w="25400">
              <a:solidFill>
                <a:schemeClr val="tx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 Box 9_1"/>
            <p:cNvSpPr txBox="1">
              <a:spLocks noChangeArrowheads="1"/>
            </p:cNvSpPr>
            <p:nvPr/>
          </p:nvSpPr>
          <p:spPr bwMode="auto">
            <a:xfrm>
              <a:off x="6172200" y="4191000"/>
              <a:ext cx="1524000" cy="374650"/>
            </a:xfrm>
            <a:prstGeom prst="roundRect">
              <a:avLst/>
            </a:prstGeom>
            <a:solidFill>
              <a:schemeClr val="tx2">
                <a:lumMod val="75000"/>
              </a:schemeClr>
            </a:solidFill>
            <a:ln w="9525">
              <a:solidFill>
                <a:schemeClr val="tx1">
                  <a:lumMod val="95000"/>
                </a:schemeClr>
              </a:solidFill>
              <a:miter lim="800000"/>
              <a:headEnd/>
              <a:tailEnd/>
            </a:ln>
          </p:spPr>
          <p:txBody>
            <a:bodyPr>
              <a:spAutoFit/>
            </a:bodyPr>
            <a:lstStyle/>
            <a:p>
              <a:pPr algn="ctr">
                <a:defRPr/>
              </a:pPr>
              <a:r>
                <a:rPr lang="en-US" sz="1600" dirty="0">
                  <a:solidFill>
                    <a:schemeClr val="bg1">
                      <a:lumMod val="95000"/>
                    </a:schemeClr>
                  </a:solidFill>
                  <a:latin typeface="Candara" pitchFamily="34" charset="0"/>
                </a:rPr>
                <a:t>Vortex Spin-up</a:t>
              </a:r>
            </a:p>
          </p:txBody>
        </p:sp>
      </p:grpSp>
      <p:sp>
        <p:nvSpPr>
          <p:cNvPr id="22" name="TextBox 21"/>
          <p:cNvSpPr txBox="1"/>
          <p:nvPr/>
        </p:nvSpPr>
        <p:spPr>
          <a:xfrm>
            <a:off x="304800" y="2320925"/>
            <a:ext cx="3886200" cy="2708275"/>
          </a:xfrm>
          <a:prstGeom prst="rect">
            <a:avLst/>
          </a:prstGeom>
          <a:noFill/>
        </p:spPr>
        <p:txBody>
          <a:bodyPr>
            <a:spAutoFit/>
          </a:bodyPr>
          <a:lstStyle/>
          <a:p>
            <a:pPr marL="457200" indent="-457200">
              <a:spcAft>
                <a:spcPts val="1200"/>
              </a:spcAft>
              <a:defRPr/>
            </a:pPr>
            <a:r>
              <a:rPr lang="en-US" sz="2000" dirty="0">
                <a:solidFill>
                  <a:schemeClr val="bg1">
                    <a:lumMod val="95000"/>
                  </a:schemeClr>
                </a:solidFill>
                <a:latin typeface="Candara" pitchFamily="34" charset="0"/>
              </a:rPr>
              <a:t>Notice intra-cloud and CG trends</a:t>
            </a:r>
          </a:p>
          <a:p>
            <a:pPr marL="457200" indent="-457200">
              <a:spcAft>
                <a:spcPts val="1200"/>
              </a:spcAft>
              <a:defRPr/>
            </a:pPr>
            <a:r>
              <a:rPr lang="en-US" sz="2000" dirty="0">
                <a:solidFill>
                  <a:schemeClr val="bg1">
                    <a:lumMod val="95000"/>
                  </a:schemeClr>
                </a:solidFill>
                <a:latin typeface="Candara" pitchFamily="34" charset="0"/>
              </a:rPr>
              <a:t>	Intra-cloud shows clear trend</a:t>
            </a:r>
          </a:p>
          <a:p>
            <a:pPr marL="457200" indent="-457200">
              <a:spcAft>
                <a:spcPts val="1200"/>
              </a:spcAft>
              <a:defRPr/>
            </a:pPr>
            <a:r>
              <a:rPr lang="en-US" sz="2000" dirty="0">
                <a:solidFill>
                  <a:schemeClr val="bg1">
                    <a:lumMod val="95000"/>
                  </a:schemeClr>
                </a:solidFill>
                <a:latin typeface="Candara" pitchFamily="34" charset="0"/>
              </a:rPr>
              <a:t>	Cloud-to-ground is steady</a:t>
            </a:r>
          </a:p>
          <a:p>
            <a:pPr>
              <a:spcAft>
                <a:spcPts val="1200"/>
              </a:spcAft>
              <a:defRPr/>
            </a:pPr>
            <a:r>
              <a:rPr lang="en-US" sz="2000" dirty="0">
                <a:solidFill>
                  <a:schemeClr val="bg1">
                    <a:lumMod val="95000"/>
                  </a:schemeClr>
                </a:solidFill>
                <a:latin typeface="Candara" pitchFamily="34" charset="0"/>
              </a:rPr>
              <a:t>Correlates with:</a:t>
            </a:r>
          </a:p>
          <a:p>
            <a:pPr marL="457200" indent="-457200">
              <a:spcAft>
                <a:spcPts val="1200"/>
              </a:spcAft>
              <a:defRPr/>
            </a:pPr>
            <a:r>
              <a:rPr lang="en-US" sz="2000" dirty="0">
                <a:solidFill>
                  <a:schemeClr val="bg1">
                    <a:lumMod val="95000"/>
                  </a:schemeClr>
                </a:solidFill>
                <a:latin typeface="Candara" pitchFamily="34" charset="0"/>
              </a:rPr>
              <a:t>	Storm updraft strength</a:t>
            </a:r>
          </a:p>
          <a:p>
            <a:pPr marL="457200" indent="-457200">
              <a:spcAft>
                <a:spcPts val="1200"/>
              </a:spcAft>
              <a:defRPr/>
            </a:pPr>
            <a:r>
              <a:rPr lang="en-US" sz="2000" dirty="0">
                <a:solidFill>
                  <a:schemeClr val="bg1">
                    <a:lumMod val="95000"/>
                  </a:schemeClr>
                </a:solidFill>
                <a:latin typeface="Candara" pitchFamily="34" charset="0"/>
              </a:rPr>
              <a:t>	Incipient severity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7"/>
          <p:cNvGrpSpPr>
            <a:grpSpLocks/>
          </p:cNvGrpSpPr>
          <p:nvPr/>
        </p:nvGrpSpPr>
        <p:grpSpPr bwMode="auto">
          <a:xfrm>
            <a:off x="0" y="6143625"/>
            <a:ext cx="9086850" cy="714375"/>
            <a:chOff x="0" y="6143625"/>
            <a:chExt cx="9086850" cy="714375"/>
          </a:xfrm>
        </p:grpSpPr>
        <p:pic>
          <p:nvPicPr>
            <p:cNvPr id="6162"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6163"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6164" name="Group 11"/>
            <p:cNvGrpSpPr>
              <a:grpSpLocks/>
            </p:cNvGrpSpPr>
            <p:nvPr/>
          </p:nvGrpSpPr>
          <p:grpSpPr bwMode="auto">
            <a:xfrm>
              <a:off x="2286000" y="6525768"/>
              <a:ext cx="5784521" cy="179832"/>
              <a:chOff x="2514600" y="5916168"/>
              <a:chExt cx="5784521" cy="179832"/>
            </a:xfrm>
          </p:grpSpPr>
          <p:sp>
            <p:nvSpPr>
              <p:cNvPr id="6166"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6167"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6168"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3315" name="Title 15"/>
          <p:cNvSpPr>
            <a:spLocks noGrp="1"/>
          </p:cNvSpPr>
          <p:nvPr>
            <p:ph type="title"/>
          </p:nvPr>
        </p:nvSpPr>
        <p:spPr>
          <a:xfrm>
            <a:off x="228600" y="76200"/>
            <a:ext cx="8686800" cy="1143000"/>
          </a:xfrm>
        </p:spPr>
        <p:txBody>
          <a:bodyPr/>
          <a:lstStyle/>
          <a:p>
            <a:pPr eaLnBrk="1" hangingPunct="1">
              <a:defRPr/>
            </a:pPr>
            <a:r>
              <a:rPr lang="en-US" dirty="0" smtClean="0">
                <a:effectLst>
                  <a:outerShdw blurRad="38100" dist="38100" dir="2700000" algn="tl">
                    <a:srgbClr val="000000">
                      <a:alpha val="43137"/>
                    </a:srgbClr>
                  </a:outerShdw>
                </a:effectLst>
              </a:rPr>
              <a:t>Methodology</a:t>
            </a:r>
          </a:p>
        </p:txBody>
      </p:sp>
      <p:graphicFrame>
        <p:nvGraphicFramePr>
          <p:cNvPr id="19" name="Chart 18"/>
          <p:cNvGraphicFramePr/>
          <p:nvPr/>
        </p:nvGraphicFramePr>
        <p:xfrm>
          <a:off x="381000" y="1219200"/>
          <a:ext cx="4191000" cy="2514600"/>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Arrow Connector 19"/>
          <p:cNvCxnSpPr/>
          <p:nvPr/>
        </p:nvCxnSpPr>
        <p:spPr>
          <a:xfrm rot="16200000" flipV="1">
            <a:off x="2933700" y="2400300"/>
            <a:ext cx="687388"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3581401" y="1752600"/>
            <a:ext cx="457200" cy="31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46338" y="2819400"/>
            <a:ext cx="1631950" cy="374650"/>
          </a:xfrm>
          <a:prstGeom prst="roundRect">
            <a:avLst/>
          </a:prstGeom>
          <a:solidFill>
            <a:schemeClr val="tx2">
              <a:lumMod val="75000"/>
            </a:schemeClr>
          </a:solidFill>
          <a:ln w="19050">
            <a:solidFill>
              <a:schemeClr val="accent1">
                <a:lumMod val="75000"/>
              </a:schemeClr>
            </a:solidFill>
          </a:ln>
        </p:spPr>
        <p:txBody>
          <a:bodyPr wrap="none">
            <a:spAutoFit/>
          </a:bodyPr>
          <a:lstStyle/>
          <a:p>
            <a:pPr algn="ctr">
              <a:defRPr/>
            </a:pPr>
            <a:r>
              <a:rPr lang="en-US" sz="1600" dirty="0">
                <a:solidFill>
                  <a:schemeClr val="bg1">
                    <a:lumMod val="85000"/>
                  </a:schemeClr>
                </a:solidFill>
              </a:rPr>
              <a:t>Warning Issued</a:t>
            </a:r>
          </a:p>
        </p:txBody>
      </p:sp>
      <p:sp>
        <p:nvSpPr>
          <p:cNvPr id="23" name="TextBox 22"/>
          <p:cNvSpPr txBox="1"/>
          <p:nvPr/>
        </p:nvSpPr>
        <p:spPr>
          <a:xfrm>
            <a:off x="3870325" y="1295400"/>
            <a:ext cx="660400" cy="374650"/>
          </a:xfrm>
          <a:prstGeom prst="roundRect">
            <a:avLst/>
          </a:prstGeom>
          <a:solidFill>
            <a:schemeClr val="tx2">
              <a:lumMod val="75000"/>
            </a:schemeClr>
          </a:solidFill>
          <a:ln w="19050">
            <a:solidFill>
              <a:schemeClr val="accent1">
                <a:lumMod val="75000"/>
              </a:schemeClr>
            </a:solidFill>
          </a:ln>
        </p:spPr>
        <p:txBody>
          <a:bodyPr wrap="none">
            <a:spAutoFit/>
          </a:bodyPr>
          <a:lstStyle/>
          <a:p>
            <a:pPr algn="ctr">
              <a:defRPr/>
            </a:pPr>
            <a:r>
              <a:rPr lang="en-US" sz="1600" dirty="0">
                <a:solidFill>
                  <a:schemeClr val="bg1">
                    <a:lumMod val="85000"/>
                  </a:schemeClr>
                </a:solidFill>
              </a:rPr>
              <a:t>EF-1</a:t>
            </a:r>
          </a:p>
        </p:txBody>
      </p:sp>
      <p:sp>
        <p:nvSpPr>
          <p:cNvPr id="24" name="TextBox 23"/>
          <p:cNvSpPr txBox="1"/>
          <p:nvPr/>
        </p:nvSpPr>
        <p:spPr>
          <a:xfrm rot="16200000">
            <a:off x="-538163" y="2174876"/>
            <a:ext cx="1603375" cy="374650"/>
          </a:xfrm>
          <a:prstGeom prst="roundRect">
            <a:avLst/>
          </a:prstGeom>
          <a:solidFill>
            <a:schemeClr val="tx2">
              <a:lumMod val="75000"/>
            </a:schemeClr>
          </a:solidFill>
          <a:ln w="19050">
            <a:solidFill>
              <a:schemeClr val="accent1">
                <a:lumMod val="75000"/>
              </a:schemeClr>
            </a:solidFill>
          </a:ln>
        </p:spPr>
        <p:txBody>
          <a:bodyPr wrap="none">
            <a:spAutoFit/>
          </a:bodyPr>
          <a:lstStyle/>
          <a:p>
            <a:pPr algn="ctr">
              <a:defRPr/>
            </a:pPr>
            <a:r>
              <a:rPr lang="en-US" sz="1600" dirty="0">
                <a:solidFill>
                  <a:schemeClr val="bg1">
                    <a:lumMod val="85000"/>
                  </a:schemeClr>
                </a:solidFill>
              </a:rPr>
              <a:t>Source Density</a:t>
            </a:r>
          </a:p>
        </p:txBody>
      </p:sp>
      <p:grpSp>
        <p:nvGrpSpPr>
          <p:cNvPr id="6154" name="Group 35"/>
          <p:cNvGrpSpPr>
            <a:grpSpLocks/>
          </p:cNvGrpSpPr>
          <p:nvPr/>
        </p:nvGrpSpPr>
        <p:grpSpPr bwMode="auto">
          <a:xfrm>
            <a:off x="777875" y="3962400"/>
            <a:ext cx="1562100" cy="2028825"/>
            <a:chOff x="777225" y="3962400"/>
            <a:chExt cx="1562100" cy="2028825"/>
          </a:xfrm>
        </p:grpSpPr>
        <p:pic>
          <p:nvPicPr>
            <p:cNvPr id="35842" name="Picture 2"/>
            <p:cNvPicPr>
              <a:picLocks noChangeAspect="1" noChangeArrowheads="1"/>
            </p:cNvPicPr>
            <p:nvPr/>
          </p:nvPicPr>
          <p:blipFill>
            <a:blip r:embed="rId5" cstate="print"/>
            <a:srcRect/>
            <a:stretch>
              <a:fillRect/>
            </a:stretch>
          </p:blipFill>
          <p:spPr bwMode="auto">
            <a:xfrm>
              <a:off x="777225" y="3962400"/>
              <a:ext cx="1562100" cy="2028825"/>
            </a:xfrm>
            <a:prstGeom prst="roundRect">
              <a:avLst/>
            </a:prstGeom>
            <a:noFill/>
            <a:ln w="25400">
              <a:solidFill>
                <a:schemeClr val="accent1">
                  <a:lumMod val="75000"/>
                </a:schemeClr>
              </a:solidFill>
              <a:miter lim="800000"/>
              <a:headEnd/>
              <a:tailEnd/>
            </a:ln>
          </p:spPr>
        </p:pic>
        <p:sp>
          <p:nvSpPr>
            <p:cNvPr id="33" name="Oval 32"/>
            <p:cNvSpPr/>
            <p:nvPr/>
          </p:nvSpPr>
          <p:spPr>
            <a:xfrm>
              <a:off x="1447150" y="4648200"/>
              <a:ext cx="381000" cy="4572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55" name="Group 34"/>
          <p:cNvGrpSpPr>
            <a:grpSpLocks/>
          </p:cNvGrpSpPr>
          <p:nvPr/>
        </p:nvGrpSpPr>
        <p:grpSpPr bwMode="auto">
          <a:xfrm>
            <a:off x="2724150" y="3962400"/>
            <a:ext cx="1543050" cy="2009775"/>
            <a:chOff x="2724150" y="3962400"/>
            <a:chExt cx="1543050" cy="2009775"/>
          </a:xfrm>
        </p:grpSpPr>
        <p:pic>
          <p:nvPicPr>
            <p:cNvPr id="35843" name="Picture 3"/>
            <p:cNvPicPr>
              <a:picLocks noChangeAspect="1" noChangeArrowheads="1"/>
            </p:cNvPicPr>
            <p:nvPr/>
          </p:nvPicPr>
          <p:blipFill>
            <a:blip r:embed="rId6" cstate="print"/>
            <a:srcRect/>
            <a:stretch>
              <a:fillRect/>
            </a:stretch>
          </p:blipFill>
          <p:spPr bwMode="auto">
            <a:xfrm>
              <a:off x="2724150" y="3962400"/>
              <a:ext cx="1543050" cy="2009775"/>
            </a:xfrm>
            <a:prstGeom prst="roundRect">
              <a:avLst/>
            </a:prstGeom>
            <a:noFill/>
            <a:ln w="25400">
              <a:solidFill>
                <a:schemeClr val="accent1">
                  <a:lumMod val="75000"/>
                </a:schemeClr>
              </a:solidFill>
              <a:miter lim="800000"/>
              <a:headEnd/>
              <a:tailEnd/>
            </a:ln>
          </p:spPr>
        </p:pic>
        <p:sp>
          <p:nvSpPr>
            <p:cNvPr id="34" name="Oval 33"/>
            <p:cNvSpPr/>
            <p:nvPr/>
          </p:nvSpPr>
          <p:spPr>
            <a:xfrm>
              <a:off x="3430588" y="4648200"/>
              <a:ext cx="381000" cy="4572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7" name="TextBox 36"/>
          <p:cNvSpPr txBox="1"/>
          <p:nvPr/>
        </p:nvSpPr>
        <p:spPr>
          <a:xfrm>
            <a:off x="1795463" y="4114800"/>
            <a:ext cx="1604962" cy="374650"/>
          </a:xfrm>
          <a:prstGeom prst="roundRect">
            <a:avLst/>
          </a:prstGeom>
          <a:solidFill>
            <a:schemeClr val="tx2">
              <a:lumMod val="75000"/>
            </a:schemeClr>
          </a:solidFill>
          <a:ln w="19050">
            <a:solidFill>
              <a:schemeClr val="accent1">
                <a:lumMod val="75000"/>
              </a:schemeClr>
            </a:solidFill>
          </a:ln>
        </p:spPr>
        <p:txBody>
          <a:bodyPr wrap="none">
            <a:spAutoFit/>
          </a:bodyPr>
          <a:lstStyle/>
          <a:p>
            <a:pPr algn="ctr">
              <a:defRPr/>
            </a:pPr>
            <a:r>
              <a:rPr lang="en-US" sz="1600" dirty="0">
                <a:solidFill>
                  <a:schemeClr val="bg1">
                    <a:lumMod val="85000"/>
                  </a:schemeClr>
                </a:solidFill>
              </a:rPr>
              <a:t>Lightning Jump</a:t>
            </a:r>
          </a:p>
        </p:txBody>
      </p:sp>
      <p:sp>
        <p:nvSpPr>
          <p:cNvPr id="6157" name="Content Placeholder 16"/>
          <p:cNvSpPr>
            <a:spLocks noGrp="1"/>
          </p:cNvSpPr>
          <p:nvPr>
            <p:ph idx="1"/>
          </p:nvPr>
        </p:nvSpPr>
        <p:spPr>
          <a:xfrm>
            <a:off x="4572000" y="1447800"/>
            <a:ext cx="4495800" cy="4525963"/>
          </a:xfrm>
        </p:spPr>
        <p:txBody>
          <a:bodyPr/>
          <a:lstStyle/>
          <a:p>
            <a:pPr eaLnBrk="1" hangingPunct="1"/>
            <a:r>
              <a:rPr lang="en-US" sz="2400" smtClean="0"/>
              <a:t>Leverage work on lightning research at NSSTC</a:t>
            </a:r>
          </a:p>
          <a:p>
            <a:pPr lvl="1" eaLnBrk="1" hangingPunct="1"/>
            <a:r>
              <a:rPr lang="en-US" sz="2000" smtClean="0"/>
              <a:t>Lightning jumps (Gatlin 2009, Schultz 2009)</a:t>
            </a:r>
          </a:p>
          <a:p>
            <a:pPr lvl="1" eaLnBrk="1" hangingPunct="1"/>
            <a:r>
              <a:rPr lang="en-US" sz="2000" smtClean="0"/>
              <a:t>Lightning warning (Buechler)</a:t>
            </a:r>
          </a:p>
          <a:p>
            <a:pPr lvl="1" eaLnBrk="1" hangingPunct="1"/>
            <a:r>
              <a:rPr lang="en-US" sz="2000" smtClean="0"/>
              <a:t>Lightning threat (McCaul)</a:t>
            </a:r>
          </a:p>
          <a:p>
            <a:pPr lvl="1" eaLnBrk="1" hangingPunct="1"/>
            <a:r>
              <a:rPr lang="en-US" sz="2000" smtClean="0"/>
              <a:t>GLM proxy (AWG)</a:t>
            </a:r>
          </a:p>
          <a:p>
            <a:pPr eaLnBrk="1" hangingPunct="1"/>
            <a:r>
              <a:rPr lang="en-US" sz="2400" smtClean="0"/>
              <a:t>Apply total lightning knowledge</a:t>
            </a:r>
          </a:p>
          <a:p>
            <a:pPr lvl="1" eaLnBrk="1" hangingPunct="1"/>
            <a:r>
              <a:rPr lang="en-US" sz="2000" smtClean="0"/>
              <a:t>Correlation to storm intensity</a:t>
            </a:r>
          </a:p>
          <a:p>
            <a:pPr lvl="1" eaLnBrk="1" hangingPunct="1"/>
            <a:r>
              <a:rPr lang="en-US" sz="2000" smtClean="0"/>
              <a:t>Jumps precede severe weather</a:t>
            </a:r>
          </a:p>
          <a:p>
            <a:pPr lvl="1" eaLnBrk="1" hangingPunct="1"/>
            <a:r>
              <a:rPr lang="en-US" sz="2000" smtClean="0"/>
              <a:t>Combination = Better safety!</a:t>
            </a:r>
          </a:p>
          <a:p>
            <a:pPr eaLnBrk="1" hangingPunct="1"/>
            <a:endParaRPr lang="en-US" sz="16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7"/>
          <p:cNvGrpSpPr>
            <a:grpSpLocks/>
          </p:cNvGrpSpPr>
          <p:nvPr/>
        </p:nvGrpSpPr>
        <p:grpSpPr bwMode="auto">
          <a:xfrm>
            <a:off x="0" y="6143625"/>
            <a:ext cx="9086850" cy="714375"/>
            <a:chOff x="0" y="6143625"/>
            <a:chExt cx="9086850" cy="714375"/>
          </a:xfrm>
        </p:grpSpPr>
        <p:pic>
          <p:nvPicPr>
            <p:cNvPr id="7175"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7176"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7177" name="Group 11"/>
            <p:cNvGrpSpPr>
              <a:grpSpLocks/>
            </p:cNvGrpSpPr>
            <p:nvPr/>
          </p:nvGrpSpPr>
          <p:grpSpPr bwMode="auto">
            <a:xfrm>
              <a:off x="2286000" y="6525768"/>
              <a:ext cx="5784521" cy="179832"/>
              <a:chOff x="2514600" y="5916168"/>
              <a:chExt cx="5784521" cy="179832"/>
            </a:xfrm>
          </p:grpSpPr>
          <p:sp>
            <p:nvSpPr>
              <p:cNvPr id="7179"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7180"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7181"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5123" name="Title 15"/>
          <p:cNvSpPr>
            <a:spLocks noGrp="1"/>
          </p:cNvSpPr>
          <p:nvPr>
            <p:ph type="title"/>
          </p:nvPr>
        </p:nvSpPr>
        <p:spPr>
          <a:xfrm>
            <a:off x="228600" y="76200"/>
            <a:ext cx="8686800" cy="1143000"/>
          </a:xfrm>
        </p:spPr>
        <p:txBody>
          <a:bodyPr/>
          <a:lstStyle/>
          <a:p>
            <a:pPr eaLnBrk="1" hangingPunct="1">
              <a:defRPr/>
            </a:pPr>
            <a:r>
              <a:rPr lang="en-US" dirty="0" err="1" smtClean="0">
                <a:effectLst>
                  <a:outerShdw blurRad="38100" dist="38100" dir="2700000" algn="tl">
                    <a:srgbClr val="000000">
                      <a:alpha val="43137"/>
                    </a:srgbClr>
                  </a:outerShdw>
                </a:effectLst>
              </a:rPr>
              <a:t>SPoRT</a:t>
            </a:r>
            <a:r>
              <a:rPr lang="en-US" dirty="0" smtClean="0">
                <a:effectLst>
                  <a:outerShdw blurRad="38100" dist="38100" dir="2700000" algn="tl">
                    <a:srgbClr val="000000">
                      <a:alpha val="43137"/>
                    </a:srgbClr>
                  </a:outerShdw>
                </a:effectLst>
              </a:rPr>
              <a:t> Accomplishments</a:t>
            </a:r>
          </a:p>
        </p:txBody>
      </p:sp>
      <p:sp>
        <p:nvSpPr>
          <p:cNvPr id="7172" name="Content Placeholder 16"/>
          <p:cNvSpPr>
            <a:spLocks noGrp="1"/>
          </p:cNvSpPr>
          <p:nvPr>
            <p:ph idx="1"/>
          </p:nvPr>
        </p:nvSpPr>
        <p:spPr>
          <a:xfrm>
            <a:off x="3581400" y="1447800"/>
            <a:ext cx="5486400" cy="4525963"/>
          </a:xfrm>
        </p:spPr>
        <p:txBody>
          <a:bodyPr/>
          <a:lstStyle/>
          <a:p>
            <a:pPr eaLnBrk="1" hangingPunct="1"/>
            <a:r>
              <a:rPr lang="en-US" sz="2400" i="1" smtClean="0"/>
              <a:t>“Tie research to an operationally funded program” – 2007 SAC</a:t>
            </a:r>
          </a:p>
          <a:p>
            <a:pPr eaLnBrk="1" hangingPunct="1"/>
            <a:endParaRPr lang="en-US" sz="2400" i="1" smtClean="0"/>
          </a:p>
          <a:p>
            <a:pPr eaLnBrk="1" hangingPunct="1"/>
            <a:r>
              <a:rPr lang="en-US" sz="2400" smtClean="0"/>
              <a:t>Efforts are supported by the GOES-R Proving Ground</a:t>
            </a:r>
          </a:p>
          <a:p>
            <a:pPr lvl="1" eaLnBrk="1" hangingPunct="1"/>
            <a:r>
              <a:rPr lang="en-US" sz="2000" smtClean="0"/>
              <a:t>Develop demonstration data for GLM</a:t>
            </a:r>
          </a:p>
          <a:p>
            <a:pPr lvl="1" eaLnBrk="1" hangingPunct="1"/>
            <a:r>
              <a:rPr lang="en-US" sz="2000" smtClean="0"/>
              <a:t>Develop visualizations of these GLM data</a:t>
            </a:r>
          </a:p>
          <a:p>
            <a:pPr eaLnBrk="1" hangingPunct="1"/>
            <a:r>
              <a:rPr lang="en-US" sz="2400" smtClean="0"/>
              <a:t>Multiple spin-off advantages</a:t>
            </a:r>
          </a:p>
          <a:p>
            <a:pPr lvl="1" eaLnBrk="1" hangingPunct="1"/>
            <a:r>
              <a:rPr lang="en-US" sz="2000" smtClean="0"/>
              <a:t>AWIPS II development expertise</a:t>
            </a:r>
          </a:p>
          <a:p>
            <a:pPr lvl="1" eaLnBrk="1" hangingPunct="1"/>
            <a:r>
              <a:rPr lang="en-US" sz="2000" smtClean="0"/>
              <a:t>Incorporate more than North Alabama LMA</a:t>
            </a:r>
          </a:p>
          <a:p>
            <a:pPr lvl="1" eaLnBrk="1" hangingPunct="1"/>
            <a:r>
              <a:rPr lang="en-US" sz="2000" smtClean="0"/>
              <a:t>Greater SPoRT program recognition</a:t>
            </a:r>
          </a:p>
          <a:p>
            <a:pPr eaLnBrk="1" hangingPunct="1"/>
            <a:endParaRPr lang="en-US" sz="1600" smtClean="0"/>
          </a:p>
        </p:txBody>
      </p:sp>
      <p:pic>
        <p:nvPicPr>
          <p:cNvPr id="13" name="Picture 5" descr="C:\Documents and Settings\gstano\My Documents\Liason\Lightning_work\2009_Southern_Thunder\images\dc_cropped.PNG"/>
          <p:cNvPicPr>
            <a:picLocks noChangeAspect="1" noChangeArrowheads="1"/>
          </p:cNvPicPr>
          <p:nvPr/>
        </p:nvPicPr>
        <p:blipFill>
          <a:blip r:embed="rId4" cstate="print"/>
          <a:srcRect/>
          <a:stretch>
            <a:fillRect/>
          </a:stretch>
        </p:blipFill>
        <p:spPr bwMode="auto">
          <a:xfrm>
            <a:off x="517712" y="1047750"/>
            <a:ext cx="2682688" cy="2533650"/>
          </a:xfrm>
          <a:prstGeom prst="roundRect">
            <a:avLst/>
          </a:prstGeom>
          <a:noFill/>
          <a:ln w="25400">
            <a:solidFill>
              <a:schemeClr val="accent1">
                <a:lumMod val="75000"/>
              </a:schemeClr>
            </a:solidFill>
          </a:ln>
        </p:spPr>
      </p:pic>
      <p:pic>
        <p:nvPicPr>
          <p:cNvPr id="14" name="Picture 3" descr="C:\Documents and Settings\gstano\My Documents\Liason\Lightning_work\2009_Southern_Thunder\images\awips_extent\radar\cropped\na_1638.PNG"/>
          <p:cNvPicPr>
            <a:picLocks noChangeAspect="1" noChangeArrowheads="1"/>
          </p:cNvPicPr>
          <p:nvPr/>
        </p:nvPicPr>
        <p:blipFill>
          <a:blip r:embed="rId5" cstate="print">
            <a:lum/>
          </a:blip>
          <a:srcRect/>
          <a:stretch>
            <a:fillRect/>
          </a:stretch>
        </p:blipFill>
        <p:spPr bwMode="auto">
          <a:xfrm>
            <a:off x="517712" y="3657600"/>
            <a:ext cx="2682688" cy="2568531"/>
          </a:xfrm>
          <a:prstGeom prst="roundRect">
            <a:avLst/>
          </a:prstGeom>
          <a:noFill/>
          <a:ln w="25400">
            <a:solidFill>
              <a:schemeClr val="accent1">
                <a:lumMod val="75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876800" y="1371600"/>
            <a:ext cx="4191000" cy="3657600"/>
          </a:xfrm>
          <a:prstGeom prst="rect">
            <a:avLst/>
          </a:prstGeom>
          <a:solidFill>
            <a:schemeClr val="tx2">
              <a:lumMod val="50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195" name="Group 7"/>
          <p:cNvGrpSpPr>
            <a:grpSpLocks/>
          </p:cNvGrpSpPr>
          <p:nvPr/>
        </p:nvGrpSpPr>
        <p:grpSpPr bwMode="auto">
          <a:xfrm>
            <a:off x="0" y="6143625"/>
            <a:ext cx="9086850" cy="714375"/>
            <a:chOff x="0" y="6143625"/>
            <a:chExt cx="9086850" cy="714375"/>
          </a:xfrm>
        </p:grpSpPr>
        <p:pic>
          <p:nvPicPr>
            <p:cNvPr id="8200"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8201"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8202" name="Group 11"/>
            <p:cNvGrpSpPr>
              <a:grpSpLocks/>
            </p:cNvGrpSpPr>
            <p:nvPr/>
          </p:nvGrpSpPr>
          <p:grpSpPr bwMode="auto">
            <a:xfrm>
              <a:off x="2286000" y="6525768"/>
              <a:ext cx="5784521" cy="179832"/>
              <a:chOff x="2514600" y="5916168"/>
              <a:chExt cx="5784521" cy="179832"/>
            </a:xfrm>
          </p:grpSpPr>
          <p:sp>
            <p:nvSpPr>
              <p:cNvPr id="820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820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8206"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6147" name="Title 15"/>
          <p:cNvSpPr>
            <a:spLocks noGrp="1"/>
          </p:cNvSpPr>
          <p:nvPr>
            <p:ph type="title"/>
          </p:nvPr>
        </p:nvSpPr>
        <p:spPr>
          <a:xfrm>
            <a:off x="228600" y="76200"/>
            <a:ext cx="8686800" cy="1143000"/>
          </a:xfrm>
        </p:spPr>
        <p:txBody>
          <a:bodyPr/>
          <a:lstStyle/>
          <a:p>
            <a:pPr eaLnBrk="1" hangingPunct="1">
              <a:defRPr/>
            </a:pPr>
            <a:r>
              <a:rPr lang="en-US" dirty="0" err="1" smtClean="0">
                <a:effectLst>
                  <a:outerShdw blurRad="38100" dist="38100" dir="2700000" algn="tl">
                    <a:srgbClr val="000000">
                      <a:alpha val="43137"/>
                    </a:srgbClr>
                  </a:outerShdw>
                </a:effectLst>
              </a:rPr>
              <a:t>SPoRT</a:t>
            </a:r>
            <a:r>
              <a:rPr lang="en-US" dirty="0" smtClean="0">
                <a:effectLst>
                  <a:outerShdw blurRad="38100" dist="38100" dir="2700000" algn="tl">
                    <a:srgbClr val="000000">
                      <a:alpha val="43137"/>
                    </a:srgbClr>
                  </a:outerShdw>
                </a:effectLst>
              </a:rPr>
              <a:t> Accomplishments</a:t>
            </a:r>
          </a:p>
        </p:txBody>
      </p:sp>
      <p:sp>
        <p:nvSpPr>
          <p:cNvPr id="8197" name="Content Placeholder 16"/>
          <p:cNvSpPr>
            <a:spLocks noGrp="1"/>
          </p:cNvSpPr>
          <p:nvPr>
            <p:ph idx="1"/>
          </p:nvPr>
        </p:nvSpPr>
        <p:spPr>
          <a:xfrm>
            <a:off x="76200" y="1447800"/>
            <a:ext cx="5257800" cy="4525963"/>
          </a:xfrm>
        </p:spPr>
        <p:txBody>
          <a:bodyPr/>
          <a:lstStyle/>
          <a:p>
            <a:pPr eaLnBrk="1" hangingPunct="1"/>
            <a:r>
              <a:rPr lang="en-US" sz="2400" i="1" smtClean="0"/>
              <a:t>“Put lightning back in forefront of SPoRT” – SAC 2007</a:t>
            </a:r>
          </a:p>
          <a:p>
            <a:pPr eaLnBrk="1" hangingPunct="1"/>
            <a:endParaRPr lang="en-US" sz="2400" i="1" smtClean="0"/>
          </a:p>
          <a:p>
            <a:pPr eaLnBrk="1" hangingPunct="1"/>
            <a:r>
              <a:rPr lang="en-US" sz="2400" smtClean="0"/>
              <a:t>Multiple examples</a:t>
            </a:r>
          </a:p>
          <a:p>
            <a:pPr eaLnBrk="1" hangingPunct="1"/>
            <a:r>
              <a:rPr lang="en-US" sz="2400" smtClean="0"/>
              <a:t>Two new NALMA partners</a:t>
            </a:r>
          </a:p>
          <a:p>
            <a:pPr lvl="1" eaLnBrk="1" hangingPunct="1"/>
            <a:r>
              <a:rPr lang="en-US" sz="2000" smtClean="0"/>
              <a:t>Morristown, Tennessee</a:t>
            </a:r>
          </a:p>
          <a:p>
            <a:pPr lvl="1" eaLnBrk="1" hangingPunct="1"/>
            <a:r>
              <a:rPr lang="en-US" sz="2000" smtClean="0"/>
              <a:t>Peachtree City (Atlanta), Georgia</a:t>
            </a:r>
          </a:p>
          <a:p>
            <a:pPr eaLnBrk="1" hangingPunct="1"/>
            <a:r>
              <a:rPr lang="en-US" sz="2400" smtClean="0"/>
              <a:t>Improved product reliability</a:t>
            </a:r>
          </a:p>
          <a:p>
            <a:pPr lvl="1" eaLnBrk="1" hangingPunct="1"/>
            <a:r>
              <a:rPr lang="en-US" sz="2000" smtClean="0"/>
              <a:t>Liaison activity within SPoRT</a:t>
            </a:r>
          </a:p>
          <a:p>
            <a:pPr lvl="1" eaLnBrk="1" hangingPunct="1"/>
            <a:r>
              <a:rPr lang="en-US" sz="2000" smtClean="0"/>
              <a:t>Advocates within the WFOs</a:t>
            </a:r>
          </a:p>
          <a:p>
            <a:pPr lvl="1" eaLnBrk="1" hangingPunct="1"/>
            <a:r>
              <a:rPr lang="en-US" sz="2000" smtClean="0"/>
              <a:t>End result: Increased user commitment</a:t>
            </a:r>
          </a:p>
        </p:txBody>
      </p:sp>
      <p:pic>
        <p:nvPicPr>
          <p:cNvPr id="8198" name="Picture 2"/>
          <p:cNvPicPr>
            <a:picLocks noChangeAspect="1" noChangeArrowheads="1"/>
          </p:cNvPicPr>
          <p:nvPr/>
        </p:nvPicPr>
        <p:blipFill>
          <a:blip r:embed="rId4" cstate="print"/>
          <a:srcRect/>
          <a:stretch>
            <a:fillRect/>
          </a:stretch>
        </p:blipFill>
        <p:spPr bwMode="auto">
          <a:xfrm>
            <a:off x="5029200" y="1524000"/>
            <a:ext cx="3905250" cy="3352800"/>
          </a:xfrm>
          <a:prstGeom prst="rect">
            <a:avLst/>
          </a:prstGeom>
          <a:noFill/>
          <a:ln w="50800">
            <a:noFill/>
            <a:miter lim="800000"/>
            <a:headEnd/>
            <a:tailEnd/>
          </a:ln>
        </p:spPr>
      </p:pic>
      <p:sp>
        <p:nvSpPr>
          <p:cNvPr id="16" name="Rounded Rectangle 15"/>
          <p:cNvSpPr/>
          <p:nvPr/>
        </p:nvSpPr>
        <p:spPr>
          <a:xfrm>
            <a:off x="5334000" y="5181600"/>
            <a:ext cx="3352800" cy="79216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Morristown display posted to Wide World of </a:t>
            </a:r>
            <a:r>
              <a:rPr lang="en-US" dirty="0" err="1"/>
              <a:t>SPoRT</a:t>
            </a:r>
            <a:r>
              <a:rPr lang="en-US" dirty="0"/>
              <a:t> blog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7"/>
          <p:cNvGrpSpPr>
            <a:grpSpLocks/>
          </p:cNvGrpSpPr>
          <p:nvPr/>
        </p:nvGrpSpPr>
        <p:grpSpPr bwMode="auto">
          <a:xfrm>
            <a:off x="0" y="6143625"/>
            <a:ext cx="9086850" cy="714375"/>
            <a:chOff x="0" y="6143625"/>
            <a:chExt cx="9086850" cy="714375"/>
          </a:xfrm>
        </p:grpSpPr>
        <p:pic>
          <p:nvPicPr>
            <p:cNvPr id="9222"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9223"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9224" name="Group 11"/>
            <p:cNvGrpSpPr>
              <a:grpSpLocks/>
            </p:cNvGrpSpPr>
            <p:nvPr/>
          </p:nvGrpSpPr>
          <p:grpSpPr bwMode="auto">
            <a:xfrm>
              <a:off x="2286000" y="6525768"/>
              <a:ext cx="5784521" cy="179832"/>
              <a:chOff x="2514600" y="5916168"/>
              <a:chExt cx="5784521" cy="179832"/>
            </a:xfrm>
          </p:grpSpPr>
          <p:sp>
            <p:nvSpPr>
              <p:cNvPr id="9226"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9227"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9228"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3315" name="Title 15"/>
          <p:cNvSpPr>
            <a:spLocks noGrp="1"/>
          </p:cNvSpPr>
          <p:nvPr>
            <p:ph type="title"/>
          </p:nvPr>
        </p:nvSpPr>
        <p:spPr>
          <a:xfrm>
            <a:off x="228600" y="76200"/>
            <a:ext cx="8686800" cy="1143000"/>
          </a:xfrm>
        </p:spPr>
        <p:txBody>
          <a:bodyPr/>
          <a:lstStyle/>
          <a:p>
            <a:pPr eaLnBrk="1" hangingPunct="1">
              <a:defRPr/>
            </a:pPr>
            <a:r>
              <a:rPr lang="en-US" dirty="0" err="1" smtClean="0">
                <a:effectLst>
                  <a:outerShdw blurRad="38100" dist="38100" dir="2700000" algn="tl">
                    <a:srgbClr val="000000">
                      <a:alpha val="43137"/>
                    </a:srgbClr>
                  </a:outerShdw>
                </a:effectLst>
              </a:rPr>
              <a:t>SPoRT</a:t>
            </a:r>
            <a:r>
              <a:rPr lang="en-US" dirty="0" smtClean="0">
                <a:effectLst>
                  <a:outerShdw blurRad="38100" dist="38100" dir="2700000" algn="tl">
                    <a:srgbClr val="000000">
                      <a:alpha val="43137"/>
                    </a:srgbClr>
                  </a:outerShdw>
                </a:effectLst>
              </a:rPr>
              <a:t> Accomplishments</a:t>
            </a:r>
          </a:p>
        </p:txBody>
      </p:sp>
      <p:sp>
        <p:nvSpPr>
          <p:cNvPr id="9220" name="Content Placeholder 16"/>
          <p:cNvSpPr>
            <a:spLocks noGrp="1"/>
          </p:cNvSpPr>
          <p:nvPr>
            <p:ph idx="1"/>
          </p:nvPr>
        </p:nvSpPr>
        <p:spPr>
          <a:xfrm>
            <a:off x="76200" y="1905000"/>
            <a:ext cx="4313238" cy="3429000"/>
          </a:xfrm>
        </p:spPr>
        <p:txBody>
          <a:bodyPr/>
          <a:lstStyle/>
          <a:p>
            <a:pPr eaLnBrk="1" hangingPunct="1"/>
            <a:r>
              <a:rPr lang="en-US" sz="2400" smtClean="0"/>
              <a:t>Training module released</a:t>
            </a:r>
          </a:p>
          <a:p>
            <a:pPr lvl="1" eaLnBrk="1" hangingPunct="1"/>
            <a:r>
              <a:rPr lang="en-US" sz="2000" smtClean="0"/>
              <a:t>Well received – credited with increased use of total lightning data</a:t>
            </a:r>
          </a:p>
          <a:p>
            <a:pPr eaLnBrk="1" hangingPunct="1"/>
            <a:r>
              <a:rPr lang="en-US" sz="2400" smtClean="0"/>
              <a:t>Training gives:</a:t>
            </a:r>
          </a:p>
          <a:p>
            <a:pPr lvl="1" eaLnBrk="1" hangingPunct="1"/>
            <a:r>
              <a:rPr lang="en-US" sz="2000" smtClean="0"/>
              <a:t>Increased user feedback</a:t>
            </a:r>
          </a:p>
          <a:p>
            <a:pPr lvl="1" eaLnBrk="1" hangingPunct="1"/>
            <a:r>
              <a:rPr lang="en-US" sz="2000" smtClean="0"/>
              <a:t>Improved reliability of data</a:t>
            </a:r>
          </a:p>
          <a:p>
            <a:pPr lvl="1" eaLnBrk="1" hangingPunct="1"/>
            <a:r>
              <a:rPr lang="en-US" sz="2000" smtClean="0"/>
              <a:t>Development of BAMS article</a:t>
            </a:r>
          </a:p>
          <a:p>
            <a:pPr lvl="1" eaLnBrk="1" hangingPunct="1"/>
            <a:r>
              <a:rPr lang="en-US" sz="2000" smtClean="0"/>
              <a:t>Conference collaborations</a:t>
            </a:r>
          </a:p>
        </p:txBody>
      </p:sp>
      <p:pic>
        <p:nvPicPr>
          <p:cNvPr id="9231" name="Picture 15"/>
          <p:cNvPicPr>
            <a:picLocks noChangeAspect="1" noChangeArrowheads="1"/>
          </p:cNvPicPr>
          <p:nvPr/>
        </p:nvPicPr>
        <p:blipFill>
          <a:blip r:embed="rId4" cstate="print"/>
          <a:srcRect/>
          <a:stretch>
            <a:fillRect/>
          </a:stretch>
        </p:blipFill>
        <p:spPr bwMode="auto">
          <a:xfrm>
            <a:off x="4205983" y="2129857"/>
            <a:ext cx="4709417" cy="3051743"/>
          </a:xfrm>
          <a:prstGeom prst="roundRect">
            <a:avLst/>
          </a:prstGeom>
          <a:noFill/>
          <a:ln w="25400">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7"/>
          <p:cNvGrpSpPr>
            <a:grpSpLocks/>
          </p:cNvGrpSpPr>
          <p:nvPr/>
        </p:nvGrpSpPr>
        <p:grpSpPr bwMode="auto">
          <a:xfrm>
            <a:off x="0" y="6143625"/>
            <a:ext cx="9086850" cy="714375"/>
            <a:chOff x="0" y="6143625"/>
            <a:chExt cx="9086850" cy="714375"/>
          </a:xfrm>
        </p:grpSpPr>
        <p:pic>
          <p:nvPicPr>
            <p:cNvPr id="10256"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0257"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0258" name="Group 11"/>
            <p:cNvGrpSpPr>
              <a:grpSpLocks/>
            </p:cNvGrpSpPr>
            <p:nvPr/>
          </p:nvGrpSpPr>
          <p:grpSpPr bwMode="auto">
            <a:xfrm>
              <a:off x="2286000" y="6525768"/>
              <a:ext cx="5784521" cy="179832"/>
              <a:chOff x="2514600" y="5916168"/>
              <a:chExt cx="5784521" cy="179832"/>
            </a:xfrm>
          </p:grpSpPr>
          <p:sp>
            <p:nvSpPr>
              <p:cNvPr id="10260"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0261"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0262"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3315" name="Title 15"/>
          <p:cNvSpPr>
            <a:spLocks noGrp="1"/>
          </p:cNvSpPr>
          <p:nvPr>
            <p:ph type="title"/>
          </p:nvPr>
        </p:nvSpPr>
        <p:spPr>
          <a:xfrm>
            <a:off x="228600" y="76200"/>
            <a:ext cx="8686800" cy="1143000"/>
          </a:xfrm>
        </p:spPr>
        <p:txBody>
          <a:bodyPr/>
          <a:lstStyle/>
          <a:p>
            <a:pPr eaLnBrk="1" hangingPunct="1">
              <a:defRPr/>
            </a:pPr>
            <a:r>
              <a:rPr lang="en-US" dirty="0" err="1" smtClean="0">
                <a:effectLst>
                  <a:outerShdw blurRad="38100" dist="38100" dir="2700000" algn="tl">
                    <a:srgbClr val="000000">
                      <a:alpha val="43137"/>
                    </a:srgbClr>
                  </a:outerShdw>
                </a:effectLst>
              </a:rPr>
              <a:t>SPoRT</a:t>
            </a:r>
            <a:r>
              <a:rPr lang="en-US" dirty="0" smtClean="0">
                <a:effectLst>
                  <a:outerShdw blurRad="38100" dist="38100" dir="2700000" algn="tl">
                    <a:srgbClr val="000000">
                      <a:alpha val="43137"/>
                    </a:srgbClr>
                  </a:outerShdw>
                </a:effectLst>
              </a:rPr>
              <a:t> Accomplishments</a:t>
            </a:r>
          </a:p>
        </p:txBody>
      </p:sp>
      <p:sp>
        <p:nvSpPr>
          <p:cNvPr id="10244" name="Content Placeholder 16"/>
          <p:cNvSpPr>
            <a:spLocks noGrp="1"/>
          </p:cNvSpPr>
          <p:nvPr>
            <p:ph idx="1"/>
          </p:nvPr>
        </p:nvSpPr>
        <p:spPr>
          <a:xfrm>
            <a:off x="4760913" y="2209800"/>
            <a:ext cx="4306887" cy="3048000"/>
          </a:xfrm>
        </p:spPr>
        <p:txBody>
          <a:bodyPr/>
          <a:lstStyle/>
          <a:p>
            <a:pPr eaLnBrk="1" hangingPunct="1"/>
            <a:r>
              <a:rPr lang="en-US" sz="2400" smtClean="0"/>
              <a:t>Spring 2009 Assessment</a:t>
            </a:r>
          </a:p>
          <a:p>
            <a:pPr lvl="1" eaLnBrk="1" hangingPunct="1"/>
            <a:r>
              <a:rPr lang="en-US" sz="2000" smtClean="0"/>
              <a:t>Supported earlier assessments</a:t>
            </a:r>
          </a:p>
          <a:p>
            <a:pPr lvl="1" eaLnBrk="1" hangingPunct="1"/>
            <a:r>
              <a:rPr lang="en-US" sz="2000" smtClean="0"/>
              <a:t>Good situational awareness tool</a:t>
            </a:r>
          </a:p>
          <a:p>
            <a:pPr lvl="1" eaLnBrk="1" hangingPunct="1"/>
            <a:r>
              <a:rPr lang="en-US" sz="2000" smtClean="0"/>
              <a:t>Suggested new products</a:t>
            </a:r>
          </a:p>
          <a:p>
            <a:pPr lvl="2" eaLnBrk="1" hangingPunct="1"/>
            <a:r>
              <a:rPr lang="en-US" sz="1800" smtClean="0"/>
              <a:t>Detection efficiency map</a:t>
            </a:r>
          </a:p>
          <a:p>
            <a:pPr lvl="2" eaLnBrk="1" hangingPunct="1"/>
            <a:r>
              <a:rPr lang="en-US" sz="1800" smtClean="0"/>
              <a:t>County Warning Area use</a:t>
            </a:r>
          </a:p>
          <a:p>
            <a:pPr lvl="2" eaLnBrk="1" hangingPunct="1"/>
            <a:r>
              <a:rPr lang="en-US" sz="1800" smtClean="0"/>
              <a:t>Station status</a:t>
            </a:r>
          </a:p>
        </p:txBody>
      </p:sp>
      <p:grpSp>
        <p:nvGrpSpPr>
          <p:cNvPr id="4" name="Group 20"/>
          <p:cNvGrpSpPr>
            <a:grpSpLocks/>
          </p:cNvGrpSpPr>
          <p:nvPr/>
        </p:nvGrpSpPr>
        <p:grpSpPr bwMode="auto">
          <a:xfrm>
            <a:off x="762000" y="1447800"/>
            <a:ext cx="3886200" cy="4648200"/>
            <a:chOff x="5029200" y="1447800"/>
            <a:chExt cx="3886200" cy="4648200"/>
          </a:xfrm>
        </p:grpSpPr>
        <p:pic>
          <p:nvPicPr>
            <p:cNvPr id="22" name="Picture 3" descr="C:\Documents and Settings\gstano\My Documents\Liason\SAC_Meeting\SAC_2009\Total_lightning\percent_map_smooth.gif"/>
            <p:cNvPicPr>
              <a:picLocks noChangeAspect="1" noChangeArrowheads="1"/>
            </p:cNvPicPr>
            <p:nvPr/>
          </p:nvPicPr>
          <p:blipFill>
            <a:blip r:embed="rId4" cstate="print"/>
            <a:srcRect/>
            <a:stretch>
              <a:fillRect/>
            </a:stretch>
          </p:blipFill>
          <p:spPr bwMode="auto">
            <a:xfrm>
              <a:off x="5029200" y="1447800"/>
              <a:ext cx="3886200" cy="3886200"/>
            </a:xfrm>
            <a:prstGeom prst="roundRect">
              <a:avLst/>
            </a:prstGeom>
            <a:noFill/>
            <a:ln w="25400">
              <a:solidFill>
                <a:schemeClr val="accent1">
                  <a:lumMod val="75000"/>
                </a:schemeClr>
              </a:solidFill>
            </a:ln>
          </p:spPr>
        </p:pic>
        <p:sp>
          <p:nvSpPr>
            <p:cNvPr id="23" name="Rounded Rectangle 22"/>
            <p:cNvSpPr/>
            <p:nvPr/>
          </p:nvSpPr>
          <p:spPr>
            <a:xfrm>
              <a:off x="5715000" y="5486400"/>
              <a:ext cx="2667000" cy="609600"/>
            </a:xfrm>
            <a:prstGeom prst="roundRect">
              <a:avLst/>
            </a:prstGeom>
            <a:solidFill>
              <a:schemeClr val="tx2">
                <a:lumMod val="75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Basic Detection Efficiency</a:t>
              </a:r>
            </a:p>
          </p:txBody>
        </p:sp>
      </p:grpSp>
      <p:grpSp>
        <p:nvGrpSpPr>
          <p:cNvPr id="5" name="Group 30"/>
          <p:cNvGrpSpPr>
            <a:grpSpLocks/>
          </p:cNvGrpSpPr>
          <p:nvPr/>
        </p:nvGrpSpPr>
        <p:grpSpPr bwMode="auto">
          <a:xfrm>
            <a:off x="457200" y="1143000"/>
            <a:ext cx="4111625" cy="4800600"/>
            <a:chOff x="4346266" y="1219200"/>
            <a:chExt cx="4111934" cy="4800600"/>
          </a:xfrm>
        </p:grpSpPr>
        <p:grpSp>
          <p:nvGrpSpPr>
            <p:cNvPr id="10250" name="Group 28"/>
            <p:cNvGrpSpPr>
              <a:grpSpLocks/>
            </p:cNvGrpSpPr>
            <p:nvPr/>
          </p:nvGrpSpPr>
          <p:grpSpPr bwMode="auto">
            <a:xfrm>
              <a:off x="4346266" y="1219200"/>
              <a:ext cx="4111934" cy="4581525"/>
              <a:chOff x="4346266" y="1219200"/>
              <a:chExt cx="4111934" cy="4581525"/>
            </a:xfrm>
          </p:grpSpPr>
          <p:pic>
            <p:nvPicPr>
              <p:cNvPr id="27" name="Picture 26" descr="network_status.PNG"/>
              <p:cNvPicPr>
                <a:picLocks noChangeAspect="1"/>
              </p:cNvPicPr>
              <p:nvPr/>
            </p:nvPicPr>
            <p:blipFill>
              <a:blip r:embed="rId5" cstate="print"/>
              <a:stretch>
                <a:fillRect/>
              </a:stretch>
            </p:blipFill>
            <p:spPr>
              <a:xfrm>
                <a:off x="4346266" y="1524000"/>
                <a:ext cx="4111934" cy="4276725"/>
              </a:xfrm>
              <a:prstGeom prst="roundRect">
                <a:avLst/>
              </a:prstGeom>
              <a:ln w="25400">
                <a:solidFill>
                  <a:schemeClr val="accent1">
                    <a:lumMod val="75000"/>
                  </a:schemeClr>
                </a:solidFill>
              </a:ln>
            </p:spPr>
          </p:pic>
          <p:sp>
            <p:nvSpPr>
              <p:cNvPr id="28" name="Rounded Rectangle 27"/>
              <p:cNvSpPr/>
              <p:nvPr/>
            </p:nvSpPr>
            <p:spPr>
              <a:xfrm>
                <a:off x="5260735" y="1219200"/>
                <a:ext cx="1752732" cy="914400"/>
              </a:xfrm>
              <a:prstGeom prst="roundRect">
                <a:avLst/>
              </a:prstGeom>
              <a:solidFill>
                <a:schemeClr val="tx2">
                  <a:lumMod val="5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lumMod val="95000"/>
                      </a:schemeClr>
                    </a:solidFill>
                  </a:rPr>
                  <a:t>NALMA Station Status</a:t>
                </a:r>
              </a:p>
            </p:txBody>
          </p:sp>
        </p:grpSp>
        <p:sp>
          <p:nvSpPr>
            <p:cNvPr id="30" name="Rounded Rectangle 29"/>
            <p:cNvSpPr/>
            <p:nvPr/>
          </p:nvSpPr>
          <p:spPr>
            <a:xfrm>
              <a:off x="5333765" y="5105400"/>
              <a:ext cx="2972023" cy="914400"/>
            </a:xfrm>
            <a:prstGeom prst="roundRect">
              <a:avLst/>
            </a:prstGeom>
            <a:solidFill>
              <a:schemeClr val="tx2">
                <a:lumMod val="5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lumMod val="95000"/>
                    </a:schemeClr>
                  </a:solidFill>
                </a:rPr>
                <a:t>Based on percentage of total sources observed by station every 2 min</a:t>
              </a:r>
            </a:p>
          </p:txBody>
        </p:sp>
      </p:grpSp>
      <p:grpSp>
        <p:nvGrpSpPr>
          <p:cNvPr id="7" name="Group 32"/>
          <p:cNvGrpSpPr>
            <a:grpSpLocks/>
          </p:cNvGrpSpPr>
          <p:nvPr/>
        </p:nvGrpSpPr>
        <p:grpSpPr bwMode="auto">
          <a:xfrm>
            <a:off x="152400" y="1143000"/>
            <a:ext cx="4271963" cy="4800600"/>
            <a:chOff x="609600" y="1219200"/>
            <a:chExt cx="4272727" cy="4800600"/>
          </a:xfrm>
        </p:grpSpPr>
        <p:pic>
          <p:nvPicPr>
            <p:cNvPr id="32" name="Picture 31" descr="mrx_cwa.PNG"/>
            <p:cNvPicPr>
              <a:picLocks noChangeAspect="1"/>
            </p:cNvPicPr>
            <p:nvPr/>
          </p:nvPicPr>
          <p:blipFill>
            <a:blip r:embed="rId6" cstate="print"/>
            <a:stretch>
              <a:fillRect/>
            </a:stretch>
          </p:blipFill>
          <p:spPr>
            <a:xfrm>
              <a:off x="609600" y="1524000"/>
              <a:ext cx="4272727" cy="4495800"/>
            </a:xfrm>
            <a:prstGeom prst="roundRect">
              <a:avLst/>
            </a:prstGeom>
            <a:ln w="25400">
              <a:solidFill>
                <a:schemeClr val="accent1">
                  <a:lumMod val="75000"/>
                </a:schemeClr>
              </a:solidFill>
            </a:ln>
          </p:spPr>
        </p:pic>
        <p:sp>
          <p:nvSpPr>
            <p:cNvPr id="26" name="Rounded Rectangle 25"/>
            <p:cNvSpPr/>
            <p:nvPr/>
          </p:nvSpPr>
          <p:spPr>
            <a:xfrm>
              <a:off x="1295523" y="1219200"/>
              <a:ext cx="2667477" cy="609600"/>
            </a:xfrm>
            <a:prstGeom prst="roundRect">
              <a:avLst/>
            </a:prstGeom>
            <a:solidFill>
              <a:schemeClr val="tx2">
                <a:lumMod val="75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Morristown County Warning Area Use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Lightning Jump Illustration"/>
  <p:tag name="ELAPSEDTIME" val="174.671"/>
  <p:tag name="AUDIO_ID" val="394"/>
  <p:tag name="TIMELINE" val="2.8/16.5/25.0/29.8/34.6/37.7/40.7/46.8/57.8/60.4/64.4/67.8/77.6/80.2/90.8/106.6/119.4/124.2/133.2/139.8/147.1/151.9/157.6/169.9"/>
  <p:tag name="ARTICULATE_SLIDE_PAUSE" val="0"/>
  <p:tag name="ARTICULATE_NAV_LEVEL" val="1"/>
  <p:tag name="ARTICULATE_PLAYLIST_ID" val="-1"/>
</p:tagLst>
</file>

<file path=ppt/theme/_rels/themeOverride3.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4576</TotalTime>
  <Words>1285</Words>
  <Application>Microsoft Office PowerPoint</Application>
  <PresentationFormat>On-screen Show (4:3)</PresentationFormat>
  <Paragraphs>206</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Candara</vt:lpstr>
      <vt:lpstr>Office Theme</vt:lpstr>
      <vt:lpstr>Operational Use of Lightning Mapping Array Data</vt:lpstr>
      <vt:lpstr>Relevance to the SPoRT Program</vt:lpstr>
      <vt:lpstr>Approach: What is Total Lightning?</vt:lpstr>
      <vt:lpstr>Approach: Total Lightning Benefits</vt:lpstr>
      <vt:lpstr>Methodology</vt:lpstr>
      <vt:lpstr>SPoRT Accomplishments</vt:lpstr>
      <vt:lpstr>SPoRT Accomplishments</vt:lpstr>
      <vt:lpstr>SPoRT Accomplishments</vt:lpstr>
      <vt:lpstr>SPoRT Accomplishments</vt:lpstr>
      <vt:lpstr>SPoRT Accomplishments</vt:lpstr>
      <vt:lpstr>Current Efforts: SCAN</vt:lpstr>
      <vt:lpstr>Current Efforts: AWIPS II</vt:lpstr>
      <vt:lpstr>Current Efforts: Pseudo GLM</vt:lpstr>
      <vt:lpstr>Slide 14</vt:lpstr>
      <vt:lpstr>Impact: Operational Utility</vt:lpstr>
      <vt:lpstr>Future Work</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 NWS Coordination Call</dc:title>
  <dc:creator>fuell</dc:creator>
  <cp:lastModifiedBy> </cp:lastModifiedBy>
  <cp:revision>183</cp:revision>
  <dcterms:created xsi:type="dcterms:W3CDTF">2009-10-14T04:03:29Z</dcterms:created>
  <dcterms:modified xsi:type="dcterms:W3CDTF">2009-11-18T12:28:22Z</dcterms:modified>
</cp:coreProperties>
</file>