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8" r:id="rId2"/>
    <p:sldId id="275" r:id="rId3"/>
    <p:sldId id="263" r:id="rId4"/>
    <p:sldId id="278" r:id="rId5"/>
    <p:sldId id="293" r:id="rId6"/>
    <p:sldId id="291" r:id="rId7"/>
    <p:sldId id="289" r:id="rId8"/>
    <p:sldId id="29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802"/>
    <a:srgbClr val="A50021"/>
    <a:srgbClr val="F9F9F9"/>
    <a:srgbClr val="FBFBFB"/>
    <a:srgbClr val="FAFAFA"/>
    <a:srgbClr val="FCFCFC"/>
    <a:srgbClr val="CC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3" autoAdjust="0"/>
  </p:normalViewPr>
  <p:slideViewPr>
    <p:cSldViewPr snapToObjects="1">
      <p:cViewPr varScale="1">
        <p:scale>
          <a:sx n="121" d="100"/>
          <a:sy n="121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5501EE-5765-4CBC-B13E-FD9E23FF20AC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47AA08-3274-466E-A509-32A0C564B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1D0443-F8FE-4125-9E66-45CA1E06148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8E3A-6003-47EC-A0DA-4CD8716CEE38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9908-B328-43C3-97CB-BB7E7262C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B4C6-2AEB-4644-86BF-900DCCC7535A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3A07-5988-4540-A71E-A957FE229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8A69-1486-4962-A55F-B15A67438E14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F3D7-C8B0-4E7F-9A2B-14B28D8AD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9F59-5A8F-436C-91F2-EFD9469272D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3292-37AA-461B-9E85-74D32024F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8526-4F7A-4C75-81FC-7F053B7CA35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E143-CE0F-49D1-8618-B3435FAFB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027D-96DF-4BFB-95D2-239CC016F253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FDF16-636C-47CB-87DA-05F165DDB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CB39-11FC-48EC-87D3-DD7AD679488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1D2C-2E7D-47DB-A9EC-FAC81B53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D8E8-CB98-487F-8949-6B3BBA1F7990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11C7-6F93-446C-98AD-96BD7DBFC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6D9F-2EB9-42F9-9758-69EA3368C0F0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D953-5884-4EBF-A7D5-B0A65D09C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C81A-1611-4B64-B392-702BEAA2A6A6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72A7-AE24-474A-A0A9-484AC7F4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E5558-269A-4BDA-BEC7-9473D46642C2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194E-A84B-422F-85FC-79FB82A95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6B41A1-FD02-4D8C-9660-C4F76174295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78F396-247B-4BFF-876C-EDC99B6C1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162800" cy="993775"/>
          </a:xfrm>
        </p:spPr>
        <p:txBody>
          <a:bodyPr/>
          <a:lstStyle/>
          <a:p>
            <a:pPr eaLnBrk="1" hangingPunct="1"/>
            <a:r>
              <a:rPr lang="en-US" smtClean="0"/>
              <a:t>Total Lightning AWIPS II Operational Demonstration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672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0500" y="3124200"/>
            <a:ext cx="608330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Geoffrey Stano, Matt Smith, and Kevin Fuell</a:t>
            </a:r>
          </a:p>
        </p:txBody>
      </p:sp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8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315" name="Title 15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Accomplishments</a:t>
            </a:r>
          </a:p>
        </p:txBody>
      </p:sp>
      <p:sp>
        <p:nvSpPr>
          <p:cNvPr id="3076" name="Content Placeholder 16"/>
          <p:cNvSpPr>
            <a:spLocks noGrp="1"/>
          </p:cNvSpPr>
          <p:nvPr>
            <p:ph idx="1"/>
          </p:nvPr>
        </p:nvSpPr>
        <p:spPr>
          <a:xfrm>
            <a:off x="3962400" y="2057400"/>
            <a:ext cx="4953000" cy="3505200"/>
          </a:xfrm>
        </p:spPr>
        <p:txBody>
          <a:bodyPr/>
          <a:lstStyle/>
          <a:p>
            <a:pPr eaLnBrk="1" hangingPunct="1"/>
            <a:r>
              <a:rPr lang="en-US" sz="2400" smtClean="0"/>
              <a:t>Developed display capabilities</a:t>
            </a:r>
          </a:p>
          <a:p>
            <a:pPr lvl="1" eaLnBrk="1" hangingPunct="1"/>
            <a:r>
              <a:rPr lang="en-US" sz="2000" smtClean="0"/>
              <a:t>Ground based lightning mapping array</a:t>
            </a:r>
          </a:p>
          <a:p>
            <a:pPr lvl="1" eaLnBrk="1" hangingPunct="1"/>
            <a:r>
              <a:rPr lang="en-US" sz="2000" smtClean="0"/>
              <a:t>Pseudo Geostationary Lightning Mapper</a:t>
            </a:r>
          </a:p>
          <a:p>
            <a:pPr lvl="1" eaLnBrk="1" hangingPunct="1"/>
            <a:r>
              <a:rPr lang="en-US" sz="2000" smtClean="0"/>
              <a:t>All efforts in near real-time</a:t>
            </a:r>
          </a:p>
          <a:p>
            <a:pPr eaLnBrk="1" hangingPunct="1"/>
            <a:r>
              <a:rPr lang="en-US" sz="2400" smtClean="0"/>
              <a:t>Leading development community</a:t>
            </a:r>
          </a:p>
          <a:p>
            <a:pPr lvl="1" eaLnBrk="1" hangingPunct="1"/>
            <a:r>
              <a:rPr lang="en-US" sz="2000" smtClean="0"/>
              <a:t>Request to provide capabilities to GOES-R Proving Ground and the Spring Program</a:t>
            </a:r>
          </a:p>
        </p:txBody>
      </p:sp>
      <p:pic>
        <p:nvPicPr>
          <p:cNvPr id="19468" name="Picture 12" descr="C:\Documents and Settings\gstano\My Documents\My Pictures\LMA\AWIPS_vs_AWIPSII\LMA_2310_18Feb09_zo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30" y="1002395"/>
            <a:ext cx="3446170" cy="2502805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230" y="3669394"/>
            <a:ext cx="3446170" cy="2502806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533400" y="2286000"/>
            <a:ext cx="1143000" cy="609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NALMA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0" y="4724400"/>
            <a:ext cx="1143000" cy="762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Pseudo</a:t>
            </a:r>
          </a:p>
          <a:p>
            <a:pPr algn="ctr">
              <a:defRPr/>
            </a:pPr>
            <a:r>
              <a:rPr lang="en-US" dirty="0"/>
              <a:t>GLM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8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1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AWIPS II Advantages over AWIPS I</a:t>
            </a: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152400" y="1905000"/>
            <a:ext cx="5486400" cy="3429000"/>
          </a:xfrm>
        </p:spPr>
        <p:txBody>
          <a:bodyPr/>
          <a:lstStyle/>
          <a:p>
            <a:pPr eaLnBrk="1" hangingPunct="1"/>
            <a:r>
              <a:rPr lang="en-US" sz="2400" smtClean="0"/>
              <a:t>AWIPS versus AWIPS II</a:t>
            </a:r>
          </a:p>
          <a:p>
            <a:pPr lvl="1" eaLnBrk="1" hangingPunct="1"/>
            <a:r>
              <a:rPr lang="en-US" sz="2000" smtClean="0"/>
              <a:t>AWIPS smoothes data</a:t>
            </a:r>
          </a:p>
          <a:p>
            <a:pPr lvl="1" eaLnBrk="1" hangingPunct="1"/>
            <a:r>
              <a:rPr lang="en-US" sz="2000" smtClean="0"/>
              <a:t>AWIPS II preserves raw data</a:t>
            </a:r>
          </a:p>
          <a:p>
            <a:pPr lvl="1" eaLnBrk="1" hangingPunct="1"/>
            <a:r>
              <a:rPr lang="en-US" sz="2000" smtClean="0"/>
              <a:t>Lightning maxima preserved</a:t>
            </a:r>
          </a:p>
          <a:p>
            <a:pPr eaLnBrk="1" hangingPunct="1"/>
            <a:r>
              <a:rPr lang="en-US" sz="2400" smtClean="0"/>
              <a:t>Advantages</a:t>
            </a:r>
          </a:p>
          <a:p>
            <a:pPr lvl="1" eaLnBrk="1" hangingPunct="1"/>
            <a:r>
              <a:rPr lang="en-US" sz="2000" smtClean="0"/>
              <a:t>Improved detection of lightning jumps</a:t>
            </a:r>
          </a:p>
          <a:p>
            <a:pPr lvl="1" eaLnBrk="1" hangingPunct="1"/>
            <a:r>
              <a:rPr lang="en-US" sz="2000" smtClean="0"/>
              <a:t>Improved awareness of storm electrification</a:t>
            </a:r>
          </a:p>
          <a:p>
            <a:pPr eaLnBrk="1" hangingPunct="1"/>
            <a:r>
              <a:rPr lang="en-US" sz="2400" smtClean="0"/>
              <a:t>Bottom line: Improved lightning safety!</a:t>
            </a:r>
          </a:p>
          <a:p>
            <a:pPr lvl="1" eaLnBrk="1" hangingPunct="1"/>
            <a:endParaRPr lang="en-US" sz="2000" smtClean="0"/>
          </a:p>
        </p:txBody>
      </p:sp>
      <p:grpSp>
        <p:nvGrpSpPr>
          <p:cNvPr id="4101" name="Group 24"/>
          <p:cNvGrpSpPr>
            <a:grpSpLocks/>
          </p:cNvGrpSpPr>
          <p:nvPr/>
        </p:nvGrpSpPr>
        <p:grpSpPr bwMode="auto">
          <a:xfrm>
            <a:off x="5715000" y="1143000"/>
            <a:ext cx="2819400" cy="4991100"/>
            <a:chOff x="5943600" y="1143000"/>
            <a:chExt cx="2819400" cy="4991099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1" y="1143000"/>
              <a:ext cx="2438399" cy="246854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4599" y="3733799"/>
              <a:ext cx="2438401" cy="235746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ounded Rectangle 17"/>
            <p:cNvSpPr/>
            <p:nvPr/>
          </p:nvSpPr>
          <p:spPr>
            <a:xfrm>
              <a:off x="5943600" y="3048000"/>
              <a:ext cx="2133600" cy="609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AWIPS – 86 sources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943600" y="5524499"/>
              <a:ext cx="2438400" cy="6096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AWIPS II  – 113 sources</a:t>
              </a:r>
            </a:p>
          </p:txBody>
        </p:sp>
        <p:sp>
          <p:nvSpPr>
            <p:cNvPr id="23" name="Oval 22"/>
            <p:cNvSpPr/>
            <p:nvPr/>
          </p:nvSpPr>
          <p:spPr>
            <a:xfrm rot="1904762">
              <a:off x="6370638" y="3924299"/>
              <a:ext cx="1314450" cy="717550"/>
            </a:xfrm>
            <a:prstGeom prst="ellipse">
              <a:avLst/>
            </a:prstGeom>
            <a:solidFill>
              <a:schemeClr val="tx1">
                <a:lumMod val="85000"/>
                <a:alpha val="2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904762">
              <a:off x="6445250" y="1435100"/>
              <a:ext cx="1312863" cy="719138"/>
            </a:xfrm>
            <a:prstGeom prst="ellipse">
              <a:avLst/>
            </a:prstGeom>
            <a:solidFill>
              <a:schemeClr val="tx1">
                <a:lumMod val="85000"/>
                <a:alpha val="2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8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3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3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8195" name="Title 15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AWIPS II Advantages over AWIPS I</a:t>
            </a:r>
          </a:p>
        </p:txBody>
      </p:sp>
      <p:pic>
        <p:nvPicPr>
          <p:cNvPr id="14" name="Picture 2" descr="C:\Documents and Settings\gstano\My Documents\Liason\Lightning_work\2009_Southern_Thunder\images\awips2_total_lm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7" y="1066800"/>
            <a:ext cx="7497763" cy="4963308"/>
          </a:xfrm>
          <a:prstGeom prst="round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</p:pic>
      <p:pic>
        <p:nvPicPr>
          <p:cNvPr id="28674" name="Picture 2" descr="C:\Documents and Settings\gstano\My Documents\My Pictures\LMA\AWIPS\18_Feb_09\loop\awips_loo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295400"/>
            <a:ext cx="5314950" cy="4438549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2133600" y="1981200"/>
            <a:ext cx="2133600" cy="609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AWIPS – Relatively fixed display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19200" y="1371600"/>
            <a:ext cx="2133600" cy="609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AWIPS II – Flexible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Documents and Settings\gstano\My Documents\Liason\Lightning_work\2009_Southern_Thunder\images\awipsII\cropped\radar_only_z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2133600"/>
            <a:ext cx="3429000" cy="3200400"/>
          </a:xfrm>
          <a:prstGeom prst="round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</p:pic>
      <p:pic>
        <p:nvPicPr>
          <p:cNvPr id="3081" name="Picture 9" descr="C:\Documents and Settings\gstano\My Documents\Liason\Lightning_work\2009_Southern_Thunder\images\awipsII\cropped\nalma_only_zo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800"/>
            <a:ext cx="3429000" cy="3200400"/>
          </a:xfrm>
          <a:prstGeom prst="round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</p:pic>
      <p:sp>
        <p:nvSpPr>
          <p:cNvPr id="15" name="Text Box 7_1"/>
          <p:cNvSpPr txBox="1">
            <a:spLocks noChangeArrowheads="1"/>
          </p:cNvSpPr>
          <p:nvPr/>
        </p:nvSpPr>
        <p:spPr bwMode="auto">
          <a:xfrm>
            <a:off x="685800" y="1671638"/>
            <a:ext cx="1828800" cy="919162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Source Density</a:t>
            </a:r>
          </a:p>
        </p:txBody>
      </p:sp>
      <p:sp>
        <p:nvSpPr>
          <p:cNvPr id="16" name="Text Box 7_1"/>
          <p:cNvSpPr txBox="1">
            <a:spLocks noChangeArrowheads="1"/>
          </p:cNvSpPr>
          <p:nvPr/>
        </p:nvSpPr>
        <p:spPr bwMode="auto">
          <a:xfrm>
            <a:off x="6553200" y="1671638"/>
            <a:ext cx="1828800" cy="919162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Radar Reflectivity</a:t>
            </a:r>
          </a:p>
        </p:txBody>
      </p:sp>
      <p:cxnSp>
        <p:nvCxnSpPr>
          <p:cNvPr id="22" name="Straight Connector 21"/>
          <p:cNvCxnSpPr>
            <a:stCxn id="23" idx="0"/>
            <a:endCxn id="19" idx="0"/>
          </p:cNvCxnSpPr>
          <p:nvPr/>
        </p:nvCxnSpPr>
        <p:spPr>
          <a:xfrm rot="5400000" flipH="1" flipV="1">
            <a:off x="2085975" y="1419225"/>
            <a:ext cx="2362200" cy="257175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752600" y="3886200"/>
            <a:ext cx="457200" cy="457200"/>
          </a:xfrm>
          <a:prstGeom prst="ellipse">
            <a:avLst/>
          </a:prstGeom>
          <a:solidFill>
            <a:schemeClr val="accent1">
              <a:alpha val="27000"/>
            </a:schemeClr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>
            <a:stCxn id="24" idx="0"/>
            <a:endCxn id="19" idx="3"/>
          </p:cNvCxnSpPr>
          <p:nvPr/>
        </p:nvCxnSpPr>
        <p:spPr>
          <a:xfrm rot="16200000" flipV="1">
            <a:off x="6069013" y="2693987"/>
            <a:ext cx="1189038" cy="982663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926263" y="3779838"/>
            <a:ext cx="457200" cy="457200"/>
          </a:xfrm>
          <a:prstGeom prst="ellipse">
            <a:avLst/>
          </a:prstGeom>
          <a:solidFill>
            <a:schemeClr val="accent1">
              <a:alpha val="27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16" descr="s1rfdiij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3098" y="1524000"/>
            <a:ext cx="3239102" cy="2133600"/>
          </a:xfrm>
          <a:prstGeom prst="round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cxnSp>
        <p:nvCxnSpPr>
          <p:cNvPr id="34" name="Straight Connector 33"/>
          <p:cNvCxnSpPr>
            <a:stCxn id="30" idx="6"/>
            <a:endCxn id="32" idx="1"/>
          </p:cNvCxnSpPr>
          <p:nvPr/>
        </p:nvCxnSpPr>
        <p:spPr>
          <a:xfrm>
            <a:off x="1752600" y="4465638"/>
            <a:ext cx="1428750" cy="639762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2"/>
            <a:endCxn id="32" idx="2"/>
          </p:cNvCxnSpPr>
          <p:nvPr/>
        </p:nvCxnSpPr>
        <p:spPr>
          <a:xfrm rot="10800000" flipV="1">
            <a:off x="4476750" y="4343400"/>
            <a:ext cx="2076450" cy="1630363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295400" y="4237038"/>
            <a:ext cx="457200" cy="4572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53200" y="4114800"/>
            <a:ext cx="457200" cy="4572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 Box 7_1"/>
          <p:cNvSpPr txBox="1">
            <a:spLocks noChangeArrowheads="1"/>
          </p:cNvSpPr>
          <p:nvPr/>
        </p:nvSpPr>
        <p:spPr bwMode="auto">
          <a:xfrm>
            <a:off x="3181350" y="4237038"/>
            <a:ext cx="2590800" cy="1736725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Tie in to automatic lightning jump algorithm</a:t>
            </a:r>
          </a:p>
        </p:txBody>
      </p:sp>
      <p:grpSp>
        <p:nvGrpSpPr>
          <p:cNvPr id="616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63" name="Picture 4" descr="sportredblu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" name="Picture 9" descr="nasa.gif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6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6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1" name="Title 15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Lightning Work</a:t>
            </a:r>
          </a:p>
        </p:txBody>
      </p:sp>
      <p:sp>
        <p:nvSpPr>
          <p:cNvPr id="48" name="Text Box 7_1"/>
          <p:cNvSpPr txBox="1">
            <a:spLocks noChangeArrowheads="1"/>
          </p:cNvSpPr>
          <p:nvPr/>
        </p:nvSpPr>
        <p:spPr bwMode="auto">
          <a:xfrm>
            <a:off x="3565525" y="3778250"/>
            <a:ext cx="1828800" cy="919163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Real-time trending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30" grpId="0" animBg="1"/>
      <p:bldP spid="31" grpId="0" animBg="1"/>
      <p:bldP spid="32" grpId="0" animBg="1"/>
      <p:bldP spid="48" grpId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315" name="Title 15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Gridded Data</a:t>
            </a:r>
          </a:p>
        </p:txBody>
      </p:sp>
      <p:sp>
        <p:nvSpPr>
          <p:cNvPr id="7172" name="Content Placeholder 16"/>
          <p:cNvSpPr>
            <a:spLocks noGrp="1"/>
          </p:cNvSpPr>
          <p:nvPr>
            <p:ph idx="1"/>
          </p:nvPr>
        </p:nvSpPr>
        <p:spPr>
          <a:xfrm>
            <a:off x="304800" y="990600"/>
            <a:ext cx="54864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ADAS</a:t>
            </a:r>
          </a:p>
          <a:p>
            <a:pPr eaLnBrk="1" hangingPunct="1"/>
            <a:r>
              <a:rPr lang="en-US" sz="2400" smtClean="0"/>
              <a:t>LIS</a:t>
            </a:r>
          </a:p>
          <a:p>
            <a:pPr eaLnBrk="1" hangingPunct="1"/>
            <a:r>
              <a:rPr lang="en-US" sz="2400" smtClean="0"/>
              <a:t>NSSL WRF</a:t>
            </a:r>
          </a:p>
          <a:p>
            <a:pPr eaLnBrk="1" hangingPunct="1"/>
            <a:r>
              <a:rPr lang="en-US" sz="2400" smtClean="0"/>
              <a:t>Lightning Threat</a:t>
            </a:r>
          </a:p>
          <a:p>
            <a:pPr eaLnBrk="1" hangingPunct="1">
              <a:buFont typeface="Arial" charset="0"/>
              <a:buNone/>
            </a:pPr>
            <a:endParaRPr lang="en-US" sz="1600" smtClean="0"/>
          </a:p>
        </p:txBody>
      </p:sp>
      <p:pic>
        <p:nvPicPr>
          <p:cNvPr id="9228" name="Picture 12" descr="C:\Documents and Settings\gstano\My Documents\My Pictures\LIS\lis_15aug09_0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95400"/>
            <a:ext cx="5562600" cy="404018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019425"/>
            <a:ext cx="3367088" cy="31242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" name="Text Box 7_1"/>
          <p:cNvSpPr txBox="1">
            <a:spLocks noChangeArrowheads="1"/>
          </p:cNvSpPr>
          <p:nvPr/>
        </p:nvSpPr>
        <p:spPr bwMode="auto">
          <a:xfrm>
            <a:off x="4876800" y="4310063"/>
            <a:ext cx="1981200" cy="132873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Land Information System</a:t>
            </a:r>
          </a:p>
        </p:txBody>
      </p:sp>
      <p:sp>
        <p:nvSpPr>
          <p:cNvPr id="16" name="Text Box 7_1"/>
          <p:cNvSpPr txBox="1">
            <a:spLocks noChangeArrowheads="1"/>
          </p:cNvSpPr>
          <p:nvPr/>
        </p:nvSpPr>
        <p:spPr bwMode="auto">
          <a:xfrm>
            <a:off x="228600" y="3429000"/>
            <a:ext cx="1981200" cy="511175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SPoRT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ndara" pitchFamily="34" charset="0"/>
              </a:rPr>
              <a:t> 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19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820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315" name="Title 15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 to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Content Placeholder 16"/>
          <p:cNvSpPr>
            <a:spLocks noGrp="1"/>
          </p:cNvSpPr>
          <p:nvPr>
            <p:ph idx="1"/>
          </p:nvPr>
        </p:nvSpPr>
        <p:spPr>
          <a:xfrm>
            <a:off x="76200" y="1676400"/>
            <a:ext cx="5105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SPoRT proactively preparing for future</a:t>
            </a:r>
          </a:p>
          <a:p>
            <a:pPr lvl="1" eaLnBrk="1" hangingPunct="1"/>
            <a:r>
              <a:rPr lang="en-US" sz="2000" smtClean="0"/>
              <a:t>Maintain paradigm supporting end user’s decision support system</a:t>
            </a:r>
          </a:p>
          <a:p>
            <a:pPr eaLnBrk="1" hangingPunct="1"/>
            <a:r>
              <a:rPr lang="en-US" sz="2400" smtClean="0"/>
              <a:t>SPoRT is leading with lightning</a:t>
            </a:r>
          </a:p>
          <a:p>
            <a:pPr eaLnBrk="1" hangingPunct="1"/>
            <a:r>
              <a:rPr lang="en-US" sz="2400" smtClean="0"/>
              <a:t>NWS transitioning in 2010</a:t>
            </a:r>
          </a:p>
          <a:p>
            <a:pPr eaLnBrk="1" hangingPunct="1"/>
            <a:r>
              <a:rPr lang="en-US" sz="2400" smtClean="0"/>
              <a:t>AWIPS II has display advantages</a:t>
            </a:r>
          </a:p>
          <a:p>
            <a:pPr lvl="1" eaLnBrk="1" hangingPunct="1"/>
            <a:r>
              <a:rPr lang="en-US" sz="2000" smtClean="0"/>
              <a:t>More flexibility</a:t>
            </a:r>
          </a:p>
          <a:p>
            <a:pPr lvl="1" eaLnBrk="1" hangingPunct="1"/>
            <a:r>
              <a:rPr lang="en-US" sz="2000" smtClean="0"/>
              <a:t>Higher fidelity for data</a:t>
            </a:r>
          </a:p>
          <a:p>
            <a:pPr lvl="1" eaLnBrk="1" hangingPunct="1"/>
            <a:r>
              <a:rPr lang="en-US" sz="2000" smtClean="0"/>
              <a:t>Potential new capabilities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8560" y="3296928"/>
            <a:ext cx="3493040" cy="264667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295400"/>
            <a:ext cx="3492815" cy="264667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9222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2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22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315" name="Title 15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Title</a:t>
            </a:r>
          </a:p>
        </p:txBody>
      </p:sp>
      <p:sp>
        <p:nvSpPr>
          <p:cNvPr id="9220" name="Content Placeholder 16"/>
          <p:cNvSpPr>
            <a:spLocks noGrp="1"/>
          </p:cNvSpPr>
          <p:nvPr>
            <p:ph idx="1"/>
          </p:nvPr>
        </p:nvSpPr>
        <p:spPr>
          <a:xfrm>
            <a:off x="304800" y="1447800"/>
            <a:ext cx="54864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Provide a GLM example</a:t>
            </a:r>
            <a:endParaRPr lang="en-US" sz="160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1" y="3577503"/>
            <a:ext cx="2743200" cy="2752098"/>
          </a:xfrm>
          <a:prstGeom prst="round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4302</TotalTime>
  <Words>285</Words>
  <Application>Microsoft Office PowerPoint</Application>
  <PresentationFormat>On-screen Show (4:3)</PresentationFormat>
  <Paragraphs>61</Paragraphs>
  <Slides>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Candara</vt:lpstr>
      <vt:lpstr>Office Theme</vt:lpstr>
      <vt:lpstr>Total Lightning AWIPS II Operational Demonstration</vt:lpstr>
      <vt:lpstr>SPoRT Accomplishments</vt:lpstr>
      <vt:lpstr>AWIPS II Advantages over AWIPS I</vt:lpstr>
      <vt:lpstr>AWIPS II Advantages over AWIPS I</vt:lpstr>
      <vt:lpstr>Future Lightning Work</vt:lpstr>
      <vt:lpstr>Other Gridded Data</vt:lpstr>
      <vt:lpstr>Relevance to SPoRT</vt:lpstr>
      <vt:lpstr>Slide Title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189</cp:revision>
  <dcterms:created xsi:type="dcterms:W3CDTF">2009-10-14T04:03:29Z</dcterms:created>
  <dcterms:modified xsi:type="dcterms:W3CDTF">2009-11-18T12:43:18Z</dcterms:modified>
</cp:coreProperties>
</file>