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handoutMasterIdLst>
    <p:handoutMasterId r:id="rId19"/>
  </p:handoutMasterIdLst>
  <p:sldIdLst>
    <p:sldId id="258" r:id="rId2"/>
    <p:sldId id="259" r:id="rId3"/>
    <p:sldId id="260" r:id="rId4"/>
    <p:sldId id="261" r:id="rId5"/>
    <p:sldId id="270" r:id="rId6"/>
    <p:sldId id="271" r:id="rId7"/>
    <p:sldId id="272" r:id="rId8"/>
    <p:sldId id="263" r:id="rId9"/>
    <p:sldId id="273" r:id="rId10"/>
    <p:sldId id="265" r:id="rId11"/>
    <p:sldId id="266" r:id="rId12"/>
    <p:sldId id="274" r:id="rId13"/>
    <p:sldId id="275" r:id="rId14"/>
    <p:sldId id="267" r:id="rId15"/>
    <p:sldId id="264" r:id="rId16"/>
    <p:sldId id="268"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CC0000"/>
    <a:srgbClr val="F9F9F9"/>
    <a:srgbClr val="FBFBFB"/>
    <a:srgbClr val="FAFAFA"/>
    <a:srgbClr val="FCFCFC"/>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03" autoAdjust="0"/>
    <p:restoredTop sz="81907" autoAdjust="0"/>
  </p:normalViewPr>
  <p:slideViewPr>
    <p:cSldViewPr snapToObjects="1">
      <p:cViewPr varScale="1">
        <p:scale>
          <a:sx n="104" d="100"/>
          <a:sy n="104" d="100"/>
        </p:scale>
        <p:origin x="-64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0823F54-E1EC-4062-9BDD-04AE02EAEBC6}" type="datetimeFigureOut">
              <a:rPr lang="en-US"/>
              <a:pPr>
                <a:defRPr/>
              </a:pPr>
              <a:t>11/18/2009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9320B1A-3229-4DD7-B551-AAD785DA7F6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3AAF9E0-C570-404B-BB28-64DA86B81530}" type="datetimeFigureOut">
              <a:rPr lang="en-US"/>
              <a:pPr>
                <a:defRPr/>
              </a:pPr>
              <a:t>11/18/2009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E0D0DE1-2176-4E33-B7F8-5212A638543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12BF55-A207-4A65-9136-12C8CD404046}"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a:p>
            <a:endParaRPr lang="en-US" smtClean="0"/>
          </a:p>
          <a:p>
            <a:r>
              <a:rPr lang="en-US" smtClean="0"/>
              <a:t>Adult learners: While the science details are interesting, they want the application to their work.</a:t>
            </a:r>
          </a:p>
          <a:p>
            <a:pPr marL="0" lvl="1"/>
            <a:r>
              <a:rPr lang="en-US" sz="1600" smtClean="0"/>
              <a:t>- Need science background for this, but detailed science training is provided by other groups.</a:t>
            </a:r>
          </a:p>
          <a:p>
            <a:endParaRPr lang="en-US"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AC95F7-CE53-4D89-A32A-093CF02C689D}"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From 1-chart</a:t>
            </a:r>
          </a:p>
          <a:p>
            <a:pPr eaLnBrk="1" hangingPunct="1">
              <a:spcBef>
                <a:spcPct val="0"/>
              </a:spcBef>
              <a:buFont typeface="Wingdings" pitchFamily="2" charset="2"/>
              <a:buChar char="§"/>
            </a:pPr>
            <a:r>
              <a:rPr lang="en-US" smtClean="0"/>
              <a:t>Development of web-based modules for MODIS, Total Lightning, CIRA Blended TPW, GOES Aviation products</a:t>
            </a:r>
          </a:p>
          <a:p>
            <a:pPr eaLnBrk="1" hangingPunct="1">
              <a:spcBef>
                <a:spcPct val="0"/>
              </a:spcBef>
              <a:buFont typeface="Wingdings" pitchFamily="2" charset="2"/>
              <a:buChar char="§"/>
            </a:pPr>
            <a:r>
              <a:rPr lang="en-US" smtClean="0"/>
              <a:t>Short, science lectures delivered during 9 site visits outside of HUN and via bi-monthly coordination calls on topics of MODIS, AMSR-E, LIS, LMA, WRF-EMS, ADAS, GOES Aviation</a:t>
            </a:r>
          </a:p>
          <a:p>
            <a:pPr eaLnBrk="1" hangingPunct="1">
              <a:spcBef>
                <a:spcPct val="0"/>
              </a:spcBef>
            </a:pPr>
            <a:endParaRPr lang="en-US"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2AA8DF-C7A7-451A-8BE6-1DA4DEF6ACA5}"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a:p>
            <a:r>
              <a:rPr lang="en-US" smtClean="0"/>
              <a:t>Instructional design examples:</a:t>
            </a:r>
          </a:p>
          <a:p>
            <a:pPr>
              <a:buFontTx/>
              <a:buChar char="-"/>
            </a:pPr>
            <a:r>
              <a:rPr lang="en-US" smtClean="0"/>
              <a:t>Use of quiz at beginning to module to test what the user knows.  They might be surprised to find they do not know as much as they thought.</a:t>
            </a:r>
          </a:p>
          <a:p>
            <a:pPr>
              <a:buFontTx/>
              <a:buChar char="-"/>
            </a:pPr>
            <a:r>
              <a:rPr lang="en-US" smtClean="0"/>
              <a:t> An interactive question where the user applies what was just discussed.  Helps reinforce what was being training and allows the user to confirm that they have the right grasp of the topic.</a:t>
            </a:r>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0C45AE8-7B87-40A4-951E-EB861F26C617}" type="slidenum">
              <a:rPr lang="en-US" smtClean="0"/>
              <a:pPr/>
              <a:t>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Collaborating with NOAA/NESDIS and at the same time discussing NASA EOS data (win, win)</a:t>
            </a:r>
          </a:p>
          <a:p>
            <a:endParaRPr lang="en-US"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B2F323-B876-422C-B228-9D3F5EE378AB}" type="slidenum">
              <a:rPr lang="en-US" smtClean="0"/>
              <a:pPr/>
              <a:t>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SPoRT provides value to the evaluation of products by development of tailored training.</a:t>
            </a:r>
          </a:p>
          <a:p>
            <a:r>
              <a:rPr lang="en-US" smtClean="0"/>
              <a:t>SPoRT was able to gather information quickly from product developers and provide training to various sites for various users to go through when on shift.  The module was created in a matter of days to quickly fill a need in the project.</a:t>
            </a:r>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812C08-32C9-4B95-9FC7-426860147520}" type="slidenum">
              <a:rPr lang="en-US" smtClean="0"/>
              <a:pPr/>
              <a:t>15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F56E5F5-E3BF-40D2-8EEF-62F07F95524B}" type="datetimeFigureOut">
              <a:rPr lang="en-US"/>
              <a:pPr>
                <a:defRPr/>
              </a:pPr>
              <a:t>11/18/2009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B1E2A8-0B1C-4849-A45B-790C0845551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690510F-160E-4D8F-A780-B7F669915FF5}" type="datetimeFigureOut">
              <a:rPr lang="en-US"/>
              <a:pPr>
                <a:defRPr/>
              </a:pPr>
              <a:t>11/18/2009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22734B-7E9D-4409-B90A-3636FAF9781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4CA514-D986-4A2A-BBCA-189B1D3EA24F}" type="datetimeFigureOut">
              <a:rPr lang="en-US"/>
              <a:pPr>
                <a:defRPr/>
              </a:pPr>
              <a:t>11/18/2009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207FE0-E6AE-4214-A778-A77512B6BE3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5116940-FE5B-4DF1-9657-626052445250}" type="datetimeFigureOut">
              <a:rPr lang="en-US"/>
              <a:pPr>
                <a:defRPr/>
              </a:pPr>
              <a:t>11/18/2009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CF74F8-0799-466A-8E88-779694D6B73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6308899-9934-47E2-A9AA-990D4F668766}" type="datetimeFigureOut">
              <a:rPr lang="en-US"/>
              <a:pPr>
                <a:defRPr/>
              </a:pPr>
              <a:t>11/18/2009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6751AF-36B4-4755-8B91-6AFBBF0EE48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F150904-9082-42B3-8D39-4F82E565CA4C}" type="datetimeFigureOut">
              <a:rPr lang="en-US"/>
              <a:pPr>
                <a:defRPr/>
              </a:pPr>
              <a:t>11/18/2009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910DBE-CAE3-420D-ADC9-D267C27CA2F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A79832-48B5-42F8-83F3-475C745972BE}" type="datetimeFigureOut">
              <a:rPr lang="en-US"/>
              <a:pPr>
                <a:defRPr/>
              </a:pPr>
              <a:t>11/18/2009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D576DC5-46F3-4FBA-A7B2-D800C625034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FD381CE-E1F5-49CD-9BA2-CFC0DDAC81F9}" type="datetimeFigureOut">
              <a:rPr lang="en-US"/>
              <a:pPr>
                <a:defRPr/>
              </a:pPr>
              <a:t>11/18/2009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2C3DFDC-8C40-4470-B0DA-8E33458D127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1D7832E-CA5F-4D41-8050-07837A315F17}" type="datetimeFigureOut">
              <a:rPr lang="en-US"/>
              <a:pPr>
                <a:defRPr/>
              </a:pPr>
              <a:t>11/18/2009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83D42CC-C401-467C-A0C0-F79DFB29B68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7B33FD7-1B01-42F0-83A3-AB8CDD0E344F}" type="datetimeFigureOut">
              <a:rPr lang="en-US"/>
              <a:pPr>
                <a:defRPr/>
              </a:pPr>
              <a:t>11/18/2009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9EB785B-4C87-492C-966B-DE43F2907D7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EFA05A4-3FE9-40C2-8575-20B6B4109F24}" type="datetimeFigureOut">
              <a:rPr lang="en-US"/>
              <a:pPr>
                <a:defRPr/>
              </a:pPr>
              <a:t>11/18/2009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DD40E4-48DA-4F3A-BF47-AD79A7CED1A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8A83A35-1A13-4C37-BC79-26851B7EF6CF}" type="datetimeFigureOut">
              <a:rPr lang="en-US"/>
              <a:pPr>
                <a:defRPr/>
              </a:pPr>
              <a:t>11/18/2009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194862C-45A9-43E1-B145-60ADBDE03D2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weather.msfc.nasa.gov/sport/training/LMA/launcher.html" TargetMode="Externa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6.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wmf"/><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weather.msfc.nasa.gov/sport/training/MODIS_fog_training/launcher.html" TargetMode="Externa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pic>
        <p:nvPicPr>
          <p:cNvPr id="2050" name="Picture 3" descr="globe.jpg"/>
          <p:cNvPicPr>
            <a:picLocks noChangeAspect="1"/>
          </p:cNvPicPr>
          <p:nvPr/>
        </p:nvPicPr>
        <p:blipFill>
          <a:blip r:embed="rId3" cstate="print"/>
          <a:srcRect/>
          <a:stretch>
            <a:fillRect/>
          </a:stretch>
        </p:blipFill>
        <p:spPr bwMode="auto">
          <a:xfrm>
            <a:off x="0" y="0"/>
            <a:ext cx="9144000" cy="6069013"/>
          </a:xfrm>
          <a:prstGeom prst="rect">
            <a:avLst/>
          </a:prstGeom>
          <a:noFill/>
          <a:ln w="9525">
            <a:noFill/>
            <a:miter lim="800000"/>
            <a:headEnd/>
            <a:tailEnd/>
          </a:ln>
        </p:spPr>
      </p:pic>
      <p:sp>
        <p:nvSpPr>
          <p:cNvPr id="2051" name="Title 1"/>
          <p:cNvSpPr>
            <a:spLocks noGrp="1"/>
          </p:cNvSpPr>
          <p:nvPr>
            <p:ph type="ctrTitle"/>
          </p:nvPr>
        </p:nvSpPr>
        <p:spPr>
          <a:xfrm>
            <a:off x="990600" y="2130425"/>
            <a:ext cx="7162800" cy="993775"/>
          </a:xfrm>
        </p:spPr>
        <p:txBody>
          <a:bodyPr/>
          <a:lstStyle/>
          <a:p>
            <a:pPr eaLnBrk="1" hangingPunct="1"/>
            <a:r>
              <a:rPr lang="en-US" smtClean="0"/>
              <a:t>Product Training</a:t>
            </a:r>
          </a:p>
        </p:txBody>
      </p:sp>
      <p:sp>
        <p:nvSpPr>
          <p:cNvPr id="3" name="Subtitle 2"/>
          <p:cNvSpPr>
            <a:spLocks noGrp="1"/>
          </p:cNvSpPr>
          <p:nvPr>
            <p:ph type="subTitle" idx="1"/>
          </p:nvPr>
        </p:nvSpPr>
        <p:spPr>
          <a:xfrm>
            <a:off x="304800" y="4267200"/>
            <a:ext cx="8458200" cy="1143000"/>
          </a:xfrm>
        </p:spPr>
        <p:txBody>
          <a:bodyPr rtlCol="0">
            <a:normAutofit/>
          </a:bodyPr>
          <a:lstStyle/>
          <a:p>
            <a:pPr eaLnBrk="1" fontAlgn="auto" hangingPunct="1">
              <a:spcAft>
                <a:spcPts val="0"/>
              </a:spcAft>
              <a:defRPr/>
            </a:pPr>
            <a:r>
              <a:rPr lang="en-US" sz="2600" dirty="0" smtClean="0">
                <a:solidFill>
                  <a:schemeClr val="tx1">
                    <a:lumMod val="75000"/>
                    <a:lumOff val="25000"/>
                  </a:schemeClr>
                </a:solidFill>
              </a:rPr>
              <a:t>Fifth Meeting of the Science Advisory Committee</a:t>
            </a:r>
          </a:p>
          <a:p>
            <a:pPr eaLnBrk="1" fontAlgn="auto" hangingPunct="1">
              <a:spcAft>
                <a:spcPts val="0"/>
              </a:spcAft>
              <a:defRPr/>
            </a:pPr>
            <a:r>
              <a:rPr lang="en-US" sz="1800" dirty="0" smtClean="0">
                <a:solidFill>
                  <a:schemeClr val="tx1">
                    <a:lumMod val="75000"/>
                    <a:lumOff val="25000"/>
                  </a:schemeClr>
                </a:solidFill>
              </a:rPr>
              <a:t>18-20 November, 2009</a:t>
            </a:r>
          </a:p>
        </p:txBody>
      </p:sp>
      <p:sp>
        <p:nvSpPr>
          <p:cNvPr id="6" name="TextBox 5"/>
          <p:cNvSpPr txBox="1"/>
          <p:nvPr/>
        </p:nvSpPr>
        <p:spPr>
          <a:xfrm>
            <a:off x="2667000" y="3363913"/>
            <a:ext cx="3824288" cy="492125"/>
          </a:xfrm>
          <a:prstGeom prst="rect">
            <a:avLst/>
          </a:prstGeom>
          <a:noFill/>
        </p:spPr>
        <p:txBody>
          <a:bodyPr wrap="none">
            <a:spAutoFit/>
          </a:bodyPr>
          <a:lstStyle/>
          <a:p>
            <a:pPr>
              <a:defRPr/>
            </a:pPr>
            <a:r>
              <a:rPr lang="en-US" sz="2600">
                <a:latin typeface="+mj-lt"/>
              </a:rPr>
              <a:t>Kevin Fuell, Geoffrey Stano</a:t>
            </a:r>
            <a:endParaRPr lang="en-US" sz="2600" dirty="0">
              <a:latin typeface="+mj-lt"/>
            </a:endParaRPr>
          </a:p>
        </p:txBody>
      </p:sp>
      <p:grpSp>
        <p:nvGrpSpPr>
          <p:cNvPr id="2054" name="Group 13"/>
          <p:cNvGrpSpPr>
            <a:grpSpLocks/>
          </p:cNvGrpSpPr>
          <p:nvPr/>
        </p:nvGrpSpPr>
        <p:grpSpPr bwMode="auto">
          <a:xfrm>
            <a:off x="0" y="6143625"/>
            <a:ext cx="9086850" cy="714375"/>
            <a:chOff x="0" y="6143625"/>
            <a:chExt cx="9086850" cy="714375"/>
          </a:xfrm>
        </p:grpSpPr>
        <p:pic>
          <p:nvPicPr>
            <p:cNvPr id="2056" name="Picture 4" descr="sportredblue.gif"/>
            <p:cNvPicPr>
              <a:picLocks noChangeAspect="1"/>
            </p:cNvPicPr>
            <p:nvPr/>
          </p:nvPicPr>
          <p:blipFill>
            <a:blip r:embed="rId4" cstate="print"/>
            <a:srcRect/>
            <a:stretch>
              <a:fillRect/>
            </a:stretch>
          </p:blipFill>
          <p:spPr bwMode="auto">
            <a:xfrm>
              <a:off x="0" y="6209772"/>
              <a:ext cx="2286000" cy="648228"/>
            </a:xfrm>
            <a:prstGeom prst="rect">
              <a:avLst/>
            </a:prstGeom>
            <a:noFill/>
            <a:ln w="9525">
              <a:noFill/>
              <a:miter lim="800000"/>
              <a:headEnd/>
              <a:tailEnd/>
            </a:ln>
          </p:spPr>
        </p:pic>
        <p:pic>
          <p:nvPicPr>
            <p:cNvPr id="2057" name="Picture 6" descr="nasa.gif"/>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2058" name="Group 11"/>
            <p:cNvGrpSpPr>
              <a:grpSpLocks/>
            </p:cNvGrpSpPr>
            <p:nvPr/>
          </p:nvGrpSpPr>
          <p:grpSpPr bwMode="auto">
            <a:xfrm>
              <a:off x="2286000" y="6525768"/>
              <a:ext cx="5784521" cy="179832"/>
              <a:chOff x="2514600" y="5916168"/>
              <a:chExt cx="5784521" cy="179832"/>
            </a:xfrm>
          </p:grpSpPr>
          <p:sp>
            <p:nvSpPr>
              <p:cNvPr id="2060"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2061"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2062"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1"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sp>
        <p:nvSpPr>
          <p:cNvPr id="13" name="TextBox 12"/>
          <p:cNvSpPr txBox="1"/>
          <p:nvPr/>
        </p:nvSpPr>
        <p:spPr>
          <a:xfrm>
            <a:off x="1600200" y="5486400"/>
            <a:ext cx="5902325" cy="369888"/>
          </a:xfrm>
          <a:prstGeom prst="rect">
            <a:avLst/>
          </a:prstGeom>
          <a:noFill/>
        </p:spPr>
        <p:txBody>
          <a:bodyPr wrap="none">
            <a:spAutoFit/>
          </a:bodyPr>
          <a:lstStyle/>
          <a:p>
            <a:pPr>
              <a:defRPr/>
            </a:pPr>
            <a:r>
              <a:rPr lang="en-US" dirty="0">
                <a:solidFill>
                  <a:schemeClr val="bg1">
                    <a:lumMod val="50000"/>
                  </a:schemeClr>
                </a:solidFill>
                <a:latin typeface="+mn-lt"/>
              </a:rPr>
              <a:t>National Space Science and Technology Center, Huntsville, AL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7"/>
          <p:cNvGrpSpPr>
            <a:grpSpLocks/>
          </p:cNvGrpSpPr>
          <p:nvPr/>
        </p:nvGrpSpPr>
        <p:grpSpPr bwMode="auto">
          <a:xfrm>
            <a:off x="0" y="6143625"/>
            <a:ext cx="9086850" cy="714375"/>
            <a:chOff x="0" y="6143625"/>
            <a:chExt cx="9086850" cy="714375"/>
          </a:xfrm>
        </p:grpSpPr>
        <p:pic>
          <p:nvPicPr>
            <p:cNvPr id="11273" name="Picture 4" descr="sportredblue.gif"/>
            <p:cNvPicPr>
              <a:picLocks noChangeAspect="1"/>
            </p:cNvPicPr>
            <p:nvPr/>
          </p:nvPicPr>
          <p:blipFill>
            <a:blip r:embed="rId2" cstate="print"/>
            <a:srcRect/>
            <a:stretch>
              <a:fillRect/>
            </a:stretch>
          </p:blipFill>
          <p:spPr bwMode="auto">
            <a:xfrm>
              <a:off x="0" y="6209772"/>
              <a:ext cx="2286000" cy="648228"/>
            </a:xfrm>
            <a:prstGeom prst="rect">
              <a:avLst/>
            </a:prstGeom>
            <a:noFill/>
            <a:ln w="9525">
              <a:noFill/>
              <a:miter lim="800000"/>
              <a:headEnd/>
              <a:tailEnd/>
            </a:ln>
          </p:spPr>
        </p:pic>
        <p:pic>
          <p:nvPicPr>
            <p:cNvPr id="11274" name="Picture 9" descr="nasa.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11275" name="Group 11"/>
            <p:cNvGrpSpPr>
              <a:grpSpLocks/>
            </p:cNvGrpSpPr>
            <p:nvPr/>
          </p:nvGrpSpPr>
          <p:grpSpPr bwMode="auto">
            <a:xfrm>
              <a:off x="2286000" y="6525768"/>
              <a:ext cx="5784521" cy="179832"/>
              <a:chOff x="2514600" y="5916168"/>
              <a:chExt cx="5784521" cy="179832"/>
            </a:xfrm>
          </p:grpSpPr>
          <p:sp>
            <p:nvSpPr>
              <p:cNvPr id="11277"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11278"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11279"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2"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sp>
        <p:nvSpPr>
          <p:cNvPr id="11267" name="Title 15"/>
          <p:cNvSpPr>
            <a:spLocks noGrp="1"/>
          </p:cNvSpPr>
          <p:nvPr>
            <p:ph type="title"/>
          </p:nvPr>
        </p:nvSpPr>
        <p:spPr/>
        <p:txBody>
          <a:bodyPr/>
          <a:lstStyle/>
          <a:p>
            <a:pPr eaLnBrk="1" hangingPunct="1"/>
            <a:r>
              <a:rPr lang="en-US" smtClean="0"/>
              <a:t>Total Lightning Training I</a:t>
            </a:r>
          </a:p>
        </p:txBody>
      </p:sp>
      <p:sp>
        <p:nvSpPr>
          <p:cNvPr id="11268" name="Content Placeholder 16"/>
          <p:cNvSpPr>
            <a:spLocks noGrp="1"/>
          </p:cNvSpPr>
          <p:nvPr>
            <p:ph idx="1"/>
          </p:nvPr>
        </p:nvSpPr>
        <p:spPr>
          <a:xfrm>
            <a:off x="457200" y="1600200"/>
            <a:ext cx="4114800" cy="4525963"/>
          </a:xfrm>
        </p:spPr>
        <p:txBody>
          <a:bodyPr/>
          <a:lstStyle/>
          <a:p>
            <a:pPr eaLnBrk="1" hangingPunct="1"/>
            <a:r>
              <a:rPr lang="en-US" sz="2000" smtClean="0"/>
              <a:t>Stems from delivering presentations during several site visits</a:t>
            </a:r>
          </a:p>
          <a:p>
            <a:pPr lvl="1" eaLnBrk="1" hangingPunct="1"/>
            <a:r>
              <a:rPr lang="en-US" sz="1600" smtClean="0"/>
              <a:t>Crafted from user discussions and examples</a:t>
            </a:r>
          </a:p>
          <a:p>
            <a:pPr eaLnBrk="1" hangingPunct="1"/>
            <a:r>
              <a:rPr lang="en-US" sz="2000" smtClean="0"/>
              <a:t>Educates users of CG vs total lightning</a:t>
            </a:r>
          </a:p>
          <a:p>
            <a:pPr lvl="1" eaLnBrk="1" hangingPunct="1"/>
            <a:r>
              <a:rPr lang="en-US" sz="1600" smtClean="0"/>
              <a:t>What is “source density”?</a:t>
            </a:r>
          </a:p>
          <a:p>
            <a:pPr eaLnBrk="1" hangingPunct="1"/>
            <a:r>
              <a:rPr lang="en-US" sz="2000" smtClean="0"/>
              <a:t>Describes applications</a:t>
            </a:r>
          </a:p>
          <a:p>
            <a:pPr eaLnBrk="1" hangingPunct="1"/>
            <a:r>
              <a:rPr lang="en-US" sz="2000" smtClean="0"/>
              <a:t>Uses total lightning with radar</a:t>
            </a:r>
          </a:p>
          <a:p>
            <a:pPr eaLnBrk="1" hangingPunct="1"/>
            <a:r>
              <a:rPr lang="en-US" sz="2000" smtClean="0"/>
              <a:t>~15 minutes</a:t>
            </a:r>
          </a:p>
          <a:p>
            <a:pPr lvl="1" eaLnBrk="1" hangingPunct="1"/>
            <a:endParaRPr lang="en-US" sz="1600" smtClean="0"/>
          </a:p>
        </p:txBody>
      </p:sp>
      <p:sp>
        <p:nvSpPr>
          <p:cNvPr id="13" name="Content Placeholder 16"/>
          <p:cNvSpPr txBox="1">
            <a:spLocks/>
          </p:cNvSpPr>
          <p:nvPr/>
        </p:nvSpPr>
        <p:spPr bwMode="auto">
          <a:xfrm>
            <a:off x="5181600" y="1617663"/>
            <a:ext cx="3276600" cy="668337"/>
          </a:xfrm>
          <a:prstGeom prst="rect">
            <a:avLst/>
          </a:prstGeom>
          <a:noFill/>
          <a:ln w="9525">
            <a:noFill/>
            <a:miter lim="800000"/>
            <a:headEnd/>
            <a:tailEnd/>
          </a:ln>
        </p:spPr>
        <p:txBody>
          <a:bodyPr/>
          <a:lstStyle/>
          <a:p>
            <a:pPr marL="342900" indent="-342900">
              <a:spcBef>
                <a:spcPct val="20000"/>
              </a:spcBef>
              <a:defRPr/>
            </a:pPr>
            <a:r>
              <a:rPr lang="en-US" sz="2000">
                <a:latin typeface="+mn-lt"/>
              </a:rPr>
              <a:t>Demo page 6 and 8</a:t>
            </a:r>
          </a:p>
          <a:p>
            <a:pPr marL="742950" lvl="1" indent="-285750">
              <a:spcBef>
                <a:spcPct val="20000"/>
              </a:spcBef>
              <a:buFont typeface="Arial" charset="0"/>
              <a:buChar char="–"/>
              <a:defRPr/>
            </a:pPr>
            <a:endParaRPr lang="en-US" sz="1600">
              <a:latin typeface="+mn-lt"/>
            </a:endParaRPr>
          </a:p>
        </p:txBody>
      </p:sp>
      <p:pic>
        <p:nvPicPr>
          <p:cNvPr id="11270" name="Picture 13" descr="TL training pg8.png"/>
          <p:cNvPicPr>
            <a:picLocks noChangeAspect="1"/>
          </p:cNvPicPr>
          <p:nvPr/>
        </p:nvPicPr>
        <p:blipFill>
          <a:blip r:embed="rId4" cstate="print"/>
          <a:srcRect/>
          <a:stretch>
            <a:fillRect/>
          </a:stretch>
        </p:blipFill>
        <p:spPr bwMode="auto">
          <a:xfrm>
            <a:off x="4464050" y="2286000"/>
            <a:ext cx="2509838" cy="1841500"/>
          </a:xfrm>
          <a:prstGeom prst="rect">
            <a:avLst/>
          </a:prstGeom>
          <a:noFill/>
          <a:ln w="9525">
            <a:noFill/>
            <a:miter lim="800000"/>
            <a:headEnd/>
            <a:tailEnd/>
          </a:ln>
        </p:spPr>
      </p:pic>
      <p:pic>
        <p:nvPicPr>
          <p:cNvPr id="11271" name="Picture 14" descr="TL training pg6.png"/>
          <p:cNvPicPr>
            <a:picLocks noChangeAspect="1"/>
          </p:cNvPicPr>
          <p:nvPr/>
        </p:nvPicPr>
        <p:blipFill>
          <a:blip r:embed="rId5" cstate="print"/>
          <a:srcRect/>
          <a:stretch>
            <a:fillRect/>
          </a:stretch>
        </p:blipFill>
        <p:spPr bwMode="auto">
          <a:xfrm>
            <a:off x="6324600" y="3429000"/>
            <a:ext cx="2509838" cy="1841500"/>
          </a:xfrm>
          <a:prstGeom prst="rect">
            <a:avLst/>
          </a:prstGeom>
          <a:noFill/>
          <a:ln w="9525">
            <a:noFill/>
            <a:miter lim="800000"/>
            <a:headEnd/>
            <a:tailEnd/>
          </a:ln>
        </p:spPr>
      </p:pic>
      <p:sp>
        <p:nvSpPr>
          <p:cNvPr id="11272" name="TextBox 15"/>
          <p:cNvSpPr txBox="1">
            <a:spLocks noChangeArrowheads="1"/>
          </p:cNvSpPr>
          <p:nvPr/>
        </p:nvSpPr>
        <p:spPr bwMode="auto">
          <a:xfrm>
            <a:off x="2514600" y="5562600"/>
            <a:ext cx="6553200" cy="369888"/>
          </a:xfrm>
          <a:prstGeom prst="rect">
            <a:avLst/>
          </a:prstGeom>
          <a:noFill/>
          <a:ln w="9525">
            <a:noFill/>
            <a:miter lim="800000"/>
            <a:headEnd/>
            <a:tailEnd/>
          </a:ln>
        </p:spPr>
        <p:txBody>
          <a:bodyPr>
            <a:spAutoFit/>
          </a:bodyPr>
          <a:lstStyle/>
          <a:p>
            <a:r>
              <a:rPr lang="en-US">
                <a:hlinkClick r:id="rId6"/>
              </a:rPr>
              <a:t>http://weather.msfc.nasa.gov/sport/training/LMA/launcher.html</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7"/>
          <p:cNvGrpSpPr>
            <a:grpSpLocks/>
          </p:cNvGrpSpPr>
          <p:nvPr/>
        </p:nvGrpSpPr>
        <p:grpSpPr bwMode="auto">
          <a:xfrm>
            <a:off x="0" y="6143625"/>
            <a:ext cx="9086850" cy="714375"/>
            <a:chOff x="0" y="6143625"/>
            <a:chExt cx="9086850" cy="714375"/>
          </a:xfrm>
        </p:grpSpPr>
        <p:pic>
          <p:nvPicPr>
            <p:cNvPr id="12295" name="Picture 4" descr="sportredblue.gif"/>
            <p:cNvPicPr>
              <a:picLocks noChangeAspect="1"/>
            </p:cNvPicPr>
            <p:nvPr/>
          </p:nvPicPr>
          <p:blipFill>
            <a:blip r:embed="rId2" cstate="print"/>
            <a:srcRect/>
            <a:stretch>
              <a:fillRect/>
            </a:stretch>
          </p:blipFill>
          <p:spPr bwMode="auto">
            <a:xfrm>
              <a:off x="0" y="6209772"/>
              <a:ext cx="2286000" cy="648228"/>
            </a:xfrm>
            <a:prstGeom prst="rect">
              <a:avLst/>
            </a:prstGeom>
            <a:noFill/>
            <a:ln w="9525">
              <a:noFill/>
              <a:miter lim="800000"/>
              <a:headEnd/>
              <a:tailEnd/>
            </a:ln>
          </p:spPr>
        </p:pic>
        <p:pic>
          <p:nvPicPr>
            <p:cNvPr id="12296" name="Picture 9" descr="nasa.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12297" name="Group 11"/>
            <p:cNvGrpSpPr>
              <a:grpSpLocks/>
            </p:cNvGrpSpPr>
            <p:nvPr/>
          </p:nvGrpSpPr>
          <p:grpSpPr bwMode="auto">
            <a:xfrm>
              <a:off x="2286000" y="6525768"/>
              <a:ext cx="5784521" cy="179832"/>
              <a:chOff x="2514600" y="5916168"/>
              <a:chExt cx="5784521" cy="179832"/>
            </a:xfrm>
          </p:grpSpPr>
          <p:sp>
            <p:nvSpPr>
              <p:cNvPr id="12299"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12300"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12301"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2"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sp>
        <p:nvSpPr>
          <p:cNvPr id="12291" name="Title 15"/>
          <p:cNvSpPr>
            <a:spLocks noGrp="1"/>
          </p:cNvSpPr>
          <p:nvPr>
            <p:ph type="title"/>
          </p:nvPr>
        </p:nvSpPr>
        <p:spPr/>
        <p:txBody>
          <a:bodyPr/>
          <a:lstStyle/>
          <a:p>
            <a:pPr eaLnBrk="1" hangingPunct="1"/>
            <a:r>
              <a:rPr lang="en-US" smtClean="0"/>
              <a:t>Total Lightning Training II</a:t>
            </a:r>
          </a:p>
        </p:txBody>
      </p:sp>
      <p:sp>
        <p:nvSpPr>
          <p:cNvPr id="12292" name="Content Placeholder 16"/>
          <p:cNvSpPr>
            <a:spLocks noGrp="1"/>
          </p:cNvSpPr>
          <p:nvPr>
            <p:ph idx="1"/>
          </p:nvPr>
        </p:nvSpPr>
        <p:spPr>
          <a:xfrm>
            <a:off x="457200" y="1600200"/>
            <a:ext cx="4114800" cy="4525963"/>
          </a:xfrm>
        </p:spPr>
        <p:txBody>
          <a:bodyPr/>
          <a:lstStyle/>
          <a:p>
            <a:pPr eaLnBrk="1" hangingPunct="1"/>
            <a:r>
              <a:rPr lang="en-US" sz="2000" smtClean="0"/>
              <a:t>Work in progress</a:t>
            </a:r>
          </a:p>
          <a:p>
            <a:pPr eaLnBrk="1" hangingPunct="1"/>
            <a:r>
              <a:rPr lang="en-US" sz="2000" smtClean="0"/>
              <a:t>More detailed cases of using “source density” product – simulation/scenario based</a:t>
            </a:r>
          </a:p>
          <a:p>
            <a:pPr lvl="1" eaLnBrk="1" hangingPunct="1"/>
            <a:r>
              <a:rPr lang="en-US" sz="1600" smtClean="0"/>
              <a:t>First CG</a:t>
            </a:r>
          </a:p>
          <a:p>
            <a:pPr lvl="1" eaLnBrk="1" hangingPunct="1"/>
            <a:r>
              <a:rPr lang="en-US" sz="1600" smtClean="0"/>
              <a:t>Classic severe wx</a:t>
            </a:r>
          </a:p>
          <a:p>
            <a:pPr lvl="1" eaLnBrk="1" hangingPunct="1"/>
            <a:r>
              <a:rPr lang="en-US" sz="1600" smtClean="0"/>
              <a:t>Marginal severe to non-warning event</a:t>
            </a:r>
          </a:p>
          <a:p>
            <a:pPr eaLnBrk="1" hangingPunct="1"/>
            <a:r>
              <a:rPr lang="en-US" sz="2000" smtClean="0"/>
              <a:t>Examples from WES cases by HUN will be used in module</a:t>
            </a:r>
          </a:p>
        </p:txBody>
      </p:sp>
      <p:pic>
        <p:nvPicPr>
          <p:cNvPr id="12293" name="Picture 2" descr="Z:\chris.darden\WES Cases\April 1, 2008\0746UTC_4panel.png"/>
          <p:cNvPicPr>
            <a:picLocks noChangeAspect="1" noChangeArrowheads="1"/>
          </p:cNvPicPr>
          <p:nvPr/>
        </p:nvPicPr>
        <p:blipFill>
          <a:blip r:embed="rId4" cstate="print"/>
          <a:srcRect l="6076" t="8440" b="2336"/>
          <a:stretch>
            <a:fillRect/>
          </a:stretch>
        </p:blipFill>
        <p:spPr bwMode="auto">
          <a:xfrm>
            <a:off x="4711700" y="1981200"/>
            <a:ext cx="4127500" cy="3124200"/>
          </a:xfrm>
          <a:prstGeom prst="rect">
            <a:avLst/>
          </a:prstGeom>
          <a:noFill/>
          <a:ln w="9525">
            <a:solidFill>
              <a:schemeClr val="tx1"/>
            </a:solidFill>
            <a:miter lim="800000"/>
            <a:headEnd/>
            <a:tailEnd/>
          </a:ln>
        </p:spPr>
      </p:pic>
      <p:sp>
        <p:nvSpPr>
          <p:cNvPr id="21" name="Text Box 7_1"/>
          <p:cNvSpPr txBox="1">
            <a:spLocks noChangeArrowheads="1"/>
          </p:cNvSpPr>
          <p:nvPr/>
        </p:nvSpPr>
        <p:spPr bwMode="auto">
          <a:xfrm>
            <a:off x="4572000" y="1538288"/>
            <a:ext cx="4495800" cy="442912"/>
          </a:xfrm>
          <a:prstGeom prst="roundRect">
            <a:avLst/>
          </a:prstGeom>
          <a:solidFill>
            <a:schemeClr val="tx2">
              <a:lumMod val="75000"/>
            </a:schemeClr>
          </a:solidFill>
          <a:ln w="19050">
            <a:solidFill>
              <a:schemeClr val="accent1">
                <a:lumMod val="75000"/>
              </a:schemeClr>
            </a:solidFill>
            <a:miter lim="800000"/>
            <a:headEnd/>
            <a:tailEnd/>
          </a:ln>
        </p:spPr>
        <p:txBody>
          <a:bodyPr>
            <a:spAutoFit/>
          </a:bodyPr>
          <a:lstStyle/>
          <a:p>
            <a:pPr algn="ctr">
              <a:spcBef>
                <a:spcPct val="50000"/>
              </a:spcBef>
              <a:defRPr/>
            </a:pPr>
            <a:r>
              <a:rPr lang="en-US" sz="2000">
                <a:solidFill>
                  <a:schemeClr val="bg1">
                    <a:lumMod val="85000"/>
                  </a:schemeClr>
                </a:solidFill>
                <a:latin typeface="Candara" pitchFamily="34" charset="0"/>
              </a:rPr>
              <a:t>Source density, VIL, Reflectivity 0.5, 1.3</a:t>
            </a:r>
            <a:endParaRPr lang="en-US" sz="2000" dirty="0">
              <a:solidFill>
                <a:schemeClr val="bg1">
                  <a:lumMod val="85000"/>
                </a:schemeClr>
              </a:solidFill>
              <a:latin typeface="Candar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7"/>
          <p:cNvGrpSpPr>
            <a:grpSpLocks/>
          </p:cNvGrpSpPr>
          <p:nvPr/>
        </p:nvGrpSpPr>
        <p:grpSpPr bwMode="auto">
          <a:xfrm>
            <a:off x="0" y="6172200"/>
            <a:ext cx="9086850" cy="714375"/>
            <a:chOff x="0" y="6143625"/>
            <a:chExt cx="9086850" cy="714375"/>
          </a:xfrm>
        </p:grpSpPr>
        <p:pic>
          <p:nvPicPr>
            <p:cNvPr id="13335" name="Picture 4" descr="sportredblue.gif"/>
            <p:cNvPicPr>
              <a:picLocks noChangeAspect="1"/>
            </p:cNvPicPr>
            <p:nvPr/>
          </p:nvPicPr>
          <p:blipFill>
            <a:blip r:embed="rId2" cstate="print"/>
            <a:srcRect/>
            <a:stretch>
              <a:fillRect/>
            </a:stretch>
          </p:blipFill>
          <p:spPr bwMode="auto">
            <a:xfrm>
              <a:off x="0" y="6209772"/>
              <a:ext cx="2286000" cy="648228"/>
            </a:xfrm>
            <a:prstGeom prst="rect">
              <a:avLst/>
            </a:prstGeom>
            <a:noFill/>
            <a:ln w="9525">
              <a:noFill/>
              <a:miter lim="800000"/>
              <a:headEnd/>
              <a:tailEnd/>
            </a:ln>
          </p:spPr>
        </p:pic>
        <p:pic>
          <p:nvPicPr>
            <p:cNvPr id="13336" name="Picture 9" descr="nasa.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13337" name="Group 11"/>
            <p:cNvGrpSpPr>
              <a:grpSpLocks/>
            </p:cNvGrpSpPr>
            <p:nvPr/>
          </p:nvGrpSpPr>
          <p:grpSpPr bwMode="auto">
            <a:xfrm>
              <a:off x="2286000" y="6525768"/>
              <a:ext cx="5784521" cy="179832"/>
              <a:chOff x="2514600" y="5916168"/>
              <a:chExt cx="5784521" cy="179832"/>
            </a:xfrm>
          </p:grpSpPr>
          <p:sp>
            <p:nvSpPr>
              <p:cNvPr id="13339"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13340"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13341"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2"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pic>
        <p:nvPicPr>
          <p:cNvPr id="13315" name="Picture 3" descr="4Panel_LightningLeadTime"/>
          <p:cNvPicPr>
            <a:picLocks noChangeAspect="1" noChangeArrowheads="1"/>
          </p:cNvPicPr>
          <p:nvPr/>
        </p:nvPicPr>
        <p:blipFill>
          <a:blip r:embed="rId4" cstate="print"/>
          <a:srcRect l="9656" t="8621" r="2069"/>
          <a:stretch>
            <a:fillRect/>
          </a:stretch>
        </p:blipFill>
        <p:spPr bwMode="auto">
          <a:xfrm>
            <a:off x="685800" y="1020763"/>
            <a:ext cx="7620000" cy="5076825"/>
          </a:xfrm>
          <a:prstGeom prst="rect">
            <a:avLst/>
          </a:prstGeom>
          <a:noFill/>
          <a:ln w="9525">
            <a:solidFill>
              <a:schemeClr val="tx1"/>
            </a:solidFill>
            <a:miter lim="800000"/>
            <a:headEnd/>
            <a:tailEnd/>
          </a:ln>
        </p:spPr>
      </p:pic>
      <p:sp>
        <p:nvSpPr>
          <p:cNvPr id="14" name="Line 4"/>
          <p:cNvSpPr>
            <a:spLocks noChangeShapeType="1"/>
          </p:cNvSpPr>
          <p:nvPr/>
        </p:nvSpPr>
        <p:spPr bwMode="auto">
          <a:xfrm flipH="1" flipV="1">
            <a:off x="3124200" y="2544763"/>
            <a:ext cx="914400" cy="685800"/>
          </a:xfrm>
          <a:prstGeom prst="line">
            <a:avLst/>
          </a:prstGeom>
          <a:noFill/>
          <a:ln w="44450">
            <a:solidFill>
              <a:schemeClr val="accent3">
                <a:lumMod val="20000"/>
                <a:lumOff val="80000"/>
              </a:schemeClr>
            </a:solidFill>
            <a:round/>
            <a:headEnd/>
            <a:tailEnd type="triangle" w="med" len="med"/>
          </a:ln>
        </p:spPr>
        <p:txBody>
          <a:bodyPr/>
          <a:lstStyle/>
          <a:p>
            <a:pPr>
              <a:defRPr/>
            </a:pPr>
            <a:endParaRPr lang="en-US"/>
          </a:p>
        </p:txBody>
      </p:sp>
      <p:sp>
        <p:nvSpPr>
          <p:cNvPr id="15" name="Line 5"/>
          <p:cNvSpPr>
            <a:spLocks noChangeShapeType="1"/>
          </p:cNvSpPr>
          <p:nvPr/>
        </p:nvSpPr>
        <p:spPr bwMode="auto">
          <a:xfrm flipH="1" flipV="1">
            <a:off x="3048000" y="4830763"/>
            <a:ext cx="914400" cy="685800"/>
          </a:xfrm>
          <a:prstGeom prst="line">
            <a:avLst/>
          </a:prstGeom>
          <a:noFill/>
          <a:ln w="44450">
            <a:solidFill>
              <a:schemeClr val="bg1">
                <a:lumMod val="95000"/>
              </a:schemeClr>
            </a:solidFill>
            <a:round/>
            <a:headEnd/>
            <a:tailEnd type="triangle" w="med" len="med"/>
          </a:ln>
        </p:spPr>
        <p:txBody>
          <a:bodyPr/>
          <a:lstStyle/>
          <a:p>
            <a:pPr>
              <a:defRPr/>
            </a:pPr>
            <a:endParaRPr lang="en-US"/>
          </a:p>
        </p:txBody>
      </p:sp>
      <p:sp>
        <p:nvSpPr>
          <p:cNvPr id="16" name="Line 6"/>
          <p:cNvSpPr>
            <a:spLocks noChangeShapeType="1"/>
          </p:cNvSpPr>
          <p:nvPr/>
        </p:nvSpPr>
        <p:spPr bwMode="auto">
          <a:xfrm flipH="1" flipV="1">
            <a:off x="6858000" y="4754563"/>
            <a:ext cx="838200" cy="609600"/>
          </a:xfrm>
          <a:prstGeom prst="line">
            <a:avLst/>
          </a:prstGeom>
          <a:noFill/>
          <a:ln w="44450">
            <a:solidFill>
              <a:schemeClr val="bg1">
                <a:lumMod val="95000"/>
              </a:schemeClr>
            </a:solidFill>
            <a:round/>
            <a:headEnd/>
            <a:tailEnd type="triangle" w="med" len="med"/>
          </a:ln>
        </p:spPr>
        <p:txBody>
          <a:bodyPr/>
          <a:lstStyle/>
          <a:p>
            <a:pPr>
              <a:defRPr/>
            </a:pPr>
            <a:endParaRPr lang="en-US"/>
          </a:p>
        </p:txBody>
      </p:sp>
      <p:sp>
        <p:nvSpPr>
          <p:cNvPr id="17" name="Text Box 7"/>
          <p:cNvSpPr txBox="1">
            <a:spLocks noChangeArrowheads="1"/>
          </p:cNvSpPr>
          <p:nvPr/>
        </p:nvSpPr>
        <p:spPr bwMode="auto">
          <a:xfrm>
            <a:off x="3048000" y="3181350"/>
            <a:ext cx="2971800" cy="442913"/>
          </a:xfrm>
          <a:prstGeom prst="roundRect">
            <a:avLst/>
          </a:prstGeom>
          <a:solidFill>
            <a:schemeClr val="tx2">
              <a:lumMod val="75000"/>
            </a:schemeClr>
          </a:solidFill>
          <a:ln w="19050">
            <a:solidFill>
              <a:schemeClr val="accent1">
                <a:lumMod val="75000"/>
              </a:schemeClr>
            </a:solidFill>
            <a:miter lim="800000"/>
            <a:headEnd/>
            <a:tailEnd/>
          </a:ln>
        </p:spPr>
        <p:txBody>
          <a:bodyPr>
            <a:spAutoFit/>
          </a:bodyPr>
          <a:lstStyle/>
          <a:p>
            <a:pPr algn="ctr">
              <a:spcBef>
                <a:spcPct val="50000"/>
              </a:spcBef>
              <a:defRPr/>
            </a:pPr>
            <a:r>
              <a:rPr lang="en-US" sz="2000" dirty="0">
                <a:solidFill>
                  <a:schemeClr val="bg1">
                    <a:lumMod val="85000"/>
                  </a:schemeClr>
                </a:solidFill>
                <a:latin typeface="Candara" pitchFamily="34" charset="0"/>
              </a:rPr>
              <a:t>Developing Convection</a:t>
            </a:r>
          </a:p>
        </p:txBody>
      </p:sp>
      <p:sp>
        <p:nvSpPr>
          <p:cNvPr id="18" name="Text Box 8"/>
          <p:cNvSpPr txBox="1">
            <a:spLocks noChangeArrowheads="1"/>
          </p:cNvSpPr>
          <p:nvPr/>
        </p:nvSpPr>
        <p:spPr bwMode="auto">
          <a:xfrm>
            <a:off x="2133600" y="5592763"/>
            <a:ext cx="2286000" cy="442912"/>
          </a:xfrm>
          <a:prstGeom prst="roundRect">
            <a:avLst/>
          </a:prstGeom>
          <a:solidFill>
            <a:schemeClr val="tx2">
              <a:lumMod val="75000"/>
            </a:schemeClr>
          </a:solidFill>
          <a:ln w="19050">
            <a:solidFill>
              <a:schemeClr val="accent1">
                <a:lumMod val="75000"/>
              </a:schemeClr>
            </a:solidFill>
            <a:miter lim="800000"/>
            <a:headEnd/>
            <a:tailEnd/>
          </a:ln>
        </p:spPr>
        <p:txBody>
          <a:bodyPr>
            <a:spAutoFit/>
          </a:bodyPr>
          <a:lstStyle/>
          <a:p>
            <a:pPr algn="ctr">
              <a:spcBef>
                <a:spcPct val="50000"/>
              </a:spcBef>
              <a:defRPr/>
            </a:pPr>
            <a:r>
              <a:rPr lang="en-US" sz="2000" dirty="0">
                <a:solidFill>
                  <a:schemeClr val="bg1">
                    <a:lumMod val="85000"/>
                  </a:schemeClr>
                </a:solidFill>
                <a:latin typeface="Candara" pitchFamily="34" charset="0"/>
              </a:rPr>
              <a:t>No CGs observed</a:t>
            </a:r>
          </a:p>
        </p:txBody>
      </p:sp>
      <p:sp>
        <p:nvSpPr>
          <p:cNvPr id="19" name="Text Box 9"/>
          <p:cNvSpPr txBox="1">
            <a:spLocks noChangeArrowheads="1"/>
          </p:cNvSpPr>
          <p:nvPr/>
        </p:nvSpPr>
        <p:spPr bwMode="auto">
          <a:xfrm>
            <a:off x="5638800" y="5592763"/>
            <a:ext cx="2590800" cy="442912"/>
          </a:xfrm>
          <a:prstGeom prst="roundRect">
            <a:avLst/>
          </a:prstGeom>
          <a:solidFill>
            <a:schemeClr val="tx2">
              <a:lumMod val="75000"/>
            </a:schemeClr>
          </a:solidFill>
          <a:ln w="19050">
            <a:solidFill>
              <a:schemeClr val="accent1">
                <a:lumMod val="75000"/>
              </a:schemeClr>
            </a:solidFill>
            <a:miter lim="800000"/>
            <a:headEnd/>
            <a:tailEnd/>
          </a:ln>
        </p:spPr>
        <p:txBody>
          <a:bodyPr>
            <a:spAutoFit/>
          </a:bodyPr>
          <a:lstStyle/>
          <a:p>
            <a:pPr algn="ctr">
              <a:spcBef>
                <a:spcPct val="50000"/>
              </a:spcBef>
              <a:defRPr/>
            </a:pPr>
            <a:r>
              <a:rPr lang="en-US" sz="2000" dirty="0">
                <a:solidFill>
                  <a:schemeClr val="bg1">
                    <a:lumMod val="85000"/>
                  </a:schemeClr>
                </a:solidFill>
                <a:latin typeface="Candara" pitchFamily="34" charset="0"/>
              </a:rPr>
              <a:t>10-20 LMA sources</a:t>
            </a:r>
          </a:p>
        </p:txBody>
      </p:sp>
      <p:sp>
        <p:nvSpPr>
          <p:cNvPr id="20" name="Oval 9"/>
          <p:cNvSpPr>
            <a:spLocks noChangeArrowheads="1"/>
          </p:cNvSpPr>
          <p:nvPr/>
        </p:nvSpPr>
        <p:spPr bwMode="auto">
          <a:xfrm>
            <a:off x="6096000" y="4144963"/>
            <a:ext cx="838200" cy="1066800"/>
          </a:xfrm>
          <a:prstGeom prst="ellipse">
            <a:avLst/>
          </a:prstGeom>
          <a:solidFill>
            <a:schemeClr val="tx1">
              <a:alpha val="10196"/>
            </a:schemeClr>
          </a:solidFill>
          <a:ln w="9525" algn="ctr">
            <a:solidFill>
              <a:schemeClr val="accent3">
                <a:lumMod val="20000"/>
                <a:lumOff val="80000"/>
              </a:schemeClr>
            </a:solidFill>
            <a:round/>
            <a:headEnd/>
            <a:tailEnd/>
          </a:ln>
        </p:spPr>
        <p:txBody>
          <a:bodyPr/>
          <a:lstStyle/>
          <a:p>
            <a:pPr>
              <a:defRPr/>
            </a:pPr>
            <a:endParaRPr lang="en-US"/>
          </a:p>
        </p:txBody>
      </p:sp>
      <p:sp>
        <p:nvSpPr>
          <p:cNvPr id="21" name="Oval 10"/>
          <p:cNvSpPr>
            <a:spLocks noChangeArrowheads="1"/>
          </p:cNvSpPr>
          <p:nvPr/>
        </p:nvSpPr>
        <p:spPr bwMode="auto">
          <a:xfrm>
            <a:off x="7315200" y="3840163"/>
            <a:ext cx="533400" cy="609600"/>
          </a:xfrm>
          <a:prstGeom prst="ellipse">
            <a:avLst/>
          </a:prstGeom>
          <a:solidFill>
            <a:schemeClr val="tx1">
              <a:alpha val="10196"/>
            </a:schemeClr>
          </a:solidFill>
          <a:ln w="9525" algn="ctr">
            <a:solidFill>
              <a:schemeClr val="accent3">
                <a:lumMod val="20000"/>
                <a:lumOff val="80000"/>
              </a:schemeClr>
            </a:solidFill>
            <a:round/>
            <a:headEnd/>
            <a:tailEnd/>
          </a:ln>
        </p:spPr>
        <p:txBody>
          <a:bodyPr/>
          <a:lstStyle/>
          <a:p>
            <a:pPr>
              <a:defRPr/>
            </a:pPr>
            <a:endParaRPr lang="en-US"/>
          </a:p>
        </p:txBody>
      </p:sp>
      <p:sp>
        <p:nvSpPr>
          <p:cNvPr id="22" name="Oval 9"/>
          <p:cNvSpPr>
            <a:spLocks noChangeArrowheads="1"/>
          </p:cNvSpPr>
          <p:nvPr/>
        </p:nvSpPr>
        <p:spPr bwMode="auto">
          <a:xfrm>
            <a:off x="2286000" y="4221163"/>
            <a:ext cx="838200" cy="1066800"/>
          </a:xfrm>
          <a:prstGeom prst="ellipse">
            <a:avLst/>
          </a:prstGeom>
          <a:solidFill>
            <a:schemeClr val="tx1">
              <a:alpha val="10196"/>
            </a:schemeClr>
          </a:solidFill>
          <a:ln w="9525" algn="ctr">
            <a:solidFill>
              <a:schemeClr val="accent3">
                <a:lumMod val="20000"/>
                <a:lumOff val="80000"/>
              </a:schemeClr>
            </a:solidFill>
            <a:round/>
            <a:headEnd/>
            <a:tailEnd/>
          </a:ln>
        </p:spPr>
        <p:txBody>
          <a:bodyPr/>
          <a:lstStyle/>
          <a:p>
            <a:pPr>
              <a:defRPr/>
            </a:pPr>
            <a:endParaRPr lang="en-US"/>
          </a:p>
        </p:txBody>
      </p:sp>
      <p:sp>
        <p:nvSpPr>
          <p:cNvPr id="23" name="Oval 10"/>
          <p:cNvSpPr>
            <a:spLocks noChangeArrowheads="1"/>
          </p:cNvSpPr>
          <p:nvPr/>
        </p:nvSpPr>
        <p:spPr bwMode="auto">
          <a:xfrm>
            <a:off x="3429000" y="3840163"/>
            <a:ext cx="533400" cy="609600"/>
          </a:xfrm>
          <a:prstGeom prst="ellipse">
            <a:avLst/>
          </a:prstGeom>
          <a:solidFill>
            <a:schemeClr val="tx1">
              <a:alpha val="10196"/>
            </a:schemeClr>
          </a:solidFill>
          <a:ln w="9525" algn="ctr">
            <a:solidFill>
              <a:schemeClr val="accent3">
                <a:lumMod val="20000"/>
                <a:lumOff val="80000"/>
              </a:schemeClr>
            </a:solidFill>
            <a:round/>
            <a:headEnd/>
            <a:tailEnd/>
          </a:ln>
        </p:spPr>
        <p:txBody>
          <a:bodyPr/>
          <a:lstStyle/>
          <a:p>
            <a:pPr>
              <a:defRPr/>
            </a:pPr>
            <a:endParaRPr lang="en-US"/>
          </a:p>
        </p:txBody>
      </p:sp>
      <p:sp>
        <p:nvSpPr>
          <p:cNvPr id="24" name="Oval 9"/>
          <p:cNvSpPr>
            <a:spLocks noChangeArrowheads="1"/>
          </p:cNvSpPr>
          <p:nvPr/>
        </p:nvSpPr>
        <p:spPr bwMode="auto">
          <a:xfrm>
            <a:off x="2286000" y="1782763"/>
            <a:ext cx="838200" cy="1066800"/>
          </a:xfrm>
          <a:prstGeom prst="ellipse">
            <a:avLst/>
          </a:prstGeom>
          <a:solidFill>
            <a:schemeClr val="tx1">
              <a:alpha val="10196"/>
            </a:schemeClr>
          </a:solidFill>
          <a:ln w="9525" algn="ctr">
            <a:solidFill>
              <a:schemeClr val="accent3">
                <a:lumMod val="20000"/>
                <a:lumOff val="80000"/>
              </a:schemeClr>
            </a:solidFill>
            <a:round/>
            <a:headEnd/>
            <a:tailEnd/>
          </a:ln>
        </p:spPr>
        <p:txBody>
          <a:bodyPr/>
          <a:lstStyle/>
          <a:p>
            <a:pPr>
              <a:defRPr/>
            </a:pPr>
            <a:endParaRPr lang="en-US"/>
          </a:p>
        </p:txBody>
      </p:sp>
      <p:sp>
        <p:nvSpPr>
          <p:cNvPr id="25" name="Oval 10"/>
          <p:cNvSpPr>
            <a:spLocks noChangeArrowheads="1"/>
          </p:cNvSpPr>
          <p:nvPr/>
        </p:nvSpPr>
        <p:spPr bwMode="auto">
          <a:xfrm>
            <a:off x="3429000" y="1401763"/>
            <a:ext cx="533400" cy="609600"/>
          </a:xfrm>
          <a:prstGeom prst="ellipse">
            <a:avLst/>
          </a:prstGeom>
          <a:solidFill>
            <a:schemeClr val="tx1">
              <a:alpha val="10196"/>
            </a:schemeClr>
          </a:solidFill>
          <a:ln w="9525" algn="ctr">
            <a:solidFill>
              <a:schemeClr val="accent3">
                <a:lumMod val="20000"/>
                <a:lumOff val="80000"/>
              </a:schemeClr>
            </a:solidFill>
            <a:round/>
            <a:headEnd/>
            <a:tailEnd/>
          </a:ln>
        </p:spPr>
        <p:txBody>
          <a:bodyPr/>
          <a:lstStyle/>
          <a:p>
            <a:pPr>
              <a:defRPr/>
            </a:pPr>
            <a:endParaRPr lang="en-US"/>
          </a:p>
        </p:txBody>
      </p:sp>
      <p:sp>
        <p:nvSpPr>
          <p:cNvPr id="26" name="Oval 9"/>
          <p:cNvSpPr>
            <a:spLocks noChangeArrowheads="1"/>
          </p:cNvSpPr>
          <p:nvPr/>
        </p:nvSpPr>
        <p:spPr bwMode="auto">
          <a:xfrm>
            <a:off x="6172200" y="1706563"/>
            <a:ext cx="838200" cy="1066800"/>
          </a:xfrm>
          <a:prstGeom prst="ellipse">
            <a:avLst/>
          </a:prstGeom>
          <a:solidFill>
            <a:schemeClr val="tx1">
              <a:alpha val="10196"/>
            </a:schemeClr>
          </a:solidFill>
          <a:ln w="9525" algn="ctr">
            <a:solidFill>
              <a:schemeClr val="accent3">
                <a:lumMod val="20000"/>
                <a:lumOff val="80000"/>
              </a:schemeClr>
            </a:solidFill>
            <a:round/>
            <a:headEnd/>
            <a:tailEnd/>
          </a:ln>
        </p:spPr>
        <p:txBody>
          <a:bodyPr/>
          <a:lstStyle/>
          <a:p>
            <a:pPr>
              <a:defRPr/>
            </a:pPr>
            <a:endParaRPr lang="en-US"/>
          </a:p>
        </p:txBody>
      </p:sp>
      <p:sp>
        <p:nvSpPr>
          <p:cNvPr id="27" name="Oval 10"/>
          <p:cNvSpPr>
            <a:spLocks noChangeArrowheads="1"/>
          </p:cNvSpPr>
          <p:nvPr/>
        </p:nvSpPr>
        <p:spPr bwMode="auto">
          <a:xfrm>
            <a:off x="7315200" y="1325563"/>
            <a:ext cx="533400" cy="609600"/>
          </a:xfrm>
          <a:prstGeom prst="ellipse">
            <a:avLst/>
          </a:prstGeom>
          <a:solidFill>
            <a:schemeClr val="tx1">
              <a:alpha val="10196"/>
            </a:schemeClr>
          </a:solidFill>
          <a:ln w="9525" algn="ctr">
            <a:solidFill>
              <a:schemeClr val="accent3">
                <a:lumMod val="20000"/>
                <a:lumOff val="80000"/>
              </a:schemeClr>
            </a:solidFill>
            <a:round/>
            <a:headEnd/>
            <a:tailEnd/>
          </a:ln>
        </p:spPr>
        <p:txBody>
          <a:bodyPr/>
          <a:lstStyle/>
          <a:p>
            <a:pPr>
              <a:defRPr/>
            </a:pPr>
            <a:endParaRPr lang="en-US"/>
          </a:p>
        </p:txBody>
      </p:sp>
      <p:sp>
        <p:nvSpPr>
          <p:cNvPr id="28" name="Line 6"/>
          <p:cNvSpPr>
            <a:spLocks noChangeShapeType="1"/>
          </p:cNvSpPr>
          <p:nvPr/>
        </p:nvSpPr>
        <p:spPr bwMode="auto">
          <a:xfrm flipH="1" flipV="1">
            <a:off x="7696200" y="4525963"/>
            <a:ext cx="152400" cy="838200"/>
          </a:xfrm>
          <a:prstGeom prst="line">
            <a:avLst/>
          </a:prstGeom>
          <a:noFill/>
          <a:ln w="44450">
            <a:solidFill>
              <a:schemeClr val="bg1">
                <a:lumMod val="95000"/>
              </a:schemeClr>
            </a:solidFill>
            <a:round/>
            <a:headEnd/>
            <a:tailEnd type="triangle" w="med" len="med"/>
          </a:ln>
        </p:spPr>
        <p:txBody>
          <a:bodyPr/>
          <a:lstStyle/>
          <a:p>
            <a:pPr>
              <a:defRPr/>
            </a:pPr>
            <a:endParaRPr lang="en-US"/>
          </a:p>
        </p:txBody>
      </p:sp>
      <p:sp>
        <p:nvSpPr>
          <p:cNvPr id="29" name="Line 6"/>
          <p:cNvSpPr>
            <a:spLocks noChangeShapeType="1"/>
          </p:cNvSpPr>
          <p:nvPr/>
        </p:nvSpPr>
        <p:spPr bwMode="auto">
          <a:xfrm flipH="1" flipV="1">
            <a:off x="3810000" y="2087563"/>
            <a:ext cx="152400" cy="838200"/>
          </a:xfrm>
          <a:prstGeom prst="line">
            <a:avLst/>
          </a:prstGeom>
          <a:noFill/>
          <a:ln w="44450">
            <a:solidFill>
              <a:schemeClr val="accent3">
                <a:lumMod val="20000"/>
                <a:lumOff val="80000"/>
              </a:schemeClr>
            </a:solidFill>
            <a:round/>
            <a:headEnd/>
            <a:tailEnd type="triangle" w="med" len="med"/>
          </a:ln>
        </p:spPr>
        <p:txBody>
          <a:bodyPr/>
          <a:lstStyle/>
          <a:p>
            <a:pPr>
              <a:defRPr/>
            </a:pPr>
            <a:endParaRPr lang="en-US"/>
          </a:p>
        </p:txBody>
      </p:sp>
      <p:sp>
        <p:nvSpPr>
          <p:cNvPr id="30" name="Line 6"/>
          <p:cNvSpPr>
            <a:spLocks noChangeShapeType="1"/>
          </p:cNvSpPr>
          <p:nvPr/>
        </p:nvSpPr>
        <p:spPr bwMode="auto">
          <a:xfrm flipH="1" flipV="1">
            <a:off x="3810000" y="4525963"/>
            <a:ext cx="152400" cy="838200"/>
          </a:xfrm>
          <a:prstGeom prst="line">
            <a:avLst/>
          </a:prstGeom>
          <a:noFill/>
          <a:ln w="44450">
            <a:solidFill>
              <a:schemeClr val="bg1">
                <a:lumMod val="95000"/>
              </a:schemeClr>
            </a:solidFill>
            <a:round/>
            <a:headEnd/>
            <a:tailEnd type="triangle" w="med" len="med"/>
          </a:ln>
        </p:spPr>
        <p:txBody>
          <a:bodyPr/>
          <a:lstStyle/>
          <a:p>
            <a:pPr>
              <a:defRPr/>
            </a:pPr>
            <a:endParaRPr lang="en-US"/>
          </a:p>
        </p:txBody>
      </p:sp>
      <p:sp>
        <p:nvSpPr>
          <p:cNvPr id="31" name="Text Box 9"/>
          <p:cNvSpPr txBox="1">
            <a:spLocks noChangeArrowheads="1"/>
          </p:cNvSpPr>
          <p:nvPr/>
        </p:nvSpPr>
        <p:spPr bwMode="auto">
          <a:xfrm>
            <a:off x="6934200" y="914400"/>
            <a:ext cx="1524000" cy="442913"/>
          </a:xfrm>
          <a:prstGeom prst="roundRect">
            <a:avLst/>
          </a:prstGeom>
          <a:solidFill>
            <a:schemeClr val="tx2">
              <a:lumMod val="75000"/>
            </a:schemeClr>
          </a:solidFill>
          <a:ln w="19050">
            <a:solidFill>
              <a:schemeClr val="accent1">
                <a:lumMod val="75000"/>
              </a:schemeClr>
            </a:solidFill>
            <a:miter lim="800000"/>
            <a:headEnd/>
            <a:tailEnd/>
          </a:ln>
        </p:spPr>
        <p:txBody>
          <a:bodyPr>
            <a:spAutoFit/>
          </a:bodyPr>
          <a:lstStyle/>
          <a:p>
            <a:pPr algn="ctr">
              <a:spcBef>
                <a:spcPct val="50000"/>
              </a:spcBef>
              <a:defRPr/>
            </a:pPr>
            <a:r>
              <a:rPr lang="en-US" sz="2000" dirty="0">
                <a:solidFill>
                  <a:schemeClr val="bg1">
                    <a:lumMod val="85000"/>
                  </a:schemeClr>
                </a:solidFill>
                <a:latin typeface="Candara" pitchFamily="34" charset="0"/>
              </a:rPr>
              <a:t>0409 UTC</a:t>
            </a:r>
          </a:p>
        </p:txBody>
      </p:sp>
      <p:sp>
        <p:nvSpPr>
          <p:cNvPr id="13334" name="Title 15"/>
          <p:cNvSpPr>
            <a:spLocks noGrp="1"/>
          </p:cNvSpPr>
          <p:nvPr>
            <p:ph type="title"/>
          </p:nvPr>
        </p:nvSpPr>
        <p:spPr>
          <a:xfrm>
            <a:off x="533400" y="-152400"/>
            <a:ext cx="8229600" cy="1143000"/>
          </a:xfrm>
        </p:spPr>
        <p:txBody>
          <a:bodyPr/>
          <a:lstStyle/>
          <a:p>
            <a:pPr eaLnBrk="1" hangingPunct="1"/>
            <a:r>
              <a:rPr lang="en-US" smtClean="0"/>
              <a:t>Total Lightning Training II</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 descr="4Panel_LightningLeadTime2"/>
          <p:cNvPicPr>
            <a:picLocks noChangeAspect="1" noChangeArrowheads="1"/>
          </p:cNvPicPr>
          <p:nvPr/>
        </p:nvPicPr>
        <p:blipFill>
          <a:blip r:embed="rId2" cstate="print"/>
          <a:srcRect l="9311" t="8621" r="2414" b="3448"/>
          <a:stretch>
            <a:fillRect/>
          </a:stretch>
        </p:blipFill>
        <p:spPr bwMode="auto">
          <a:xfrm>
            <a:off x="685800" y="960438"/>
            <a:ext cx="7620000" cy="4953000"/>
          </a:xfrm>
          <a:prstGeom prst="rect">
            <a:avLst/>
          </a:prstGeom>
          <a:noFill/>
          <a:ln w="9525">
            <a:solidFill>
              <a:schemeClr val="tx1">
                <a:lumMod val="95000"/>
              </a:schemeClr>
            </a:solidFill>
            <a:miter lim="800000"/>
            <a:headEnd/>
            <a:tailEnd/>
          </a:ln>
        </p:spPr>
      </p:pic>
      <p:sp>
        <p:nvSpPr>
          <p:cNvPr id="35" name="Line 4"/>
          <p:cNvSpPr>
            <a:spLocks noChangeShapeType="1"/>
          </p:cNvSpPr>
          <p:nvPr/>
        </p:nvSpPr>
        <p:spPr bwMode="auto">
          <a:xfrm flipH="1" flipV="1">
            <a:off x="2909888" y="4930775"/>
            <a:ext cx="747712" cy="582613"/>
          </a:xfrm>
          <a:prstGeom prst="line">
            <a:avLst/>
          </a:prstGeom>
          <a:noFill/>
          <a:ln w="44450">
            <a:solidFill>
              <a:schemeClr val="accent3">
                <a:lumMod val="20000"/>
                <a:lumOff val="80000"/>
              </a:schemeClr>
            </a:solidFill>
            <a:round/>
            <a:headEnd/>
            <a:tailEnd type="triangle" w="med" len="med"/>
          </a:ln>
        </p:spPr>
        <p:txBody>
          <a:bodyPr/>
          <a:lstStyle/>
          <a:p>
            <a:pPr>
              <a:defRPr/>
            </a:pPr>
            <a:endParaRPr lang="en-US"/>
          </a:p>
        </p:txBody>
      </p:sp>
      <p:sp>
        <p:nvSpPr>
          <p:cNvPr id="36" name="Oval 5"/>
          <p:cNvSpPr>
            <a:spLocks noChangeArrowheads="1"/>
          </p:cNvSpPr>
          <p:nvPr/>
        </p:nvSpPr>
        <p:spPr bwMode="auto">
          <a:xfrm>
            <a:off x="2149475" y="4189413"/>
            <a:ext cx="822325" cy="1019175"/>
          </a:xfrm>
          <a:prstGeom prst="ellipse">
            <a:avLst/>
          </a:prstGeom>
          <a:solidFill>
            <a:schemeClr val="tx1">
              <a:alpha val="10196"/>
            </a:schemeClr>
          </a:solidFill>
          <a:ln w="9525" algn="ctr">
            <a:solidFill>
              <a:schemeClr val="accent3">
                <a:lumMod val="20000"/>
                <a:lumOff val="80000"/>
              </a:schemeClr>
            </a:solidFill>
            <a:round/>
            <a:headEnd/>
            <a:tailEnd/>
          </a:ln>
        </p:spPr>
        <p:txBody>
          <a:bodyPr/>
          <a:lstStyle/>
          <a:p>
            <a:pPr>
              <a:defRPr/>
            </a:pPr>
            <a:endParaRPr lang="en-US"/>
          </a:p>
        </p:txBody>
      </p:sp>
      <p:sp>
        <p:nvSpPr>
          <p:cNvPr id="37" name="Oval 6"/>
          <p:cNvSpPr>
            <a:spLocks noChangeArrowheads="1"/>
          </p:cNvSpPr>
          <p:nvPr/>
        </p:nvSpPr>
        <p:spPr bwMode="auto">
          <a:xfrm>
            <a:off x="3505200" y="3863975"/>
            <a:ext cx="523875" cy="582613"/>
          </a:xfrm>
          <a:prstGeom prst="ellipse">
            <a:avLst/>
          </a:prstGeom>
          <a:solidFill>
            <a:schemeClr val="tx1">
              <a:alpha val="10196"/>
            </a:schemeClr>
          </a:solidFill>
          <a:ln w="9525" algn="ctr">
            <a:solidFill>
              <a:schemeClr val="accent3">
                <a:lumMod val="20000"/>
                <a:lumOff val="80000"/>
              </a:schemeClr>
            </a:solidFill>
            <a:round/>
            <a:headEnd/>
            <a:tailEnd/>
          </a:ln>
        </p:spPr>
        <p:txBody>
          <a:bodyPr/>
          <a:lstStyle/>
          <a:p>
            <a:pPr>
              <a:defRPr/>
            </a:pPr>
            <a:endParaRPr lang="en-US"/>
          </a:p>
        </p:txBody>
      </p:sp>
      <p:sp>
        <p:nvSpPr>
          <p:cNvPr id="38" name="Oval 9"/>
          <p:cNvSpPr>
            <a:spLocks noChangeArrowheads="1"/>
          </p:cNvSpPr>
          <p:nvPr/>
        </p:nvSpPr>
        <p:spPr bwMode="auto">
          <a:xfrm>
            <a:off x="6096000" y="4084638"/>
            <a:ext cx="838200" cy="1066800"/>
          </a:xfrm>
          <a:prstGeom prst="ellipse">
            <a:avLst/>
          </a:prstGeom>
          <a:solidFill>
            <a:schemeClr val="tx1">
              <a:alpha val="10196"/>
            </a:schemeClr>
          </a:solidFill>
          <a:ln w="9525" algn="ctr">
            <a:solidFill>
              <a:schemeClr val="accent3">
                <a:lumMod val="20000"/>
                <a:lumOff val="80000"/>
              </a:schemeClr>
            </a:solidFill>
            <a:round/>
            <a:headEnd/>
            <a:tailEnd/>
          </a:ln>
        </p:spPr>
        <p:txBody>
          <a:bodyPr/>
          <a:lstStyle/>
          <a:p>
            <a:pPr>
              <a:defRPr/>
            </a:pPr>
            <a:endParaRPr lang="en-US"/>
          </a:p>
        </p:txBody>
      </p:sp>
      <p:sp>
        <p:nvSpPr>
          <p:cNvPr id="39" name="Oval 10"/>
          <p:cNvSpPr>
            <a:spLocks noChangeArrowheads="1"/>
          </p:cNvSpPr>
          <p:nvPr/>
        </p:nvSpPr>
        <p:spPr bwMode="auto">
          <a:xfrm>
            <a:off x="7315200" y="3779838"/>
            <a:ext cx="533400" cy="609600"/>
          </a:xfrm>
          <a:prstGeom prst="ellipse">
            <a:avLst/>
          </a:prstGeom>
          <a:solidFill>
            <a:schemeClr val="tx1">
              <a:alpha val="10196"/>
            </a:schemeClr>
          </a:solidFill>
          <a:ln w="9525" algn="ctr">
            <a:solidFill>
              <a:schemeClr val="accent3">
                <a:lumMod val="20000"/>
                <a:lumOff val="80000"/>
              </a:schemeClr>
            </a:solidFill>
            <a:round/>
            <a:headEnd/>
            <a:tailEnd/>
          </a:ln>
        </p:spPr>
        <p:txBody>
          <a:bodyPr/>
          <a:lstStyle/>
          <a:p>
            <a:pPr>
              <a:defRPr/>
            </a:pPr>
            <a:endParaRPr lang="en-US"/>
          </a:p>
        </p:txBody>
      </p:sp>
      <p:sp>
        <p:nvSpPr>
          <p:cNvPr id="40" name="Oval 9"/>
          <p:cNvSpPr>
            <a:spLocks noChangeArrowheads="1"/>
          </p:cNvSpPr>
          <p:nvPr/>
        </p:nvSpPr>
        <p:spPr bwMode="auto">
          <a:xfrm>
            <a:off x="2286000" y="1722438"/>
            <a:ext cx="838200" cy="1066800"/>
          </a:xfrm>
          <a:prstGeom prst="ellipse">
            <a:avLst/>
          </a:prstGeom>
          <a:solidFill>
            <a:schemeClr val="tx1">
              <a:alpha val="10196"/>
            </a:schemeClr>
          </a:solidFill>
          <a:ln w="9525" algn="ctr">
            <a:solidFill>
              <a:schemeClr val="accent3">
                <a:lumMod val="20000"/>
                <a:lumOff val="80000"/>
              </a:schemeClr>
            </a:solidFill>
            <a:round/>
            <a:headEnd/>
            <a:tailEnd/>
          </a:ln>
        </p:spPr>
        <p:txBody>
          <a:bodyPr/>
          <a:lstStyle/>
          <a:p>
            <a:pPr>
              <a:defRPr/>
            </a:pPr>
            <a:endParaRPr lang="en-US"/>
          </a:p>
        </p:txBody>
      </p:sp>
      <p:sp>
        <p:nvSpPr>
          <p:cNvPr id="41" name="Oval 10"/>
          <p:cNvSpPr>
            <a:spLocks noChangeArrowheads="1"/>
          </p:cNvSpPr>
          <p:nvPr/>
        </p:nvSpPr>
        <p:spPr bwMode="auto">
          <a:xfrm>
            <a:off x="3429000" y="1341438"/>
            <a:ext cx="533400" cy="609600"/>
          </a:xfrm>
          <a:prstGeom prst="ellipse">
            <a:avLst/>
          </a:prstGeom>
          <a:solidFill>
            <a:schemeClr val="tx1">
              <a:alpha val="10196"/>
            </a:schemeClr>
          </a:solidFill>
          <a:ln w="9525" algn="ctr">
            <a:solidFill>
              <a:schemeClr val="accent3">
                <a:lumMod val="20000"/>
                <a:lumOff val="80000"/>
              </a:schemeClr>
            </a:solidFill>
            <a:round/>
            <a:headEnd/>
            <a:tailEnd/>
          </a:ln>
        </p:spPr>
        <p:txBody>
          <a:bodyPr/>
          <a:lstStyle/>
          <a:p>
            <a:pPr>
              <a:defRPr/>
            </a:pPr>
            <a:endParaRPr lang="en-US"/>
          </a:p>
        </p:txBody>
      </p:sp>
      <p:sp>
        <p:nvSpPr>
          <p:cNvPr id="42" name="Oval 9"/>
          <p:cNvSpPr>
            <a:spLocks noChangeArrowheads="1"/>
          </p:cNvSpPr>
          <p:nvPr/>
        </p:nvSpPr>
        <p:spPr bwMode="auto">
          <a:xfrm>
            <a:off x="6172200" y="1646238"/>
            <a:ext cx="838200" cy="1066800"/>
          </a:xfrm>
          <a:prstGeom prst="ellipse">
            <a:avLst/>
          </a:prstGeom>
          <a:solidFill>
            <a:schemeClr val="tx1">
              <a:alpha val="10196"/>
            </a:schemeClr>
          </a:solidFill>
          <a:ln w="9525" algn="ctr">
            <a:solidFill>
              <a:schemeClr val="accent3">
                <a:lumMod val="20000"/>
                <a:lumOff val="80000"/>
              </a:schemeClr>
            </a:solidFill>
            <a:round/>
            <a:headEnd/>
            <a:tailEnd/>
          </a:ln>
        </p:spPr>
        <p:txBody>
          <a:bodyPr/>
          <a:lstStyle/>
          <a:p>
            <a:pPr>
              <a:defRPr/>
            </a:pPr>
            <a:endParaRPr lang="en-US"/>
          </a:p>
        </p:txBody>
      </p:sp>
      <p:sp>
        <p:nvSpPr>
          <p:cNvPr id="43" name="Oval 10"/>
          <p:cNvSpPr>
            <a:spLocks noChangeArrowheads="1"/>
          </p:cNvSpPr>
          <p:nvPr/>
        </p:nvSpPr>
        <p:spPr bwMode="auto">
          <a:xfrm>
            <a:off x="7315200" y="1265238"/>
            <a:ext cx="533400" cy="609600"/>
          </a:xfrm>
          <a:prstGeom prst="ellipse">
            <a:avLst/>
          </a:prstGeom>
          <a:solidFill>
            <a:schemeClr val="tx1">
              <a:alpha val="10196"/>
            </a:schemeClr>
          </a:solidFill>
          <a:ln w="9525" algn="ctr">
            <a:solidFill>
              <a:schemeClr val="accent3">
                <a:lumMod val="20000"/>
                <a:lumOff val="80000"/>
              </a:schemeClr>
            </a:solidFill>
            <a:round/>
            <a:headEnd/>
            <a:tailEnd/>
          </a:ln>
        </p:spPr>
        <p:txBody>
          <a:bodyPr/>
          <a:lstStyle/>
          <a:p>
            <a:pPr>
              <a:defRPr/>
            </a:pPr>
            <a:endParaRPr lang="en-US"/>
          </a:p>
        </p:txBody>
      </p:sp>
      <p:sp>
        <p:nvSpPr>
          <p:cNvPr id="44" name="Text Box 7"/>
          <p:cNvSpPr txBox="1">
            <a:spLocks noChangeArrowheads="1"/>
          </p:cNvSpPr>
          <p:nvPr/>
        </p:nvSpPr>
        <p:spPr bwMode="auto">
          <a:xfrm>
            <a:off x="3733800" y="5313363"/>
            <a:ext cx="3810000" cy="782637"/>
          </a:xfrm>
          <a:prstGeom prst="roundRect">
            <a:avLst/>
          </a:prstGeom>
          <a:solidFill>
            <a:schemeClr val="tx2">
              <a:lumMod val="75000"/>
            </a:schemeClr>
          </a:solidFill>
          <a:ln w="19050">
            <a:solidFill>
              <a:schemeClr val="accent1">
                <a:lumMod val="75000"/>
              </a:schemeClr>
            </a:solidFill>
            <a:miter lim="800000"/>
            <a:headEnd/>
            <a:tailEnd/>
          </a:ln>
        </p:spPr>
        <p:txBody>
          <a:bodyPr>
            <a:spAutoFit/>
          </a:bodyPr>
          <a:lstStyle/>
          <a:p>
            <a:pPr algn="ctr">
              <a:spcBef>
                <a:spcPct val="50000"/>
              </a:spcBef>
              <a:defRPr/>
            </a:pPr>
            <a:r>
              <a:rPr lang="en-US" sz="2000" dirty="0">
                <a:solidFill>
                  <a:schemeClr val="bg1">
                    <a:lumMod val="85000"/>
                  </a:schemeClr>
                </a:solidFill>
                <a:latin typeface="Candara" pitchFamily="34" charset="0"/>
              </a:rPr>
              <a:t>Notice CG activity where there was none previously</a:t>
            </a:r>
          </a:p>
        </p:txBody>
      </p:sp>
      <p:sp>
        <p:nvSpPr>
          <p:cNvPr id="45" name="Line 4"/>
          <p:cNvSpPr>
            <a:spLocks noChangeShapeType="1"/>
          </p:cNvSpPr>
          <p:nvPr/>
        </p:nvSpPr>
        <p:spPr bwMode="auto">
          <a:xfrm flipH="1" flipV="1">
            <a:off x="3886200" y="4465638"/>
            <a:ext cx="381000" cy="533400"/>
          </a:xfrm>
          <a:prstGeom prst="line">
            <a:avLst/>
          </a:prstGeom>
          <a:noFill/>
          <a:ln w="44450">
            <a:solidFill>
              <a:schemeClr val="accent3">
                <a:lumMod val="20000"/>
                <a:lumOff val="80000"/>
              </a:schemeClr>
            </a:solidFill>
            <a:round/>
            <a:headEnd/>
            <a:tailEnd type="triangle" w="med" len="med"/>
          </a:ln>
        </p:spPr>
        <p:txBody>
          <a:bodyPr/>
          <a:lstStyle/>
          <a:p>
            <a:pPr>
              <a:defRPr/>
            </a:pPr>
            <a:endParaRPr lang="en-US"/>
          </a:p>
        </p:txBody>
      </p:sp>
      <p:sp>
        <p:nvSpPr>
          <p:cNvPr id="46" name="Text Box 9"/>
          <p:cNvSpPr txBox="1">
            <a:spLocks noChangeArrowheads="1"/>
          </p:cNvSpPr>
          <p:nvPr/>
        </p:nvSpPr>
        <p:spPr bwMode="auto">
          <a:xfrm>
            <a:off x="6934200" y="838200"/>
            <a:ext cx="1524000" cy="442913"/>
          </a:xfrm>
          <a:prstGeom prst="roundRect">
            <a:avLst/>
          </a:prstGeom>
          <a:solidFill>
            <a:schemeClr val="tx2">
              <a:lumMod val="75000"/>
            </a:schemeClr>
          </a:solidFill>
          <a:ln w="19050">
            <a:solidFill>
              <a:schemeClr val="accent1">
                <a:lumMod val="75000"/>
              </a:schemeClr>
            </a:solidFill>
            <a:miter lim="800000"/>
            <a:headEnd/>
            <a:tailEnd/>
          </a:ln>
        </p:spPr>
        <p:txBody>
          <a:bodyPr>
            <a:spAutoFit/>
          </a:bodyPr>
          <a:lstStyle/>
          <a:p>
            <a:pPr algn="ctr">
              <a:spcBef>
                <a:spcPct val="50000"/>
              </a:spcBef>
              <a:defRPr/>
            </a:pPr>
            <a:r>
              <a:rPr lang="en-US" sz="2000" dirty="0">
                <a:solidFill>
                  <a:schemeClr val="bg1">
                    <a:lumMod val="85000"/>
                  </a:schemeClr>
                </a:solidFill>
                <a:latin typeface="Candara" pitchFamily="34" charset="0"/>
              </a:rPr>
              <a:t>0414 UTC</a:t>
            </a:r>
          </a:p>
        </p:txBody>
      </p:sp>
      <p:grpSp>
        <p:nvGrpSpPr>
          <p:cNvPr id="14351" name="Group 7"/>
          <p:cNvGrpSpPr>
            <a:grpSpLocks/>
          </p:cNvGrpSpPr>
          <p:nvPr/>
        </p:nvGrpSpPr>
        <p:grpSpPr bwMode="auto">
          <a:xfrm>
            <a:off x="0" y="6143625"/>
            <a:ext cx="9086850" cy="714375"/>
            <a:chOff x="0" y="6143625"/>
            <a:chExt cx="9086850" cy="714375"/>
          </a:xfrm>
        </p:grpSpPr>
        <p:pic>
          <p:nvPicPr>
            <p:cNvPr id="14353" name="Picture 4" descr="sportredblue.gif"/>
            <p:cNvPicPr>
              <a:picLocks noChangeAspect="1"/>
            </p:cNvPicPr>
            <p:nvPr/>
          </p:nvPicPr>
          <p:blipFill>
            <a:blip r:embed="rId3" cstate="print"/>
            <a:srcRect/>
            <a:stretch>
              <a:fillRect/>
            </a:stretch>
          </p:blipFill>
          <p:spPr bwMode="auto">
            <a:xfrm>
              <a:off x="0" y="6209772"/>
              <a:ext cx="2286000" cy="648228"/>
            </a:xfrm>
            <a:prstGeom prst="rect">
              <a:avLst/>
            </a:prstGeom>
            <a:noFill/>
            <a:ln w="9525">
              <a:noFill/>
              <a:miter lim="800000"/>
              <a:headEnd/>
              <a:tailEnd/>
            </a:ln>
          </p:spPr>
        </p:pic>
        <p:pic>
          <p:nvPicPr>
            <p:cNvPr id="14354" name="Picture 9" descr="nasa.gif"/>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14355" name="Group 11"/>
            <p:cNvGrpSpPr>
              <a:grpSpLocks/>
            </p:cNvGrpSpPr>
            <p:nvPr/>
          </p:nvGrpSpPr>
          <p:grpSpPr bwMode="auto">
            <a:xfrm>
              <a:off x="2286000" y="6525768"/>
              <a:ext cx="5784521" cy="179832"/>
              <a:chOff x="2514600" y="5916168"/>
              <a:chExt cx="5784521" cy="179832"/>
            </a:xfrm>
          </p:grpSpPr>
          <p:sp>
            <p:nvSpPr>
              <p:cNvPr id="14357"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14358"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14359"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51"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sp>
        <p:nvSpPr>
          <p:cNvPr id="55" name="Title 15"/>
          <p:cNvSpPr txBox="1">
            <a:spLocks/>
          </p:cNvSpPr>
          <p:nvPr/>
        </p:nvSpPr>
        <p:spPr bwMode="auto">
          <a:xfrm>
            <a:off x="533400" y="-152400"/>
            <a:ext cx="8229600" cy="1143000"/>
          </a:xfrm>
          <a:prstGeom prst="rect">
            <a:avLst/>
          </a:prstGeom>
          <a:noFill/>
          <a:ln w="9525">
            <a:noFill/>
            <a:miter lim="800000"/>
            <a:headEnd/>
            <a:tailEnd/>
          </a:ln>
        </p:spPr>
        <p:txBody>
          <a:bodyPr anchor="ctr"/>
          <a:lstStyle/>
          <a:p>
            <a:pPr algn="ctr">
              <a:defRPr/>
            </a:pPr>
            <a:r>
              <a:rPr lang="en-US" sz="4400" dirty="0">
                <a:latin typeface="+mj-lt"/>
                <a:ea typeface="+mj-ea"/>
                <a:cs typeface="+mj-cs"/>
              </a:rPr>
              <a:t>Total Lightning Training II</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7"/>
          <p:cNvGrpSpPr>
            <a:grpSpLocks/>
          </p:cNvGrpSpPr>
          <p:nvPr/>
        </p:nvGrpSpPr>
        <p:grpSpPr bwMode="auto">
          <a:xfrm>
            <a:off x="0" y="6143625"/>
            <a:ext cx="9086850" cy="714375"/>
            <a:chOff x="0" y="6143625"/>
            <a:chExt cx="9086850" cy="714375"/>
          </a:xfrm>
        </p:grpSpPr>
        <p:pic>
          <p:nvPicPr>
            <p:cNvPr id="15370" name="Picture 4" descr="sportredblue.gif"/>
            <p:cNvPicPr>
              <a:picLocks noChangeAspect="1"/>
            </p:cNvPicPr>
            <p:nvPr/>
          </p:nvPicPr>
          <p:blipFill>
            <a:blip r:embed="rId2" cstate="print"/>
            <a:srcRect/>
            <a:stretch>
              <a:fillRect/>
            </a:stretch>
          </p:blipFill>
          <p:spPr bwMode="auto">
            <a:xfrm>
              <a:off x="0" y="6209772"/>
              <a:ext cx="2286000" cy="648228"/>
            </a:xfrm>
            <a:prstGeom prst="rect">
              <a:avLst/>
            </a:prstGeom>
            <a:noFill/>
            <a:ln w="9525">
              <a:noFill/>
              <a:miter lim="800000"/>
              <a:headEnd/>
              <a:tailEnd/>
            </a:ln>
          </p:spPr>
        </p:pic>
        <p:pic>
          <p:nvPicPr>
            <p:cNvPr id="15371" name="Picture 9" descr="nasa.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15372" name="Group 11"/>
            <p:cNvGrpSpPr>
              <a:grpSpLocks/>
            </p:cNvGrpSpPr>
            <p:nvPr/>
          </p:nvGrpSpPr>
          <p:grpSpPr bwMode="auto">
            <a:xfrm>
              <a:off x="2286000" y="6525768"/>
              <a:ext cx="5784521" cy="179832"/>
              <a:chOff x="2514600" y="5916168"/>
              <a:chExt cx="5784521" cy="179832"/>
            </a:xfrm>
          </p:grpSpPr>
          <p:sp>
            <p:nvSpPr>
              <p:cNvPr id="15374"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15375"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15376"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2"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sp>
        <p:nvSpPr>
          <p:cNvPr id="15363" name="Title 15"/>
          <p:cNvSpPr>
            <a:spLocks noGrp="1"/>
          </p:cNvSpPr>
          <p:nvPr>
            <p:ph type="title"/>
          </p:nvPr>
        </p:nvSpPr>
        <p:spPr>
          <a:xfrm>
            <a:off x="457200" y="0"/>
            <a:ext cx="8229600" cy="1143000"/>
          </a:xfrm>
        </p:spPr>
        <p:txBody>
          <a:bodyPr/>
          <a:lstStyle/>
          <a:p>
            <a:pPr eaLnBrk="1" hangingPunct="1"/>
            <a:r>
              <a:rPr lang="en-US" smtClean="0"/>
              <a:t>CIRA Blended TPW</a:t>
            </a:r>
          </a:p>
        </p:txBody>
      </p:sp>
      <p:sp>
        <p:nvSpPr>
          <p:cNvPr id="15364" name="Content Placeholder 16"/>
          <p:cNvSpPr>
            <a:spLocks noGrp="1"/>
          </p:cNvSpPr>
          <p:nvPr>
            <p:ph idx="1"/>
          </p:nvPr>
        </p:nvSpPr>
        <p:spPr>
          <a:xfrm>
            <a:off x="457200" y="1447800"/>
            <a:ext cx="4114800" cy="4525963"/>
          </a:xfrm>
        </p:spPr>
        <p:txBody>
          <a:bodyPr/>
          <a:lstStyle/>
          <a:p>
            <a:pPr eaLnBrk="1" hangingPunct="1"/>
            <a:r>
              <a:rPr lang="en-US" sz="2000" smtClean="0"/>
              <a:t>CIRA asked SPoRT to distribute its Blended TPW and associated Anomaly product</a:t>
            </a:r>
          </a:p>
          <a:p>
            <a:pPr eaLnBrk="1" hangingPunct="1"/>
            <a:r>
              <a:rPr lang="en-US" sz="2000" smtClean="0"/>
              <a:t>Several SPoRT WFOs provided feedback of positive value</a:t>
            </a:r>
          </a:p>
          <a:p>
            <a:pPr eaLnBrk="1" hangingPunct="1"/>
            <a:r>
              <a:rPr lang="en-US" sz="2000" smtClean="0"/>
              <a:t>Mutli-agency effort to create training led by SPoRT</a:t>
            </a:r>
          </a:p>
          <a:p>
            <a:pPr lvl="1" eaLnBrk="1" hangingPunct="1"/>
            <a:r>
              <a:rPr lang="en-US" sz="1600" smtClean="0"/>
              <a:t>Product content from CIRA experts </a:t>
            </a:r>
          </a:p>
          <a:p>
            <a:pPr lvl="1" eaLnBrk="1" hangingPunct="1"/>
            <a:r>
              <a:rPr lang="en-US" sz="1600" smtClean="0"/>
              <a:t>Cases from SPoRT users</a:t>
            </a:r>
          </a:p>
          <a:p>
            <a:pPr lvl="1" eaLnBrk="1" hangingPunct="1"/>
            <a:r>
              <a:rPr lang="en-US" sz="1600" smtClean="0"/>
              <a:t>Application from national center uses</a:t>
            </a:r>
          </a:p>
          <a:p>
            <a:pPr eaLnBrk="1" hangingPunct="1"/>
            <a:r>
              <a:rPr lang="en-US" sz="2000" smtClean="0"/>
              <a:t>Module is 30 minutes</a:t>
            </a:r>
          </a:p>
          <a:p>
            <a:pPr eaLnBrk="1" hangingPunct="1"/>
            <a:r>
              <a:rPr lang="en-US" sz="2000" smtClean="0"/>
              <a:t>Working w/ NWS to incorporate in NOAA’s Learning Mgmt System</a:t>
            </a:r>
          </a:p>
        </p:txBody>
      </p:sp>
      <p:sp>
        <p:nvSpPr>
          <p:cNvPr id="15365" name="Text Box 161"/>
          <p:cNvSpPr txBox="1">
            <a:spLocks noChangeArrowheads="1"/>
          </p:cNvSpPr>
          <p:nvPr/>
        </p:nvSpPr>
        <p:spPr bwMode="auto">
          <a:xfrm>
            <a:off x="6629400" y="3154363"/>
            <a:ext cx="2514600" cy="244475"/>
          </a:xfrm>
          <a:prstGeom prst="rect">
            <a:avLst/>
          </a:prstGeom>
          <a:noFill/>
          <a:ln w="9525">
            <a:noFill/>
            <a:miter lim="800000"/>
            <a:headEnd/>
            <a:tailEnd/>
          </a:ln>
        </p:spPr>
        <p:txBody>
          <a:bodyPr>
            <a:spAutoFit/>
          </a:bodyPr>
          <a:lstStyle/>
          <a:p>
            <a:r>
              <a:rPr lang="en-US" sz="1000">
                <a:latin typeface="Calibri" pitchFamily="34" charset="0"/>
              </a:rPr>
              <a:t> </a:t>
            </a:r>
          </a:p>
        </p:txBody>
      </p:sp>
      <p:pic>
        <p:nvPicPr>
          <p:cNvPr id="15366" name="Picture 3"/>
          <p:cNvPicPr>
            <a:picLocks noChangeAspect="1" noChangeArrowheads="1"/>
          </p:cNvPicPr>
          <p:nvPr/>
        </p:nvPicPr>
        <p:blipFill>
          <a:blip r:embed="rId4" cstate="print"/>
          <a:srcRect/>
          <a:stretch>
            <a:fillRect/>
          </a:stretch>
        </p:blipFill>
        <p:spPr bwMode="auto">
          <a:xfrm>
            <a:off x="5029200" y="3481388"/>
            <a:ext cx="3743325" cy="2690812"/>
          </a:xfrm>
          <a:prstGeom prst="rect">
            <a:avLst/>
          </a:prstGeom>
          <a:noFill/>
          <a:ln w="9525">
            <a:noFill/>
            <a:miter lim="800000"/>
            <a:headEnd/>
            <a:tailEnd/>
          </a:ln>
        </p:spPr>
      </p:pic>
      <p:pic>
        <p:nvPicPr>
          <p:cNvPr id="15367" name="Picture 4" descr="C:\Documents and Settings\fuellkk\My Documents\NASA_SPoRT\GOES Aviation\CIRA TPW\images used in training module\pwat_20080406_0500.jpg"/>
          <p:cNvPicPr>
            <a:picLocks noChangeAspect="1" noChangeArrowheads="1"/>
          </p:cNvPicPr>
          <p:nvPr/>
        </p:nvPicPr>
        <p:blipFill>
          <a:blip r:embed="rId5" cstate="print"/>
          <a:srcRect l="48068" t="45860"/>
          <a:stretch>
            <a:fillRect/>
          </a:stretch>
        </p:blipFill>
        <p:spPr bwMode="auto">
          <a:xfrm>
            <a:off x="4648200" y="990600"/>
            <a:ext cx="2408238" cy="2368550"/>
          </a:xfrm>
          <a:prstGeom prst="rect">
            <a:avLst/>
          </a:prstGeom>
          <a:noFill/>
          <a:ln w="38100">
            <a:solidFill>
              <a:schemeClr val="tx2"/>
            </a:solidFill>
            <a:miter lim="800000"/>
            <a:headEnd/>
            <a:tailEnd/>
          </a:ln>
        </p:spPr>
      </p:pic>
      <p:pic>
        <p:nvPicPr>
          <p:cNvPr id="15368" name="Picture 5" descr="C:\Documents and Settings\fuellkk\My Documents\NASA_SPoRT\GOES Aviation\CIRA TPW\images used in training module\pwat_pnormal_20080406_0500.jpg"/>
          <p:cNvPicPr>
            <a:picLocks noChangeAspect="1" noChangeArrowheads="1"/>
          </p:cNvPicPr>
          <p:nvPr/>
        </p:nvPicPr>
        <p:blipFill>
          <a:blip r:embed="rId6" cstate="print"/>
          <a:srcRect l="48068" t="45860"/>
          <a:stretch>
            <a:fillRect/>
          </a:stretch>
        </p:blipFill>
        <p:spPr bwMode="auto">
          <a:xfrm>
            <a:off x="6735763" y="1371600"/>
            <a:ext cx="2408237" cy="2368550"/>
          </a:xfrm>
          <a:prstGeom prst="rect">
            <a:avLst/>
          </a:prstGeom>
          <a:noFill/>
          <a:ln w="38100">
            <a:solidFill>
              <a:schemeClr val="tx2"/>
            </a:solidFill>
            <a:miter lim="800000"/>
            <a:headEnd/>
            <a:tailEnd/>
          </a:ln>
        </p:spPr>
      </p:pic>
      <p:sp>
        <p:nvSpPr>
          <p:cNvPr id="17" name="TextBox 16"/>
          <p:cNvSpPr txBox="1"/>
          <p:nvPr/>
        </p:nvSpPr>
        <p:spPr>
          <a:xfrm>
            <a:off x="4800600" y="2967038"/>
            <a:ext cx="2209800" cy="919162"/>
          </a:xfrm>
          <a:prstGeom prst="roundRect">
            <a:avLst/>
          </a:prstGeom>
          <a:solidFill>
            <a:schemeClr val="accent1">
              <a:lumMod val="60000"/>
              <a:lumOff val="40000"/>
            </a:schemeClr>
          </a:solidFill>
        </p:spPr>
        <p:txBody>
          <a:bodyPr>
            <a:spAutoFit/>
          </a:bodyPr>
          <a:lstStyle/>
          <a:p>
            <a:pPr fontAlgn="auto">
              <a:spcBef>
                <a:spcPts val="0"/>
              </a:spcBef>
              <a:spcAft>
                <a:spcPts val="0"/>
              </a:spcAft>
              <a:defRPr/>
            </a:pPr>
            <a:r>
              <a:rPr lang="en-US" sz="1600">
                <a:latin typeface="+mn-lt"/>
              </a:rPr>
              <a:t>Miami, FL submitted case of increased lead time to flooding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7"/>
          <p:cNvGrpSpPr>
            <a:grpSpLocks/>
          </p:cNvGrpSpPr>
          <p:nvPr/>
        </p:nvGrpSpPr>
        <p:grpSpPr bwMode="auto">
          <a:xfrm>
            <a:off x="0" y="6143625"/>
            <a:ext cx="9086850" cy="714375"/>
            <a:chOff x="0" y="6143625"/>
            <a:chExt cx="9086850" cy="714375"/>
          </a:xfrm>
        </p:grpSpPr>
        <p:pic>
          <p:nvPicPr>
            <p:cNvPr id="16390" name="Picture 4" descr="sportredblue.gif"/>
            <p:cNvPicPr>
              <a:picLocks noChangeAspect="1"/>
            </p:cNvPicPr>
            <p:nvPr/>
          </p:nvPicPr>
          <p:blipFill>
            <a:blip r:embed="rId3" cstate="print"/>
            <a:srcRect/>
            <a:stretch>
              <a:fillRect/>
            </a:stretch>
          </p:blipFill>
          <p:spPr bwMode="auto">
            <a:xfrm>
              <a:off x="0" y="6209772"/>
              <a:ext cx="2286000" cy="648228"/>
            </a:xfrm>
            <a:prstGeom prst="rect">
              <a:avLst/>
            </a:prstGeom>
            <a:noFill/>
            <a:ln w="9525">
              <a:noFill/>
              <a:miter lim="800000"/>
              <a:headEnd/>
              <a:tailEnd/>
            </a:ln>
          </p:spPr>
        </p:pic>
        <p:pic>
          <p:nvPicPr>
            <p:cNvPr id="16391" name="Picture 9" descr="nasa.gif"/>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16392" name="Group 11"/>
            <p:cNvGrpSpPr>
              <a:grpSpLocks/>
            </p:cNvGrpSpPr>
            <p:nvPr/>
          </p:nvGrpSpPr>
          <p:grpSpPr bwMode="auto">
            <a:xfrm>
              <a:off x="2286000" y="6525768"/>
              <a:ext cx="5784521" cy="179832"/>
              <a:chOff x="2514600" y="5916168"/>
              <a:chExt cx="5784521" cy="179832"/>
            </a:xfrm>
          </p:grpSpPr>
          <p:sp>
            <p:nvSpPr>
              <p:cNvPr id="16394"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16395"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16396"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2"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sp>
        <p:nvSpPr>
          <p:cNvPr id="16387" name="Title 15"/>
          <p:cNvSpPr>
            <a:spLocks noGrp="1"/>
          </p:cNvSpPr>
          <p:nvPr>
            <p:ph type="title"/>
          </p:nvPr>
        </p:nvSpPr>
        <p:spPr/>
        <p:txBody>
          <a:bodyPr/>
          <a:lstStyle/>
          <a:p>
            <a:pPr eaLnBrk="1" hangingPunct="1"/>
            <a:r>
              <a:rPr lang="en-US" smtClean="0"/>
              <a:t>Training to support FAA project</a:t>
            </a:r>
          </a:p>
        </p:txBody>
      </p:sp>
      <p:sp>
        <p:nvSpPr>
          <p:cNvPr id="16388" name="Content Placeholder 16"/>
          <p:cNvSpPr>
            <a:spLocks noGrp="1"/>
          </p:cNvSpPr>
          <p:nvPr>
            <p:ph idx="1"/>
          </p:nvPr>
        </p:nvSpPr>
        <p:spPr>
          <a:xfrm>
            <a:off x="457200" y="1600200"/>
            <a:ext cx="4114800" cy="4525963"/>
          </a:xfrm>
        </p:spPr>
        <p:txBody>
          <a:bodyPr/>
          <a:lstStyle/>
          <a:p>
            <a:pPr eaLnBrk="1" hangingPunct="1"/>
            <a:r>
              <a:rPr lang="en-US" sz="2000" smtClean="0"/>
              <a:t>SPoRT was a partner in efforts to create and assess an Enhanced Convective Forecast (ECF) product aimed at forecasters supporting Air Route Traffic Control Centers (summer 2008)</a:t>
            </a:r>
          </a:p>
          <a:p>
            <a:pPr lvl="1" eaLnBrk="1" hangingPunct="1"/>
            <a:r>
              <a:rPr lang="en-US" sz="1600" smtClean="0"/>
              <a:t>Product was not fully understood by end users during initial evaluation</a:t>
            </a:r>
          </a:p>
          <a:p>
            <a:pPr lvl="1" eaLnBrk="1" hangingPunct="1"/>
            <a:r>
              <a:rPr lang="en-US" sz="1600" smtClean="0"/>
              <a:t>SPoRT quickly created an informational training module to increase knowledge and improve evaluation of product.	</a:t>
            </a:r>
          </a:p>
          <a:p>
            <a:pPr eaLnBrk="1" hangingPunct="1"/>
            <a:r>
              <a:rPr lang="en-US" sz="2000" smtClean="0"/>
              <a:t>SPoRT’s new capability filled project need for quick training</a:t>
            </a:r>
          </a:p>
        </p:txBody>
      </p:sp>
      <p:pic>
        <p:nvPicPr>
          <p:cNvPr id="13" name="Picture 12" descr="ECF splash.png"/>
          <p:cNvPicPr>
            <a:picLocks noChangeAspect="1"/>
          </p:cNvPicPr>
          <p:nvPr/>
        </p:nvPicPr>
        <p:blipFill>
          <a:blip r:embed="rId5" cstate="print"/>
          <a:stretch>
            <a:fillRect/>
          </a:stretch>
        </p:blipFill>
        <p:spPr>
          <a:xfrm>
            <a:off x="4652963" y="2057400"/>
            <a:ext cx="4186237" cy="3009900"/>
          </a:xfrm>
          <a:prstGeom prst="rect">
            <a:avLst/>
          </a:prstGeom>
          <a:ln w="38100" cap="sq">
            <a:solidFill>
              <a:schemeClr val="tx2">
                <a:lumMod val="60000"/>
                <a:lumOff val="40000"/>
              </a:schemeClr>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7"/>
          <p:cNvGrpSpPr>
            <a:grpSpLocks/>
          </p:cNvGrpSpPr>
          <p:nvPr/>
        </p:nvGrpSpPr>
        <p:grpSpPr bwMode="auto">
          <a:xfrm>
            <a:off x="0" y="6143625"/>
            <a:ext cx="9086850" cy="714375"/>
            <a:chOff x="0" y="6143625"/>
            <a:chExt cx="9086850" cy="714375"/>
          </a:xfrm>
        </p:grpSpPr>
        <p:pic>
          <p:nvPicPr>
            <p:cNvPr id="17421" name="Picture 4" descr="sportredblue.gif"/>
            <p:cNvPicPr>
              <a:picLocks noChangeAspect="1"/>
            </p:cNvPicPr>
            <p:nvPr/>
          </p:nvPicPr>
          <p:blipFill>
            <a:blip r:embed="rId2" cstate="print"/>
            <a:srcRect/>
            <a:stretch>
              <a:fillRect/>
            </a:stretch>
          </p:blipFill>
          <p:spPr bwMode="auto">
            <a:xfrm>
              <a:off x="0" y="6209772"/>
              <a:ext cx="2286000" cy="648228"/>
            </a:xfrm>
            <a:prstGeom prst="rect">
              <a:avLst/>
            </a:prstGeom>
            <a:noFill/>
            <a:ln w="9525">
              <a:noFill/>
              <a:miter lim="800000"/>
              <a:headEnd/>
              <a:tailEnd/>
            </a:ln>
          </p:spPr>
        </p:pic>
        <p:pic>
          <p:nvPicPr>
            <p:cNvPr id="17422" name="Picture 9" descr="nasa.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17423" name="Group 11"/>
            <p:cNvGrpSpPr>
              <a:grpSpLocks/>
            </p:cNvGrpSpPr>
            <p:nvPr/>
          </p:nvGrpSpPr>
          <p:grpSpPr bwMode="auto">
            <a:xfrm>
              <a:off x="2286000" y="6525768"/>
              <a:ext cx="5784521" cy="179832"/>
              <a:chOff x="2514600" y="5916168"/>
              <a:chExt cx="5784521" cy="179832"/>
            </a:xfrm>
          </p:grpSpPr>
          <p:sp>
            <p:nvSpPr>
              <p:cNvPr id="17425"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17426"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17427"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2"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sp>
        <p:nvSpPr>
          <p:cNvPr id="17411" name="Title 15"/>
          <p:cNvSpPr>
            <a:spLocks noGrp="1"/>
          </p:cNvSpPr>
          <p:nvPr>
            <p:ph type="title"/>
          </p:nvPr>
        </p:nvSpPr>
        <p:spPr/>
        <p:txBody>
          <a:bodyPr/>
          <a:lstStyle/>
          <a:p>
            <a:pPr eaLnBrk="1" hangingPunct="1"/>
            <a:r>
              <a:rPr lang="en-US" smtClean="0"/>
              <a:t>Future work - Training</a:t>
            </a:r>
          </a:p>
        </p:txBody>
      </p:sp>
      <p:sp>
        <p:nvSpPr>
          <p:cNvPr id="17412" name="Content Placeholder 16"/>
          <p:cNvSpPr>
            <a:spLocks noGrp="1"/>
          </p:cNvSpPr>
          <p:nvPr>
            <p:ph idx="1"/>
          </p:nvPr>
        </p:nvSpPr>
        <p:spPr>
          <a:xfrm>
            <a:off x="457200" y="1600200"/>
            <a:ext cx="4114800" cy="4525963"/>
          </a:xfrm>
        </p:spPr>
        <p:txBody>
          <a:bodyPr/>
          <a:lstStyle/>
          <a:p>
            <a:pPr eaLnBrk="1" hangingPunct="1"/>
            <a:r>
              <a:rPr lang="en-US" sz="2000" smtClean="0"/>
              <a:t>Increase individual Science Sharing and Feedback sessions with WFOs for specific products via telecon</a:t>
            </a:r>
          </a:p>
          <a:p>
            <a:pPr eaLnBrk="1" hangingPunct="1"/>
            <a:r>
              <a:rPr lang="en-US" sz="2000" smtClean="0"/>
              <a:t>Continue creating a library of short training modules for SPoRT suite</a:t>
            </a:r>
          </a:p>
          <a:p>
            <a:pPr eaLnBrk="1" hangingPunct="1"/>
            <a:r>
              <a:rPr lang="en-US" sz="2000" smtClean="0"/>
              <a:t>Develop training with GOES-R Proving Ground partners</a:t>
            </a:r>
          </a:p>
          <a:p>
            <a:pPr lvl="1" eaLnBrk="1" hangingPunct="1"/>
            <a:r>
              <a:rPr lang="en-US" sz="1600" smtClean="0"/>
              <a:t>Possible ABI-proxy product module</a:t>
            </a:r>
          </a:p>
          <a:p>
            <a:pPr lvl="1" eaLnBrk="1" hangingPunct="1"/>
            <a:r>
              <a:rPr lang="en-US" sz="1600" smtClean="0"/>
              <a:t>Per request of PG partners – we are in the  process of creating a total lightning module that will include GLM-like products</a:t>
            </a:r>
          </a:p>
          <a:p>
            <a:pPr eaLnBrk="1" hangingPunct="1"/>
            <a:endParaRPr lang="en-US" sz="2000" smtClean="0"/>
          </a:p>
        </p:txBody>
      </p:sp>
      <p:pic>
        <p:nvPicPr>
          <p:cNvPr id="17413" name="Picture 18" descr="C:\Documents and Settings\fuellkk\My Documents\NASA_SPoRT\Meetings\SAC 2009\images for SAC presentations\MODIS_falseColor_reg1Chicago_20090330_1705.png"/>
          <p:cNvPicPr>
            <a:picLocks noChangeAspect="1" noChangeArrowheads="1"/>
          </p:cNvPicPr>
          <p:nvPr/>
        </p:nvPicPr>
        <p:blipFill>
          <a:blip r:embed="rId4" cstate="print"/>
          <a:srcRect/>
          <a:stretch>
            <a:fillRect/>
          </a:stretch>
        </p:blipFill>
        <p:spPr bwMode="auto">
          <a:xfrm>
            <a:off x="5965825" y="2362200"/>
            <a:ext cx="2987675" cy="2393950"/>
          </a:xfrm>
          <a:prstGeom prst="rect">
            <a:avLst/>
          </a:prstGeom>
          <a:noFill/>
          <a:ln w="9525">
            <a:noFill/>
            <a:miter lim="800000"/>
            <a:headEnd/>
            <a:tailEnd/>
          </a:ln>
        </p:spPr>
      </p:pic>
      <p:pic>
        <p:nvPicPr>
          <p:cNvPr id="17414" name="Picture 19" descr="C:\Documents and Settings\fuellkk\My Documents\NASA_SPoRT\Meetings\SAC 2009\images for SAC presentations\MODIS_trueColor_reg1Chicago_20090330_1705.png"/>
          <p:cNvPicPr>
            <a:picLocks noChangeAspect="1" noChangeArrowheads="1"/>
          </p:cNvPicPr>
          <p:nvPr/>
        </p:nvPicPr>
        <p:blipFill>
          <a:blip r:embed="rId5" cstate="print"/>
          <a:srcRect/>
          <a:stretch>
            <a:fillRect/>
          </a:stretch>
        </p:blipFill>
        <p:spPr bwMode="auto">
          <a:xfrm>
            <a:off x="4470400" y="3814763"/>
            <a:ext cx="2989263" cy="2395537"/>
          </a:xfrm>
          <a:prstGeom prst="rect">
            <a:avLst/>
          </a:prstGeom>
          <a:noFill/>
          <a:ln w="9525">
            <a:noFill/>
            <a:miter lim="800000"/>
            <a:headEnd/>
            <a:tailEnd/>
          </a:ln>
        </p:spPr>
      </p:pic>
      <p:pic>
        <p:nvPicPr>
          <p:cNvPr id="15372" name="Picture 12" descr="C:\Users\fuell\Documents\NASA_SPoRT\Meetings\SAC 2009\images for SAC presentations\20090925_0813_MODIS_GOES_FOG_ZOOM.GIF"/>
          <p:cNvPicPr>
            <a:picLocks noChangeAspect="1" noChangeArrowheads="1"/>
          </p:cNvPicPr>
          <p:nvPr/>
        </p:nvPicPr>
        <p:blipFill>
          <a:blip r:embed="rId6" cstate="print"/>
          <a:srcRect/>
          <a:stretch>
            <a:fillRect/>
          </a:stretch>
        </p:blipFill>
        <p:spPr bwMode="auto">
          <a:xfrm>
            <a:off x="4419600" y="1981200"/>
            <a:ext cx="2141538" cy="2141538"/>
          </a:xfrm>
          <a:prstGeom prst="rect">
            <a:avLst/>
          </a:prstGeom>
          <a:ln w="38100" cap="sq">
            <a:solidFill>
              <a:srgbClr val="FF0066"/>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a:off x="5711825" y="1382713"/>
            <a:ext cx="1698625" cy="1055687"/>
          </a:xfrm>
          <a:prstGeom prst="roundRect">
            <a:avLst/>
          </a:prstGeom>
          <a:solidFill>
            <a:schemeClr val="bg2">
              <a:lumMod val="50000"/>
            </a:schemeClr>
          </a:solidFill>
          <a:ln w="28575">
            <a:solidFill>
              <a:schemeClr val="bg2">
                <a:lumMod val="25000"/>
              </a:schemeClr>
            </a:solidFill>
          </a:ln>
        </p:spPr>
        <p:txBody>
          <a:bodyPr>
            <a:spAutoFit/>
          </a:bodyPr>
          <a:lstStyle/>
          <a:p>
            <a:pPr>
              <a:defRPr/>
            </a:pPr>
            <a:r>
              <a:rPr lang="en-US" sz="1400" dirty="0">
                <a:solidFill>
                  <a:schemeClr val="bg2">
                    <a:lumMod val="90000"/>
                  </a:schemeClr>
                </a:solidFill>
                <a:latin typeface="Arial" pitchFamily="34" charset="0"/>
                <a:cs typeface="Arial" pitchFamily="34" charset="0"/>
              </a:rPr>
              <a:t>MODIS /GOES Hybrid of derived or multichannel products</a:t>
            </a:r>
          </a:p>
        </p:txBody>
      </p:sp>
      <p:cxnSp>
        <p:nvCxnSpPr>
          <p:cNvPr id="21" name="Straight Connector 20"/>
          <p:cNvCxnSpPr>
            <a:endCxn id="15372" idx="2"/>
          </p:cNvCxnSpPr>
          <p:nvPr/>
        </p:nvCxnSpPr>
        <p:spPr>
          <a:xfrm rot="5400000">
            <a:off x="4913313" y="3168650"/>
            <a:ext cx="1531938" cy="376237"/>
          </a:xfrm>
          <a:prstGeom prst="line">
            <a:avLst/>
          </a:prstGeom>
          <a:ln w="38100">
            <a:solidFill>
              <a:srgbClr val="FFFF00"/>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419600" y="1981200"/>
            <a:ext cx="685800" cy="288925"/>
          </a:xfrm>
          <a:prstGeom prst="roundRect">
            <a:avLst/>
          </a:prstGeom>
          <a:solidFill>
            <a:schemeClr val="accent2"/>
          </a:solidFill>
          <a:ln w="28575">
            <a:solidFill>
              <a:schemeClr val="bg2">
                <a:lumMod val="25000"/>
              </a:schemeClr>
            </a:solidFill>
          </a:ln>
        </p:spPr>
        <p:txBody>
          <a:bodyPr>
            <a:spAutoFit/>
          </a:bodyPr>
          <a:lstStyle/>
          <a:p>
            <a:pPr>
              <a:defRPr/>
            </a:pPr>
            <a:r>
              <a:rPr lang="en-US" sz="1100">
                <a:solidFill>
                  <a:schemeClr val="bg2">
                    <a:lumMod val="90000"/>
                  </a:schemeClr>
                </a:solidFill>
                <a:latin typeface="Arial" pitchFamily="34" charset="0"/>
                <a:cs typeface="Arial" pitchFamily="34" charset="0"/>
              </a:rPr>
              <a:t>MODIS</a:t>
            </a:r>
            <a:endParaRPr lang="en-US" sz="1100" dirty="0">
              <a:solidFill>
                <a:schemeClr val="bg2">
                  <a:lumMod val="90000"/>
                </a:schemeClr>
              </a:solidFill>
              <a:latin typeface="Arial" pitchFamily="34" charset="0"/>
              <a:cs typeface="Arial" pitchFamily="34" charset="0"/>
            </a:endParaRPr>
          </a:p>
        </p:txBody>
      </p:sp>
      <p:sp>
        <p:nvSpPr>
          <p:cNvPr id="28" name="TextBox 27"/>
          <p:cNvSpPr txBox="1"/>
          <p:nvPr/>
        </p:nvSpPr>
        <p:spPr>
          <a:xfrm>
            <a:off x="5873750" y="3816350"/>
            <a:ext cx="687388" cy="306388"/>
          </a:xfrm>
          <a:prstGeom prst="roundRect">
            <a:avLst/>
          </a:prstGeom>
          <a:solidFill>
            <a:schemeClr val="accent2"/>
          </a:solidFill>
          <a:ln w="28575">
            <a:solidFill>
              <a:schemeClr val="bg2">
                <a:lumMod val="25000"/>
              </a:schemeClr>
            </a:solidFill>
          </a:ln>
        </p:spPr>
        <p:txBody>
          <a:bodyPr>
            <a:spAutoFit/>
          </a:bodyPr>
          <a:lstStyle/>
          <a:p>
            <a:pPr>
              <a:defRPr/>
            </a:pPr>
            <a:r>
              <a:rPr lang="en-US" sz="1200">
                <a:solidFill>
                  <a:schemeClr val="bg2">
                    <a:lumMod val="90000"/>
                  </a:schemeClr>
                </a:solidFill>
                <a:latin typeface="Arial" pitchFamily="34" charset="0"/>
                <a:cs typeface="Arial" pitchFamily="34" charset="0"/>
              </a:rPr>
              <a:t>GOES</a:t>
            </a:r>
            <a:endParaRPr lang="en-US" sz="1200" dirty="0">
              <a:solidFill>
                <a:schemeClr val="bg2">
                  <a:lumMod val="90000"/>
                </a:schemeClr>
              </a:solidFill>
              <a:latin typeface="Arial" pitchFamily="34" charset="0"/>
              <a:cs typeface="Arial" pitchFamily="34" charset="0"/>
            </a:endParaRPr>
          </a:p>
        </p:txBody>
      </p:sp>
      <p:pic>
        <p:nvPicPr>
          <p:cNvPr id="17420" name="Picture 20" descr="C:\Documents and Settings\fuellkk\My Documents\NASA_SPoRT\Meetings\SAC 2009\images for SAC presentations\DJH_3714.jpg"/>
          <p:cNvPicPr>
            <a:picLocks noChangeAspect="1" noChangeArrowheads="1"/>
          </p:cNvPicPr>
          <p:nvPr/>
        </p:nvPicPr>
        <p:blipFill>
          <a:blip r:embed="rId7" cstate="print"/>
          <a:srcRect/>
          <a:stretch>
            <a:fillRect/>
          </a:stretch>
        </p:blipFill>
        <p:spPr bwMode="auto">
          <a:xfrm>
            <a:off x="7459663" y="4756150"/>
            <a:ext cx="1666875" cy="110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7"/>
          <p:cNvGrpSpPr>
            <a:grpSpLocks/>
          </p:cNvGrpSpPr>
          <p:nvPr/>
        </p:nvGrpSpPr>
        <p:grpSpPr bwMode="auto">
          <a:xfrm>
            <a:off x="0" y="6143625"/>
            <a:ext cx="9086850" cy="714375"/>
            <a:chOff x="0" y="6143625"/>
            <a:chExt cx="9086850" cy="714375"/>
          </a:xfrm>
        </p:grpSpPr>
        <p:pic>
          <p:nvPicPr>
            <p:cNvPr id="3082" name="Picture 4" descr="sportredblue.gif"/>
            <p:cNvPicPr>
              <a:picLocks noChangeAspect="1"/>
            </p:cNvPicPr>
            <p:nvPr/>
          </p:nvPicPr>
          <p:blipFill>
            <a:blip r:embed="rId3" cstate="print"/>
            <a:srcRect/>
            <a:stretch>
              <a:fillRect/>
            </a:stretch>
          </p:blipFill>
          <p:spPr bwMode="auto">
            <a:xfrm>
              <a:off x="0" y="6209772"/>
              <a:ext cx="2286000" cy="648228"/>
            </a:xfrm>
            <a:prstGeom prst="rect">
              <a:avLst/>
            </a:prstGeom>
            <a:noFill/>
            <a:ln w="9525">
              <a:noFill/>
              <a:miter lim="800000"/>
              <a:headEnd/>
              <a:tailEnd/>
            </a:ln>
          </p:spPr>
        </p:pic>
        <p:pic>
          <p:nvPicPr>
            <p:cNvPr id="3083" name="Picture 9" descr="nasa.gif"/>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3084" name="Group 11"/>
            <p:cNvGrpSpPr>
              <a:grpSpLocks/>
            </p:cNvGrpSpPr>
            <p:nvPr/>
          </p:nvGrpSpPr>
          <p:grpSpPr bwMode="auto">
            <a:xfrm>
              <a:off x="2286000" y="6525768"/>
              <a:ext cx="5784521" cy="179832"/>
              <a:chOff x="2514600" y="5916168"/>
              <a:chExt cx="5784521" cy="179832"/>
            </a:xfrm>
          </p:grpSpPr>
          <p:sp>
            <p:nvSpPr>
              <p:cNvPr id="3086"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3087"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3088"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2"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sp>
        <p:nvSpPr>
          <p:cNvPr id="3075" name="Title 15"/>
          <p:cNvSpPr>
            <a:spLocks noGrp="1"/>
          </p:cNvSpPr>
          <p:nvPr>
            <p:ph type="title"/>
          </p:nvPr>
        </p:nvSpPr>
        <p:spPr/>
        <p:txBody>
          <a:bodyPr/>
          <a:lstStyle/>
          <a:p>
            <a:pPr eaLnBrk="1" hangingPunct="1"/>
            <a:r>
              <a:rPr lang="en-US" smtClean="0"/>
              <a:t>Relevance to NASA/SPoRT</a:t>
            </a:r>
          </a:p>
        </p:txBody>
      </p:sp>
      <p:sp>
        <p:nvSpPr>
          <p:cNvPr id="3076" name="Content Placeholder 16"/>
          <p:cNvSpPr>
            <a:spLocks noGrp="1"/>
          </p:cNvSpPr>
          <p:nvPr>
            <p:ph idx="1"/>
          </p:nvPr>
        </p:nvSpPr>
        <p:spPr>
          <a:xfrm>
            <a:off x="457200" y="1600200"/>
            <a:ext cx="4114800" cy="4525963"/>
          </a:xfrm>
        </p:spPr>
        <p:txBody>
          <a:bodyPr/>
          <a:lstStyle/>
          <a:p>
            <a:pPr eaLnBrk="1" hangingPunct="1">
              <a:buFont typeface="Arial" charset="0"/>
              <a:buNone/>
            </a:pPr>
            <a:r>
              <a:rPr lang="en-US" sz="2000" smtClean="0"/>
              <a:t>The “T” in SPoRT does not stand for “training” so why do it?</a:t>
            </a:r>
          </a:p>
          <a:p>
            <a:pPr eaLnBrk="1" hangingPunct="1"/>
            <a:r>
              <a:rPr lang="en-US" sz="2000" smtClean="0"/>
              <a:t>Key part of supporting the transition of products</a:t>
            </a:r>
          </a:p>
          <a:p>
            <a:pPr lvl="1" eaLnBrk="1" hangingPunct="1"/>
            <a:r>
              <a:rPr lang="en-US" sz="1600" smtClean="0"/>
              <a:t>Provide information on products to be tested and evaluated</a:t>
            </a:r>
          </a:p>
          <a:p>
            <a:pPr lvl="1" eaLnBrk="1" hangingPunct="1"/>
            <a:r>
              <a:rPr lang="en-US" sz="1600" smtClean="0"/>
              <a:t>Communicate to other partners the lessons learned from initial testing</a:t>
            </a:r>
          </a:p>
          <a:p>
            <a:pPr lvl="1" eaLnBrk="1" hangingPunct="1"/>
            <a:r>
              <a:rPr lang="en-US" sz="1600" smtClean="0"/>
              <a:t>Demonstrate utility and application to a forecast issue</a:t>
            </a:r>
          </a:p>
          <a:p>
            <a:pPr eaLnBrk="1" hangingPunct="1"/>
            <a:r>
              <a:rPr lang="en-US" sz="2000" smtClean="0"/>
              <a:t>Bottom line: These are adult learners who mainly want to know how to apply the product in the workplace.</a:t>
            </a:r>
          </a:p>
        </p:txBody>
      </p:sp>
      <p:pic>
        <p:nvPicPr>
          <p:cNvPr id="3077" name="Picture 2_0" descr="C:\Documents and Settings\stanogt\My Documents\Liason\Training\Total_Lightning\LMA_Training2\cropped\LMA_02Aug08_1946.PNG"/>
          <p:cNvPicPr>
            <a:picLocks noChangeAspect="1" noChangeArrowheads="1"/>
          </p:cNvPicPr>
          <p:nvPr/>
        </p:nvPicPr>
        <p:blipFill>
          <a:blip r:embed="rId5" cstate="print"/>
          <a:srcRect/>
          <a:stretch>
            <a:fillRect/>
          </a:stretch>
        </p:blipFill>
        <p:spPr bwMode="auto">
          <a:xfrm>
            <a:off x="4743450" y="1752600"/>
            <a:ext cx="4019550" cy="3790950"/>
          </a:xfrm>
          <a:prstGeom prst="rect">
            <a:avLst/>
          </a:prstGeom>
          <a:noFill/>
          <a:ln w="38100">
            <a:solidFill>
              <a:srgbClr val="CC0000"/>
            </a:solidFill>
            <a:miter lim="800000"/>
            <a:headEnd/>
            <a:tailEnd/>
          </a:ln>
        </p:spPr>
      </p:pic>
      <p:sp>
        <p:nvSpPr>
          <p:cNvPr id="14" name="TextBox 13"/>
          <p:cNvSpPr txBox="1"/>
          <p:nvPr/>
        </p:nvSpPr>
        <p:spPr>
          <a:xfrm>
            <a:off x="4572000" y="1352550"/>
            <a:ext cx="2181225" cy="579438"/>
          </a:xfrm>
          <a:prstGeom prst="roundRect">
            <a:avLst/>
          </a:prstGeom>
          <a:solidFill>
            <a:schemeClr val="bg2">
              <a:lumMod val="50000"/>
            </a:schemeClr>
          </a:solidFill>
          <a:ln w="28575">
            <a:solidFill>
              <a:schemeClr val="bg2">
                <a:lumMod val="25000"/>
              </a:schemeClr>
            </a:solidFill>
          </a:ln>
        </p:spPr>
        <p:txBody>
          <a:bodyPr>
            <a:spAutoFit/>
          </a:bodyPr>
          <a:lstStyle/>
          <a:p>
            <a:pPr>
              <a:defRPr/>
            </a:pPr>
            <a:r>
              <a:rPr lang="en-US" sz="1400" dirty="0">
                <a:solidFill>
                  <a:schemeClr val="bg2">
                    <a:lumMod val="90000"/>
                  </a:schemeClr>
                </a:solidFill>
                <a:latin typeface="Arial" pitchFamily="34" charset="0"/>
                <a:cs typeface="Arial" pitchFamily="34" charset="0"/>
              </a:rPr>
              <a:t>What does “source density” mean?</a:t>
            </a:r>
          </a:p>
        </p:txBody>
      </p:sp>
      <p:sp>
        <p:nvSpPr>
          <p:cNvPr id="16" name="TextBox 15"/>
          <p:cNvSpPr txBox="1"/>
          <p:nvPr/>
        </p:nvSpPr>
        <p:spPr>
          <a:xfrm>
            <a:off x="6305550" y="3435350"/>
            <a:ext cx="2686050" cy="341313"/>
          </a:xfrm>
          <a:prstGeom prst="roundRect">
            <a:avLst/>
          </a:prstGeom>
          <a:solidFill>
            <a:schemeClr val="bg2">
              <a:lumMod val="50000"/>
            </a:schemeClr>
          </a:solidFill>
          <a:ln w="28575">
            <a:solidFill>
              <a:schemeClr val="bg2">
                <a:lumMod val="25000"/>
              </a:schemeClr>
            </a:solidFill>
          </a:ln>
        </p:spPr>
        <p:txBody>
          <a:bodyPr>
            <a:spAutoFit/>
          </a:bodyPr>
          <a:lstStyle/>
          <a:p>
            <a:pPr>
              <a:defRPr/>
            </a:pPr>
            <a:r>
              <a:rPr lang="en-US" sz="1400" dirty="0">
                <a:solidFill>
                  <a:schemeClr val="bg2">
                    <a:lumMod val="90000"/>
                  </a:schemeClr>
                </a:solidFill>
                <a:latin typeface="Arial" pitchFamily="34" charset="0"/>
                <a:cs typeface="Arial" pitchFamily="34" charset="0"/>
              </a:rPr>
              <a:t>Why use it with radar?</a:t>
            </a:r>
          </a:p>
        </p:txBody>
      </p:sp>
      <p:sp>
        <p:nvSpPr>
          <p:cNvPr id="17" name="TextBox 16"/>
          <p:cNvSpPr txBox="1"/>
          <p:nvPr/>
        </p:nvSpPr>
        <p:spPr>
          <a:xfrm>
            <a:off x="4495800" y="5278438"/>
            <a:ext cx="2133600" cy="817562"/>
          </a:xfrm>
          <a:prstGeom prst="roundRect">
            <a:avLst/>
          </a:prstGeom>
          <a:solidFill>
            <a:schemeClr val="bg2">
              <a:lumMod val="50000"/>
            </a:schemeClr>
          </a:solidFill>
          <a:ln w="28575">
            <a:solidFill>
              <a:schemeClr val="bg2">
                <a:lumMod val="25000"/>
              </a:schemeClr>
            </a:solidFill>
          </a:ln>
        </p:spPr>
        <p:txBody>
          <a:bodyPr>
            <a:spAutoFit/>
          </a:bodyPr>
          <a:lstStyle/>
          <a:p>
            <a:pPr>
              <a:defRPr/>
            </a:pPr>
            <a:r>
              <a:rPr lang="en-US" sz="1400" dirty="0">
                <a:solidFill>
                  <a:schemeClr val="bg2">
                    <a:lumMod val="90000"/>
                  </a:schemeClr>
                </a:solidFill>
                <a:latin typeface="Arial" pitchFamily="34" charset="0"/>
                <a:cs typeface="Arial" pitchFamily="34" charset="0"/>
              </a:rPr>
              <a:t>Total? Meaning it shows the CGs that the NLDN misses?</a:t>
            </a:r>
          </a:p>
        </p:txBody>
      </p:sp>
      <p:sp>
        <p:nvSpPr>
          <p:cNvPr id="18" name="TextBox 17"/>
          <p:cNvSpPr txBox="1"/>
          <p:nvPr/>
        </p:nvSpPr>
        <p:spPr>
          <a:xfrm>
            <a:off x="7696200" y="4813300"/>
            <a:ext cx="1246188" cy="1282700"/>
          </a:xfrm>
          <a:prstGeom prst="roundRect">
            <a:avLst/>
          </a:prstGeom>
          <a:solidFill>
            <a:schemeClr val="bg2">
              <a:lumMod val="50000"/>
            </a:schemeClr>
          </a:solidFill>
          <a:ln w="28575">
            <a:solidFill>
              <a:schemeClr val="bg2">
                <a:lumMod val="25000"/>
              </a:schemeClr>
            </a:solidFill>
          </a:ln>
        </p:spPr>
        <p:txBody>
          <a:bodyPr>
            <a:spAutoFit/>
          </a:bodyPr>
          <a:lstStyle/>
          <a:p>
            <a:pPr>
              <a:defRPr/>
            </a:pPr>
            <a:r>
              <a:rPr lang="en-US" sz="1400" dirty="0">
                <a:solidFill>
                  <a:schemeClr val="bg2">
                    <a:lumMod val="90000"/>
                  </a:schemeClr>
                </a:solidFill>
                <a:latin typeface="Arial" pitchFamily="34" charset="0"/>
                <a:cs typeface="Arial" pitchFamily="34" charset="0"/>
              </a:rPr>
              <a:t>I can apply it to more than just </a:t>
            </a:r>
            <a:r>
              <a:rPr lang="en-US" sz="1400" dirty="0" err="1">
                <a:solidFill>
                  <a:schemeClr val="bg2">
                    <a:lumMod val="90000"/>
                  </a:schemeClr>
                </a:solidFill>
                <a:latin typeface="Arial" pitchFamily="34" charset="0"/>
                <a:cs typeface="Arial" pitchFamily="34" charset="0"/>
              </a:rPr>
              <a:t>svr</a:t>
            </a:r>
            <a:r>
              <a:rPr lang="en-US" sz="1400" dirty="0">
                <a:solidFill>
                  <a:schemeClr val="bg2">
                    <a:lumMod val="90000"/>
                  </a:schemeClr>
                </a:solidFill>
                <a:latin typeface="Arial" pitchFamily="34" charset="0"/>
                <a:cs typeface="Arial" pitchFamily="34" charset="0"/>
              </a:rPr>
              <a:t> </a:t>
            </a:r>
            <a:r>
              <a:rPr lang="en-US" sz="1400" dirty="0" err="1">
                <a:solidFill>
                  <a:schemeClr val="bg2">
                    <a:lumMod val="90000"/>
                  </a:schemeClr>
                </a:solidFill>
                <a:latin typeface="Arial" pitchFamily="34" charset="0"/>
                <a:cs typeface="Arial" pitchFamily="34" charset="0"/>
              </a:rPr>
              <a:t>wx</a:t>
            </a:r>
            <a:r>
              <a:rPr lang="en-US" sz="1400" dirty="0">
                <a:solidFill>
                  <a:schemeClr val="bg2">
                    <a:lumMod val="90000"/>
                  </a:schemeClr>
                </a:solidFill>
                <a:latin typeface="Arial" pitchFamily="34" charset="0"/>
                <a:cs typeface="Arial" pitchFamily="34" charset="0"/>
              </a:rPr>
              <a:t>?  Really?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7"/>
          <p:cNvGrpSpPr>
            <a:grpSpLocks/>
          </p:cNvGrpSpPr>
          <p:nvPr/>
        </p:nvGrpSpPr>
        <p:grpSpPr bwMode="auto">
          <a:xfrm>
            <a:off x="0" y="6143625"/>
            <a:ext cx="9086850" cy="714375"/>
            <a:chOff x="0" y="6143625"/>
            <a:chExt cx="9086850" cy="714375"/>
          </a:xfrm>
        </p:grpSpPr>
        <p:pic>
          <p:nvPicPr>
            <p:cNvPr id="4110" name="Picture 4" descr="sportredblue.gif"/>
            <p:cNvPicPr>
              <a:picLocks noChangeAspect="1"/>
            </p:cNvPicPr>
            <p:nvPr/>
          </p:nvPicPr>
          <p:blipFill>
            <a:blip r:embed="rId3" cstate="print"/>
            <a:srcRect/>
            <a:stretch>
              <a:fillRect/>
            </a:stretch>
          </p:blipFill>
          <p:spPr bwMode="auto">
            <a:xfrm>
              <a:off x="0" y="6209772"/>
              <a:ext cx="2286000" cy="648228"/>
            </a:xfrm>
            <a:prstGeom prst="rect">
              <a:avLst/>
            </a:prstGeom>
            <a:noFill/>
            <a:ln w="9525">
              <a:noFill/>
              <a:miter lim="800000"/>
              <a:headEnd/>
              <a:tailEnd/>
            </a:ln>
          </p:spPr>
        </p:pic>
        <p:pic>
          <p:nvPicPr>
            <p:cNvPr id="2" name="Picture 9" descr="nasa.gif"/>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4112" name="Group 11"/>
            <p:cNvGrpSpPr>
              <a:grpSpLocks/>
            </p:cNvGrpSpPr>
            <p:nvPr/>
          </p:nvGrpSpPr>
          <p:grpSpPr bwMode="auto">
            <a:xfrm>
              <a:off x="2286000" y="6525768"/>
              <a:ext cx="5784521" cy="179832"/>
              <a:chOff x="2514600" y="5916168"/>
              <a:chExt cx="5784521" cy="179832"/>
            </a:xfrm>
          </p:grpSpPr>
          <p:sp>
            <p:nvSpPr>
              <p:cNvPr id="4114"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4115"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4116"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2"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sp>
        <p:nvSpPr>
          <p:cNvPr id="4099" name="Title 15"/>
          <p:cNvSpPr>
            <a:spLocks noGrp="1"/>
          </p:cNvSpPr>
          <p:nvPr>
            <p:ph type="title"/>
          </p:nvPr>
        </p:nvSpPr>
        <p:spPr/>
        <p:txBody>
          <a:bodyPr/>
          <a:lstStyle/>
          <a:p>
            <a:pPr eaLnBrk="1" hangingPunct="1"/>
            <a:r>
              <a:rPr lang="en-US" smtClean="0"/>
              <a:t>Accomplishments since 2007 SAC</a:t>
            </a:r>
          </a:p>
        </p:txBody>
      </p:sp>
      <p:sp>
        <p:nvSpPr>
          <p:cNvPr id="4100" name="Content Placeholder 16"/>
          <p:cNvSpPr>
            <a:spLocks noGrp="1"/>
          </p:cNvSpPr>
          <p:nvPr>
            <p:ph idx="1"/>
          </p:nvPr>
        </p:nvSpPr>
        <p:spPr>
          <a:xfrm>
            <a:off x="457200" y="1600200"/>
            <a:ext cx="4114800" cy="4525963"/>
          </a:xfrm>
        </p:spPr>
        <p:txBody>
          <a:bodyPr/>
          <a:lstStyle/>
          <a:p>
            <a:pPr eaLnBrk="1" hangingPunct="1"/>
            <a:r>
              <a:rPr lang="en-US" sz="2000" smtClean="0"/>
              <a:t>Product presentations and discussions</a:t>
            </a:r>
          </a:p>
          <a:p>
            <a:pPr lvl="1" eaLnBrk="1" hangingPunct="1"/>
            <a:r>
              <a:rPr lang="en-US" sz="1600" smtClean="0"/>
              <a:t>HUN operations area</a:t>
            </a:r>
          </a:p>
          <a:p>
            <a:pPr lvl="1" eaLnBrk="1" hangingPunct="1"/>
            <a:r>
              <a:rPr lang="en-US" sz="1600" smtClean="0"/>
              <a:t>Bi-monthly coordination calls</a:t>
            </a:r>
          </a:p>
          <a:p>
            <a:pPr lvl="1" eaLnBrk="1" hangingPunct="1"/>
            <a:r>
              <a:rPr lang="en-US" sz="1600" smtClean="0"/>
              <a:t>Visits to WFOs</a:t>
            </a:r>
          </a:p>
          <a:p>
            <a:pPr eaLnBrk="1" hangingPunct="1"/>
            <a:r>
              <a:rPr lang="en-US" sz="2000" smtClean="0"/>
              <a:t>Articulate Presenter implemented</a:t>
            </a:r>
            <a:endParaRPr lang="en-US" sz="1600" smtClean="0"/>
          </a:p>
          <a:p>
            <a:pPr lvl="1" eaLnBrk="1" hangingPunct="1"/>
            <a:r>
              <a:rPr lang="en-US" sz="1600" smtClean="0"/>
              <a:t>Modules created for:</a:t>
            </a:r>
            <a:br>
              <a:rPr lang="en-US" sz="1600" smtClean="0"/>
            </a:br>
            <a:r>
              <a:rPr lang="en-US" sz="1600" smtClean="0"/>
              <a:t>	GOES Aviation Products</a:t>
            </a:r>
            <a:br>
              <a:rPr lang="en-US" sz="1600" smtClean="0"/>
            </a:br>
            <a:r>
              <a:rPr lang="en-US" sz="1600" smtClean="0"/>
              <a:t>	MODIS Fog</a:t>
            </a:r>
            <a:br>
              <a:rPr lang="en-US" sz="1600" smtClean="0"/>
            </a:br>
            <a:r>
              <a:rPr lang="en-US" sz="1600" smtClean="0"/>
              <a:t>	Total Lightning I/II</a:t>
            </a:r>
            <a:br>
              <a:rPr lang="en-US" sz="1600" smtClean="0"/>
            </a:br>
            <a:r>
              <a:rPr lang="en-US" sz="1600" smtClean="0"/>
              <a:t>	CIRA Blended TPW</a:t>
            </a:r>
            <a:br>
              <a:rPr lang="en-US" sz="1600" smtClean="0"/>
            </a:br>
            <a:r>
              <a:rPr lang="en-US" sz="1600" smtClean="0"/>
              <a:t>	Enhanced Convective Forecast (FAA)</a:t>
            </a:r>
          </a:p>
        </p:txBody>
      </p:sp>
      <p:sp>
        <p:nvSpPr>
          <p:cNvPr id="4101" name="Rectangle 12"/>
          <p:cNvSpPr>
            <a:spLocks noChangeArrowheads="1"/>
          </p:cNvSpPr>
          <p:nvPr/>
        </p:nvSpPr>
        <p:spPr bwMode="auto">
          <a:xfrm>
            <a:off x="4514850" y="1862138"/>
            <a:ext cx="4572000" cy="210026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marL="457200" indent="-457200">
              <a:spcAft>
                <a:spcPct val="25000"/>
              </a:spcAft>
              <a:tabLst>
                <a:tab pos="0" algn="l"/>
              </a:tabLst>
              <a:defRPr/>
            </a:pPr>
            <a:r>
              <a:rPr lang="en-US" b="1" i="1" dirty="0"/>
              <a:t>‘SPoRT should be more proactive in its</a:t>
            </a:r>
          </a:p>
          <a:p>
            <a:pPr marL="457200" indent="-457200">
              <a:spcAft>
                <a:spcPct val="25000"/>
              </a:spcAft>
              <a:tabLst>
                <a:tab pos="0" algn="l"/>
              </a:tabLst>
              <a:defRPr/>
            </a:pPr>
            <a:r>
              <a:rPr lang="en-US" b="1" i="1" dirty="0"/>
              <a:t>interaction with WFOs, maintaining</a:t>
            </a:r>
          </a:p>
          <a:p>
            <a:pPr marL="457200" indent="-457200">
              <a:spcAft>
                <a:spcPct val="25000"/>
              </a:spcAft>
              <a:tabLst>
                <a:tab pos="0" algn="l"/>
              </a:tabLst>
              <a:defRPr/>
            </a:pPr>
            <a:r>
              <a:rPr lang="en-US" b="1" i="1" dirty="0"/>
              <a:t>advocates for the data products in each</a:t>
            </a:r>
          </a:p>
          <a:p>
            <a:pPr marL="457200" indent="-457200">
              <a:spcAft>
                <a:spcPct val="25000"/>
              </a:spcAft>
              <a:tabLst>
                <a:tab pos="0" algn="l"/>
              </a:tabLst>
              <a:defRPr/>
            </a:pPr>
            <a:r>
              <a:rPr lang="en-US" b="1" i="1" dirty="0"/>
              <a:t>office, actively solicit user feedback on</a:t>
            </a:r>
          </a:p>
          <a:p>
            <a:pPr marL="457200" indent="-457200">
              <a:spcAft>
                <a:spcPct val="25000"/>
              </a:spcAft>
              <a:tabLst>
                <a:tab pos="0" algn="l"/>
              </a:tabLst>
              <a:defRPr/>
            </a:pPr>
            <a:r>
              <a:rPr lang="en-US" b="1" i="1" dirty="0"/>
              <a:t>products, and make more regular office</a:t>
            </a:r>
          </a:p>
          <a:p>
            <a:pPr marL="457200" indent="-457200">
              <a:spcAft>
                <a:spcPct val="25000"/>
              </a:spcAft>
              <a:tabLst>
                <a:tab pos="0" algn="l"/>
              </a:tabLst>
              <a:defRPr/>
            </a:pPr>
            <a:r>
              <a:rPr lang="en-US" b="1" i="1" dirty="0"/>
              <a:t>visits.’</a:t>
            </a:r>
          </a:p>
        </p:txBody>
      </p:sp>
      <p:sp>
        <p:nvSpPr>
          <p:cNvPr id="4102" name="TextBox 13"/>
          <p:cNvSpPr txBox="1">
            <a:spLocks noChangeArrowheads="1"/>
          </p:cNvSpPr>
          <p:nvPr/>
        </p:nvSpPr>
        <p:spPr bwMode="auto">
          <a:xfrm>
            <a:off x="4514850" y="1252538"/>
            <a:ext cx="4572000" cy="461962"/>
          </a:xfrm>
          <a:prstGeom prst="rect">
            <a:avLst/>
          </a:prstGeom>
          <a:noFill/>
          <a:ln w="9525">
            <a:noFill/>
            <a:miter lim="800000"/>
            <a:headEnd/>
            <a:tailEnd/>
          </a:ln>
        </p:spPr>
        <p:txBody>
          <a:bodyPr>
            <a:spAutoFit/>
          </a:bodyPr>
          <a:lstStyle/>
          <a:p>
            <a:r>
              <a:rPr lang="en-US" sz="2400" u="sng"/>
              <a:t>2007 SAC Recommendation…</a:t>
            </a:r>
          </a:p>
        </p:txBody>
      </p:sp>
      <p:pic>
        <p:nvPicPr>
          <p:cNvPr id="15" name="Picture 6" descr="124-2415_IMG"/>
          <p:cNvPicPr>
            <a:picLocks noChangeAspect="1" noChangeArrowheads="1"/>
          </p:cNvPicPr>
          <p:nvPr/>
        </p:nvPicPr>
        <p:blipFill>
          <a:blip r:embed="rId5" cstate="print"/>
          <a:srcRect/>
          <a:stretch>
            <a:fillRect/>
          </a:stretch>
        </p:blipFill>
        <p:spPr bwMode="auto">
          <a:xfrm>
            <a:off x="5783263" y="3733800"/>
            <a:ext cx="1531937" cy="1149350"/>
          </a:xfrm>
          <a:prstGeom prst="rect">
            <a:avLst/>
          </a:prstGeom>
          <a:ln w="38100" cap="sq">
            <a:solidFill>
              <a:schemeClr val="tx2">
                <a:lumMod val="60000"/>
                <a:lumOff val="40000"/>
              </a:schemeClr>
            </a:solidFill>
            <a:prstDash val="solid"/>
            <a:miter lim="800000"/>
          </a:ln>
          <a:effectLst>
            <a:outerShdw blurRad="50800" dist="38100" dir="2700000" algn="tl" rotWithShape="0">
              <a:srgbClr val="000000">
                <a:alpha val="43000"/>
              </a:srgbClr>
            </a:outerShdw>
          </a:effectLst>
        </p:spPr>
      </p:pic>
      <p:pic>
        <p:nvPicPr>
          <p:cNvPr id="16" name="Picture 12" descr="GOES_Aviation_training_splash.png"/>
          <p:cNvPicPr>
            <a:picLocks noChangeAspect="1"/>
          </p:cNvPicPr>
          <p:nvPr/>
        </p:nvPicPr>
        <p:blipFill>
          <a:blip r:embed="rId6" cstate="print"/>
          <a:srcRect/>
          <a:stretch>
            <a:fillRect/>
          </a:stretch>
        </p:blipFill>
        <p:spPr bwMode="auto">
          <a:xfrm>
            <a:off x="76200" y="5060950"/>
            <a:ext cx="1630363" cy="1149350"/>
          </a:xfrm>
          <a:prstGeom prst="rect">
            <a:avLst/>
          </a:prstGeom>
          <a:ln w="38100" cap="sq">
            <a:solidFill>
              <a:schemeClr val="tx2">
                <a:lumMod val="60000"/>
                <a:lumOff val="40000"/>
              </a:schemeClr>
            </a:solidFill>
            <a:prstDash val="solid"/>
            <a:miter lim="800000"/>
          </a:ln>
          <a:effectLst>
            <a:outerShdw blurRad="50800" dist="38100" dir="2700000" algn="tl" rotWithShape="0">
              <a:srgbClr val="000000">
                <a:alpha val="43000"/>
              </a:srgbClr>
            </a:outerShdw>
          </a:effectLst>
        </p:spPr>
      </p:pic>
      <p:pic>
        <p:nvPicPr>
          <p:cNvPr id="4111" name="Picture 15" descr="C:\Documents and Settings\fuellkk\My Documents\NASA_SPoRT\Meetings\SAC 2009\images for SAC presentations\CIRA B-TPW splash.png"/>
          <p:cNvPicPr>
            <a:picLocks noChangeAspect="1" noChangeArrowheads="1"/>
          </p:cNvPicPr>
          <p:nvPr/>
        </p:nvPicPr>
        <p:blipFill>
          <a:blip r:embed="rId7" cstate="print"/>
          <a:stretch>
            <a:fillRect/>
          </a:stretch>
        </p:blipFill>
        <p:spPr bwMode="auto">
          <a:xfrm>
            <a:off x="1905000" y="5060950"/>
            <a:ext cx="1619250" cy="1149350"/>
          </a:xfrm>
          <a:prstGeom prst="rect">
            <a:avLst/>
          </a:prstGeom>
          <a:ln w="38100" cap="sq">
            <a:solidFill>
              <a:schemeClr val="tx2">
                <a:lumMod val="60000"/>
                <a:lumOff val="40000"/>
              </a:schemeClr>
            </a:solidFill>
            <a:prstDash val="solid"/>
            <a:miter lim="800000"/>
          </a:ln>
          <a:effectLst>
            <a:outerShdw blurRad="50800" dist="38100" dir="2700000" algn="tl" rotWithShape="0">
              <a:srgbClr val="000000">
                <a:alpha val="43000"/>
              </a:srgbClr>
            </a:outerShdw>
          </a:effectLst>
        </p:spPr>
      </p:pic>
      <p:pic>
        <p:nvPicPr>
          <p:cNvPr id="18" name="Picture 17" descr="MODIS fog splash.png"/>
          <p:cNvPicPr>
            <a:picLocks noChangeAspect="1"/>
          </p:cNvPicPr>
          <p:nvPr/>
        </p:nvPicPr>
        <p:blipFill>
          <a:blip r:embed="rId8" cstate="print"/>
          <a:stretch>
            <a:fillRect/>
          </a:stretch>
        </p:blipFill>
        <p:spPr>
          <a:xfrm>
            <a:off x="3714750" y="5060950"/>
            <a:ext cx="1619250" cy="1149350"/>
          </a:xfrm>
          <a:prstGeom prst="rect">
            <a:avLst/>
          </a:prstGeom>
          <a:ln w="38100" cap="sq">
            <a:solidFill>
              <a:schemeClr val="tx2">
                <a:lumMod val="60000"/>
                <a:lumOff val="40000"/>
              </a:schemeClr>
            </a:solidFill>
            <a:prstDash val="solid"/>
            <a:miter lim="800000"/>
          </a:ln>
          <a:effectLst>
            <a:outerShdw blurRad="50800" dist="38100" dir="2700000" algn="tl" rotWithShape="0">
              <a:srgbClr val="000000">
                <a:alpha val="43000"/>
              </a:srgbClr>
            </a:outerShdw>
          </a:effectLst>
        </p:spPr>
      </p:pic>
      <p:pic>
        <p:nvPicPr>
          <p:cNvPr id="19" name="Picture 18" descr="Total Lightning I splash.png"/>
          <p:cNvPicPr>
            <a:picLocks noChangeAspect="1"/>
          </p:cNvPicPr>
          <p:nvPr/>
        </p:nvPicPr>
        <p:blipFill>
          <a:blip r:embed="rId9" cstate="print"/>
          <a:stretch>
            <a:fillRect/>
          </a:stretch>
        </p:blipFill>
        <p:spPr>
          <a:xfrm>
            <a:off x="5519738" y="5060950"/>
            <a:ext cx="1566862" cy="1149350"/>
          </a:xfrm>
          <a:prstGeom prst="rect">
            <a:avLst/>
          </a:prstGeom>
          <a:ln w="38100" cap="sq">
            <a:solidFill>
              <a:schemeClr val="tx2">
                <a:lumMod val="60000"/>
                <a:lumOff val="40000"/>
              </a:schemeClr>
            </a:solidFill>
            <a:prstDash val="solid"/>
            <a:miter lim="800000"/>
          </a:ln>
          <a:effectLst>
            <a:outerShdw blurRad="50800" dist="38100" dir="2700000" algn="tl" rotWithShape="0">
              <a:srgbClr val="000000">
                <a:alpha val="43000"/>
              </a:srgbClr>
            </a:outerShdw>
          </a:effectLst>
        </p:spPr>
      </p:pic>
      <p:pic>
        <p:nvPicPr>
          <p:cNvPr id="20" name="Picture 19" descr="ECF splash.png"/>
          <p:cNvPicPr>
            <a:picLocks noChangeAspect="1"/>
          </p:cNvPicPr>
          <p:nvPr/>
        </p:nvPicPr>
        <p:blipFill>
          <a:blip r:embed="rId10" cstate="print"/>
          <a:stretch>
            <a:fillRect/>
          </a:stretch>
        </p:blipFill>
        <p:spPr>
          <a:xfrm>
            <a:off x="7316788" y="5060950"/>
            <a:ext cx="1598612" cy="1149350"/>
          </a:xfrm>
          <a:prstGeom prst="rect">
            <a:avLst/>
          </a:prstGeom>
          <a:ln w="38100" cap="sq">
            <a:solidFill>
              <a:schemeClr val="tx2">
                <a:lumMod val="60000"/>
                <a:lumOff val="40000"/>
              </a:schemeClr>
            </a:solidFill>
            <a:prstDash val="solid"/>
            <a:miter lim="800000"/>
          </a:ln>
          <a:effectLst>
            <a:outerShdw blurRad="50800" dist="38100" dir="2700000" algn="tl" rotWithShape="0">
              <a:srgbClr val="000000">
                <a:alpha val="43000"/>
              </a:srgbClr>
            </a:outerShdw>
          </a:effectLst>
        </p:spPr>
      </p:pic>
      <p:pic>
        <p:nvPicPr>
          <p:cNvPr id="4109" name="Picture 17" descr="C:\Documents and Settings\fuellkk\Local Settings\Temporary Internet Files\Content.IE5\NLKM38FB\MCj04125660000[1].wmf"/>
          <p:cNvPicPr>
            <a:picLocks noChangeAspect="1" noChangeArrowheads="1"/>
          </p:cNvPicPr>
          <p:nvPr/>
        </p:nvPicPr>
        <p:blipFill>
          <a:blip r:embed="rId11" cstate="print"/>
          <a:srcRect/>
          <a:stretch>
            <a:fillRect/>
          </a:stretch>
        </p:blipFill>
        <p:spPr bwMode="auto">
          <a:xfrm>
            <a:off x="7607300" y="3765550"/>
            <a:ext cx="1079500" cy="1222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7"/>
          <p:cNvGrpSpPr>
            <a:grpSpLocks/>
          </p:cNvGrpSpPr>
          <p:nvPr/>
        </p:nvGrpSpPr>
        <p:grpSpPr bwMode="auto">
          <a:xfrm>
            <a:off x="0" y="6143625"/>
            <a:ext cx="9086850" cy="714375"/>
            <a:chOff x="0" y="6143625"/>
            <a:chExt cx="9086850" cy="714375"/>
          </a:xfrm>
        </p:grpSpPr>
        <p:pic>
          <p:nvPicPr>
            <p:cNvPr id="5126" name="Picture 4" descr="sportredblue.gif"/>
            <p:cNvPicPr>
              <a:picLocks noChangeAspect="1"/>
            </p:cNvPicPr>
            <p:nvPr/>
          </p:nvPicPr>
          <p:blipFill>
            <a:blip r:embed="rId2" cstate="print"/>
            <a:srcRect/>
            <a:stretch>
              <a:fillRect/>
            </a:stretch>
          </p:blipFill>
          <p:spPr bwMode="auto">
            <a:xfrm>
              <a:off x="0" y="6209772"/>
              <a:ext cx="2286000" cy="648228"/>
            </a:xfrm>
            <a:prstGeom prst="rect">
              <a:avLst/>
            </a:prstGeom>
            <a:noFill/>
            <a:ln w="9525">
              <a:noFill/>
              <a:miter lim="800000"/>
              <a:headEnd/>
              <a:tailEnd/>
            </a:ln>
          </p:spPr>
        </p:pic>
        <p:pic>
          <p:nvPicPr>
            <p:cNvPr id="5127" name="Picture 9" descr="nasa.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5128" name="Group 11"/>
            <p:cNvGrpSpPr>
              <a:grpSpLocks/>
            </p:cNvGrpSpPr>
            <p:nvPr/>
          </p:nvGrpSpPr>
          <p:grpSpPr bwMode="auto">
            <a:xfrm>
              <a:off x="2286000" y="6525768"/>
              <a:ext cx="5784521" cy="179832"/>
              <a:chOff x="2514600" y="5916168"/>
              <a:chExt cx="5784521" cy="179832"/>
            </a:xfrm>
          </p:grpSpPr>
          <p:sp>
            <p:nvSpPr>
              <p:cNvPr id="5130"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5131"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5132"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2"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sp>
        <p:nvSpPr>
          <p:cNvPr id="5123" name="Title 15"/>
          <p:cNvSpPr>
            <a:spLocks noGrp="1"/>
          </p:cNvSpPr>
          <p:nvPr>
            <p:ph type="title"/>
          </p:nvPr>
        </p:nvSpPr>
        <p:spPr/>
        <p:txBody>
          <a:bodyPr/>
          <a:lstStyle/>
          <a:p>
            <a:pPr eaLnBrk="1" hangingPunct="1"/>
            <a:r>
              <a:rPr lang="en-US" smtClean="0"/>
              <a:t>Approach / Methodology – Kinesthetic Learning</a:t>
            </a:r>
          </a:p>
        </p:txBody>
      </p:sp>
      <p:sp>
        <p:nvSpPr>
          <p:cNvPr id="5124" name="Content Placeholder 16"/>
          <p:cNvSpPr>
            <a:spLocks noGrp="1"/>
          </p:cNvSpPr>
          <p:nvPr>
            <p:ph idx="1"/>
          </p:nvPr>
        </p:nvSpPr>
        <p:spPr>
          <a:xfrm>
            <a:off x="457200" y="1600200"/>
            <a:ext cx="4114800" cy="4525963"/>
          </a:xfrm>
        </p:spPr>
        <p:txBody>
          <a:bodyPr/>
          <a:lstStyle/>
          <a:p>
            <a:pPr eaLnBrk="1" hangingPunct="1"/>
            <a:r>
              <a:rPr lang="en-US" sz="2000" smtClean="0"/>
              <a:t>Science Sharing and co-location visits at HUN</a:t>
            </a:r>
          </a:p>
          <a:p>
            <a:pPr lvl="1" eaLnBrk="1" hangingPunct="1"/>
            <a:r>
              <a:rPr lang="en-US" sz="1600" smtClean="0"/>
              <a:t>Reminder of product(s) SPoRT provides and forecast application</a:t>
            </a:r>
          </a:p>
          <a:p>
            <a:pPr lvl="1" eaLnBrk="1" hangingPunct="1"/>
            <a:r>
              <a:rPr lang="en-US" sz="1600" smtClean="0"/>
              <a:t>Answer questions</a:t>
            </a:r>
          </a:p>
          <a:p>
            <a:pPr lvl="1" eaLnBrk="1" hangingPunct="1"/>
            <a:r>
              <a:rPr lang="en-US" sz="1600" smtClean="0"/>
              <a:t>Display real-time data for discussion</a:t>
            </a:r>
          </a:p>
          <a:p>
            <a:pPr eaLnBrk="1" hangingPunct="1"/>
            <a:r>
              <a:rPr lang="en-US" sz="2000" smtClean="0"/>
              <a:t>Bottom line: Hands on with users to better understand the gaps in product knowledge and/or application – hence, can develop more effective training materials for all SPoRT partners</a:t>
            </a:r>
          </a:p>
        </p:txBody>
      </p:sp>
      <p:pic>
        <p:nvPicPr>
          <p:cNvPr id="5125" name="Picture 12" descr="S:\5yr Celebration\5yr celebrtion photos\DJH_3773.jpg"/>
          <p:cNvPicPr>
            <a:picLocks noChangeAspect="1" noChangeArrowheads="1"/>
          </p:cNvPicPr>
          <p:nvPr/>
        </p:nvPicPr>
        <p:blipFill>
          <a:blip r:embed="rId4" cstate="print"/>
          <a:srcRect/>
          <a:stretch>
            <a:fillRect/>
          </a:stretch>
        </p:blipFill>
        <p:spPr bwMode="auto">
          <a:xfrm>
            <a:off x="4602163" y="2133600"/>
            <a:ext cx="4084637" cy="2713038"/>
          </a:xfrm>
          <a:prstGeom prst="rect">
            <a:avLst/>
          </a:prstGeom>
          <a:noFill/>
          <a:ln w="38100">
            <a:solidFill>
              <a:schemeClr val="tx1"/>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7"/>
          <p:cNvGrpSpPr>
            <a:grpSpLocks/>
          </p:cNvGrpSpPr>
          <p:nvPr/>
        </p:nvGrpSpPr>
        <p:grpSpPr bwMode="auto">
          <a:xfrm>
            <a:off x="0" y="6143625"/>
            <a:ext cx="9086850" cy="714375"/>
            <a:chOff x="0" y="6143625"/>
            <a:chExt cx="9086850" cy="714375"/>
          </a:xfrm>
        </p:grpSpPr>
        <p:pic>
          <p:nvPicPr>
            <p:cNvPr id="6159" name="Picture 4" descr="sportredblue.gif"/>
            <p:cNvPicPr>
              <a:picLocks noChangeAspect="1"/>
            </p:cNvPicPr>
            <p:nvPr/>
          </p:nvPicPr>
          <p:blipFill>
            <a:blip r:embed="rId2" cstate="print"/>
            <a:srcRect/>
            <a:stretch>
              <a:fillRect/>
            </a:stretch>
          </p:blipFill>
          <p:spPr bwMode="auto">
            <a:xfrm>
              <a:off x="0" y="6209772"/>
              <a:ext cx="2286000" cy="648228"/>
            </a:xfrm>
            <a:prstGeom prst="rect">
              <a:avLst/>
            </a:prstGeom>
            <a:noFill/>
            <a:ln w="9525">
              <a:noFill/>
              <a:miter lim="800000"/>
              <a:headEnd/>
              <a:tailEnd/>
            </a:ln>
          </p:spPr>
        </p:pic>
        <p:pic>
          <p:nvPicPr>
            <p:cNvPr id="6160" name="Picture 9" descr="nasa.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6161" name="Group 11"/>
            <p:cNvGrpSpPr>
              <a:grpSpLocks/>
            </p:cNvGrpSpPr>
            <p:nvPr/>
          </p:nvGrpSpPr>
          <p:grpSpPr bwMode="auto">
            <a:xfrm>
              <a:off x="2286000" y="6525768"/>
              <a:ext cx="5784521" cy="179832"/>
              <a:chOff x="2514600" y="5916168"/>
              <a:chExt cx="5784521" cy="179832"/>
            </a:xfrm>
          </p:grpSpPr>
          <p:sp>
            <p:nvSpPr>
              <p:cNvPr id="6163"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6164"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6165"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2"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sp>
        <p:nvSpPr>
          <p:cNvPr id="6147" name="Title 15"/>
          <p:cNvSpPr>
            <a:spLocks noGrp="1"/>
          </p:cNvSpPr>
          <p:nvPr>
            <p:ph type="title"/>
          </p:nvPr>
        </p:nvSpPr>
        <p:spPr/>
        <p:txBody>
          <a:bodyPr/>
          <a:lstStyle/>
          <a:p>
            <a:pPr eaLnBrk="1" hangingPunct="1"/>
            <a:r>
              <a:rPr lang="en-US" smtClean="0"/>
              <a:t>Approach / Methodology – Teletraining</a:t>
            </a:r>
          </a:p>
        </p:txBody>
      </p:sp>
      <p:sp>
        <p:nvSpPr>
          <p:cNvPr id="6148" name="Content Placeholder 16"/>
          <p:cNvSpPr>
            <a:spLocks noGrp="1"/>
          </p:cNvSpPr>
          <p:nvPr>
            <p:ph idx="1"/>
          </p:nvPr>
        </p:nvSpPr>
        <p:spPr>
          <a:xfrm>
            <a:off x="457200" y="1600200"/>
            <a:ext cx="4114800" cy="4525963"/>
          </a:xfrm>
        </p:spPr>
        <p:txBody>
          <a:bodyPr/>
          <a:lstStyle/>
          <a:p>
            <a:pPr eaLnBrk="1" hangingPunct="1"/>
            <a:r>
              <a:rPr lang="en-US" sz="2000" smtClean="0"/>
              <a:t>Bi-monthly Coordination Calls</a:t>
            </a:r>
          </a:p>
          <a:p>
            <a:pPr lvl="1" eaLnBrk="1" hangingPunct="1"/>
            <a:r>
              <a:rPr lang="en-US" sz="1600" smtClean="0"/>
              <a:t>Present training on a relavent topic (seasonal, new product, reminder)</a:t>
            </a:r>
          </a:p>
          <a:p>
            <a:pPr lvl="1" eaLnBrk="1" hangingPunct="1"/>
            <a:r>
              <a:rPr lang="en-US" sz="1600" smtClean="0"/>
              <a:t>Attendees hear what other users are doing (peer-to-peer learning)</a:t>
            </a:r>
          </a:p>
          <a:p>
            <a:pPr eaLnBrk="1" hangingPunct="1"/>
            <a:r>
              <a:rPr lang="en-US" sz="2000" smtClean="0"/>
              <a:t>Bottom line: Regular communication and training to keep collaborations strong and consistent.  Leads to better evaluation of product.</a:t>
            </a:r>
          </a:p>
        </p:txBody>
      </p:sp>
      <p:pic>
        <p:nvPicPr>
          <p:cNvPr id="6149" name="Picture 2" descr="C:\Documents and Settings\fuellkk\My Documents\NASA_SPoRT\GOES-R Proving Ground\ABI proxy work\MODIS\GOMO_20090920_2045.GIF"/>
          <p:cNvPicPr>
            <a:picLocks noChangeAspect="1" noChangeArrowheads="1"/>
          </p:cNvPicPr>
          <p:nvPr/>
        </p:nvPicPr>
        <p:blipFill>
          <a:blip r:embed="rId4" cstate="print"/>
          <a:srcRect/>
          <a:stretch>
            <a:fillRect/>
          </a:stretch>
        </p:blipFill>
        <p:spPr bwMode="auto">
          <a:xfrm>
            <a:off x="7031038" y="4495800"/>
            <a:ext cx="1619250" cy="1619250"/>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pic>
        <p:nvPicPr>
          <p:cNvPr id="15" name="Picture 9" descr="amsre_rr_5km_florida_20040915"/>
          <p:cNvPicPr>
            <a:picLocks noChangeAspect="1" noChangeArrowheads="1"/>
          </p:cNvPicPr>
          <p:nvPr/>
        </p:nvPicPr>
        <p:blipFill>
          <a:blip r:embed="rId5" cstate="print"/>
          <a:srcRect l="18462" t="19015" r="38461" b="20135"/>
          <a:stretch>
            <a:fillRect/>
          </a:stretch>
        </p:blipFill>
        <p:spPr bwMode="auto">
          <a:xfrm>
            <a:off x="6775121" y="2743200"/>
            <a:ext cx="1295400" cy="1480457"/>
          </a:xfrm>
          <a:prstGeom prst="roundRect">
            <a:avLst/>
          </a:prstGeom>
          <a:noFill/>
          <a:ln>
            <a:solidFill>
              <a:schemeClr val="accent1"/>
            </a:solidFill>
          </a:ln>
        </p:spPr>
      </p:pic>
      <p:sp>
        <p:nvSpPr>
          <p:cNvPr id="16" name="TextBox 15"/>
          <p:cNvSpPr txBox="1"/>
          <p:nvPr/>
        </p:nvSpPr>
        <p:spPr>
          <a:xfrm>
            <a:off x="7467600" y="3687763"/>
            <a:ext cx="1085850" cy="579437"/>
          </a:xfrm>
          <a:prstGeom prst="roundRect">
            <a:avLst/>
          </a:prstGeom>
          <a:solidFill>
            <a:schemeClr val="bg2">
              <a:lumMod val="50000"/>
            </a:schemeClr>
          </a:solidFill>
          <a:ln w="28575">
            <a:solidFill>
              <a:schemeClr val="bg2">
                <a:lumMod val="25000"/>
              </a:schemeClr>
            </a:solidFill>
          </a:ln>
        </p:spPr>
        <p:txBody>
          <a:bodyPr>
            <a:spAutoFit/>
          </a:bodyPr>
          <a:lstStyle/>
          <a:p>
            <a:pPr>
              <a:defRPr/>
            </a:pPr>
            <a:r>
              <a:rPr lang="en-US" sz="1400">
                <a:solidFill>
                  <a:schemeClr val="bg2">
                    <a:lumMod val="90000"/>
                  </a:schemeClr>
                </a:solidFill>
                <a:latin typeface="Arial" pitchFamily="34" charset="0"/>
                <a:cs typeface="Arial" pitchFamily="34" charset="0"/>
              </a:rPr>
              <a:t>AMSR-E </a:t>
            </a:r>
            <a:br>
              <a:rPr lang="en-US" sz="1400">
                <a:solidFill>
                  <a:schemeClr val="bg2">
                    <a:lumMod val="90000"/>
                  </a:schemeClr>
                </a:solidFill>
                <a:latin typeface="Arial" pitchFamily="34" charset="0"/>
                <a:cs typeface="Arial" pitchFamily="34" charset="0"/>
              </a:rPr>
            </a:br>
            <a:r>
              <a:rPr lang="en-US" sz="1400">
                <a:solidFill>
                  <a:schemeClr val="bg2">
                    <a:lumMod val="90000"/>
                  </a:schemeClr>
                </a:solidFill>
                <a:latin typeface="Arial" pitchFamily="34" charset="0"/>
                <a:cs typeface="Arial" pitchFamily="34" charset="0"/>
              </a:rPr>
              <a:t>June 2009</a:t>
            </a:r>
            <a:endParaRPr lang="en-US" sz="1400" dirty="0">
              <a:solidFill>
                <a:schemeClr val="bg2">
                  <a:lumMod val="90000"/>
                </a:schemeClr>
              </a:solidFill>
              <a:latin typeface="Arial" pitchFamily="34" charset="0"/>
              <a:cs typeface="Arial" pitchFamily="34" charset="0"/>
            </a:endParaRPr>
          </a:p>
        </p:txBody>
      </p:sp>
      <p:sp>
        <p:nvSpPr>
          <p:cNvPr id="17" name="TextBox 16"/>
          <p:cNvSpPr txBox="1"/>
          <p:nvPr/>
        </p:nvSpPr>
        <p:spPr>
          <a:xfrm>
            <a:off x="6477000" y="5854700"/>
            <a:ext cx="1981200" cy="577850"/>
          </a:xfrm>
          <a:prstGeom prst="roundRect">
            <a:avLst/>
          </a:prstGeom>
          <a:solidFill>
            <a:schemeClr val="bg2">
              <a:lumMod val="50000"/>
            </a:schemeClr>
          </a:solidFill>
          <a:ln w="28575">
            <a:solidFill>
              <a:schemeClr val="bg2">
                <a:lumMod val="25000"/>
              </a:schemeClr>
            </a:solidFill>
          </a:ln>
        </p:spPr>
        <p:txBody>
          <a:bodyPr>
            <a:spAutoFit/>
          </a:bodyPr>
          <a:lstStyle/>
          <a:p>
            <a:pPr>
              <a:defRPr/>
            </a:pPr>
            <a:r>
              <a:rPr lang="en-US" sz="1400">
                <a:solidFill>
                  <a:schemeClr val="bg2">
                    <a:lumMod val="90000"/>
                  </a:schemeClr>
                </a:solidFill>
                <a:latin typeface="Arial" pitchFamily="34" charset="0"/>
                <a:cs typeface="Arial" pitchFamily="34" charset="0"/>
              </a:rPr>
              <a:t>MODIS/GOES Hybrid </a:t>
            </a:r>
            <a:br>
              <a:rPr lang="en-US" sz="1400">
                <a:solidFill>
                  <a:schemeClr val="bg2">
                    <a:lumMod val="90000"/>
                  </a:schemeClr>
                </a:solidFill>
                <a:latin typeface="Arial" pitchFamily="34" charset="0"/>
                <a:cs typeface="Arial" pitchFamily="34" charset="0"/>
              </a:rPr>
            </a:br>
            <a:r>
              <a:rPr lang="en-US" sz="1400">
                <a:solidFill>
                  <a:schemeClr val="bg2">
                    <a:lumMod val="90000"/>
                  </a:schemeClr>
                </a:solidFill>
                <a:latin typeface="Arial" pitchFamily="34" charset="0"/>
                <a:cs typeface="Arial" pitchFamily="34" charset="0"/>
              </a:rPr>
              <a:t>October 2009</a:t>
            </a:r>
            <a:endParaRPr lang="en-US" sz="1400" dirty="0">
              <a:solidFill>
                <a:schemeClr val="bg2">
                  <a:lumMod val="90000"/>
                </a:schemeClr>
              </a:solidFill>
              <a:latin typeface="Arial" pitchFamily="34" charset="0"/>
              <a:cs typeface="Arial" pitchFamily="34" charset="0"/>
            </a:endParaRPr>
          </a:p>
        </p:txBody>
      </p:sp>
      <p:pic>
        <p:nvPicPr>
          <p:cNvPr id="6153" name="Picture 13" descr="C:\Documents and Settings\fuellkk\My Documents\NASA_SPoRT\MODIS\GFE applications\LST\HUN images\MinTError_20081021_samples.png"/>
          <p:cNvPicPr>
            <a:picLocks noChangeAspect="1" noChangeArrowheads="1"/>
          </p:cNvPicPr>
          <p:nvPr/>
        </p:nvPicPr>
        <p:blipFill>
          <a:blip r:embed="rId6" cstate="print"/>
          <a:srcRect/>
          <a:stretch>
            <a:fillRect/>
          </a:stretch>
        </p:blipFill>
        <p:spPr bwMode="auto">
          <a:xfrm>
            <a:off x="7497763" y="914400"/>
            <a:ext cx="1463675" cy="1557338"/>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sp>
        <p:nvSpPr>
          <p:cNvPr id="19" name="TextBox 18"/>
          <p:cNvSpPr txBox="1"/>
          <p:nvPr/>
        </p:nvSpPr>
        <p:spPr>
          <a:xfrm>
            <a:off x="7239000" y="2087563"/>
            <a:ext cx="1474788" cy="579437"/>
          </a:xfrm>
          <a:prstGeom prst="roundRect">
            <a:avLst/>
          </a:prstGeom>
          <a:solidFill>
            <a:schemeClr val="bg2">
              <a:lumMod val="50000"/>
            </a:schemeClr>
          </a:solidFill>
          <a:ln w="28575">
            <a:solidFill>
              <a:schemeClr val="bg2">
                <a:lumMod val="25000"/>
              </a:schemeClr>
            </a:solidFill>
          </a:ln>
        </p:spPr>
        <p:txBody>
          <a:bodyPr>
            <a:spAutoFit/>
          </a:bodyPr>
          <a:lstStyle/>
          <a:p>
            <a:pPr>
              <a:defRPr/>
            </a:pPr>
            <a:r>
              <a:rPr lang="en-US" sz="1400">
                <a:solidFill>
                  <a:schemeClr val="bg2">
                    <a:lumMod val="90000"/>
                  </a:schemeClr>
                </a:solidFill>
                <a:latin typeface="Arial" pitchFamily="34" charset="0"/>
                <a:cs typeface="Arial" pitchFamily="34" charset="0"/>
              </a:rPr>
              <a:t>MODIS in GFE</a:t>
            </a:r>
            <a:br>
              <a:rPr lang="en-US" sz="1400">
                <a:solidFill>
                  <a:schemeClr val="bg2">
                    <a:lumMod val="90000"/>
                  </a:schemeClr>
                </a:solidFill>
                <a:latin typeface="Arial" pitchFamily="34" charset="0"/>
                <a:cs typeface="Arial" pitchFamily="34" charset="0"/>
              </a:rPr>
            </a:br>
            <a:r>
              <a:rPr lang="en-US" sz="1400">
                <a:solidFill>
                  <a:schemeClr val="bg2">
                    <a:lumMod val="90000"/>
                  </a:schemeClr>
                </a:solidFill>
                <a:latin typeface="Arial" pitchFamily="34" charset="0"/>
                <a:cs typeface="Arial" pitchFamily="34" charset="0"/>
              </a:rPr>
              <a:t>April 2009</a:t>
            </a:r>
            <a:endParaRPr lang="en-US" sz="1400" dirty="0">
              <a:solidFill>
                <a:schemeClr val="bg2">
                  <a:lumMod val="90000"/>
                </a:schemeClr>
              </a:solidFill>
              <a:latin typeface="Arial" pitchFamily="34" charset="0"/>
              <a:cs typeface="Arial" pitchFamily="34" charset="0"/>
            </a:endParaRPr>
          </a:p>
        </p:txBody>
      </p:sp>
      <p:pic>
        <p:nvPicPr>
          <p:cNvPr id="18" name="Picture 2" descr="C:\Documents and Settings\fuellkk\My Documents\NASA_SPoRT\MODIS\fog\MODIS_fog_Sept2009\Sept 10\20090910_0718_MODIS_fog_topo.png"/>
          <p:cNvPicPr>
            <a:picLocks noChangeAspect="1" noChangeArrowheads="1"/>
          </p:cNvPicPr>
          <p:nvPr/>
        </p:nvPicPr>
        <p:blipFill>
          <a:blip r:embed="rId7" cstate="print"/>
          <a:srcRect/>
          <a:stretch>
            <a:fillRect/>
          </a:stretch>
        </p:blipFill>
        <p:spPr bwMode="auto">
          <a:xfrm>
            <a:off x="3962400" y="4116388"/>
            <a:ext cx="2286000" cy="1903412"/>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sp>
        <p:nvSpPr>
          <p:cNvPr id="20" name="TextBox 19"/>
          <p:cNvSpPr txBox="1"/>
          <p:nvPr/>
        </p:nvSpPr>
        <p:spPr>
          <a:xfrm>
            <a:off x="3276600" y="5276850"/>
            <a:ext cx="1447800" cy="579438"/>
          </a:xfrm>
          <a:prstGeom prst="roundRect">
            <a:avLst/>
          </a:prstGeom>
          <a:solidFill>
            <a:schemeClr val="bg2">
              <a:lumMod val="50000"/>
            </a:schemeClr>
          </a:solidFill>
          <a:ln w="28575">
            <a:solidFill>
              <a:schemeClr val="bg2">
                <a:lumMod val="25000"/>
              </a:schemeClr>
            </a:solidFill>
          </a:ln>
        </p:spPr>
        <p:txBody>
          <a:bodyPr>
            <a:spAutoFit/>
          </a:bodyPr>
          <a:lstStyle/>
          <a:p>
            <a:pPr>
              <a:defRPr/>
            </a:pPr>
            <a:r>
              <a:rPr lang="en-US" sz="1400" dirty="0">
                <a:solidFill>
                  <a:schemeClr val="bg2">
                    <a:lumMod val="90000"/>
                  </a:schemeClr>
                </a:solidFill>
                <a:latin typeface="Arial" pitchFamily="34" charset="0"/>
                <a:cs typeface="Arial" pitchFamily="34" charset="0"/>
              </a:rPr>
              <a:t>MODIS “Fog”</a:t>
            </a:r>
            <a:br>
              <a:rPr lang="en-US" sz="1400" dirty="0">
                <a:solidFill>
                  <a:schemeClr val="bg2">
                    <a:lumMod val="90000"/>
                  </a:schemeClr>
                </a:solidFill>
                <a:latin typeface="Arial" pitchFamily="34" charset="0"/>
                <a:cs typeface="Arial" pitchFamily="34" charset="0"/>
              </a:rPr>
            </a:br>
            <a:r>
              <a:rPr lang="en-US" sz="1400" dirty="0">
                <a:solidFill>
                  <a:schemeClr val="bg2">
                    <a:lumMod val="90000"/>
                  </a:schemeClr>
                </a:solidFill>
                <a:latin typeface="Arial" pitchFamily="34" charset="0"/>
                <a:cs typeface="Arial" pitchFamily="34" charset="0"/>
              </a:rPr>
              <a:t>August 2009</a:t>
            </a:r>
          </a:p>
        </p:txBody>
      </p:sp>
      <p:pic>
        <p:nvPicPr>
          <p:cNvPr id="21" name="Picture 16"/>
          <p:cNvPicPr>
            <a:picLocks noChangeAspect="1" noChangeArrowheads="1"/>
          </p:cNvPicPr>
          <p:nvPr/>
        </p:nvPicPr>
        <p:blipFill>
          <a:blip r:embed="rId8" cstate="print"/>
          <a:srcRect/>
          <a:stretch>
            <a:fillRect/>
          </a:stretch>
        </p:blipFill>
        <p:spPr bwMode="auto">
          <a:xfrm>
            <a:off x="4508500" y="1790700"/>
            <a:ext cx="1968500" cy="1266825"/>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sp>
        <p:nvSpPr>
          <p:cNvPr id="22" name="TextBox 21"/>
          <p:cNvSpPr txBox="1"/>
          <p:nvPr/>
        </p:nvSpPr>
        <p:spPr>
          <a:xfrm>
            <a:off x="4773613" y="2925763"/>
            <a:ext cx="1093787" cy="579437"/>
          </a:xfrm>
          <a:prstGeom prst="roundRect">
            <a:avLst/>
          </a:prstGeom>
          <a:solidFill>
            <a:schemeClr val="bg2">
              <a:lumMod val="50000"/>
            </a:schemeClr>
          </a:solidFill>
          <a:ln w="28575">
            <a:solidFill>
              <a:schemeClr val="bg2">
                <a:lumMod val="25000"/>
              </a:schemeClr>
            </a:solidFill>
          </a:ln>
        </p:spPr>
        <p:txBody>
          <a:bodyPr>
            <a:spAutoFit/>
          </a:bodyPr>
          <a:lstStyle/>
          <a:p>
            <a:pPr>
              <a:defRPr/>
            </a:pPr>
            <a:r>
              <a:rPr lang="en-US" sz="1400" dirty="0">
                <a:solidFill>
                  <a:schemeClr val="bg2">
                    <a:lumMod val="90000"/>
                  </a:schemeClr>
                </a:solidFill>
                <a:latin typeface="Arial" pitchFamily="34" charset="0"/>
                <a:cs typeface="Arial" pitchFamily="34" charset="0"/>
              </a:rPr>
              <a:t>NALMA</a:t>
            </a:r>
            <a:br>
              <a:rPr lang="en-US" sz="1400" dirty="0">
                <a:solidFill>
                  <a:schemeClr val="bg2">
                    <a:lumMod val="90000"/>
                  </a:schemeClr>
                </a:solidFill>
                <a:latin typeface="Arial" pitchFamily="34" charset="0"/>
                <a:cs typeface="Arial" pitchFamily="34" charset="0"/>
              </a:rPr>
            </a:br>
            <a:r>
              <a:rPr lang="en-US" sz="1400" dirty="0">
                <a:solidFill>
                  <a:schemeClr val="bg2">
                    <a:lumMod val="90000"/>
                  </a:schemeClr>
                </a:solidFill>
                <a:latin typeface="Arial" pitchFamily="34" charset="0"/>
                <a:cs typeface="Arial" pitchFamily="34" charset="0"/>
              </a:rPr>
              <a:t>April 2009</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7"/>
          <p:cNvGrpSpPr>
            <a:grpSpLocks/>
          </p:cNvGrpSpPr>
          <p:nvPr/>
        </p:nvGrpSpPr>
        <p:grpSpPr bwMode="auto">
          <a:xfrm>
            <a:off x="0" y="6143625"/>
            <a:ext cx="9086850" cy="714375"/>
            <a:chOff x="0" y="6143625"/>
            <a:chExt cx="9086850" cy="714375"/>
          </a:xfrm>
        </p:grpSpPr>
        <p:pic>
          <p:nvPicPr>
            <p:cNvPr id="7174" name="Picture 4" descr="sportredblue.gif"/>
            <p:cNvPicPr>
              <a:picLocks noChangeAspect="1"/>
            </p:cNvPicPr>
            <p:nvPr/>
          </p:nvPicPr>
          <p:blipFill>
            <a:blip r:embed="rId2" cstate="print"/>
            <a:srcRect/>
            <a:stretch>
              <a:fillRect/>
            </a:stretch>
          </p:blipFill>
          <p:spPr bwMode="auto">
            <a:xfrm>
              <a:off x="0" y="6209772"/>
              <a:ext cx="2286000" cy="648228"/>
            </a:xfrm>
            <a:prstGeom prst="rect">
              <a:avLst/>
            </a:prstGeom>
            <a:noFill/>
            <a:ln w="9525">
              <a:noFill/>
              <a:miter lim="800000"/>
              <a:headEnd/>
              <a:tailEnd/>
            </a:ln>
          </p:spPr>
        </p:pic>
        <p:pic>
          <p:nvPicPr>
            <p:cNvPr id="7175" name="Picture 9" descr="nasa.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7176" name="Group 11"/>
            <p:cNvGrpSpPr>
              <a:grpSpLocks/>
            </p:cNvGrpSpPr>
            <p:nvPr/>
          </p:nvGrpSpPr>
          <p:grpSpPr bwMode="auto">
            <a:xfrm>
              <a:off x="2286000" y="6525768"/>
              <a:ext cx="5784521" cy="179832"/>
              <a:chOff x="2514600" y="5916168"/>
              <a:chExt cx="5784521" cy="179832"/>
            </a:xfrm>
          </p:grpSpPr>
          <p:sp>
            <p:nvSpPr>
              <p:cNvPr id="7178"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7179"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7180"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2"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sp>
        <p:nvSpPr>
          <p:cNvPr id="7171" name="Title 15"/>
          <p:cNvSpPr>
            <a:spLocks noGrp="1"/>
          </p:cNvSpPr>
          <p:nvPr>
            <p:ph type="title"/>
          </p:nvPr>
        </p:nvSpPr>
        <p:spPr/>
        <p:txBody>
          <a:bodyPr/>
          <a:lstStyle/>
          <a:p>
            <a:pPr eaLnBrk="1" hangingPunct="1"/>
            <a:r>
              <a:rPr lang="en-US" smtClean="0"/>
              <a:t>Approach / Methodology –Audio/Visual Learning</a:t>
            </a:r>
          </a:p>
        </p:txBody>
      </p:sp>
      <p:sp>
        <p:nvSpPr>
          <p:cNvPr id="5124" name="Content Placeholder 16"/>
          <p:cNvSpPr>
            <a:spLocks noGrp="1"/>
          </p:cNvSpPr>
          <p:nvPr>
            <p:ph idx="1"/>
          </p:nvPr>
        </p:nvSpPr>
        <p:spPr>
          <a:xfrm>
            <a:off x="457200" y="1600200"/>
            <a:ext cx="4114800" cy="4525963"/>
          </a:xfrm>
        </p:spPr>
        <p:txBody>
          <a:bodyPr/>
          <a:lstStyle/>
          <a:p>
            <a:pPr eaLnBrk="1" hangingPunct="1">
              <a:defRPr/>
            </a:pPr>
            <a:r>
              <a:rPr lang="en-US" sz="2000" smtClean="0"/>
              <a:t>Visits to WFOs</a:t>
            </a:r>
          </a:p>
          <a:p>
            <a:pPr lvl="1" eaLnBrk="1" hangingPunct="1">
              <a:defRPr/>
            </a:pPr>
            <a:r>
              <a:rPr lang="en-US" sz="1600" smtClean="0"/>
              <a:t>Present training on specific products that apply to high priority forecast items for that office</a:t>
            </a:r>
          </a:p>
          <a:p>
            <a:pPr lvl="1" eaLnBrk="1" hangingPunct="1">
              <a:defRPr/>
            </a:pPr>
            <a:r>
              <a:rPr lang="en-US" sz="1600" smtClean="0"/>
              <a:t>Identify SPoRT advocate(s) at each WFO who can relay training to other staff forecasters</a:t>
            </a:r>
          </a:p>
          <a:p>
            <a:pPr lvl="1" eaLnBrk="1" hangingPunct="1">
              <a:defRPr/>
            </a:pPr>
            <a:r>
              <a:rPr lang="en-US" sz="1600" smtClean="0"/>
              <a:t>Provides SPoRT with first hand information on how data is applied and the user perceived value</a:t>
            </a:r>
          </a:p>
          <a:p>
            <a:pPr marL="342900" lvl="1" indent="-342900" eaLnBrk="1" hangingPunct="1">
              <a:buFont typeface="Arial" charset="0"/>
              <a:buChar char="•"/>
              <a:defRPr/>
            </a:pPr>
            <a:r>
              <a:rPr lang="en-US" sz="2000" smtClean="0"/>
              <a:t>Bottom line: Shows our commitment to understanding how NASA EOS data best applies to their forecast issues.</a:t>
            </a:r>
          </a:p>
          <a:p>
            <a:pPr marL="342900" lvl="1" indent="-342900" eaLnBrk="1" hangingPunct="1">
              <a:buFont typeface="Arial" charset="0"/>
              <a:buChar char="•"/>
              <a:defRPr/>
            </a:pPr>
            <a:endParaRPr lang="en-US" sz="2000" smtClean="0"/>
          </a:p>
          <a:p>
            <a:pPr eaLnBrk="1" hangingPunct="1">
              <a:defRPr/>
            </a:pPr>
            <a:endParaRPr lang="en-US" sz="2000" smtClean="0"/>
          </a:p>
        </p:txBody>
      </p:sp>
      <p:pic>
        <p:nvPicPr>
          <p:cNvPr id="7173" name="Picture 3"/>
          <p:cNvPicPr>
            <a:picLocks noChangeAspect="1" noChangeArrowheads="1"/>
          </p:cNvPicPr>
          <p:nvPr/>
        </p:nvPicPr>
        <p:blipFill>
          <a:blip r:embed="rId4" cstate="print"/>
          <a:srcRect/>
          <a:stretch>
            <a:fillRect/>
          </a:stretch>
        </p:blipFill>
        <p:spPr bwMode="auto">
          <a:xfrm>
            <a:off x="4622800" y="1981200"/>
            <a:ext cx="4064000" cy="3048000"/>
          </a:xfrm>
          <a:prstGeom prst="rect">
            <a:avLst/>
          </a:prstGeom>
          <a:noFill/>
          <a:ln w="38100">
            <a:solidFill>
              <a:schemeClr val="tx1"/>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7"/>
          <p:cNvGrpSpPr>
            <a:grpSpLocks/>
          </p:cNvGrpSpPr>
          <p:nvPr/>
        </p:nvGrpSpPr>
        <p:grpSpPr bwMode="auto">
          <a:xfrm>
            <a:off x="0" y="6143625"/>
            <a:ext cx="9086850" cy="714375"/>
            <a:chOff x="0" y="6143625"/>
            <a:chExt cx="9086850" cy="714375"/>
          </a:xfrm>
        </p:grpSpPr>
        <p:pic>
          <p:nvPicPr>
            <p:cNvPr id="8200" name="Picture 4" descr="sportredblue.gif"/>
            <p:cNvPicPr>
              <a:picLocks noChangeAspect="1"/>
            </p:cNvPicPr>
            <p:nvPr/>
          </p:nvPicPr>
          <p:blipFill>
            <a:blip r:embed="rId3" cstate="print"/>
            <a:srcRect/>
            <a:stretch>
              <a:fillRect/>
            </a:stretch>
          </p:blipFill>
          <p:spPr bwMode="auto">
            <a:xfrm>
              <a:off x="0" y="6209772"/>
              <a:ext cx="2286000" cy="648228"/>
            </a:xfrm>
            <a:prstGeom prst="rect">
              <a:avLst/>
            </a:prstGeom>
            <a:noFill/>
            <a:ln w="9525">
              <a:noFill/>
              <a:miter lim="800000"/>
              <a:headEnd/>
              <a:tailEnd/>
            </a:ln>
          </p:spPr>
        </p:pic>
        <p:pic>
          <p:nvPicPr>
            <p:cNvPr id="8201" name="Picture 9" descr="nasa.gif"/>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8202" name="Group 11"/>
            <p:cNvGrpSpPr>
              <a:grpSpLocks/>
            </p:cNvGrpSpPr>
            <p:nvPr/>
          </p:nvGrpSpPr>
          <p:grpSpPr bwMode="auto">
            <a:xfrm>
              <a:off x="2286000" y="6525768"/>
              <a:ext cx="5784521" cy="179832"/>
              <a:chOff x="2514600" y="5916168"/>
              <a:chExt cx="5784521" cy="179832"/>
            </a:xfrm>
          </p:grpSpPr>
          <p:sp>
            <p:nvSpPr>
              <p:cNvPr id="8204"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8205"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8206"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2"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sp>
        <p:nvSpPr>
          <p:cNvPr id="8195" name="Title 15"/>
          <p:cNvSpPr>
            <a:spLocks noGrp="1"/>
          </p:cNvSpPr>
          <p:nvPr>
            <p:ph type="title"/>
          </p:nvPr>
        </p:nvSpPr>
        <p:spPr/>
        <p:txBody>
          <a:bodyPr/>
          <a:lstStyle/>
          <a:p>
            <a:pPr eaLnBrk="1" hangingPunct="1"/>
            <a:r>
              <a:rPr lang="en-US" smtClean="0"/>
              <a:t>Approach / Methodology –</a:t>
            </a:r>
            <a:br>
              <a:rPr lang="en-US" smtClean="0"/>
            </a:br>
            <a:r>
              <a:rPr lang="en-US" smtClean="0"/>
              <a:t>Distance Learning</a:t>
            </a:r>
          </a:p>
        </p:txBody>
      </p:sp>
      <p:sp>
        <p:nvSpPr>
          <p:cNvPr id="8196" name="Content Placeholder 16"/>
          <p:cNvSpPr>
            <a:spLocks noGrp="1"/>
          </p:cNvSpPr>
          <p:nvPr>
            <p:ph idx="1"/>
          </p:nvPr>
        </p:nvSpPr>
        <p:spPr>
          <a:xfrm>
            <a:off x="457200" y="1600200"/>
            <a:ext cx="4114800" cy="4525963"/>
          </a:xfrm>
        </p:spPr>
        <p:txBody>
          <a:bodyPr/>
          <a:lstStyle/>
          <a:p>
            <a:pPr eaLnBrk="1" hangingPunct="1">
              <a:defRPr/>
            </a:pPr>
            <a:r>
              <a:rPr lang="en-US" sz="2000" smtClean="0"/>
              <a:t>Development of short, easily digestible training modules that are web-based and incorporate simple instructional design methods.</a:t>
            </a:r>
          </a:p>
          <a:p>
            <a:pPr lvl="1" eaLnBrk="1" hangingPunct="1">
              <a:defRPr/>
            </a:pPr>
            <a:r>
              <a:rPr lang="en-US" sz="1600" smtClean="0"/>
              <a:t>Articulate Presenter</a:t>
            </a:r>
          </a:p>
          <a:p>
            <a:pPr marL="342900" lvl="1" indent="-342900" eaLnBrk="1" hangingPunct="1">
              <a:buFont typeface="Arial" charset="0"/>
              <a:buChar char="•"/>
              <a:defRPr/>
            </a:pPr>
            <a:r>
              <a:rPr lang="en-US" sz="2000" smtClean="0"/>
              <a:t>Bottom line: Provides training to a variety of learning styles, is interactive, and is tailored to end users.</a:t>
            </a:r>
          </a:p>
          <a:p>
            <a:pPr eaLnBrk="1" hangingPunct="1">
              <a:defRPr/>
            </a:pPr>
            <a:endParaRPr lang="en-US" sz="2000" smtClean="0"/>
          </a:p>
        </p:txBody>
      </p:sp>
      <p:pic>
        <p:nvPicPr>
          <p:cNvPr id="8197" name="Picture 12" descr="CIRA B-TPW quiz pg 15 screengrab.png"/>
          <p:cNvPicPr>
            <a:picLocks noChangeAspect="1"/>
          </p:cNvPicPr>
          <p:nvPr/>
        </p:nvPicPr>
        <p:blipFill>
          <a:blip r:embed="rId5" cstate="print"/>
          <a:srcRect/>
          <a:stretch>
            <a:fillRect/>
          </a:stretch>
        </p:blipFill>
        <p:spPr bwMode="auto">
          <a:xfrm>
            <a:off x="4572000" y="1489075"/>
            <a:ext cx="3263900" cy="2319338"/>
          </a:xfrm>
          <a:prstGeom prst="rect">
            <a:avLst/>
          </a:prstGeom>
          <a:noFill/>
          <a:ln w="9525">
            <a:noFill/>
            <a:miter lim="800000"/>
            <a:headEnd/>
            <a:tailEnd/>
          </a:ln>
        </p:spPr>
      </p:pic>
      <p:pic>
        <p:nvPicPr>
          <p:cNvPr id="8198" name="Picture 13" descr="CIRA B-TPW quiz discussion pg 16 screengrab.png"/>
          <p:cNvPicPr>
            <a:picLocks noChangeAspect="1"/>
          </p:cNvPicPr>
          <p:nvPr/>
        </p:nvPicPr>
        <p:blipFill>
          <a:blip r:embed="rId6" cstate="print"/>
          <a:srcRect/>
          <a:stretch>
            <a:fillRect/>
          </a:stretch>
        </p:blipFill>
        <p:spPr bwMode="auto">
          <a:xfrm>
            <a:off x="5181600" y="3930650"/>
            <a:ext cx="3263900" cy="2317750"/>
          </a:xfrm>
          <a:prstGeom prst="rect">
            <a:avLst/>
          </a:prstGeom>
          <a:noFill/>
          <a:ln w="9525">
            <a:noFill/>
            <a:miter lim="800000"/>
            <a:headEnd/>
            <a:tailEnd/>
          </a:ln>
        </p:spPr>
      </p:pic>
      <p:sp>
        <p:nvSpPr>
          <p:cNvPr id="15" name="TextBox 14"/>
          <p:cNvSpPr txBox="1"/>
          <p:nvPr/>
        </p:nvSpPr>
        <p:spPr>
          <a:xfrm>
            <a:off x="3276600" y="4724400"/>
            <a:ext cx="2155825" cy="1293813"/>
          </a:xfrm>
          <a:prstGeom prst="roundRect">
            <a:avLst/>
          </a:prstGeom>
          <a:solidFill>
            <a:schemeClr val="bg2">
              <a:lumMod val="50000"/>
            </a:schemeClr>
          </a:solidFill>
          <a:ln w="28575">
            <a:solidFill>
              <a:schemeClr val="bg2">
                <a:lumMod val="25000"/>
              </a:schemeClr>
            </a:solidFill>
          </a:ln>
        </p:spPr>
        <p:txBody>
          <a:bodyPr>
            <a:spAutoFit/>
          </a:bodyPr>
          <a:lstStyle/>
          <a:p>
            <a:pPr>
              <a:defRPr/>
            </a:pPr>
            <a:r>
              <a:rPr lang="en-US" sz="1400">
                <a:solidFill>
                  <a:schemeClr val="bg2">
                    <a:lumMod val="90000"/>
                  </a:schemeClr>
                </a:solidFill>
                <a:latin typeface="Arial" pitchFamily="34" charset="0"/>
                <a:cs typeface="Arial" pitchFamily="34" charset="0"/>
              </a:rPr>
              <a:t>Example of inserting interactive questions to reinforce learning and allow user to confirm their understanding.</a:t>
            </a:r>
            <a:endParaRPr lang="en-US" sz="1400" dirty="0">
              <a:solidFill>
                <a:schemeClr val="bg2">
                  <a:lumMod val="9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7"/>
          <p:cNvGrpSpPr>
            <a:grpSpLocks/>
          </p:cNvGrpSpPr>
          <p:nvPr/>
        </p:nvGrpSpPr>
        <p:grpSpPr bwMode="auto">
          <a:xfrm>
            <a:off x="0" y="6143625"/>
            <a:ext cx="9086850" cy="714375"/>
            <a:chOff x="0" y="6143625"/>
            <a:chExt cx="9086850" cy="714375"/>
          </a:xfrm>
        </p:grpSpPr>
        <p:pic>
          <p:nvPicPr>
            <p:cNvPr id="9226" name="Picture 4" descr="sportredblue.gif"/>
            <p:cNvPicPr>
              <a:picLocks noChangeAspect="1"/>
            </p:cNvPicPr>
            <p:nvPr/>
          </p:nvPicPr>
          <p:blipFill>
            <a:blip r:embed="rId3" cstate="print"/>
            <a:srcRect/>
            <a:stretch>
              <a:fillRect/>
            </a:stretch>
          </p:blipFill>
          <p:spPr bwMode="auto">
            <a:xfrm>
              <a:off x="0" y="6209772"/>
              <a:ext cx="2286000" cy="648228"/>
            </a:xfrm>
            <a:prstGeom prst="rect">
              <a:avLst/>
            </a:prstGeom>
            <a:noFill/>
            <a:ln w="9525">
              <a:noFill/>
              <a:miter lim="800000"/>
              <a:headEnd/>
              <a:tailEnd/>
            </a:ln>
          </p:spPr>
        </p:pic>
        <p:pic>
          <p:nvPicPr>
            <p:cNvPr id="9227" name="Picture 9" descr="nasa.gif"/>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9228" name="Group 11"/>
            <p:cNvGrpSpPr>
              <a:grpSpLocks/>
            </p:cNvGrpSpPr>
            <p:nvPr/>
          </p:nvGrpSpPr>
          <p:grpSpPr bwMode="auto">
            <a:xfrm>
              <a:off x="2286000" y="6525768"/>
              <a:ext cx="5784521" cy="179832"/>
              <a:chOff x="2514600" y="5916168"/>
              <a:chExt cx="5784521" cy="179832"/>
            </a:xfrm>
          </p:grpSpPr>
          <p:sp>
            <p:nvSpPr>
              <p:cNvPr id="9230"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9231"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9232"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2"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sp>
        <p:nvSpPr>
          <p:cNvPr id="9219" name="Title 15"/>
          <p:cNvSpPr>
            <a:spLocks noGrp="1"/>
          </p:cNvSpPr>
          <p:nvPr>
            <p:ph type="title"/>
          </p:nvPr>
        </p:nvSpPr>
        <p:spPr>
          <a:xfrm>
            <a:off x="457200" y="152400"/>
            <a:ext cx="8229600" cy="1143000"/>
          </a:xfrm>
        </p:spPr>
        <p:txBody>
          <a:bodyPr/>
          <a:lstStyle/>
          <a:p>
            <a:pPr eaLnBrk="1" hangingPunct="1"/>
            <a:r>
              <a:rPr lang="en-US" smtClean="0"/>
              <a:t>Aviation Product Training</a:t>
            </a:r>
          </a:p>
        </p:txBody>
      </p:sp>
      <p:sp>
        <p:nvSpPr>
          <p:cNvPr id="9220" name="Content Placeholder 16"/>
          <p:cNvSpPr>
            <a:spLocks noGrp="1"/>
          </p:cNvSpPr>
          <p:nvPr>
            <p:ph idx="1"/>
          </p:nvPr>
        </p:nvSpPr>
        <p:spPr>
          <a:xfrm>
            <a:off x="457200" y="1600200"/>
            <a:ext cx="4114800" cy="4525963"/>
          </a:xfrm>
        </p:spPr>
        <p:txBody>
          <a:bodyPr/>
          <a:lstStyle/>
          <a:p>
            <a:pPr eaLnBrk="1" hangingPunct="1"/>
            <a:r>
              <a:rPr lang="en-US" sz="2000" smtClean="0"/>
              <a:t>NESDIS asked SPoRT to transition GOES Low Cloud Base and Fog Depth products</a:t>
            </a:r>
          </a:p>
          <a:p>
            <a:pPr lvl="1" eaLnBrk="1" hangingPunct="1"/>
            <a:r>
              <a:rPr lang="en-US" sz="1600" smtClean="0"/>
              <a:t>Developed 15 minute module and introduced MODIS Fog product during evaluation</a:t>
            </a:r>
          </a:p>
          <a:p>
            <a:pPr eaLnBrk="1" hangingPunct="1"/>
            <a:r>
              <a:rPr lang="en-US" sz="2000" smtClean="0"/>
              <a:t>User feedback indicates interest in MODIS high resolution fog product</a:t>
            </a:r>
          </a:p>
          <a:p>
            <a:pPr lvl="1" eaLnBrk="1" hangingPunct="1"/>
            <a:r>
              <a:rPr lang="en-US" sz="1600" smtClean="0"/>
              <a:t>Developed 8 minute module on MODIS Spectral Difference (i.e. Fog)</a:t>
            </a:r>
          </a:p>
        </p:txBody>
      </p:sp>
      <p:pic>
        <p:nvPicPr>
          <p:cNvPr id="9221" name="Picture 12" descr="GOES_Aviation_training_splash.png"/>
          <p:cNvPicPr>
            <a:picLocks noChangeAspect="1"/>
          </p:cNvPicPr>
          <p:nvPr/>
        </p:nvPicPr>
        <p:blipFill>
          <a:blip r:embed="rId5" cstate="print"/>
          <a:srcRect/>
          <a:stretch>
            <a:fillRect/>
          </a:stretch>
        </p:blipFill>
        <p:spPr bwMode="auto">
          <a:xfrm>
            <a:off x="4800600" y="2544763"/>
            <a:ext cx="3641725" cy="2565400"/>
          </a:xfrm>
          <a:prstGeom prst="rect">
            <a:avLst/>
          </a:prstGeom>
          <a:noFill/>
          <a:ln w="9525">
            <a:noFill/>
            <a:miter lim="800000"/>
            <a:headEnd/>
            <a:tailEnd/>
          </a:ln>
        </p:spPr>
      </p:pic>
      <p:sp>
        <p:nvSpPr>
          <p:cNvPr id="9222" name="TextBox 17"/>
          <p:cNvSpPr txBox="1">
            <a:spLocks noChangeArrowheads="1"/>
          </p:cNvSpPr>
          <p:nvPr/>
        </p:nvSpPr>
        <p:spPr bwMode="auto">
          <a:xfrm>
            <a:off x="5540375" y="1600200"/>
            <a:ext cx="2438400" cy="923925"/>
          </a:xfrm>
          <a:prstGeom prst="rect">
            <a:avLst/>
          </a:prstGeom>
          <a:noFill/>
          <a:ln w="9525">
            <a:noFill/>
            <a:miter lim="800000"/>
            <a:headEnd/>
            <a:tailEnd/>
          </a:ln>
        </p:spPr>
        <p:txBody>
          <a:bodyPr>
            <a:spAutoFit/>
          </a:bodyPr>
          <a:lstStyle/>
          <a:p>
            <a:r>
              <a:rPr lang="en-US"/>
              <a:t>Graphics: screen grab of a interior page of module</a:t>
            </a:r>
          </a:p>
        </p:txBody>
      </p:sp>
      <p:pic>
        <p:nvPicPr>
          <p:cNvPr id="9223" name="Picture 14" descr="GOESAviation_page6_screengrab.png"/>
          <p:cNvPicPr>
            <a:picLocks noChangeAspect="1"/>
          </p:cNvPicPr>
          <p:nvPr/>
        </p:nvPicPr>
        <p:blipFill>
          <a:blip r:embed="rId6" cstate="print"/>
          <a:srcRect/>
          <a:stretch>
            <a:fillRect/>
          </a:stretch>
        </p:blipFill>
        <p:spPr bwMode="auto">
          <a:xfrm>
            <a:off x="5410200" y="1143000"/>
            <a:ext cx="3641725" cy="2565400"/>
          </a:xfrm>
          <a:prstGeom prst="rect">
            <a:avLst/>
          </a:prstGeom>
          <a:noFill/>
          <a:ln w="9525">
            <a:noFill/>
            <a:miter lim="800000"/>
            <a:headEnd/>
            <a:tailEnd/>
          </a:ln>
        </p:spPr>
      </p:pic>
      <p:pic>
        <p:nvPicPr>
          <p:cNvPr id="16" name="Picture 4" descr="C:\Documents and Settings\fuellkk\My Documents\NASA_SPoRT\MODIS\fog\MODIS_fog_Sept2009\Sept4\20090904_0755_fog_SE_BMX.png"/>
          <p:cNvPicPr>
            <a:picLocks noChangeAspect="1" noChangeArrowheads="1"/>
          </p:cNvPicPr>
          <p:nvPr/>
        </p:nvPicPr>
        <p:blipFill>
          <a:blip r:embed="rId7" cstate="print"/>
          <a:srcRect/>
          <a:stretch>
            <a:fillRect/>
          </a:stretch>
        </p:blipFill>
        <p:spPr bwMode="auto">
          <a:xfrm>
            <a:off x="4572000" y="4559300"/>
            <a:ext cx="2057400" cy="1714500"/>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sp>
        <p:nvSpPr>
          <p:cNvPr id="17" name="TextBox 16"/>
          <p:cNvSpPr txBox="1"/>
          <p:nvPr/>
        </p:nvSpPr>
        <p:spPr>
          <a:xfrm>
            <a:off x="6530975" y="5276850"/>
            <a:ext cx="1698625" cy="817563"/>
          </a:xfrm>
          <a:prstGeom prst="roundRect">
            <a:avLst/>
          </a:prstGeom>
          <a:solidFill>
            <a:schemeClr val="bg2">
              <a:lumMod val="50000"/>
            </a:schemeClr>
          </a:solidFill>
          <a:ln w="28575">
            <a:solidFill>
              <a:schemeClr val="bg2">
                <a:lumMod val="25000"/>
              </a:schemeClr>
            </a:solidFill>
          </a:ln>
        </p:spPr>
        <p:txBody>
          <a:bodyPr>
            <a:spAutoFit/>
          </a:bodyPr>
          <a:lstStyle/>
          <a:p>
            <a:pPr>
              <a:defRPr/>
            </a:pPr>
            <a:r>
              <a:rPr lang="en-US" sz="1400" dirty="0">
                <a:solidFill>
                  <a:schemeClr val="bg2">
                    <a:lumMod val="90000"/>
                  </a:schemeClr>
                </a:solidFill>
                <a:latin typeface="Arial" pitchFamily="34" charset="0"/>
                <a:cs typeface="Arial" pitchFamily="34" charset="0"/>
              </a:rPr>
              <a:t>MODIS “Fog”</a:t>
            </a:r>
            <a:br>
              <a:rPr lang="en-US" sz="1400" dirty="0">
                <a:solidFill>
                  <a:schemeClr val="bg2">
                    <a:lumMod val="90000"/>
                  </a:schemeClr>
                </a:solidFill>
                <a:latin typeface="Arial" pitchFamily="34" charset="0"/>
                <a:cs typeface="Arial" pitchFamily="34" charset="0"/>
              </a:rPr>
            </a:br>
            <a:r>
              <a:rPr lang="en-US" sz="1400" dirty="0">
                <a:solidFill>
                  <a:schemeClr val="bg2">
                    <a:lumMod val="90000"/>
                  </a:schemeClr>
                </a:solidFill>
                <a:latin typeface="Arial" pitchFamily="34" charset="0"/>
                <a:cs typeface="Arial" pitchFamily="34" charset="0"/>
              </a:rPr>
              <a:t>at 1km resolution vs. 4km GOES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7"/>
          <p:cNvGrpSpPr>
            <a:grpSpLocks/>
          </p:cNvGrpSpPr>
          <p:nvPr/>
        </p:nvGrpSpPr>
        <p:grpSpPr bwMode="auto">
          <a:xfrm>
            <a:off x="0" y="6143625"/>
            <a:ext cx="9086850" cy="714375"/>
            <a:chOff x="0" y="6143625"/>
            <a:chExt cx="9086850" cy="714375"/>
          </a:xfrm>
        </p:grpSpPr>
        <p:pic>
          <p:nvPicPr>
            <p:cNvPr id="10247" name="Picture 4" descr="sportredblue.gif"/>
            <p:cNvPicPr>
              <a:picLocks noChangeAspect="1"/>
            </p:cNvPicPr>
            <p:nvPr/>
          </p:nvPicPr>
          <p:blipFill>
            <a:blip r:embed="rId2" cstate="print"/>
            <a:srcRect/>
            <a:stretch>
              <a:fillRect/>
            </a:stretch>
          </p:blipFill>
          <p:spPr bwMode="auto">
            <a:xfrm>
              <a:off x="0" y="6209772"/>
              <a:ext cx="2286000" cy="648228"/>
            </a:xfrm>
            <a:prstGeom prst="rect">
              <a:avLst/>
            </a:prstGeom>
            <a:noFill/>
            <a:ln w="9525">
              <a:noFill/>
              <a:miter lim="800000"/>
              <a:headEnd/>
              <a:tailEnd/>
            </a:ln>
          </p:spPr>
        </p:pic>
        <p:pic>
          <p:nvPicPr>
            <p:cNvPr id="10248" name="Picture 9" descr="nasa.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10249" name="Group 11"/>
            <p:cNvGrpSpPr>
              <a:grpSpLocks/>
            </p:cNvGrpSpPr>
            <p:nvPr/>
          </p:nvGrpSpPr>
          <p:grpSpPr bwMode="auto">
            <a:xfrm>
              <a:off x="2286000" y="6525768"/>
              <a:ext cx="5784521" cy="179832"/>
              <a:chOff x="2514600" y="5916168"/>
              <a:chExt cx="5784521" cy="179832"/>
            </a:xfrm>
          </p:grpSpPr>
          <p:sp>
            <p:nvSpPr>
              <p:cNvPr id="10251"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10252"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10253"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2"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sp>
        <p:nvSpPr>
          <p:cNvPr id="10243" name="Title 15"/>
          <p:cNvSpPr>
            <a:spLocks noGrp="1"/>
          </p:cNvSpPr>
          <p:nvPr>
            <p:ph type="title"/>
          </p:nvPr>
        </p:nvSpPr>
        <p:spPr/>
        <p:txBody>
          <a:bodyPr/>
          <a:lstStyle/>
          <a:p>
            <a:pPr eaLnBrk="1" hangingPunct="1"/>
            <a:r>
              <a:rPr lang="en-US" smtClean="0"/>
              <a:t>MODIS Fog</a:t>
            </a:r>
          </a:p>
        </p:txBody>
      </p:sp>
      <p:sp>
        <p:nvSpPr>
          <p:cNvPr id="10244" name="Content Placeholder 16"/>
          <p:cNvSpPr>
            <a:spLocks noGrp="1"/>
          </p:cNvSpPr>
          <p:nvPr>
            <p:ph idx="1"/>
          </p:nvPr>
        </p:nvSpPr>
        <p:spPr>
          <a:xfrm>
            <a:off x="457200" y="1600200"/>
            <a:ext cx="4419600" cy="4525963"/>
          </a:xfrm>
        </p:spPr>
        <p:txBody>
          <a:bodyPr/>
          <a:lstStyle/>
          <a:p>
            <a:pPr eaLnBrk="1" hangingPunct="1"/>
            <a:r>
              <a:rPr lang="en-US" sz="2000" smtClean="0"/>
              <a:t>Demo</a:t>
            </a:r>
          </a:p>
          <a:p>
            <a:pPr eaLnBrk="1" hangingPunct="1"/>
            <a:r>
              <a:rPr lang="en-US" sz="2000" smtClean="0"/>
              <a:t>Created as a lead into evaluation</a:t>
            </a:r>
          </a:p>
          <a:p>
            <a:pPr eaLnBrk="1" hangingPunct="1"/>
            <a:r>
              <a:rPr lang="en-US" sz="2000" smtClean="0"/>
              <a:t>Increase learning by…….</a:t>
            </a:r>
          </a:p>
          <a:p>
            <a:pPr lvl="1" eaLnBrk="1" hangingPunct="1"/>
            <a:r>
              <a:rPr lang="en-US" sz="1600" smtClean="0"/>
              <a:t>Time/Energy cost - Short, concise</a:t>
            </a:r>
          </a:p>
          <a:p>
            <a:pPr lvl="1" eaLnBrk="1" hangingPunct="1"/>
            <a:r>
              <a:rPr lang="en-US" sz="1600" smtClean="0"/>
              <a:t>Relevant - demonstrates application with user-provided examples</a:t>
            </a:r>
          </a:p>
          <a:p>
            <a:pPr lvl="1" eaLnBrk="1" hangingPunct="1"/>
            <a:r>
              <a:rPr lang="en-US" sz="1600" smtClean="0"/>
              <a:t>Pre-existing Knowledge - Illustrates how it adds value to standard data</a:t>
            </a:r>
          </a:p>
          <a:p>
            <a:pPr lvl="1" eaLnBrk="1" hangingPunct="1"/>
            <a:r>
              <a:rPr lang="en-US" sz="1600" smtClean="0"/>
              <a:t>Diversity of Learning – Provides audio, visual, text, and further resources</a:t>
            </a:r>
          </a:p>
          <a:p>
            <a:pPr eaLnBrk="1" hangingPunct="1"/>
            <a:r>
              <a:rPr lang="en-US" sz="2000" smtClean="0"/>
              <a:t>User feedback leading to improvements in MODIS fog product and a follow up training module</a:t>
            </a:r>
          </a:p>
        </p:txBody>
      </p:sp>
      <p:pic>
        <p:nvPicPr>
          <p:cNvPr id="10245" name="Picture 12" descr="C:\Documents and Settings\fuellkk\My Documents\NASA_SPoRT\Meetings\SAC 2009\MODISfog_screencapture_page2b.png"/>
          <p:cNvPicPr>
            <a:picLocks noChangeAspect="1" noChangeArrowheads="1"/>
          </p:cNvPicPr>
          <p:nvPr/>
        </p:nvPicPr>
        <p:blipFill>
          <a:blip r:embed="rId4" cstate="print"/>
          <a:srcRect/>
          <a:stretch>
            <a:fillRect/>
          </a:stretch>
        </p:blipFill>
        <p:spPr bwMode="auto">
          <a:xfrm>
            <a:off x="5019675" y="1968500"/>
            <a:ext cx="3667125" cy="2603500"/>
          </a:xfrm>
          <a:prstGeom prst="rect">
            <a:avLst/>
          </a:prstGeom>
          <a:noFill/>
          <a:ln w="9525">
            <a:noFill/>
            <a:miter lim="800000"/>
            <a:headEnd/>
            <a:tailEnd/>
          </a:ln>
        </p:spPr>
      </p:pic>
      <p:sp>
        <p:nvSpPr>
          <p:cNvPr id="10246" name="TextBox 13"/>
          <p:cNvSpPr txBox="1">
            <a:spLocks noChangeArrowheads="1"/>
          </p:cNvSpPr>
          <p:nvPr/>
        </p:nvSpPr>
        <p:spPr bwMode="auto">
          <a:xfrm>
            <a:off x="576263" y="5756275"/>
            <a:ext cx="8110537" cy="369888"/>
          </a:xfrm>
          <a:prstGeom prst="rect">
            <a:avLst/>
          </a:prstGeom>
          <a:noFill/>
          <a:ln w="9525">
            <a:noFill/>
            <a:miter lim="800000"/>
            <a:headEnd/>
            <a:tailEnd/>
          </a:ln>
        </p:spPr>
        <p:txBody>
          <a:bodyPr wrap="none">
            <a:spAutoFit/>
          </a:bodyPr>
          <a:lstStyle/>
          <a:p>
            <a:r>
              <a:rPr lang="en-US">
                <a:hlinkClick r:id="rId5"/>
              </a:rPr>
              <a:t>http://weather.msfc.nasa.gov/sport/training/MODIS_fog_training/launcher.html</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3147</TotalTime>
  <Words>1318</Words>
  <Application>Microsoft Office PowerPoint</Application>
  <PresentationFormat>On-screen Show (4:3)</PresentationFormat>
  <Paragraphs>161</Paragraphs>
  <Slides>16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Candara</vt:lpstr>
      <vt:lpstr>Wingdings</vt:lpstr>
      <vt:lpstr>Office Theme</vt:lpstr>
      <vt:lpstr>Product Training</vt:lpstr>
      <vt:lpstr>Relevance to NASA/SPoRT</vt:lpstr>
      <vt:lpstr>Accomplishments since 2007 SAC</vt:lpstr>
      <vt:lpstr>Approach / Methodology – Kinesthetic Learning</vt:lpstr>
      <vt:lpstr>Approach / Methodology – Teletraining</vt:lpstr>
      <vt:lpstr>Approach / Methodology –Audio/Visual Learning</vt:lpstr>
      <vt:lpstr>Approach / Methodology – Distance Learning</vt:lpstr>
      <vt:lpstr>Aviation Product Training</vt:lpstr>
      <vt:lpstr>MODIS Fog</vt:lpstr>
      <vt:lpstr>Total Lightning Training I</vt:lpstr>
      <vt:lpstr>Total Lightning Training II</vt:lpstr>
      <vt:lpstr>Total Lightning Training II</vt:lpstr>
      <vt:lpstr>Slide 13</vt:lpstr>
      <vt:lpstr>CIRA Blended TPW</vt:lpstr>
      <vt:lpstr>Training to support FAA project</vt:lpstr>
      <vt:lpstr>Future work - Training</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 / NWS Coordination Call</dc:title>
  <dc:creator>fuell</dc:creator>
  <cp:lastModifiedBy> </cp:lastModifiedBy>
  <cp:revision>84</cp:revision>
  <dcterms:created xsi:type="dcterms:W3CDTF">2009-10-14T04:03:29Z</dcterms:created>
  <dcterms:modified xsi:type="dcterms:W3CDTF">2009-11-18T12:34:11Z</dcterms:modified>
</cp:coreProperties>
</file>