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5" r:id="rId3"/>
    <p:sldId id="263" r:id="rId4"/>
    <p:sldId id="267" r:id="rId5"/>
    <p:sldId id="259" r:id="rId6"/>
    <p:sldId id="260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4660"/>
  </p:normalViewPr>
  <p:slideViewPr>
    <p:cSldViewPr snapToObjects="1">
      <p:cViewPr varScale="1">
        <p:scale>
          <a:sx n="121" d="100"/>
          <a:sy n="12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8EA6-3B60-4497-BF9D-47BDEBEA7543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3FF7-9192-4959-8249-BEEB3DED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5A2B-8A31-4D73-A74F-2A6B7E3A3155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B136-6EDF-46CF-8942-5FB022F2E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5F24-BA9A-4E1C-AF82-B1E606456F52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A60C-9AF6-437A-9D87-82C0FF560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6A2A-C4EB-441C-935F-C1C3098FF012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F916-C6F8-480B-AA70-474E1585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D9EC-70AD-467E-BBCF-7CA6A2EC66BB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8860-2548-48D7-BDD0-44C420E0C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6F9B-423B-44DD-BCA7-A078D8C95309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7797-9AD6-4B41-9A44-CBCF0941B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12A0-6A26-43BA-B0B2-5378B1BA13AB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F1C7-C265-4782-BEE0-AEA50DDA0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6D76-8D42-4A0C-99D3-CB06CB88BB1C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4986-102A-49E5-9A9D-2D9EEC451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FEA7-9EA3-4E67-AA1E-C0C057C433F1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EC83-48AA-4E2D-B503-6CF7399A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5AD8-C9D0-498F-89EB-ED863DE231C6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5984-B4C8-405F-B14F-C73D261F2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E1D4-202B-4EA9-8B04-52E1242F5936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E85E-14C6-4442-A399-839CEED5A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43104-2F0F-406F-8EA4-AD773F81B9E4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BC6932-731B-46C5-B311-D52340ED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eather.msfc.nasa.gov/spor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ortex.nsstc.uah.edu/sportblo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acebook.com/NASA.SPo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/>
          <a:lstStyle/>
          <a:p>
            <a:pPr eaLnBrk="1" hangingPunct="1"/>
            <a:r>
              <a:rPr lang="en-US" smtClean="0"/>
              <a:t>SPoRT’s Web 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727325"/>
            <a:ext cx="60960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Bradley Zavodsky		Erik Reimers</a:t>
            </a:r>
          </a:p>
          <a:p>
            <a:pPr>
              <a:defRPr/>
            </a:pPr>
            <a:r>
              <a:rPr lang="en-US" sz="2600" dirty="0">
                <a:latin typeface="+mj-lt"/>
              </a:rPr>
              <a:t>Andrew Molthan		Paul Meyer</a:t>
            </a:r>
          </a:p>
          <a:p>
            <a:pPr>
              <a:defRPr/>
            </a:pPr>
            <a:r>
              <a:rPr lang="en-US" sz="2600" dirty="0">
                <a:latin typeface="+mj-lt"/>
              </a:rPr>
              <a:t>Geoffrey Stano		Jaclyn Shafer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Purpose of SPoRT Web Presence</a:t>
            </a:r>
            <a:endParaRPr lang="en-US" sz="2000" smtClean="0"/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304800" y="1066800"/>
            <a:ext cx="5562600" cy="5029200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Specific SAC recommendation from June 2007 Meeting: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400" smtClean="0"/>
              <a:t>9.  Have SPoRT facilitate feedback between users and developers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Many in the scientific community use the web, blogs, and social networking sites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Innovative communication strategies update program progress and advertises expertise/activities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Web-based communication tools are more efficient for day-to-day interactions between SPoRT, its partners, and its collaborators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Newsletters, conferences, and journals are only accessible to a few who have shown interest in the program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People who might not know about or interact with SPoRT can learn about us on their own schedule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Two-way communication possible through news-article format and online comment sections</a:t>
            </a:r>
          </a:p>
        </p:txBody>
      </p:sp>
      <p:pic>
        <p:nvPicPr>
          <p:cNvPr id="3077" name="Picture 12" descr="SPoRT_Homepage_ol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760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SPoRT_Homepag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81400"/>
            <a:ext cx="27574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3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SPoRT Website</a:t>
            </a:r>
            <a:br>
              <a:rPr lang="en-US" smtClean="0"/>
            </a:br>
            <a:r>
              <a:rPr lang="en-US" sz="2000" smtClean="0">
                <a:hlinkClick r:id="rId4"/>
              </a:rPr>
              <a:t>http://weather.msfc.nasa.gov/sport</a:t>
            </a:r>
            <a:endParaRPr lang="en-US" sz="200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95825"/>
          </a:xfrm>
        </p:spPr>
        <p:txBody>
          <a:bodyPr/>
          <a:lstStyle/>
          <a:p>
            <a:pPr marL="173038" indent="-173038" eaLnBrk="1" hangingPunct="1">
              <a:defRPr/>
            </a:pPr>
            <a:r>
              <a:rPr lang="en-US" sz="1800" dirty="0" smtClean="0"/>
              <a:t>Mission: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Disseminate information to partners and external community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Chronicle progress, products, and ongoing research at </a:t>
            </a:r>
            <a:r>
              <a:rPr lang="en-US" sz="1600" dirty="0" err="1" smtClean="0"/>
              <a:t>SPoRT</a:t>
            </a:r>
            <a:endParaRPr lang="en-US" sz="1600" dirty="0" smtClean="0"/>
          </a:p>
          <a:p>
            <a:pPr marL="173038" indent="-173038" eaLnBrk="1" hangingPunct="1">
              <a:defRPr/>
            </a:pPr>
            <a:r>
              <a:rPr lang="en-US" sz="1800" dirty="0" smtClean="0"/>
              <a:t>“One stop shop” for any information regarding </a:t>
            </a:r>
            <a:r>
              <a:rPr lang="en-US" sz="1800" dirty="0" err="1" smtClean="0"/>
              <a:t>SPoRT</a:t>
            </a:r>
            <a:r>
              <a:rPr lang="en-US" sz="1800" dirty="0" smtClean="0"/>
              <a:t> activities</a:t>
            </a:r>
          </a:p>
          <a:p>
            <a:pPr marL="173038" indent="-173038" eaLnBrk="1" hangingPunct="1">
              <a:defRPr/>
            </a:pPr>
            <a:r>
              <a:rPr lang="en-US" sz="1800" dirty="0" smtClean="0"/>
              <a:t>Goal: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Share training modules with partners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Share journal and conference papers community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Easy to access/use online surveys and survey results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Monitor real-time data products </a:t>
            </a:r>
          </a:p>
          <a:p>
            <a:pPr marL="630238" lvl="1" indent="-173038" eaLnBrk="1" hangingPunct="1">
              <a:defRPr/>
            </a:pPr>
            <a:r>
              <a:rPr lang="en-US" sz="1600" dirty="0" smtClean="0"/>
              <a:t>Share results and updates of work with collaborators</a:t>
            </a: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4495800" y="14478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Statistics:</a:t>
            </a:r>
          </a:p>
          <a:p>
            <a:pPr marL="630238" lvl="1" indent="-173038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Website redesign launched December 2, 2008</a:t>
            </a:r>
          </a:p>
          <a:p>
            <a:pPr marL="630238" lvl="1" indent="-173038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Average of 3,153 unique IP addresses per month served by </a:t>
            </a:r>
            <a:r>
              <a:rPr lang="en-US" sz="1600" dirty="0" err="1">
                <a:latin typeface="+mn-lt"/>
              </a:rPr>
              <a:t>SPoRT</a:t>
            </a:r>
            <a:r>
              <a:rPr lang="en-US" sz="1600" dirty="0">
                <a:latin typeface="+mn-lt"/>
              </a:rPr>
              <a:t> website in 2009</a:t>
            </a:r>
          </a:p>
          <a:p>
            <a:pPr marL="630238" lvl="1" indent="-173038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Average of 102,250 hits per month (pages &amp; images)</a:t>
            </a:r>
          </a:p>
        </p:txBody>
      </p:sp>
      <p:pic>
        <p:nvPicPr>
          <p:cNvPr id="4102" name="Picture 13" descr="SPoRT_Homepag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038" y="3200400"/>
            <a:ext cx="337661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Example: SPoRT JPL SST Products</a:t>
            </a:r>
          </a:p>
        </p:txBody>
      </p: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5124" name="Picture 12" descr="New Pictur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838" y="1295400"/>
            <a:ext cx="455136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ST_freezefram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00" y="2295525"/>
            <a:ext cx="41973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 flipH="1" flipV="1">
            <a:off x="4278312" y="2741613"/>
            <a:ext cx="1057275" cy="165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411537" y="4665663"/>
            <a:ext cx="2790825" cy="165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152400" y="1516063"/>
            <a:ext cx="36576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SPoRT and JPL collaborate on a SST composite product</a:t>
            </a:r>
          </a:p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Images are generated for case studies and posted to SPoRT website </a:t>
            </a:r>
          </a:p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Scientists from both SPoRT and JPL can view large quantity of images in an organized format without email traffic</a:t>
            </a:r>
          </a:p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No link from SPoRT page; not found </a:t>
            </a:r>
            <a:r>
              <a:rPr lang="en-US" i="1"/>
              <a:t>via</a:t>
            </a:r>
            <a:r>
              <a:rPr lang="en-US"/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5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Wide World of SPoRT</a:t>
            </a:r>
            <a:br>
              <a:rPr lang="en-US" smtClean="0"/>
            </a:br>
            <a:r>
              <a:rPr lang="en-US" sz="2000" smtClean="0">
                <a:hlinkClick r:id="rId4"/>
              </a:rPr>
              <a:t>http://vortex.nsstc.uah.edu/sportblog</a:t>
            </a:r>
            <a:endParaRPr lang="en-US" sz="2000" smtClean="0"/>
          </a:p>
        </p:txBody>
      </p:sp>
      <p:sp>
        <p:nvSpPr>
          <p:cNvPr id="6148" name="Content Placeholder 16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Mission: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600" smtClean="0"/>
              <a:t>Fostering interaction between product developers and end users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Currently hosted through a partnership with UAH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“The Wide World of SPoRT” encourages two-way communication between SPoRT and its partners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smtClean="0"/>
              <a:t>Goal: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600" smtClean="0"/>
              <a:t>Include short articles with figures that demonstrate the value of SPoRT products in operations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600" smtClean="0"/>
              <a:t>Registered users can exchange comments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600" smtClean="0"/>
              <a:t>1-2 posts per week keep end users informed about products and research</a:t>
            </a: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4572000" y="1447800"/>
            <a:ext cx="441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Statistics:</a:t>
            </a:r>
          </a:p>
          <a:p>
            <a:pPr marL="630238" lvl="1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Began in March 2009</a:t>
            </a:r>
          </a:p>
          <a:p>
            <a:pPr marL="630238" lvl="1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25 registered accounts including 15 </a:t>
            </a:r>
            <a:r>
              <a:rPr lang="en-US" sz="1600" dirty="0" err="1">
                <a:latin typeface="+mn-lt"/>
              </a:rPr>
              <a:t>SPoRT</a:t>
            </a:r>
            <a:r>
              <a:rPr lang="en-US" sz="1600" dirty="0">
                <a:latin typeface="+mn-lt"/>
              </a:rPr>
              <a:t> partners</a:t>
            </a:r>
          </a:p>
          <a:p>
            <a:pPr marL="630238" lvl="1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Several direct posts by NWS WFOs</a:t>
            </a:r>
          </a:p>
          <a:p>
            <a:pPr marL="1087438" lvl="2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</a:rPr>
              <a:t>Albuquerque, NM (3)</a:t>
            </a:r>
          </a:p>
          <a:p>
            <a:pPr marL="1087438" lvl="2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</a:rPr>
              <a:t>Huntsville, AL (2)</a:t>
            </a:r>
          </a:p>
          <a:p>
            <a:pPr marL="1087438" lvl="2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</a:rPr>
              <a:t>Morristown, TN (2)</a:t>
            </a:r>
          </a:p>
          <a:p>
            <a:pPr marL="1087438" lvl="2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</a:rPr>
              <a:t>Nashville, TN (1)</a:t>
            </a:r>
          </a:p>
          <a:p>
            <a:pPr marL="1087438" lvl="2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</a:rPr>
              <a:t>Corpus Christi, TX (1)</a:t>
            </a:r>
          </a:p>
          <a:p>
            <a:pPr marL="1087438" lvl="2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</a:rPr>
              <a:t>Houston, TX (1)</a:t>
            </a:r>
          </a:p>
          <a:p>
            <a:pPr marL="630238" lvl="1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Many others posted on behalf of WFOs offering feedback</a:t>
            </a:r>
          </a:p>
          <a:p>
            <a:pPr marL="630238" lvl="1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Available to the public and visited regularly by WFOs, regional HQs, NASA, NESDIS, NOAA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Example: Morristown, TN (MRX)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 l="63571" t="15543" r="20715" b="10095"/>
          <a:stretch>
            <a:fillRect/>
          </a:stretch>
        </p:blipFill>
        <p:spPr bwMode="auto">
          <a:xfrm>
            <a:off x="4724400" y="1295400"/>
            <a:ext cx="33083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4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304800" y="1652588"/>
            <a:ext cx="4267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The NWS WFO in Morristown, TN evaluated the MODIS fog product</a:t>
            </a:r>
          </a:p>
          <a:p>
            <a:pPr marL="630238" lvl="1" indent="-173038">
              <a:spcBef>
                <a:spcPts val="600"/>
              </a:spcBef>
              <a:buFont typeface="Arial" charset="0"/>
              <a:buChar char="–"/>
            </a:pPr>
            <a:r>
              <a:rPr lang="en-US" sz="1400"/>
              <a:t>Product provides unique capabilities in complex terrain</a:t>
            </a:r>
          </a:p>
          <a:p>
            <a:pPr marL="630238" lvl="1" indent="-173038">
              <a:spcBef>
                <a:spcPts val="600"/>
              </a:spcBef>
              <a:buFont typeface="Arial" charset="0"/>
              <a:buChar char="–"/>
            </a:pPr>
            <a:r>
              <a:rPr lang="en-US" sz="1400"/>
              <a:t>Demonstrate using a figure showing MODIS and terrain in AWIPS</a:t>
            </a:r>
          </a:p>
          <a:p>
            <a:pPr marL="630238" lvl="1" indent="-173038">
              <a:spcBef>
                <a:spcPts val="600"/>
              </a:spcBef>
              <a:buFont typeface="Arial" charset="0"/>
              <a:buChar char="–"/>
            </a:pPr>
            <a:r>
              <a:rPr lang="en-US" sz="1400"/>
              <a:t>Feedback about resulting issuance of a short term forecast advisory</a:t>
            </a:r>
          </a:p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SPoRT researchers can comment on post and add other examples of where the product would be useful</a:t>
            </a:r>
          </a:p>
          <a:p>
            <a:pPr marL="173038" indent="-173038">
              <a:spcBef>
                <a:spcPts val="600"/>
              </a:spcBef>
              <a:buFont typeface="Arial" charset="0"/>
              <a:buChar char="•"/>
            </a:pPr>
            <a:r>
              <a:rPr lang="en-US"/>
              <a:t>Potential partners can see how others are using NASA data to aid in issuing public advisories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19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8195" name="Title 1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Become a “Fan” of SPoRT on Facebook!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>
                <a:hlinkClick r:id="rId4"/>
              </a:rPr>
              <a:t>http://www.facebook.com/NASA.SPoRT</a:t>
            </a:r>
            <a:endParaRPr lang="en-US" sz="2000" smtClean="0"/>
          </a:p>
        </p:txBody>
      </p:sp>
      <p:sp>
        <p:nvSpPr>
          <p:cNvPr id="9220" name="Content Placeholder 16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419600" cy="4525963"/>
          </a:xfrm>
        </p:spPr>
        <p:txBody>
          <a:bodyPr/>
          <a:lstStyle/>
          <a:p>
            <a:pPr marL="173038" indent="-173038" eaLnBrk="1" hangingPunct="1">
              <a:defRPr/>
            </a:pPr>
            <a:r>
              <a:rPr lang="en-US" sz="1800" dirty="0" smtClean="0"/>
              <a:t>Social networking is popular and increasingly explored by scientists</a:t>
            </a:r>
          </a:p>
          <a:p>
            <a:pPr marL="173038" indent="-173038" eaLnBrk="1" hangingPunct="1">
              <a:defRPr/>
            </a:pPr>
            <a:r>
              <a:rPr lang="en-US" sz="1800" dirty="0" smtClean="0"/>
              <a:t>Fan pages on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 allow an organization to broadcast updates and receive feedback from end-users</a:t>
            </a:r>
          </a:p>
          <a:p>
            <a:pPr marL="173038" indent="-173038" eaLnBrk="1" hangingPunct="1">
              <a:defRPr/>
            </a:pPr>
            <a:r>
              <a:rPr lang="en-US" sz="1800" dirty="0" smtClean="0"/>
              <a:t>60% of fans are NWS employees</a:t>
            </a:r>
          </a:p>
          <a:p>
            <a:pPr marL="173038" indent="-173038" eaLnBrk="1" hangingPunct="1">
              <a:defRPr/>
            </a:pPr>
            <a:r>
              <a:rPr lang="en-US" sz="1800" dirty="0" smtClean="0"/>
              <a:t>Most are under 35</a:t>
            </a:r>
          </a:p>
          <a:p>
            <a:pPr marL="173038" indent="-173038" eaLnBrk="1" hangingPunct="1">
              <a:defRPr/>
            </a:pPr>
            <a:r>
              <a:rPr lang="en-US" sz="1800" dirty="0" smtClean="0"/>
              <a:t>Other organizations on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: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NASA (10,384 fans)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NASA Marshall (3,209 friends)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NOAA (2,173 group members)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AMS (1,821 group members)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Dr. </a:t>
            </a:r>
            <a:r>
              <a:rPr lang="en-US" sz="1400" dirty="0" err="1" smtClean="0"/>
              <a:t>Lubchenco</a:t>
            </a:r>
            <a:r>
              <a:rPr lang="en-US" sz="1400" dirty="0" smtClean="0"/>
              <a:t>, NOAA Administrator (1,783 fans)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National Weather Service (1,296 members)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National Weather Association (496 members)</a:t>
            </a:r>
          </a:p>
          <a:p>
            <a:pPr marL="630238" lvl="1" indent="-173038" eaLnBrk="1" hangingPunct="1">
              <a:defRPr/>
            </a:pPr>
            <a:r>
              <a:rPr lang="en-US" sz="1400" dirty="0" smtClean="0"/>
              <a:t>NASA </a:t>
            </a:r>
            <a:r>
              <a:rPr lang="en-US" sz="1400" dirty="0" err="1" smtClean="0"/>
              <a:t>SPoRT</a:t>
            </a:r>
            <a:r>
              <a:rPr lang="en-US" sz="1400" dirty="0" smtClean="0"/>
              <a:t> (103 fans)</a:t>
            </a:r>
          </a:p>
          <a:p>
            <a:pPr lvl="1"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9221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525963"/>
          </a:xfrm>
        </p:spPr>
        <p:txBody>
          <a:bodyPr/>
          <a:lstStyle/>
          <a:p>
            <a:pPr marL="173038" indent="-173038">
              <a:defRPr/>
            </a:pPr>
            <a:r>
              <a:rPr lang="en-US" sz="1800" dirty="0" smtClean="0"/>
              <a:t>Benefits to </a:t>
            </a:r>
            <a:r>
              <a:rPr lang="en-US" sz="1800" dirty="0" err="1" smtClean="0"/>
              <a:t>SPoRT</a:t>
            </a:r>
            <a:r>
              <a:rPr lang="en-US" sz="1800" dirty="0" smtClean="0"/>
              <a:t>:</a:t>
            </a:r>
          </a:p>
          <a:p>
            <a:pPr marL="630238" lvl="1" indent="-173038">
              <a:defRPr/>
            </a:pPr>
            <a:r>
              <a:rPr lang="en-US" sz="1400" dirty="0" smtClean="0"/>
              <a:t>Direct updates of </a:t>
            </a:r>
            <a:r>
              <a:rPr lang="en-US" sz="1400" dirty="0" err="1" smtClean="0"/>
              <a:t>SPoRT</a:t>
            </a:r>
            <a:r>
              <a:rPr lang="en-US" sz="1400" dirty="0" smtClean="0"/>
              <a:t> progress to interested parties who </a:t>
            </a:r>
            <a:r>
              <a:rPr lang="en-US" sz="1400" b="1" dirty="0" smtClean="0"/>
              <a:t>choose </a:t>
            </a:r>
            <a:r>
              <a:rPr lang="en-US" sz="1400" dirty="0" smtClean="0"/>
              <a:t>to subscribe</a:t>
            </a:r>
          </a:p>
          <a:p>
            <a:pPr marL="630238" lvl="1" indent="-173038">
              <a:defRPr/>
            </a:pPr>
            <a:r>
              <a:rPr lang="en-US" sz="1400" dirty="0" smtClean="0"/>
              <a:t>Entries from Wide World of </a:t>
            </a:r>
            <a:r>
              <a:rPr lang="en-US" sz="1400" dirty="0" err="1" smtClean="0"/>
              <a:t>SPoRT</a:t>
            </a:r>
            <a:r>
              <a:rPr lang="en-US" sz="1400" dirty="0" smtClean="0"/>
              <a:t> blog automatically posted on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</a:t>
            </a:r>
            <a:r>
              <a:rPr lang="en-US" sz="1400" i="1" dirty="0" smtClean="0"/>
              <a:t>via</a:t>
            </a:r>
            <a:r>
              <a:rPr lang="en-US" sz="1400" dirty="0" smtClean="0"/>
              <a:t> RSS feed</a:t>
            </a:r>
          </a:p>
          <a:p>
            <a:pPr marL="630238" lvl="1" indent="-173038">
              <a:defRPr/>
            </a:pPr>
            <a:r>
              <a:rPr lang="en-US" sz="1400" dirty="0" smtClean="0"/>
              <a:t>Allows for quick, short updates between other NASA </a:t>
            </a:r>
            <a:r>
              <a:rPr lang="en-US" sz="1400" dirty="0" err="1" smtClean="0"/>
              <a:t>SPoRT</a:t>
            </a:r>
            <a:r>
              <a:rPr lang="en-US" sz="1400" dirty="0" smtClean="0"/>
              <a:t> publications</a:t>
            </a:r>
          </a:p>
          <a:p>
            <a:pPr marL="173038" indent="-173038">
              <a:defRPr/>
            </a:pPr>
            <a:r>
              <a:rPr lang="en-US" sz="1800" dirty="0" smtClean="0"/>
              <a:t>Low Cost and Risk, High Reward</a:t>
            </a:r>
          </a:p>
          <a:p>
            <a:pPr marL="630238" lvl="1" indent="-173038">
              <a:defRPr/>
            </a:pPr>
            <a:r>
              <a:rPr lang="en-US" sz="1400" dirty="0" smtClean="0"/>
              <a:t>Minimal maintenance required from </a:t>
            </a:r>
            <a:r>
              <a:rPr lang="en-US" sz="1400" dirty="0" err="1" smtClean="0"/>
              <a:t>SPoRT</a:t>
            </a:r>
            <a:endParaRPr lang="en-US" sz="1400" dirty="0" smtClean="0"/>
          </a:p>
          <a:p>
            <a:pPr marL="630238" lvl="1" indent="-173038">
              <a:defRPr/>
            </a:pPr>
            <a:r>
              <a:rPr lang="en-US" sz="1400" dirty="0" smtClean="0"/>
              <a:t>Requires a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user to place as the administrator and basic advertising to encourage folks to “become a fan of </a:t>
            </a:r>
            <a:r>
              <a:rPr lang="en-US" sz="1400" dirty="0" err="1" smtClean="0"/>
              <a:t>SPoRT</a:t>
            </a:r>
            <a:r>
              <a:rPr lang="en-US" sz="1400" dirty="0" smtClean="0"/>
              <a:t> on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!”</a:t>
            </a:r>
          </a:p>
          <a:p>
            <a:pPr marL="630238" lvl="1" indent="-173038">
              <a:defRPr/>
            </a:pPr>
            <a:r>
              <a:rPr lang="en-US" sz="1400" dirty="0" smtClean="0"/>
              <a:t>Easy outreach to the general public and scientific community</a:t>
            </a:r>
          </a:p>
          <a:p>
            <a:pPr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0001" t="14629" r="10715" b="9143"/>
          <a:stretch>
            <a:fillRect/>
          </a:stretch>
        </p:blipFill>
        <p:spPr bwMode="auto">
          <a:xfrm>
            <a:off x="2667000" y="1409700"/>
            <a:ext cx="5410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3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3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9220" name="Title 1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Example: The Facebook Fan Page</a:t>
            </a:r>
            <a:endParaRPr lang="en-US" sz="2000" smtClean="0"/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533400" y="266700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Journal Article Announcement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3048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3" name="TextBox 17"/>
          <p:cNvSpPr txBox="1">
            <a:spLocks noChangeArrowheads="1"/>
          </p:cNvSpPr>
          <p:nvPr/>
        </p:nvSpPr>
        <p:spPr bwMode="auto">
          <a:xfrm>
            <a:off x="-152400" y="4494213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“The Wide World of SPoRT”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47800" y="4875213"/>
            <a:ext cx="12192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7010400" y="2819400"/>
            <a:ext cx="268288" cy="251142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TextBox 20"/>
          <p:cNvSpPr txBox="1">
            <a:spLocks noChangeArrowheads="1"/>
          </p:cNvSpPr>
          <p:nvPr/>
        </p:nvSpPr>
        <p:spPr bwMode="auto">
          <a:xfrm>
            <a:off x="7010400" y="3762375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Previous Announcements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930106" y="5977732"/>
            <a:ext cx="333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8" name="TextBox 25"/>
          <p:cNvSpPr txBox="1">
            <a:spLocks noChangeArrowheads="1"/>
          </p:cNvSpPr>
          <p:nvPr/>
        </p:nvSpPr>
        <p:spPr bwMode="auto">
          <a:xfrm>
            <a:off x="6061075" y="5946775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Non-Facebook Subscriptions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4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4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4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024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Conclusions/Future Work</a:t>
            </a:r>
            <a:endParaRPr lang="en-US" sz="2000" smtClean="0"/>
          </a:p>
        </p:txBody>
      </p:sp>
      <p:sp>
        <p:nvSpPr>
          <p:cNvPr id="10244" name="Content Placeholder 1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173038" indent="-173038" eaLnBrk="1" hangingPunct="1"/>
            <a:r>
              <a:rPr lang="en-US" sz="1800" smtClean="0"/>
              <a:t>Many in the scientific community use the web, blogs, and social networking sites</a:t>
            </a:r>
          </a:p>
          <a:p>
            <a:pPr marL="173038" indent="-173038" eaLnBrk="1" hangingPunct="1"/>
            <a:r>
              <a:rPr lang="en-US" sz="1800" smtClean="0"/>
              <a:t>Innovative communication strategies updates program progress and advertises expertise/activities:</a:t>
            </a:r>
          </a:p>
          <a:p>
            <a:pPr marL="630238" lvl="1" indent="-173038" eaLnBrk="1" hangingPunct="1"/>
            <a:r>
              <a:rPr lang="en-US" sz="1600" smtClean="0"/>
              <a:t>SPoRT website</a:t>
            </a:r>
          </a:p>
          <a:p>
            <a:pPr marL="630238" lvl="1" indent="-173038" eaLnBrk="1" hangingPunct="1"/>
            <a:r>
              <a:rPr lang="en-US" sz="1600" smtClean="0"/>
              <a:t>“Wide World of SPoRT” Blog</a:t>
            </a:r>
          </a:p>
          <a:p>
            <a:pPr marL="630238" lvl="1" indent="-173038" eaLnBrk="1" hangingPunct="1"/>
            <a:r>
              <a:rPr lang="en-US" sz="1600" smtClean="0"/>
              <a:t>Facebook Page</a:t>
            </a:r>
          </a:p>
          <a:p>
            <a:pPr marL="173038" indent="-173038" eaLnBrk="1" hangingPunct="1"/>
            <a:r>
              <a:rPr lang="en-US" sz="1800" smtClean="0"/>
              <a:t>Web-based communication tools are more efficient for day-to-day interactions between SPoRT, its partners, and its collaborators</a:t>
            </a:r>
          </a:p>
          <a:p>
            <a:pPr marL="173038" indent="-173038" eaLnBrk="1" hangingPunct="1"/>
            <a:r>
              <a:rPr lang="en-US" sz="1800" smtClean="0"/>
              <a:t>Allow two-way communication between SPoRT researchers and end-users</a:t>
            </a:r>
          </a:p>
          <a:p>
            <a:pPr marL="173038" indent="-173038" eaLnBrk="1" hangingPunct="1">
              <a:buFont typeface="Arial" charset="0"/>
              <a:buNone/>
            </a:pPr>
            <a:endParaRPr lang="en-US" sz="1800" smtClean="0"/>
          </a:p>
          <a:p>
            <a:pPr marL="173038" indent="-173038" eaLnBrk="1" hangingPunct="1"/>
            <a:r>
              <a:rPr lang="en-US" sz="1800" smtClean="0"/>
              <a:t>The SPoRT website and blog will evolve as the program evolves</a:t>
            </a:r>
          </a:p>
          <a:p>
            <a:pPr marL="173038" indent="-173038" eaLnBrk="1" hangingPunct="1"/>
            <a:r>
              <a:rPr lang="en-US" sz="1800" smtClean="0"/>
              <a:t>Continue to advertise via word-of-mouth and social networking</a:t>
            </a:r>
          </a:p>
          <a:p>
            <a:pPr marL="173038" indent="-173038" eaLnBrk="1" hangingPunct="1"/>
            <a:r>
              <a:rPr lang="en-US" sz="1800" smtClean="0"/>
              <a:t>Merge communication strategies and to form a more integrated web presence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911</Words>
  <Application>Microsoft Office PowerPoint</Application>
  <PresentationFormat>On-screen Show (4:3)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SPoRT’s Web Presence</vt:lpstr>
      <vt:lpstr>Purpose of SPoRT Web Presence</vt:lpstr>
      <vt:lpstr>SPoRT Website http://weather.msfc.nasa.gov/sport</vt:lpstr>
      <vt:lpstr>Example: SPoRT JPL SST Products</vt:lpstr>
      <vt:lpstr>The Wide World of SPoRT http://vortex.nsstc.uah.edu/sportblog</vt:lpstr>
      <vt:lpstr>Example: Morristown, TN (MRX)</vt:lpstr>
      <vt:lpstr>Become a “Fan” of SPoRT on Facebook! http://www.facebook.com/NASA.SPoRT</vt:lpstr>
      <vt:lpstr>Example: The Facebook Fan Page</vt:lpstr>
      <vt:lpstr>Conclusions/Future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131</cp:revision>
  <dcterms:created xsi:type="dcterms:W3CDTF">2009-10-14T04:03:29Z</dcterms:created>
  <dcterms:modified xsi:type="dcterms:W3CDTF">2009-11-16T18:53:16Z</dcterms:modified>
</cp:coreProperties>
</file>