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59" r:id="rId3"/>
    <p:sldId id="269" r:id="rId4"/>
    <p:sldId id="270" r:id="rId5"/>
    <p:sldId id="264" r:id="rId6"/>
    <p:sldId id="266" r:id="rId7"/>
    <p:sldId id="271" r:id="rId8"/>
    <p:sldId id="268" r:id="rId9"/>
    <p:sldId id="262" r:id="rId10"/>
    <p:sldId id="27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EB"/>
    <a:srgbClr val="F9F9F9"/>
    <a:srgbClr val="FBFBFB"/>
    <a:srgbClr val="FAFAFA"/>
    <a:srgbClr val="FCFCFC"/>
    <a:srgbClr val="CC0000"/>
    <a:srgbClr val="A50021"/>
    <a:srgbClr val="F7FF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30B2BD-F5EB-48F6-AB0B-35FF4CA8916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574126-0C5B-4121-AD54-FDB746E0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BB0842-96CD-4860-AA0E-34C1399AEC4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CC67D-298B-4D40-A618-BA81A363303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A6E63C-1457-4764-A1E4-2613A4BDCF9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F4211F-AE76-47F0-97AD-78B2C31EC99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E613ED-A78D-4EC2-B577-1784E090503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D9499-1E14-4661-86FB-75270CE473B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41FB-B588-4FBD-8D3F-95DF080E740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C358-C19B-4598-976F-5FE20F2D9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36DF-BADA-4B5B-9D37-20A7EEF6F661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01B8-FF5E-490F-8D85-43948835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7118-9B80-4A1E-8992-643726CA6C32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70D4-A559-4416-9396-ADC98D94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1F94-2422-49E2-BA1E-2C3A7D2C94D2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8738-E78C-432F-83A6-7613110FA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95BF7-7B9C-4E33-9328-EA6C9B35DC5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E431-D3EB-47C0-B5D0-61DF63D53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AA68-386C-4B39-AE41-CACE48C3C1F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7460-E96D-4AF9-9E55-0574D8E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E92C-0AAE-4657-A34C-6339017064EF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CD2A-B53E-4DBB-82A8-F734A1ABE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C5F7-3CD9-4FE8-980A-91FCFA5BF52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13AB-2985-46F5-92E6-99EDDFC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871A-415B-4D44-AE9E-76AC59FF4CAD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AB63-94B2-49B8-ACDE-AA6D6F07C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3AE3-4FF8-459A-8E10-99EEA5262BC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47C5-AA83-400A-8A35-8525B781F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0EDC-89ED-417D-BA0B-8C3CB1185D80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44B7-7942-42D6-B0F4-29FF59E8D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74D79-D4A1-4B69-969D-B7D5A2D7AAFF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20929-AC80-4768-9732-13C4841C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3058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Other Related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20850"/>
            <a:ext cx="8153400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>
                <a:latin typeface="+mj-lt"/>
              </a:rPr>
              <a:t>Gary Jedlovec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5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grpSp>
        <p:nvGrpSpPr>
          <p:cNvPr id="2062" name="Group 33"/>
          <p:cNvGrpSpPr>
            <a:grpSpLocks/>
          </p:cNvGrpSpPr>
          <p:nvPr/>
        </p:nvGrpSpPr>
        <p:grpSpPr bwMode="auto">
          <a:xfrm>
            <a:off x="457200" y="2473325"/>
            <a:ext cx="4191000" cy="2286000"/>
            <a:chOff x="2880" y="384"/>
            <a:chExt cx="2640" cy="1440"/>
          </a:xfrm>
        </p:grpSpPr>
        <p:sp>
          <p:nvSpPr>
            <p:cNvPr id="2063" name="Rectangle 32"/>
            <p:cNvSpPr>
              <a:spLocks noChangeArrowheads="1"/>
            </p:cNvSpPr>
            <p:nvPr/>
          </p:nvSpPr>
          <p:spPr bwMode="auto">
            <a:xfrm>
              <a:off x="2880" y="384"/>
              <a:ext cx="2640" cy="13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064" name="Group 6"/>
            <p:cNvGrpSpPr>
              <a:grpSpLocks/>
            </p:cNvGrpSpPr>
            <p:nvPr/>
          </p:nvGrpSpPr>
          <p:grpSpPr bwMode="auto">
            <a:xfrm>
              <a:off x="2928" y="386"/>
              <a:ext cx="2544" cy="1442"/>
              <a:chOff x="1152" y="2144"/>
              <a:chExt cx="3456" cy="2080"/>
            </a:xfrm>
          </p:grpSpPr>
          <p:grpSp>
            <p:nvGrpSpPr>
              <p:cNvPr id="2065" name="Group 7"/>
              <p:cNvGrpSpPr>
                <a:grpSpLocks/>
              </p:cNvGrpSpPr>
              <p:nvPr/>
            </p:nvGrpSpPr>
            <p:grpSpPr bwMode="auto">
              <a:xfrm>
                <a:off x="1152" y="3934"/>
                <a:ext cx="3456" cy="290"/>
                <a:chOff x="576" y="4368"/>
                <a:chExt cx="3456" cy="290"/>
              </a:xfrm>
            </p:grpSpPr>
            <p:pic>
              <p:nvPicPr>
                <p:cNvPr id="2066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t="47058"/>
                <a:stretch>
                  <a:fillRect/>
                </a:stretch>
              </p:blipFill>
              <p:spPr bwMode="auto">
                <a:xfrm>
                  <a:off x="576" y="4368"/>
                  <a:ext cx="3408" cy="1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76" y="4429"/>
                  <a:ext cx="3456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 fontScale="85000" lnSpcReduction="20000"/>
                </a:bodyPr>
                <a:lstStyle/>
                <a:p>
                  <a:pPr marL="342900" indent="-342900">
                    <a:defRPr/>
                  </a:pPr>
                  <a:r>
                    <a:rPr lang="en-US" sz="1400">
                      <a:solidFill>
                        <a:schemeClr val="bg1"/>
                      </a:solidFill>
                      <a:latin typeface="Times New Roman" pitchFamily="18" charset="0"/>
                    </a:rPr>
                    <a:t>     12                        17                         22                           27</a:t>
                  </a:r>
                </a:p>
              </p:txBody>
            </p:sp>
          </p:grp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535" y="2144"/>
                <a:ext cx="981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rmAutofit fontScale="85000" lnSpcReduction="20000"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Times New Roman" pitchFamily="18" charset="0"/>
                  </a:rPr>
                  <a:t>     Single image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3205" y="2161"/>
                <a:ext cx="118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rmAutofit fontScale="85000" lnSpcReduction="20000"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</a:rPr>
                  <a:t>MODIS Composite </a:t>
                </a:r>
              </a:p>
            </p:txBody>
          </p:sp>
          <p:pic>
            <p:nvPicPr>
              <p:cNvPr id="2070" name="Picture 12" descr="AQUA_SSTCOMP_05MAR06_DAYTIM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16319" b="28526"/>
              <a:stretch>
                <a:fillRect/>
              </a:stretch>
            </p:blipFill>
            <p:spPr bwMode="auto">
              <a:xfrm>
                <a:off x="2928" y="2352"/>
                <a:ext cx="1532" cy="15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71" name="Picture 13" descr="SST_1758UTC_05MAR0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16319" b="28526"/>
              <a:stretch>
                <a:fillRect/>
              </a:stretch>
            </p:blipFill>
            <p:spPr bwMode="auto">
              <a:xfrm>
                <a:off x="1300" y="2352"/>
                <a:ext cx="1532" cy="15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072" name="Picture 2" descr="C:\Documents and Settings\fuellkk\My Documents\NASA_SPoRT\FAA\daily reviews\July 13 2008\13ecf_2008071319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5663" y="4862513"/>
            <a:ext cx="1957387" cy="1462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4" name="Picture 26" descr="Gus_Max_Storm_Tide_Go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2835275"/>
            <a:ext cx="4114800" cy="2336800"/>
          </a:xfrm>
          <a:prstGeom prst="rect">
            <a:avLst/>
          </a:prstGeom>
          <a:noFill/>
        </p:spPr>
      </p:pic>
      <p:pic>
        <p:nvPicPr>
          <p:cNvPr id="2073" name="Picture 3" descr="C:\Documents and Settings\fuellkk\My Documents\NASA_SPoRT\FAA\daily reviews\July 13 2008\tc_ne_200807131900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00000">
            <a:off x="3921125" y="4681538"/>
            <a:ext cx="1879600" cy="1462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5"/>
          <p:cNvSpPr>
            <a:spLocks/>
          </p:cNvSpPr>
          <p:nvPr/>
        </p:nvSpPr>
        <p:spPr bwMode="auto">
          <a:xfrm>
            <a:off x="0" y="274638"/>
            <a:ext cx="9086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Summary</a:t>
            </a:r>
          </a:p>
        </p:txBody>
      </p:sp>
      <p:sp>
        <p:nvSpPr>
          <p:cNvPr id="35845" name="Content Placeholder 16"/>
          <p:cNvSpPr>
            <a:spLocks/>
          </p:cNvSpPr>
          <p:nvPr/>
        </p:nvSpPr>
        <p:spPr bwMode="auto">
          <a:xfrm>
            <a:off x="685800" y="1570038"/>
            <a:ext cx="77724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2713" indent="-112713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SPoRT seeks other funds to leverage off SPoRT core capabilities to address other forecast issues and / or to extend activities to other users</a:t>
            </a:r>
          </a:p>
          <a:p>
            <a:pPr marL="112713" indent="-112713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SPoRT is readily becoming recognized as the “go to place” for transition of  research capabilities to operations for short-term forecasting activities</a:t>
            </a:r>
          </a:p>
          <a:p>
            <a:pPr marL="112713" indent="-112713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Draws on SPoRT expertise (data, remote sensing, AWIPS, etc.) or partner relationship to help others accomplish more for less</a:t>
            </a:r>
          </a:p>
          <a:p>
            <a:pPr marL="112713" indent="-112713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Diversified funding sources helps maintain core staff (expertise) during valleys in core funding</a:t>
            </a:r>
            <a:endParaRPr lang="en-US" sz="2000">
              <a:latin typeface="Calibri" pitchFamily="34" charset="0"/>
            </a:endParaRPr>
          </a:p>
        </p:txBody>
      </p:sp>
      <p:grpSp>
        <p:nvGrpSpPr>
          <p:cNvPr id="3584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584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585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0" y="274638"/>
            <a:ext cx="908685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Role of Other Funding</a:t>
            </a:r>
            <a:br>
              <a:rPr lang="en-US" sz="4000" smtClean="0"/>
            </a:br>
            <a:r>
              <a:rPr lang="en-US" sz="4000" smtClean="0"/>
              <a:t>(Non SPoRT “Core”)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idx="1"/>
          </p:nvPr>
        </p:nvSpPr>
        <p:spPr>
          <a:xfrm>
            <a:off x="609600" y="2103438"/>
            <a:ext cx="7772400" cy="3230562"/>
          </a:xfrm>
        </p:spPr>
        <p:txBody>
          <a:bodyPr/>
          <a:lstStyle/>
          <a:p>
            <a:pPr marL="112713" indent="-112713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 smtClean="0"/>
              <a:t>Leverage off SPoRT core capabilities to address other forecast issues and / or to extend activities to other users – helps fulfill SPoRT vision</a:t>
            </a:r>
          </a:p>
          <a:p>
            <a:pPr marL="112713" indent="-112713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 smtClean="0"/>
              <a:t>Draws on SPoRT expertise (data, remote sensing, AWIPS, etc.) or partner relationship to help others accomplish more for less</a:t>
            </a:r>
          </a:p>
          <a:p>
            <a:pPr marL="112713" indent="-112713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 smtClean="0"/>
              <a:t>Diversified funding sources helps maintain core staff (expertise) during valleys in core funding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5" name="Group 27"/>
          <p:cNvGrpSpPr>
            <a:grpSpLocks/>
          </p:cNvGrpSpPr>
          <p:nvPr/>
        </p:nvGrpSpPr>
        <p:grpSpPr bwMode="auto">
          <a:xfrm>
            <a:off x="4533900" y="1150938"/>
            <a:ext cx="4552950" cy="4806950"/>
            <a:chOff x="2856" y="725"/>
            <a:chExt cx="2868" cy="3028"/>
          </a:xfrm>
        </p:grpSpPr>
        <p:pic>
          <p:nvPicPr>
            <p:cNvPr id="32784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6" y="725"/>
              <a:ext cx="2868" cy="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2929" y="2832"/>
              <a:ext cx="264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31775" indent="-231775">
                <a:lnSpc>
                  <a:spcPct val="85000"/>
                </a:lnSpc>
                <a:spcAft>
                  <a:spcPts val="600"/>
                </a:spcAft>
                <a:buFontTx/>
                <a:buChar char="•"/>
              </a:pPr>
              <a:r>
                <a:rPr lang="en-US" sz="2000">
                  <a:latin typeface="Calibri" pitchFamily="34" charset="0"/>
                </a:rPr>
                <a:t>Loss of Goodman / Lapenta reduced C.S. staff – took two plus years to build up</a:t>
              </a:r>
            </a:p>
            <a:p>
              <a:pPr marL="231775" indent="-231775">
                <a:lnSpc>
                  <a:spcPct val="85000"/>
                </a:lnSpc>
                <a:spcAft>
                  <a:spcPts val="600"/>
                </a:spcAft>
                <a:buFontTx/>
                <a:buChar char="•"/>
              </a:pPr>
              <a:r>
                <a:rPr lang="en-US" sz="2000">
                  <a:latin typeface="Calibri" pitchFamily="34" charset="0"/>
                </a:rPr>
                <a:t>Ramp up at research scientist level much quicker</a:t>
              </a:r>
            </a:p>
          </p:txBody>
        </p:sp>
      </p:grp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6172200" y="1752600"/>
            <a:ext cx="1981200" cy="2057400"/>
            <a:chOff x="3888" y="1061"/>
            <a:chExt cx="1248" cy="1296"/>
          </a:xfrm>
        </p:grpSpPr>
        <p:sp>
          <p:nvSpPr>
            <p:cNvPr id="32791" name="Oval 23"/>
            <p:cNvSpPr>
              <a:spLocks noChangeArrowheads="1"/>
            </p:cNvSpPr>
            <p:nvPr/>
          </p:nvSpPr>
          <p:spPr bwMode="auto">
            <a:xfrm>
              <a:off x="3888" y="1546"/>
              <a:ext cx="576" cy="81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AutoShape 24"/>
            <p:cNvSpPr>
              <a:spLocks noChangeArrowheads="1"/>
            </p:cNvSpPr>
            <p:nvPr/>
          </p:nvSpPr>
          <p:spPr bwMode="auto">
            <a:xfrm>
              <a:off x="4128" y="1061"/>
              <a:ext cx="1008" cy="389"/>
            </a:xfrm>
            <a:prstGeom prst="cloudCallout">
              <a:avLst>
                <a:gd name="adj1" fmla="val -44347"/>
                <a:gd name="adj2" fmla="val 70051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200" b="1"/>
                <a:t>C.S. and liaison loss</a:t>
              </a:r>
            </a:p>
          </p:txBody>
        </p:sp>
      </p:grpSp>
      <p:sp>
        <p:nvSpPr>
          <p:cNvPr id="32772" name="Title 15"/>
          <p:cNvSpPr>
            <a:spLocks/>
          </p:cNvSpPr>
          <p:nvPr/>
        </p:nvSpPr>
        <p:spPr bwMode="auto">
          <a:xfrm>
            <a:off x="0" y="152400"/>
            <a:ext cx="9086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Manpower and Funding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3128963"/>
            <a:ext cx="4551363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77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2777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278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1981200" y="3649663"/>
            <a:ext cx="1308100" cy="1082675"/>
            <a:chOff x="1248" y="2299"/>
            <a:chExt cx="824" cy="682"/>
          </a:xfrm>
        </p:grpSpPr>
        <p:sp>
          <p:nvSpPr>
            <p:cNvPr id="32785" name="Oval 17"/>
            <p:cNvSpPr>
              <a:spLocks noChangeArrowheads="1"/>
            </p:cNvSpPr>
            <p:nvPr/>
          </p:nvSpPr>
          <p:spPr bwMode="auto">
            <a:xfrm>
              <a:off x="1248" y="2688"/>
              <a:ext cx="384" cy="29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AutoShape 18"/>
            <p:cNvSpPr>
              <a:spLocks noChangeArrowheads="1"/>
            </p:cNvSpPr>
            <p:nvPr/>
          </p:nvSpPr>
          <p:spPr bwMode="auto">
            <a:xfrm>
              <a:off x="1496" y="2299"/>
              <a:ext cx="576" cy="384"/>
            </a:xfrm>
            <a:prstGeom prst="cloudCallout">
              <a:avLst>
                <a:gd name="adj1" fmla="val -72051"/>
                <a:gd name="adj2" fmla="val 5469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200" b="1"/>
                <a:t>Full Cost</a:t>
              </a:r>
            </a:p>
          </p:txBody>
        </p:sp>
      </p:grp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1841500" y="4953000"/>
            <a:ext cx="1447800" cy="609600"/>
          </a:xfrm>
          <a:prstGeom prst="cloudCallout">
            <a:avLst>
              <a:gd name="adj1" fmla="val 18093"/>
              <a:gd name="adj2" fmla="val -81509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/>
              <a:t>Lean EOS Budget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28600" y="1143000"/>
            <a:ext cx="442118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lnSpc>
                <a:spcPct val="85000"/>
              </a:lnSpc>
              <a:spcAft>
                <a:spcPts val="900"/>
              </a:spcAft>
            </a:pPr>
            <a:r>
              <a:rPr lang="en-US" sz="2400">
                <a:latin typeface="Calibri" pitchFamily="34" charset="0"/>
              </a:rPr>
              <a:t>Not looking for budget review but provides perspective and insight!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Diversified funding source since 2007 to help maintain expertise and build depth in project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381000" y="1366838"/>
            <a:ext cx="822960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14300" indent="-114300">
              <a:lnSpc>
                <a:spcPct val="85000"/>
              </a:lnSpc>
              <a:spcAft>
                <a:spcPts val="600"/>
              </a:spcAft>
            </a:pPr>
            <a:r>
              <a:rPr lang="en-US" b="1" u="sng">
                <a:latin typeface="Calibri" pitchFamily="34" charset="0"/>
              </a:rPr>
              <a:t>ROSES 07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JPL – Vazquez - Enhanced SST composites  product disseminated by the PO DAAC 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Mecikalski (UAH) – applications of NASA data to improve FAA tactical forecasts of CI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</a:pPr>
            <a:r>
              <a:rPr lang="en-US" b="1" u="sng">
                <a:latin typeface="Calibri" pitchFamily="34" charset="0"/>
              </a:rPr>
              <a:t>ROSES 08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Jones (StormCenterCom.) - NASA data in EVTT collaboration tool for  NWS/FEMA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Jones (StormCenterCom.) - NASA data in EVTT collaboration tool for GOMA partners 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Lidard (GSFC) – help integrate / upgrade land representation in coupled WRF / LIS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</a:pPr>
            <a:r>
              <a:rPr lang="en-US" b="1" u="sng">
                <a:latin typeface="Calibri" pitchFamily="34" charset="0"/>
              </a:rPr>
              <a:t>ROSES 09 (pending)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Molthan (NASA/SPoRT) - Improve WRF microphysical cloud parm. MODIS /  CloudSat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Mattocks (UNC) - Storm surge tool  for Gulf Coast states for changing climate scenarios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</a:pPr>
            <a:r>
              <a:rPr lang="en-US" b="1" u="sng">
                <a:latin typeface="Calibri" pitchFamily="34" charset="0"/>
              </a:rPr>
              <a:t>Others</a:t>
            </a:r>
            <a:r>
              <a:rPr lang="en-US" b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 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Valenti (WorldWinds, Inc.) - Generation of a chlorophyll composite product (2008)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Jedlovec (NASA) - Enhanced convective  forecasts in support of  air traffic planning - 2008 (FAA) </a:t>
            </a:r>
          </a:p>
        </p:txBody>
      </p:sp>
      <p:sp>
        <p:nvSpPr>
          <p:cNvPr id="33797" name="Title 15"/>
          <p:cNvSpPr>
            <a:spLocks/>
          </p:cNvSpPr>
          <p:nvPr/>
        </p:nvSpPr>
        <p:spPr bwMode="auto">
          <a:xfrm>
            <a:off x="0" y="152400"/>
            <a:ext cx="9086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Other Related Funded Activities</a:t>
            </a:r>
          </a:p>
        </p:txBody>
      </p:sp>
      <p:grpSp>
        <p:nvGrpSpPr>
          <p:cNvPr id="337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379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0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380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444023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lnSpc>
                <a:spcPct val="85000"/>
              </a:lnSpc>
              <a:spcAft>
                <a:spcPct val="25000"/>
              </a:spcAft>
            </a:pPr>
            <a:r>
              <a:rPr lang="en-US" sz="2000" u="sng">
                <a:latin typeface="Calibri" pitchFamily="34" charset="0"/>
              </a:rPr>
              <a:t>Motivation</a:t>
            </a:r>
          </a:p>
          <a:p>
            <a:pPr marL="114300" indent="-114300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Coastal WFOs have identified need for high resolution SST product to help with forecast issues</a:t>
            </a:r>
          </a:p>
          <a:p>
            <a:pPr marL="114300" indent="-114300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Previous SPoRT composite SST product  (MODIS only) has limitations under extended periods of clouds</a:t>
            </a:r>
          </a:p>
          <a:p>
            <a:pPr marL="114300" indent="-114300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Partnered with the physical oceanography team at JPL (ROSES 2007) – MODIS and AMSR-E, CONUS coverage, bias correction and error weighting</a:t>
            </a: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890588" y="196850"/>
            <a:ext cx="7386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800">
                <a:ea typeface="굴림" charset="-127"/>
              </a:rPr>
              <a:t>Enhanced MODIS</a:t>
            </a:r>
            <a:r>
              <a:rPr lang="en-US" altLang="ko-KR" sz="2800" i="1">
                <a:ea typeface="굴림" charset="-127"/>
              </a:rPr>
              <a:t> /</a:t>
            </a:r>
            <a:r>
              <a:rPr lang="en-US" altLang="ko-KR" sz="2800">
                <a:ea typeface="굴림" charset="-127"/>
              </a:rPr>
              <a:t>AMSR-E Composite SST </a:t>
            </a:r>
          </a:p>
        </p:txBody>
      </p:sp>
      <p:grpSp>
        <p:nvGrpSpPr>
          <p:cNvPr id="4100" name="Group 33"/>
          <p:cNvGrpSpPr>
            <a:grpSpLocks/>
          </p:cNvGrpSpPr>
          <p:nvPr/>
        </p:nvGrpSpPr>
        <p:grpSpPr bwMode="auto">
          <a:xfrm>
            <a:off x="4800600" y="1066800"/>
            <a:ext cx="4191000" cy="2286000"/>
            <a:chOff x="2880" y="384"/>
            <a:chExt cx="2640" cy="1440"/>
          </a:xfrm>
        </p:grpSpPr>
        <p:sp>
          <p:nvSpPr>
            <p:cNvPr id="4102" name="Rectangle 32"/>
            <p:cNvSpPr>
              <a:spLocks noChangeArrowheads="1"/>
            </p:cNvSpPr>
            <p:nvPr/>
          </p:nvSpPr>
          <p:spPr bwMode="auto">
            <a:xfrm>
              <a:off x="2880" y="384"/>
              <a:ext cx="2640" cy="13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4103" name="Group 6"/>
            <p:cNvGrpSpPr>
              <a:grpSpLocks/>
            </p:cNvGrpSpPr>
            <p:nvPr/>
          </p:nvGrpSpPr>
          <p:grpSpPr bwMode="auto">
            <a:xfrm>
              <a:off x="2928" y="386"/>
              <a:ext cx="2544" cy="1442"/>
              <a:chOff x="1152" y="2144"/>
              <a:chExt cx="3456" cy="2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1152" y="3934"/>
                <a:ext cx="3456" cy="290"/>
                <a:chOff x="576" y="4368"/>
                <a:chExt cx="3456" cy="290"/>
              </a:xfrm>
            </p:grpSpPr>
            <p:pic>
              <p:nvPicPr>
                <p:cNvPr id="4109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47058"/>
                <a:stretch>
                  <a:fillRect/>
                </a:stretch>
              </p:blipFill>
              <p:spPr bwMode="auto">
                <a:xfrm>
                  <a:off x="576" y="4368"/>
                  <a:ext cx="3408" cy="1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76" y="4429"/>
                  <a:ext cx="3456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 fontScale="85000" lnSpcReduction="20000"/>
                </a:bodyPr>
                <a:lstStyle/>
                <a:p>
                  <a:pPr marL="342900" indent="-342900">
                    <a:defRPr/>
                  </a:pPr>
                  <a:r>
                    <a:rPr lang="en-US" sz="1400">
                      <a:solidFill>
                        <a:schemeClr val="bg1"/>
                      </a:solidFill>
                      <a:latin typeface="Times New Roman" pitchFamily="18" charset="0"/>
                    </a:rPr>
                    <a:t>     12                        17                         22                           27</a:t>
                  </a:r>
                </a:p>
              </p:txBody>
            </p:sp>
          </p:grp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535" y="2144"/>
                <a:ext cx="981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rmAutofit fontScale="85000" lnSpcReduction="20000"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Times New Roman" pitchFamily="18" charset="0"/>
                  </a:rPr>
                  <a:t>     Single image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3205" y="2161"/>
                <a:ext cx="118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rmAutofit fontScale="85000" lnSpcReduction="20000"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</a:rPr>
                  <a:t>MODIS Composite </a:t>
                </a:r>
              </a:p>
            </p:txBody>
          </p:sp>
          <p:pic>
            <p:nvPicPr>
              <p:cNvPr id="4107" name="Picture 12" descr="AQUA_SSTCOMP_05MAR06_DAYTIM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6319" b="28526"/>
              <a:stretch>
                <a:fillRect/>
              </a:stretch>
            </p:blipFill>
            <p:spPr bwMode="auto">
              <a:xfrm>
                <a:off x="2928" y="2352"/>
                <a:ext cx="1532" cy="15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108" name="Picture 13" descr="SST_1758UTC_05MAR0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6319" b="28526"/>
              <a:stretch>
                <a:fillRect/>
              </a:stretch>
            </p:blipFill>
            <p:spPr bwMode="auto">
              <a:xfrm>
                <a:off x="1300" y="2352"/>
                <a:ext cx="1532" cy="15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33400" y="605155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5000"/>
              </a:lnSpc>
              <a:buFont typeface="Arial" charset="0"/>
              <a:buChar char="–"/>
              <a:defRPr/>
            </a:pPr>
            <a:endParaRPr lang="en-US" b="1" dirty="0">
              <a:latin typeface="+mn-lt"/>
            </a:endParaRPr>
          </a:p>
          <a:p>
            <a:pPr marL="228600" indent="-228600"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defRPr/>
            </a:pPr>
            <a:endParaRPr lang="en-US" dirty="0">
              <a:latin typeface="+mn-lt"/>
            </a:endParaRPr>
          </a:p>
          <a:p>
            <a:pPr marL="228600" indent="-228600">
              <a:lnSpc>
                <a:spcPct val="85000"/>
              </a:lnSpc>
              <a:spcAft>
                <a:spcPct val="25000"/>
              </a:spcAft>
              <a:buFontTx/>
              <a:buChar char="•"/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411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13" name="Picture 4" descr="sportredblu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9" descr="nasa.gif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1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3733800"/>
            <a:ext cx="83058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Use near real-time L2P data stream (JPL) for MODIS and AMSR-E passes more passes</a:t>
            </a:r>
          </a:p>
          <a:p>
            <a:pPr marL="346075" lvl="1" indent="-115888">
              <a:lnSpc>
                <a:spcPct val="85000"/>
              </a:lnSpc>
              <a:spcAft>
                <a:spcPct val="15000"/>
              </a:spcAft>
              <a:buFont typeface="Arial" charset="0"/>
              <a:buChar char="–"/>
            </a:pPr>
            <a:r>
              <a:rPr lang="en-US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expand product coverage</a:t>
            </a:r>
          </a:p>
          <a:p>
            <a:pPr marL="346075" lvl="1" indent="-115888">
              <a:lnSpc>
                <a:spcPct val="85000"/>
              </a:lnSpc>
              <a:spcAft>
                <a:spcPct val="15000"/>
              </a:spcAft>
              <a:buFont typeface="Arial" charset="0"/>
              <a:buChar char="–"/>
            </a:pPr>
            <a:r>
              <a:rPr lang="en-US" sz="1600">
                <a:latin typeface="Calibri" pitchFamily="34" charset="0"/>
              </a:rPr>
              <a:t> pixel by pixel quality estimates and bias </a:t>
            </a:r>
          </a:p>
          <a:p>
            <a:pPr marL="346075" lvl="1" indent="-115888">
              <a:lnSpc>
                <a:spcPct val="85000"/>
              </a:lnSpc>
              <a:spcAft>
                <a:spcPct val="15000"/>
              </a:spcAft>
              <a:buFont typeface="Arial" charset="0"/>
              <a:buChar char="–"/>
            </a:pPr>
            <a:r>
              <a:rPr lang="en-US" sz="1600">
                <a:latin typeface="Calibri" pitchFamily="34" charset="0"/>
              </a:rPr>
              <a:t> slight additional delay in data access – tolerable</a:t>
            </a:r>
          </a:p>
          <a:p>
            <a:pPr marL="346075" lvl="1" indent="-115888">
              <a:lnSpc>
                <a:spcPct val="85000"/>
              </a:lnSpc>
              <a:spcAft>
                <a:spcPct val="15000"/>
              </a:spcAft>
              <a:buFont typeface="Arial" charset="0"/>
              <a:buChar char="–"/>
            </a:pPr>
            <a:r>
              <a:rPr lang="en-US" sz="1600">
                <a:latin typeface="Calibri" pitchFamily="34" charset="0"/>
              </a:rPr>
              <a:t> better cloud / rain detection</a:t>
            </a:r>
          </a:p>
          <a:p>
            <a:pPr marL="346075" lvl="1" indent="-115888">
              <a:lnSpc>
                <a:spcPct val="85000"/>
              </a:lnSpc>
              <a:spcAft>
                <a:spcPct val="15000"/>
              </a:spcAft>
              <a:buFont typeface="Arial" charset="0"/>
              <a:buChar char="–"/>
            </a:pPr>
            <a:r>
              <a:rPr lang="en-US" sz="1600">
                <a:latin typeface="Calibri" pitchFamily="34" charset="0"/>
              </a:rPr>
              <a:t> Aqua data coarse resolution with no data near coast</a:t>
            </a:r>
          </a:p>
          <a:p>
            <a:pPr marL="114300" indent="-114300">
              <a:lnSpc>
                <a:spcPct val="85000"/>
              </a:lnSpc>
              <a:spcBef>
                <a:spcPts val="600"/>
              </a:spcBef>
            </a:pPr>
            <a:r>
              <a:rPr lang="en-US" u="sng">
                <a:latin typeface="Calibri" pitchFamily="34" charset="0"/>
              </a:rPr>
              <a:t>Algorithm changes  </a:t>
            </a:r>
            <a:r>
              <a:rPr lang="en-US">
                <a:latin typeface="Calibri" pitchFamily="34" charset="0"/>
              </a:rPr>
              <a:t>- latency, error, and resolution weighted product</a:t>
            </a:r>
          </a:p>
          <a:p>
            <a:pPr marL="114300" indent="-114300">
              <a:lnSpc>
                <a:spcPct val="85000"/>
              </a:lnSpc>
            </a:pPr>
            <a:endParaRPr lang="en-US">
              <a:latin typeface="Calibri" pitchFamily="34" charset="0"/>
            </a:endParaRPr>
          </a:p>
          <a:p>
            <a:pPr marL="114300" indent="-114300">
              <a:lnSpc>
                <a:spcPct val="85000"/>
              </a:lnSpc>
            </a:pPr>
            <a:r>
              <a:rPr lang="en-US">
                <a:latin typeface="Calibri" pitchFamily="34" charset="0"/>
              </a:rPr>
              <a:t>Operational product disseminated as part of GHRSST data stream at JPL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1600200" y="228600"/>
            <a:ext cx="5838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Enhanced Composite SST Example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1271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365125" y="898525"/>
            <a:ext cx="7864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latin typeface="Calibri" pitchFamily="34" charset="0"/>
              </a:rPr>
              <a:t>Enhanced approach combines MODIS and AMSR-E data for the previous  week in a latency –weighted compositing scheme</a:t>
            </a:r>
          </a:p>
        </p:txBody>
      </p: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342900" y="1600200"/>
            <a:ext cx="8610600" cy="2514600"/>
            <a:chOff x="192" y="2688"/>
            <a:chExt cx="5424" cy="1584"/>
          </a:xfrm>
        </p:grpSpPr>
        <p:grpSp>
          <p:nvGrpSpPr>
            <p:cNvPr id="5125" name="Group 32"/>
            <p:cNvGrpSpPr>
              <a:grpSpLocks/>
            </p:cNvGrpSpPr>
            <p:nvPr/>
          </p:nvGrpSpPr>
          <p:grpSpPr bwMode="auto">
            <a:xfrm>
              <a:off x="192" y="2688"/>
              <a:ext cx="1756" cy="1584"/>
              <a:chOff x="192" y="1056"/>
              <a:chExt cx="1756" cy="1584"/>
            </a:xfrm>
          </p:grpSpPr>
          <p:pic>
            <p:nvPicPr>
              <p:cNvPr id="5137" name="Picture 13" descr="Aqua_modis_SSTcomp_v3_30day_20070604_Da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1056"/>
                <a:ext cx="1756" cy="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8" name="Text Box 15"/>
              <p:cNvSpPr txBox="1">
                <a:spLocks noChangeArrowheads="1"/>
              </p:cNvSpPr>
              <p:nvPr/>
            </p:nvSpPr>
            <p:spPr bwMode="auto">
              <a:xfrm>
                <a:off x="240" y="1056"/>
                <a:ext cx="728" cy="28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6-4-07 - Aqua </a:t>
                </a:r>
              </a:p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MODIS Day</a:t>
                </a:r>
              </a:p>
            </p:txBody>
          </p:sp>
          <p:sp>
            <p:nvSpPr>
              <p:cNvPr id="5139" name="Text Box 17"/>
              <p:cNvSpPr txBox="1">
                <a:spLocks noChangeArrowheads="1"/>
              </p:cNvSpPr>
              <p:nvPr/>
            </p:nvSpPr>
            <p:spPr bwMode="auto">
              <a:xfrm>
                <a:off x="288" y="2409"/>
                <a:ext cx="16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MODIS Composite SST</a:t>
                </a:r>
              </a:p>
            </p:txBody>
          </p:sp>
        </p:grpSp>
        <p:grpSp>
          <p:nvGrpSpPr>
            <p:cNvPr id="5126" name="Group 39"/>
            <p:cNvGrpSpPr>
              <a:grpSpLocks/>
            </p:cNvGrpSpPr>
            <p:nvPr/>
          </p:nvGrpSpPr>
          <p:grpSpPr bwMode="auto">
            <a:xfrm>
              <a:off x="2030" y="2688"/>
              <a:ext cx="1758" cy="1584"/>
              <a:chOff x="2030" y="1056"/>
              <a:chExt cx="1758" cy="1584"/>
            </a:xfrm>
          </p:grpSpPr>
          <p:pic>
            <p:nvPicPr>
              <p:cNvPr id="5134" name="Picture 14" descr="Aqua_modis_SSTcomp_v71_7day_20070604_Da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30" y="1056"/>
                <a:ext cx="1756" cy="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5" name="Text Box 16"/>
              <p:cNvSpPr txBox="1">
                <a:spLocks noChangeArrowheads="1"/>
              </p:cNvSpPr>
              <p:nvPr/>
            </p:nvSpPr>
            <p:spPr bwMode="auto">
              <a:xfrm>
                <a:off x="2056" y="1056"/>
                <a:ext cx="728" cy="28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6-4-07 - Aqua </a:t>
                </a:r>
              </a:p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AMSR-E Day</a:t>
                </a:r>
              </a:p>
            </p:txBody>
          </p:sp>
          <p:sp>
            <p:nvSpPr>
              <p:cNvPr id="5136" name="Text Box 18"/>
              <p:cNvSpPr txBox="1">
                <a:spLocks noChangeArrowheads="1"/>
              </p:cNvSpPr>
              <p:nvPr/>
            </p:nvSpPr>
            <p:spPr bwMode="auto">
              <a:xfrm>
                <a:off x="2064" y="2409"/>
                <a:ext cx="17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AMSR-E Composite SST</a:t>
                </a:r>
              </a:p>
            </p:txBody>
          </p:sp>
        </p:grpSp>
        <p:grpSp>
          <p:nvGrpSpPr>
            <p:cNvPr id="5127" name="Group 40"/>
            <p:cNvGrpSpPr>
              <a:grpSpLocks/>
            </p:cNvGrpSpPr>
            <p:nvPr/>
          </p:nvGrpSpPr>
          <p:grpSpPr bwMode="auto">
            <a:xfrm>
              <a:off x="3806" y="2688"/>
              <a:ext cx="1810" cy="1584"/>
              <a:chOff x="3806" y="2688"/>
              <a:chExt cx="1810" cy="1584"/>
            </a:xfrm>
          </p:grpSpPr>
          <p:pic>
            <p:nvPicPr>
              <p:cNvPr id="5131" name="Picture 27" descr="Aqua_modis_SSTcomp_v63_7day_20070604_Da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60" y="2688"/>
                <a:ext cx="1756" cy="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2" name="Text Box 31"/>
              <p:cNvSpPr txBox="1">
                <a:spLocks noChangeArrowheads="1"/>
              </p:cNvSpPr>
              <p:nvPr/>
            </p:nvSpPr>
            <p:spPr bwMode="auto">
              <a:xfrm>
                <a:off x="3806" y="2702"/>
                <a:ext cx="946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>
                    <a:solidFill>
                      <a:schemeClr val="bg1"/>
                    </a:solidFill>
                  </a:rPr>
                  <a:t>6-4-07 – Aqua Day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>
                    <a:solidFill>
                      <a:schemeClr val="bg1"/>
                    </a:solidFill>
                  </a:rPr>
                  <a:t>MODIS/AMSR-E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>
                    <a:solidFill>
                      <a:schemeClr val="bg1"/>
                    </a:solidFill>
                  </a:rPr>
                  <a:t>OSTIA Fill</a:t>
                </a:r>
              </a:p>
            </p:txBody>
          </p:sp>
          <p:sp>
            <p:nvSpPr>
              <p:cNvPr id="5133" name="Text Box 37"/>
              <p:cNvSpPr txBox="1">
                <a:spLocks noChangeArrowheads="1"/>
              </p:cNvSpPr>
              <p:nvPr/>
            </p:nvSpPr>
            <p:spPr bwMode="auto">
              <a:xfrm>
                <a:off x="3984" y="4041"/>
                <a:ext cx="13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MODIS/AMSR-E  +</a:t>
                </a:r>
              </a:p>
            </p:txBody>
          </p:sp>
        </p:grpSp>
      </p:grpSp>
      <p:grpSp>
        <p:nvGrpSpPr>
          <p:cNvPr id="514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42" name="Picture 4" descr="sportredblu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9" descr="nasa.gif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4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4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419100" y="4314825"/>
            <a:ext cx="35210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>
                <a:latin typeface="Calibri" pitchFamily="34" charset="0"/>
              </a:rPr>
              <a:t>Enhanced MODIS / AMSR-E composite SST product validated against drifting and fixed buoys in various regions / seasons</a:t>
            </a:r>
          </a:p>
          <a:p>
            <a:pPr marL="231775" lvl="1" indent="-117475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Biases reduced by over 50% (to ~0.2K) with significant reduction in RMS error</a:t>
            </a:r>
          </a:p>
        </p:txBody>
      </p:sp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4114800" y="4314825"/>
            <a:ext cx="4541838" cy="1828800"/>
            <a:chOff x="2592" y="2718"/>
            <a:chExt cx="2861" cy="1152"/>
          </a:xfrm>
        </p:grpSpPr>
        <p:grpSp>
          <p:nvGrpSpPr>
            <p:cNvPr id="5152" name="Group 32"/>
            <p:cNvGrpSpPr>
              <a:grpSpLocks/>
            </p:cNvGrpSpPr>
            <p:nvPr/>
          </p:nvGrpSpPr>
          <p:grpSpPr bwMode="auto">
            <a:xfrm>
              <a:off x="2592" y="2718"/>
              <a:ext cx="2861" cy="1152"/>
              <a:chOff x="2592" y="2718"/>
              <a:chExt cx="2861" cy="1152"/>
            </a:xfrm>
          </p:grpSpPr>
          <p:grpSp>
            <p:nvGrpSpPr>
              <p:cNvPr id="5128" name="Group 21"/>
              <p:cNvGrpSpPr>
                <a:grpSpLocks/>
              </p:cNvGrpSpPr>
              <p:nvPr/>
            </p:nvGrpSpPr>
            <p:grpSpPr bwMode="auto">
              <a:xfrm>
                <a:off x="2592" y="2718"/>
                <a:ext cx="2861" cy="1152"/>
                <a:chOff x="2160" y="902"/>
                <a:chExt cx="3252" cy="929"/>
              </a:xfrm>
            </p:grpSpPr>
            <p:pic>
              <p:nvPicPr>
                <p:cNvPr id="5129" name="Picture 19" descr="BIAS_Fixed_V03_V52_V63_V71_JPL_Day_atlantic-Aqua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160" y="902"/>
                  <a:ext cx="3252" cy="9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30" name="Line 20"/>
                <p:cNvSpPr>
                  <a:spLocks noChangeShapeType="1"/>
                </p:cNvSpPr>
                <p:nvPr/>
              </p:nvSpPr>
              <p:spPr bwMode="auto">
                <a:xfrm>
                  <a:off x="2592" y="1296"/>
                  <a:ext cx="26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51" name="Rectangle 31"/>
              <p:cNvSpPr>
                <a:spLocks noChangeArrowheads="1"/>
              </p:cNvSpPr>
              <p:nvPr/>
            </p:nvSpPr>
            <p:spPr bwMode="auto">
              <a:xfrm>
                <a:off x="2972" y="2718"/>
                <a:ext cx="484" cy="162"/>
              </a:xfrm>
              <a:prstGeom prst="rect">
                <a:avLst/>
              </a:prstGeom>
              <a:solidFill>
                <a:srgbClr val="F7FF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/>
                  <a:t>BIAS</a:t>
                </a:r>
              </a:p>
            </p:txBody>
          </p:sp>
        </p:grp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3773" y="3360"/>
              <a:ext cx="7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Atlantic Ocean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1600200" y="228600"/>
            <a:ext cx="5838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Enhanced Composite SST Example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11271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365125" y="898525"/>
            <a:ext cx="7864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latin typeface="Calibri" pitchFamily="34" charset="0"/>
              </a:rPr>
              <a:t>Enhanced approach combines MODIS and AMSR-E data for the previous  week in a latency –weighted compositing scheme</a:t>
            </a:r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342900" y="1600200"/>
            <a:ext cx="8610600" cy="2514600"/>
            <a:chOff x="192" y="2688"/>
            <a:chExt cx="5424" cy="1584"/>
          </a:xfrm>
        </p:grpSpPr>
        <p:grpSp>
          <p:nvGrpSpPr>
            <p:cNvPr id="34824" name="Group 32"/>
            <p:cNvGrpSpPr>
              <a:grpSpLocks/>
            </p:cNvGrpSpPr>
            <p:nvPr/>
          </p:nvGrpSpPr>
          <p:grpSpPr bwMode="auto">
            <a:xfrm>
              <a:off x="192" y="2688"/>
              <a:ext cx="1756" cy="1584"/>
              <a:chOff x="192" y="1056"/>
              <a:chExt cx="1756" cy="1584"/>
            </a:xfrm>
          </p:grpSpPr>
          <p:pic>
            <p:nvPicPr>
              <p:cNvPr id="34825" name="Picture 13" descr="Aqua_modis_SSTcomp_v3_30day_20070604_Day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" y="1056"/>
                <a:ext cx="1756" cy="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26" name="Text Box 15"/>
              <p:cNvSpPr txBox="1">
                <a:spLocks noChangeArrowheads="1"/>
              </p:cNvSpPr>
              <p:nvPr/>
            </p:nvSpPr>
            <p:spPr bwMode="auto">
              <a:xfrm>
                <a:off x="240" y="1056"/>
                <a:ext cx="728" cy="28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6-4-07 - Aqua </a:t>
                </a:r>
              </a:p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MODIS Day</a:t>
                </a:r>
              </a:p>
            </p:txBody>
          </p:sp>
          <p:sp>
            <p:nvSpPr>
              <p:cNvPr id="34827" name="Text Box 17"/>
              <p:cNvSpPr txBox="1">
                <a:spLocks noChangeArrowheads="1"/>
              </p:cNvSpPr>
              <p:nvPr/>
            </p:nvSpPr>
            <p:spPr bwMode="auto">
              <a:xfrm>
                <a:off x="288" y="2409"/>
                <a:ext cx="16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MODIS Composite SST</a:t>
                </a:r>
              </a:p>
            </p:txBody>
          </p:sp>
        </p:grpSp>
        <p:grpSp>
          <p:nvGrpSpPr>
            <p:cNvPr id="34828" name="Group 39"/>
            <p:cNvGrpSpPr>
              <a:grpSpLocks/>
            </p:cNvGrpSpPr>
            <p:nvPr/>
          </p:nvGrpSpPr>
          <p:grpSpPr bwMode="auto">
            <a:xfrm>
              <a:off x="2030" y="2688"/>
              <a:ext cx="1758" cy="1584"/>
              <a:chOff x="2030" y="1056"/>
              <a:chExt cx="1758" cy="1584"/>
            </a:xfrm>
          </p:grpSpPr>
          <p:pic>
            <p:nvPicPr>
              <p:cNvPr id="34829" name="Picture 14" descr="Aqua_modis_SSTcomp_v71_7day_20070604_Da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30" y="1056"/>
                <a:ext cx="1756" cy="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30" name="Text Box 16"/>
              <p:cNvSpPr txBox="1">
                <a:spLocks noChangeArrowheads="1"/>
              </p:cNvSpPr>
              <p:nvPr/>
            </p:nvSpPr>
            <p:spPr bwMode="auto">
              <a:xfrm>
                <a:off x="2056" y="1056"/>
                <a:ext cx="728" cy="28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6-4-07 - Aqua </a:t>
                </a:r>
              </a:p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AMSR-E Day</a:t>
                </a:r>
              </a:p>
            </p:txBody>
          </p:sp>
          <p:sp>
            <p:nvSpPr>
              <p:cNvPr id="34831" name="Text Box 18"/>
              <p:cNvSpPr txBox="1">
                <a:spLocks noChangeArrowheads="1"/>
              </p:cNvSpPr>
              <p:nvPr/>
            </p:nvSpPr>
            <p:spPr bwMode="auto">
              <a:xfrm>
                <a:off x="2064" y="2409"/>
                <a:ext cx="17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AMSR-E Composite SST</a:t>
                </a:r>
              </a:p>
            </p:txBody>
          </p:sp>
        </p:grpSp>
        <p:grpSp>
          <p:nvGrpSpPr>
            <p:cNvPr id="34832" name="Group 40"/>
            <p:cNvGrpSpPr>
              <a:grpSpLocks/>
            </p:cNvGrpSpPr>
            <p:nvPr/>
          </p:nvGrpSpPr>
          <p:grpSpPr bwMode="auto">
            <a:xfrm>
              <a:off x="3806" y="2688"/>
              <a:ext cx="1810" cy="1584"/>
              <a:chOff x="3806" y="2688"/>
              <a:chExt cx="1810" cy="1584"/>
            </a:xfrm>
          </p:grpSpPr>
          <p:pic>
            <p:nvPicPr>
              <p:cNvPr id="34833" name="Picture 27" descr="Aqua_modis_SSTcomp_v63_7day_20070604_Da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60" y="2688"/>
                <a:ext cx="1756" cy="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34" name="Text Box 31"/>
              <p:cNvSpPr txBox="1">
                <a:spLocks noChangeArrowheads="1"/>
              </p:cNvSpPr>
              <p:nvPr/>
            </p:nvSpPr>
            <p:spPr bwMode="auto">
              <a:xfrm>
                <a:off x="3806" y="2702"/>
                <a:ext cx="946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>
                    <a:solidFill>
                      <a:schemeClr val="bg1"/>
                    </a:solidFill>
                  </a:rPr>
                  <a:t>6-4-07 – Aqua Day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>
                    <a:solidFill>
                      <a:schemeClr val="bg1"/>
                    </a:solidFill>
                  </a:rPr>
                  <a:t>MODIS/AMSR-E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>
                    <a:solidFill>
                      <a:schemeClr val="bg1"/>
                    </a:solidFill>
                  </a:rPr>
                  <a:t>OSTIA Fill</a:t>
                </a:r>
              </a:p>
            </p:txBody>
          </p:sp>
          <p:sp>
            <p:nvSpPr>
              <p:cNvPr id="34835" name="Text Box 37"/>
              <p:cNvSpPr txBox="1">
                <a:spLocks noChangeArrowheads="1"/>
              </p:cNvSpPr>
              <p:nvPr/>
            </p:nvSpPr>
            <p:spPr bwMode="auto">
              <a:xfrm>
                <a:off x="3984" y="4041"/>
                <a:ext cx="13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MODIS/AMSR-E  +</a:t>
                </a:r>
              </a:p>
            </p:txBody>
          </p:sp>
        </p:grpSp>
      </p:grpSp>
      <p:grpSp>
        <p:nvGrpSpPr>
          <p:cNvPr id="3483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4837" name="Picture 4" descr="sportredblue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8" name="Picture 9" descr="nasa.gif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83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484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19100" y="4314825"/>
            <a:ext cx="35210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>
                <a:latin typeface="Calibri" pitchFamily="34" charset="0"/>
              </a:rPr>
              <a:t>Enhanced MODIS / AMSR-E composite SST product validated against drifting and fixed buoys in various regions / seasons</a:t>
            </a:r>
          </a:p>
          <a:p>
            <a:pPr marL="231775" lvl="1" indent="-117475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>
                <a:latin typeface="Calibri" pitchFamily="34" charset="0"/>
              </a:rPr>
              <a:t> Biases reduced by over 50% (to ~0.2K) with significant reduction in RMS error</a:t>
            </a:r>
          </a:p>
        </p:txBody>
      </p:sp>
      <p:grpSp>
        <p:nvGrpSpPr>
          <p:cNvPr id="34845" name="Group 29"/>
          <p:cNvGrpSpPr>
            <a:grpSpLocks/>
          </p:cNvGrpSpPr>
          <p:nvPr/>
        </p:nvGrpSpPr>
        <p:grpSpPr bwMode="auto">
          <a:xfrm>
            <a:off x="4114800" y="4314825"/>
            <a:ext cx="4541838" cy="1828800"/>
            <a:chOff x="2592" y="2718"/>
            <a:chExt cx="2861" cy="1152"/>
          </a:xfrm>
        </p:grpSpPr>
        <p:grpSp>
          <p:nvGrpSpPr>
            <p:cNvPr id="34846" name="Group 30"/>
            <p:cNvGrpSpPr>
              <a:grpSpLocks/>
            </p:cNvGrpSpPr>
            <p:nvPr/>
          </p:nvGrpSpPr>
          <p:grpSpPr bwMode="auto">
            <a:xfrm>
              <a:off x="2592" y="2718"/>
              <a:ext cx="2861" cy="1152"/>
              <a:chOff x="2592" y="2718"/>
              <a:chExt cx="2861" cy="1152"/>
            </a:xfrm>
          </p:grpSpPr>
          <p:grpSp>
            <p:nvGrpSpPr>
              <p:cNvPr id="34847" name="Group 21"/>
              <p:cNvGrpSpPr>
                <a:grpSpLocks/>
              </p:cNvGrpSpPr>
              <p:nvPr/>
            </p:nvGrpSpPr>
            <p:grpSpPr bwMode="auto">
              <a:xfrm>
                <a:off x="2592" y="2718"/>
                <a:ext cx="2861" cy="1152"/>
                <a:chOff x="2160" y="902"/>
                <a:chExt cx="3252" cy="929"/>
              </a:xfrm>
            </p:grpSpPr>
            <p:pic>
              <p:nvPicPr>
                <p:cNvPr id="34848" name="Picture 19" descr="BIAS_Fixed_V03_V52_V63_V71_JPL_Day_atlantic-Aqua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160" y="902"/>
                  <a:ext cx="3252" cy="9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849" name="Line 20"/>
                <p:cNvSpPr>
                  <a:spLocks noChangeShapeType="1"/>
                </p:cNvSpPr>
                <p:nvPr/>
              </p:nvSpPr>
              <p:spPr bwMode="auto">
                <a:xfrm>
                  <a:off x="2592" y="1296"/>
                  <a:ext cx="26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50" name="Rectangle 34"/>
              <p:cNvSpPr>
                <a:spLocks noChangeArrowheads="1"/>
              </p:cNvSpPr>
              <p:nvPr/>
            </p:nvSpPr>
            <p:spPr bwMode="auto">
              <a:xfrm>
                <a:off x="2972" y="2718"/>
                <a:ext cx="484" cy="162"/>
              </a:xfrm>
              <a:prstGeom prst="rect">
                <a:avLst/>
              </a:prstGeom>
              <a:solidFill>
                <a:srgbClr val="F7FF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/>
                  <a:t>BIAS</a:t>
                </a:r>
              </a:p>
            </p:txBody>
          </p:sp>
        </p:grpSp>
        <p:sp>
          <p:nvSpPr>
            <p:cNvPr id="34851" name="Text Box 35"/>
            <p:cNvSpPr txBox="1">
              <a:spLocks noChangeArrowheads="1"/>
            </p:cNvSpPr>
            <p:nvPr/>
          </p:nvSpPr>
          <p:spPr bwMode="auto">
            <a:xfrm>
              <a:off x="3773" y="3360"/>
              <a:ext cx="7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Atlantic Ocean</a:t>
              </a:r>
            </a:p>
          </p:txBody>
        </p:sp>
      </p:grpSp>
      <p:grpSp>
        <p:nvGrpSpPr>
          <p:cNvPr id="34860" name="Group 44"/>
          <p:cNvGrpSpPr>
            <a:grpSpLocks/>
          </p:cNvGrpSpPr>
          <p:nvPr/>
        </p:nvGrpSpPr>
        <p:grpSpPr bwMode="auto">
          <a:xfrm>
            <a:off x="228600" y="990600"/>
            <a:ext cx="8763000" cy="3276600"/>
            <a:chOff x="96" y="2160"/>
            <a:chExt cx="5520" cy="2064"/>
          </a:xfrm>
        </p:grpSpPr>
        <p:grpSp>
          <p:nvGrpSpPr>
            <p:cNvPr id="34861" name="Group 45"/>
            <p:cNvGrpSpPr>
              <a:grpSpLocks/>
            </p:cNvGrpSpPr>
            <p:nvPr/>
          </p:nvGrpSpPr>
          <p:grpSpPr bwMode="auto">
            <a:xfrm>
              <a:off x="96" y="2160"/>
              <a:ext cx="2749" cy="1876"/>
              <a:chOff x="96" y="2160"/>
              <a:chExt cx="2749" cy="1876"/>
            </a:xfrm>
          </p:grpSpPr>
          <p:pic>
            <p:nvPicPr>
              <p:cNvPr id="34862" name="Picture 46" descr="Atlantic_Dec_2008_rtg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4" y="2160"/>
                <a:ext cx="2701" cy="1876"/>
              </a:xfrm>
              <a:prstGeom prst="rect">
                <a:avLst/>
              </a:prstGeom>
              <a:noFill/>
            </p:spPr>
          </p:pic>
          <p:sp>
            <p:nvSpPr>
              <p:cNvPr id="34863" name="Text Box 47"/>
              <p:cNvSpPr txBox="1">
                <a:spLocks noChangeArrowheads="1"/>
              </p:cNvSpPr>
              <p:nvPr/>
            </p:nvSpPr>
            <p:spPr bwMode="auto">
              <a:xfrm>
                <a:off x="96" y="2160"/>
                <a:ext cx="4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RTG</a:t>
                </a:r>
              </a:p>
            </p:txBody>
          </p:sp>
        </p:grpSp>
        <p:grpSp>
          <p:nvGrpSpPr>
            <p:cNvPr id="34864" name="Group 48"/>
            <p:cNvGrpSpPr>
              <a:grpSpLocks/>
            </p:cNvGrpSpPr>
            <p:nvPr/>
          </p:nvGrpSpPr>
          <p:grpSpPr bwMode="auto">
            <a:xfrm>
              <a:off x="2858" y="2160"/>
              <a:ext cx="2758" cy="1876"/>
              <a:chOff x="2858" y="2160"/>
              <a:chExt cx="2758" cy="1876"/>
            </a:xfrm>
          </p:grpSpPr>
          <p:pic>
            <p:nvPicPr>
              <p:cNvPr id="34865" name="Picture 49" descr="Atlantic_Dec_2008"/>
              <p:cNvPicPr>
                <a:picLocks noChangeAspect="1" noChangeArrowheads="1" noCrop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915" y="2160"/>
                <a:ext cx="2701" cy="1876"/>
              </a:xfrm>
              <a:prstGeom prst="rect">
                <a:avLst/>
              </a:prstGeom>
              <a:noFill/>
            </p:spPr>
          </p:pic>
          <p:sp>
            <p:nvSpPr>
              <p:cNvPr id="34866" name="Text Box 50"/>
              <p:cNvSpPr txBox="1">
                <a:spLocks noChangeArrowheads="1"/>
              </p:cNvSpPr>
              <p:nvPr/>
            </p:nvSpPr>
            <p:spPr bwMode="auto">
              <a:xfrm>
                <a:off x="2858" y="2160"/>
                <a:ext cx="13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MODIS/AMSR-E</a:t>
                </a:r>
              </a:p>
              <a:p>
                <a:r>
                  <a:rPr lang="en-US" sz="2000" b="1">
                    <a:solidFill>
                      <a:schemeClr val="bg1"/>
                    </a:solidFill>
                  </a:rPr>
                  <a:t>Aqua - Day</a:t>
                </a:r>
              </a:p>
            </p:txBody>
          </p:sp>
        </p:grpSp>
        <p:sp>
          <p:nvSpPr>
            <p:cNvPr id="34867" name="Text Box 51"/>
            <p:cNvSpPr txBox="1">
              <a:spLocks noChangeArrowheads="1"/>
            </p:cNvSpPr>
            <p:nvPr/>
          </p:nvSpPr>
          <p:spPr bwMode="auto">
            <a:xfrm>
              <a:off x="1305" y="4032"/>
              <a:ext cx="3159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Loop of RTG and MODIS/AMSR-E SSTs for December 2008.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41463" y="152400"/>
            <a:ext cx="6002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Enhanced SST Composite Summary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0772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High resolution SSTs provide a valuable data source for regional weather forecast models and validation studies</a:t>
            </a:r>
          </a:p>
          <a:p>
            <a:pPr marL="228600" indent="-22860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This collaboration with JPL and its Physical Oceanography DAAC improves on previous technique to generate composite SST product</a:t>
            </a:r>
          </a:p>
          <a:p>
            <a:pPr marL="228600" indent="-22860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Enhancements include use of GHRSST L2P data stream</a:t>
            </a:r>
          </a:p>
          <a:p>
            <a:pPr marL="635000" lvl="1" indent="-292100">
              <a:lnSpc>
                <a:spcPct val="85000"/>
              </a:lnSpc>
              <a:spcAft>
                <a:spcPct val="10000"/>
              </a:spcAft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 access to all EOS passes for MODIS and AMSR-E</a:t>
            </a:r>
          </a:p>
          <a:p>
            <a:pPr marL="635000" lvl="1" indent="-292100">
              <a:lnSpc>
                <a:spcPct val="85000"/>
              </a:lnSpc>
              <a:spcAft>
                <a:spcPct val="10000"/>
              </a:spcAft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 cloud masking / confidence flags / bias correction</a:t>
            </a:r>
          </a:p>
          <a:p>
            <a:pPr marL="635000" lvl="1" indent="-292100">
              <a:lnSpc>
                <a:spcPct val="85000"/>
              </a:lnSpc>
              <a:spcAft>
                <a:spcPct val="10000"/>
              </a:spcAft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 latency / error / resolution weighted compositing algorithm</a:t>
            </a:r>
          </a:p>
          <a:p>
            <a:pPr marL="228600" indent="-228600">
              <a:lnSpc>
                <a:spcPct val="85000"/>
              </a:lnSpc>
              <a:spcBef>
                <a:spcPts val="1200"/>
              </a:spcBef>
              <a:spcAft>
                <a:spcPct val="500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Near real-time CONUS product available (beta now from SPoRT) from JPL in January 2010</a:t>
            </a:r>
            <a:endParaRPr lang="en-US" sz="2000" b="1" i="1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7108" name="Picture 4" descr="new_sst_region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425" y="4062413"/>
            <a:ext cx="37814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82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3832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4x / day product captures major component of the diurnal cycle of SST – use may add value to subsequent forecasts</a:t>
            </a:r>
          </a:p>
          <a:p>
            <a:pPr marL="228600" indent="-22860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Many requests for real-time and historical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4495800" y="3797300"/>
            <a:ext cx="44116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Partnered with WorldWinds, Inc to apply (SST) compositing approach / technology to MODIS chlorophyll product from USF and available through SPoRT</a:t>
            </a:r>
          </a:p>
          <a:p>
            <a:pPr marL="347663" lvl="1" indent="-233363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WorldWinds, Inc. disseminates product to public – </a:t>
            </a:r>
            <a:r>
              <a:rPr lang="en-US" sz="1200">
                <a:latin typeface="Calibri" pitchFamily="34" charset="0"/>
              </a:rPr>
              <a:t>http://www.worldwindsinc.com/chlorophyll.htm</a:t>
            </a:r>
          </a:p>
          <a:p>
            <a:pPr marL="347663" lvl="1" indent="-233363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Transition to PO.DAAC data stream for broader applications in near future</a:t>
            </a:r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22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22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pic>
        <p:nvPicPr>
          <p:cNvPr id="9228" name="Picture 2" descr="Aqua_modis_CHLcomp_conus_200806121900_ver1_small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67150"/>
            <a:ext cx="36655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1295400" y="411163"/>
            <a:ext cx="652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3200">
                <a:latin typeface="Calibri" pitchFamily="34" charset="0"/>
                <a:ea typeface="굴림" charset="-127"/>
              </a:rPr>
              <a:t>NASA Data in EVTT Collaboration Tool </a:t>
            </a:r>
          </a:p>
        </p:txBody>
      </p:sp>
      <p:sp>
        <p:nvSpPr>
          <p:cNvPr id="9231" name="Rectangle 11"/>
          <p:cNvSpPr>
            <a:spLocks noChangeArrowheads="1"/>
          </p:cNvSpPr>
          <p:nvPr/>
        </p:nvSpPr>
        <p:spPr bwMode="auto">
          <a:xfrm>
            <a:off x="1208088" y="3214688"/>
            <a:ext cx="669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3200">
                <a:latin typeface="Calibri" pitchFamily="34" charset="0"/>
                <a:ea typeface="굴림" charset="-127"/>
              </a:rPr>
              <a:t>High-resolution Chlorophyll Composite </a:t>
            </a:r>
          </a:p>
        </p:txBody>
      </p: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228600" y="963613"/>
            <a:ext cx="8805863" cy="2357437"/>
            <a:chOff x="144" y="607"/>
            <a:chExt cx="5547" cy="1485"/>
          </a:xfrm>
        </p:grpSpPr>
        <p:pic>
          <p:nvPicPr>
            <p:cNvPr id="9229" name="Picture 13" descr="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625"/>
              <a:ext cx="5547" cy="1349"/>
            </a:xfrm>
            <a:prstGeom prst="rect">
              <a:avLst/>
            </a:prstGeom>
            <a:noFill/>
          </p:spPr>
        </p:pic>
        <p:sp>
          <p:nvSpPr>
            <p:cNvPr id="9233" name="Rectangle 14"/>
            <p:cNvSpPr>
              <a:spLocks noChangeArrowheads="1"/>
            </p:cNvSpPr>
            <p:nvPr/>
          </p:nvSpPr>
          <p:spPr bwMode="auto">
            <a:xfrm>
              <a:off x="165" y="607"/>
              <a:ext cx="2779" cy="14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>
                  <a:latin typeface="Calibri" pitchFamily="34" charset="0"/>
                </a:rPr>
                <a:t>Working with Storm center Communications (D. Jones) to bring NASA data and AWIPS II output into the EnviroVision Touch Table (EVTT) collaboration environment for natural disaster preparedness and warning</a:t>
              </a:r>
            </a:p>
            <a:p>
              <a:pPr marL="347663" lvl="1" indent="-233363">
                <a:lnSpc>
                  <a:spcPct val="85000"/>
                </a:lnSpc>
                <a:spcBef>
                  <a:spcPct val="30000"/>
                </a:spcBef>
                <a:buFontTx/>
                <a:buChar char="•"/>
              </a:pPr>
              <a:r>
                <a:rPr lang="en-US">
                  <a:latin typeface="Calibri" pitchFamily="34" charset="0"/>
                </a:rPr>
                <a:t>Gulf of Mexico Alliance (GOMA) partners and Texas Governors Division of Environmental Management </a:t>
              </a:r>
            </a:p>
            <a:p>
              <a:pPr marL="347663" lvl="1" indent="-233363">
                <a:lnSpc>
                  <a:spcPct val="85000"/>
                </a:lnSpc>
                <a:spcBef>
                  <a:spcPct val="30000"/>
                </a:spcBef>
                <a:buFontTx/>
                <a:buChar char="•"/>
              </a:pPr>
              <a:r>
                <a:rPr lang="en-US">
                  <a:latin typeface="Calibri" pitchFamily="34" charset="0"/>
                </a:rPr>
                <a:t>FEMA / NWS SR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1051</Words>
  <Application>Microsoft Office PowerPoint</Application>
  <PresentationFormat>On-screen Show (4:3)</PresentationFormat>
  <Paragraphs>124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굴림</vt:lpstr>
      <vt:lpstr>Office Theme</vt:lpstr>
      <vt:lpstr>Slide 1</vt:lpstr>
      <vt:lpstr>Role of Other Funding (Non SPoRT “Core”)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107</cp:revision>
  <dcterms:created xsi:type="dcterms:W3CDTF">2009-10-14T04:03:29Z</dcterms:created>
  <dcterms:modified xsi:type="dcterms:W3CDTF">2009-11-18T12:40:30Z</dcterms:modified>
</cp:coreProperties>
</file>