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8"/>
  </p:notesMasterIdLst>
  <p:sldIdLst>
    <p:sldId id="274" r:id="rId2"/>
    <p:sldId id="276" r:id="rId3"/>
    <p:sldId id="289" r:id="rId4"/>
    <p:sldId id="307" r:id="rId5"/>
    <p:sldId id="290" r:id="rId6"/>
    <p:sldId id="280" r:id="rId7"/>
    <p:sldId id="281" r:id="rId8"/>
    <p:sldId id="282" r:id="rId9"/>
    <p:sldId id="283" r:id="rId10"/>
    <p:sldId id="262" r:id="rId11"/>
    <p:sldId id="313" r:id="rId12"/>
    <p:sldId id="258" r:id="rId13"/>
    <p:sldId id="308" r:id="rId14"/>
    <p:sldId id="294" r:id="rId15"/>
    <p:sldId id="310" r:id="rId16"/>
    <p:sldId id="298" r:id="rId17"/>
    <p:sldId id="300" r:id="rId18"/>
    <p:sldId id="301" r:id="rId19"/>
    <p:sldId id="302" r:id="rId20"/>
    <p:sldId id="303" r:id="rId21"/>
    <p:sldId id="305" r:id="rId22"/>
    <p:sldId id="272" r:id="rId23"/>
    <p:sldId id="311" r:id="rId24"/>
    <p:sldId id="312" r:id="rId25"/>
    <p:sldId id="288" r:id="rId26"/>
    <p:sldId id="304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22047" autoAdjust="0"/>
    <p:restoredTop sz="85417" autoAdjust="0"/>
  </p:normalViewPr>
  <p:slideViewPr>
    <p:cSldViewPr>
      <p:cViewPr>
        <p:scale>
          <a:sx n="70" d="100"/>
          <a:sy n="70" d="100"/>
        </p:scale>
        <p:origin x="-1518" y="-216"/>
      </p:cViewPr>
      <p:guideLst>
        <p:guide orient="horz" pos="576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B2BF4E9-974E-41E5-962A-B654F8102C9A}" type="datetimeFigureOut">
              <a:rPr lang="en-US"/>
              <a:pPr>
                <a:defRPr/>
              </a:pPr>
              <a:t>11/17/2009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BAD712-9CC8-4A54-BE08-CD6FF534A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D6517A-A221-4726-A6E1-7F2305895D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 defTabSz="911225"/>
            <a:fld id="{9EBC7217-5432-44EE-ACB6-C8304ADD8F7D}" type="slidenum">
              <a:rPr lang="en-US" sz="1200">
                <a:latin typeface="Calibri" pitchFamily="34" charset="0"/>
              </a:rPr>
              <a:pPr algn="r" defTabSz="911225"/>
              <a:t>10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It has been stated several times that the source densities can be used to infer storm strength and severity.  This will give an example of how. Notice the trends of intra-cloud lightning, in red, and cloud-to-ground lightning, in blue, leading up to a tornado touchdown in the graphic provided. The additional intra-cloud observations show a clear trend.  The source densities are increasing as the vortex “spins-up” and the updraft intensifies. Conversely, the cloud-to-ground observations show no clear change leading up to the touchdown. This shows that the intra-cloud flashes correlate with the storm updraft strength as well as the incipient storm severity. This source density “jump” is noted in advance of many severe weather occurrences.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Green line is speculation.  Will there be a jump and a decrease before severe wx?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FA11B-1740-49DD-8022-2E4991DF3A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Bullet Number 1 ???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7EA33C-D3C6-4724-98A5-C4CB47B336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1CB8B-CE72-411C-9446-963B008460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F19350-3421-42F5-860B-FD23266B4DA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4FD8D4-9AFB-4497-B310-ADA36E9D973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422105-5B1D-470C-B394-C3194F5580A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EECE2-08A7-40C5-A0C5-47E1CD3FBAC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Putting on the glasses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6FCAA7-9C85-434C-A662-FE8FC3D2B6C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Pull out one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70E8EA-776B-445A-8AB6-25BDB5C5D27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PG – to bridge the gap between research and operations. – coordinating with RR and AWG</a:t>
            </a:r>
          </a:p>
          <a:p>
            <a:pPr eaLnBrk="1" hangingPunct="1"/>
            <a:r>
              <a:rPr lang="en-US" smtClean="0"/>
              <a:t>Proving grounds began in 2008 by NOAA to prepare for the next generation GOES satellites</a:t>
            </a:r>
          </a:p>
          <a:p>
            <a:pPr eaLnBrk="1" hangingPunct="1"/>
            <a:r>
              <a:rPr lang="en-US" smtClean="0"/>
              <a:t>Invited to 2009 GOES-R PG meeting, mostly for ABI and GLM – for our WFO partners. We will perform assessment/training for our partners – and for NOAA. We’ve taken on the role of providing the near-real-time  - w/r/t Wisconsin’s WES case studies (lightning in particular – but also ABI proxy).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6AFF0-F487-4F8D-AC60-00D97321E00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20AD71-01B7-49E3-9EAC-76618C5E21E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714BD9-2839-4060-B7AF-0DB26FB2D0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50E352-DFFA-4D51-95D1-A4E5FE1C95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C2ADB6-07E4-4F9C-843C-FE74FC7A1A0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63D581-67D6-4884-BA41-3B967BAA4FF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9B6315-2E18-4D1A-93CF-335E4591727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54FFF-FFFA-428A-B2DC-36C145FDDC8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8D1703-C475-4B9A-924D-66D31F1989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880F61-3553-4922-8396-6E756B5B50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KSC, Houston, &amp; FTW is LDAR.  Tucson is neither.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0CDA9-7A94-44A7-84E5-8CD2661525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smeared LMA product at SP 09 wasn’t optically-based (</a:t>
            </a:r>
            <a:r>
              <a:rPr lang="en-US" b="1" smtClean="0"/>
              <a:t>flash</a:t>
            </a:r>
            <a:r>
              <a:rPr lang="en-US" smtClean="0"/>
              <a:t>-based) and wasn’t ground-based (</a:t>
            </a:r>
            <a:r>
              <a:rPr lang="en-US" b="1" smtClean="0"/>
              <a:t>source</a:t>
            </a:r>
            <a:r>
              <a:rPr lang="en-US" smtClean="0"/>
              <a:t>-based).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0EE564-6965-4F60-B89A-1502FD0343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GLM product must be flash based:  sources -&gt; flashes -&gt; binned into GLM-proxy-like product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AWG will create final proxy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4EE965-109D-4B5B-A714-29A5843C6D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Line of storms with stratiform anvil to the Northwest, is not visible in the origin image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Shows up clearly in the extent image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2DB072-3A1E-4EF9-A1D6-D55054B6E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Line of storms with stratiform anvil to the Northwest, is not visible in the origin image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Shows up clearly in the extent image.  Full electrification is seen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The extent images are more popular already.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F90448-19E5-4CD6-9854-7D4D03B438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6838C3A-EE6F-41DF-BECB-0D280C97CF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E7D254D-E933-43F8-ABA8-C68A547CFF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8856F89-5045-4869-8703-E66F6599C2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B2830F7-CB47-4E1E-A08D-97D950B319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E8B04B3-BA4D-4DEF-B384-00398AFC33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Group 13"/>
          <p:cNvGrpSpPr>
            <a:grpSpLocks/>
          </p:cNvGrpSpPr>
          <p:nvPr userDrawn="1"/>
        </p:nvGrpSpPr>
        <p:grpSpPr bwMode="auto">
          <a:xfrm>
            <a:off x="28575" y="6119813"/>
            <a:ext cx="9086850" cy="714375"/>
            <a:chOff x="0" y="6143625"/>
            <a:chExt cx="9086850" cy="714375"/>
          </a:xfrm>
        </p:grpSpPr>
        <p:pic>
          <p:nvPicPr>
            <p:cNvPr id="1029" name="Picture 4" descr="sportredblue.gif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 descr="nasa.gif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1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2697163" y="5916612"/>
                <a:ext cx="5602287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2603500" y="6007100"/>
                <a:ext cx="5603875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228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6" r:id="rId2"/>
    <p:sldLayoutId id="2147483713" r:id="rId3"/>
    <p:sldLayoutId id="2147483714" r:id="rId4"/>
    <p:sldLayoutId id="2147483715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glob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1524000" y="2133600"/>
            <a:ext cx="6096000" cy="993775"/>
          </a:xfrm>
        </p:spPr>
        <p:txBody>
          <a:bodyPr/>
          <a:lstStyle/>
          <a:p>
            <a:r>
              <a:rPr lang="en-US" smtClean="0"/>
              <a:t>GOES-R Proving Grounds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4267200"/>
            <a:ext cx="84582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Fifth Meeting of the Science Advisory Committee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18-20 November,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3075" y="3352800"/>
            <a:ext cx="5657850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latin typeface="+mj-lt"/>
              </a:rPr>
              <a:t>Matt Smith, Kevin Fuell, Geoffrey Stano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486400"/>
            <a:ext cx="5902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National Space Science and Technology Center, Huntsville, 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95800" y="1524000"/>
            <a:ext cx="4381500" cy="391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49" name="Text Box 9"/>
          <p:cNvSpPr txBox="1">
            <a:spLocks noChangeArrowheads="1"/>
          </p:cNvSpPr>
          <p:nvPr/>
        </p:nvSpPr>
        <p:spPr bwMode="auto">
          <a:xfrm>
            <a:off x="152400" y="1447800"/>
            <a:ext cx="4114800" cy="4572000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sp>
        <p:nvSpPr>
          <p:cNvPr id="8" name="Text Box 9_0_1"/>
          <p:cNvSpPr txBox="1">
            <a:spLocks noChangeArrowheads="1"/>
          </p:cNvSpPr>
          <p:nvPr/>
        </p:nvSpPr>
        <p:spPr bwMode="auto">
          <a:xfrm>
            <a:off x="5334000" y="2209800"/>
            <a:ext cx="1219200" cy="647700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9525">
            <a:solidFill>
              <a:schemeClr val="tx1">
                <a:lumMod val="9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itchFamily="34" charset="0"/>
              </a:rPr>
              <a:t>Updraft Intensifies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67400" y="3124200"/>
            <a:ext cx="838200" cy="304800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_1"/>
          <p:cNvSpPr txBox="1">
            <a:spLocks noChangeArrowheads="1"/>
          </p:cNvSpPr>
          <p:nvPr/>
        </p:nvSpPr>
        <p:spPr bwMode="auto">
          <a:xfrm>
            <a:off x="6934200" y="3810000"/>
            <a:ext cx="990600" cy="647700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9525">
            <a:solidFill>
              <a:schemeClr val="tx1">
                <a:lumMod val="9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itchFamily="34" charset="0"/>
              </a:rPr>
              <a:t>Vortex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itchFamily="34" charset="0"/>
              </a:rPr>
              <a:t>Spin-up</a:t>
            </a:r>
          </a:p>
        </p:txBody>
      </p:sp>
      <p:sp>
        <p:nvSpPr>
          <p:cNvPr id="24583" name="TextBox 143"/>
          <p:cNvSpPr txBox="1">
            <a:spLocks noChangeArrowheads="1"/>
          </p:cNvSpPr>
          <p:nvPr/>
        </p:nvSpPr>
        <p:spPr bwMode="auto">
          <a:xfrm>
            <a:off x="533400" y="1752600"/>
            <a:ext cx="36576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000">
                <a:latin typeface="Candara" pitchFamily="34" charset="0"/>
              </a:rPr>
              <a:t>Q: Will GLM be able to imitate the powerful results from LMA?</a:t>
            </a:r>
          </a:p>
          <a:p>
            <a:pPr marL="457200" indent="-457200">
              <a:spcAft>
                <a:spcPts val="1200"/>
              </a:spcAft>
            </a:pPr>
            <a:r>
              <a:rPr lang="en-US" sz="2000">
                <a:latin typeface="Candara" pitchFamily="34" charset="0"/>
              </a:rPr>
              <a:t>A:    ? </a:t>
            </a:r>
          </a:p>
          <a:p>
            <a:pPr marL="457200" indent="-457200">
              <a:spcAft>
                <a:spcPts val="1200"/>
              </a:spcAft>
            </a:pPr>
            <a:endParaRPr lang="en-US" sz="2000">
              <a:latin typeface="Candara" pitchFamily="34" charset="0"/>
            </a:endParaRPr>
          </a:p>
          <a:p>
            <a:pPr marL="457200" indent="-457200">
              <a:spcAft>
                <a:spcPts val="1200"/>
              </a:spcAft>
            </a:pPr>
            <a:r>
              <a:rPr lang="en-US" sz="2000">
                <a:latin typeface="Candara" pitchFamily="34" charset="0"/>
              </a:rPr>
              <a:t>SPoRT is leading the effort to find out.</a:t>
            </a:r>
          </a:p>
        </p:txBody>
      </p:sp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7924800" y="3352800"/>
            <a:ext cx="73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w Cen MT" pitchFamily="34" charset="0"/>
              </a:rPr>
              <a:t>GLM?</a:t>
            </a:r>
          </a:p>
        </p:txBody>
      </p:sp>
      <p:sp>
        <p:nvSpPr>
          <p:cNvPr id="24585" name="Title 1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990600"/>
          </a:xfrm>
        </p:spPr>
        <p:txBody>
          <a:bodyPr/>
          <a:lstStyle/>
          <a:p>
            <a:r>
              <a:rPr lang="en-US" sz="4000" smtClean="0"/>
              <a:t>What is the Practical Benefit?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438" y="3802063"/>
            <a:ext cx="2036762" cy="2349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7_1"/>
          <p:cNvSpPr txBox="1">
            <a:spLocks noChangeArrowheads="1"/>
          </p:cNvSpPr>
          <p:nvPr/>
        </p:nvSpPr>
        <p:spPr bwMode="auto">
          <a:xfrm>
            <a:off x="4457700" y="4440238"/>
            <a:ext cx="1943100" cy="1804987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ndara" pitchFamily="34" charset="0"/>
              </a:rPr>
              <a:t>NALMA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ndara" pitchFamily="34" charset="0"/>
              </a:rPr>
              <a:t>Pseudo GLM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ndara" pitchFamily="34" charset="0"/>
              </a:rPr>
              <a:t>(Flash Extent w/ Radar)</a:t>
            </a:r>
          </a:p>
        </p:txBody>
      </p:sp>
      <p:pic>
        <p:nvPicPr>
          <p:cNvPr id="25604" name="Picture 2" descr="Z:\chris.darden\WES Cases\April 1, 2008\0746UTC_4panel.png"/>
          <p:cNvPicPr>
            <a:picLocks noChangeAspect="1" noChangeArrowheads="1"/>
          </p:cNvPicPr>
          <p:nvPr/>
        </p:nvPicPr>
        <p:blipFill>
          <a:blip r:embed="rId4" cstate="print"/>
          <a:srcRect l="6076" t="8440" b="2336"/>
          <a:stretch>
            <a:fillRect/>
          </a:stretch>
        </p:blipFill>
        <p:spPr bwMode="auto">
          <a:xfrm>
            <a:off x="4876800" y="1600200"/>
            <a:ext cx="3322638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7_1"/>
          <p:cNvSpPr txBox="1">
            <a:spLocks noChangeArrowheads="1"/>
          </p:cNvSpPr>
          <p:nvPr/>
        </p:nvSpPr>
        <p:spPr bwMode="auto">
          <a:xfrm>
            <a:off x="4267200" y="1219200"/>
            <a:ext cx="4495800" cy="442913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ndara" pitchFamily="34" charset="0"/>
              </a:rPr>
              <a:t>Source density, VIL, Reflectivity 0.5, 1.3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514600" y="381000"/>
            <a:ext cx="4148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A Training Scenario</a:t>
            </a:r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228600" y="1476375"/>
            <a:ext cx="41148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>
                <a:latin typeface="Calibri" pitchFamily="34" charset="0"/>
              </a:rPr>
              <a:t> Source Density 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 Updraft velocity</a:t>
            </a:r>
            <a:br>
              <a:rPr lang="en-US" sz="2000">
                <a:latin typeface="Calibri" pitchFamily="34" charset="0"/>
                <a:sym typeface="Wingdings" pitchFamily="2" charset="2"/>
              </a:rPr>
            </a:br>
            <a:endParaRPr lang="en-US" sz="2000">
              <a:latin typeface="Calibri" pitchFamily="34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>
                <a:latin typeface="Calibri" pitchFamily="34" charset="0"/>
              </a:rPr>
              <a:t> Other products not always indicative of cell intensity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>
                <a:latin typeface="Calibri" pitchFamily="34" charset="0"/>
              </a:rPr>
              <a:t> AWIPS II will allow better viz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>
                <a:latin typeface="Calibri" pitchFamily="34" charset="0"/>
              </a:rPr>
              <a:t> Electrification forecast value still being explored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1381125" y="373063"/>
            <a:ext cx="6594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Benefits</a:t>
            </a:r>
            <a:r>
              <a:rPr lang="en-US" sz="4000" dirty="0">
                <a:latin typeface="Calibri" pitchFamily="34" charset="0"/>
              </a:rPr>
              <a:t> </a:t>
            </a:r>
            <a:r>
              <a:rPr lang="en-US" sz="4000" dirty="0">
                <a:latin typeface="+mj-lt"/>
                <a:ea typeface="+mj-ea"/>
                <a:cs typeface="+mj-cs"/>
              </a:rPr>
              <a:t>to the Proving Ground</a:t>
            </a: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105275" y="3092450"/>
            <a:ext cx="4200525" cy="3182938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810000" y="1001713"/>
            <a:ext cx="4691063" cy="355441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4419600" y="1600200"/>
            <a:ext cx="990600" cy="381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Radar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0" y="4876800"/>
            <a:ext cx="1066800" cy="381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NALMA</a:t>
            </a:r>
          </a:p>
        </p:txBody>
      </p:sp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228600" y="1252538"/>
            <a:ext cx="29718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SPoRT’s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efforts to ingest products into AWIPS II are preparing for the future of visualization by NWS (</a:t>
            </a:r>
            <a:r>
              <a:rPr lang="en-US" sz="2000" i="1" dirty="0" err="1">
                <a:latin typeface="Calibri" pitchFamily="34" charset="0"/>
              </a:rPr>
              <a:t>SPoRT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</a:rPr>
              <a:t>core </a:t>
            </a:r>
            <a:r>
              <a:rPr lang="en-US" sz="2000" dirty="0">
                <a:latin typeface="Calibri" pitchFamily="34" charset="0"/>
              </a:rPr>
              <a:t>activities)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SPoRT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is developing expertise with AWIPS II (</a:t>
            </a:r>
            <a:r>
              <a:rPr lang="en-US" sz="2000" dirty="0" err="1">
                <a:latin typeface="Calibri" pitchFamily="34" charset="0"/>
              </a:rPr>
              <a:t>McIDAS</a:t>
            </a:r>
            <a:r>
              <a:rPr lang="en-US" sz="2000" dirty="0">
                <a:latin typeface="Calibri" pitchFamily="34" charset="0"/>
              </a:rPr>
              <a:t> plug-in</a:t>
            </a:r>
            <a:r>
              <a:rPr lang="en-US" sz="2000" dirty="0" smtClean="0">
                <a:latin typeface="Calibri" pitchFamily="34" charset="0"/>
              </a:rPr>
              <a:t>)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Training to support Spring Programs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smtClean="0"/>
              <a:t>Classic MODIS situation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216025" y="1536700"/>
            <a:ext cx="6708775" cy="584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 algn="r" fontAlgn="auto"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MODIS IR 1km – 1825Z, Oct 12, 2009</a:t>
            </a:r>
          </a:p>
        </p:txBody>
      </p:sp>
      <p:pic>
        <p:nvPicPr>
          <p:cNvPr id="28676" name="Content Placeholder 17" descr="20091012_1825_MODIS_IR4_REG-JAN.GIF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lum bright="20000" contrast="28000"/>
          </a:blip>
          <a:srcRect/>
          <a:stretch>
            <a:fillRect/>
          </a:stretch>
        </p:blipFill>
        <p:spPr>
          <a:xfrm>
            <a:off x="2595563" y="2066925"/>
            <a:ext cx="3952875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smtClean="0"/>
              <a:t>The standard: GOES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25588"/>
            <a:ext cx="6477000" cy="585787"/>
          </a:xfr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3200" b="0" smtClean="0"/>
              <a:t>GOES IR 4km – 1815Z, Oct 12, 2009</a:t>
            </a:r>
          </a:p>
        </p:txBody>
      </p:sp>
      <p:pic>
        <p:nvPicPr>
          <p:cNvPr id="29700" name="Content Placeholder 16" descr="20091012_1815_GOES_IR4_REG-JAN.G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 contrast="28000"/>
          </a:blip>
          <a:srcRect/>
          <a:stretch>
            <a:fillRect/>
          </a:stretch>
        </p:blipFill>
        <p:spPr>
          <a:xfrm>
            <a:off x="2595563" y="2058988"/>
            <a:ext cx="3952875" cy="395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smtClean="0"/>
              <a:t>A solution: MODIS/GOES hybrid</a:t>
            </a:r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>
          <a:xfrm>
            <a:off x="0" y="1527175"/>
            <a:ext cx="7924800" cy="584200"/>
          </a:xfr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3200" b="0" smtClean="0"/>
              <a:t>MODIS/GOES IR 1km – 1815Z, Oct 12, 2009</a:t>
            </a:r>
          </a:p>
        </p:txBody>
      </p:sp>
      <p:pic>
        <p:nvPicPr>
          <p:cNvPr id="30724" name="Content Placeholder 9" descr="20091012_1815_HYBRID_IR4_REG-JAN.GIF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20000" contrast="24000"/>
          </a:blip>
          <a:srcRect/>
          <a:stretch>
            <a:fillRect/>
          </a:stretch>
        </p:blipFill>
        <p:spPr>
          <a:xfrm>
            <a:off x="2598738" y="2065338"/>
            <a:ext cx="3951287" cy="395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smtClean="0"/>
              <a:t>AWIPS – Image Combination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629400" cy="3429000"/>
          </a:xfrm>
        </p:spPr>
        <p:txBody>
          <a:bodyPr/>
          <a:lstStyle/>
          <a:p>
            <a:r>
              <a:rPr lang="en-US" smtClean="0"/>
              <a:t>In AWIPS - a GOES and MODIS image can be combined in D2-d, but transparency of each blurs the high resolution detail from MODIS</a:t>
            </a:r>
          </a:p>
          <a:p>
            <a:r>
              <a:rPr lang="en-US" smtClean="0"/>
              <a:t>In AWIPS II, we are able to pan and zoom freely.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336550"/>
            <a:ext cx="8229600" cy="792163"/>
          </a:xfrm>
        </p:spPr>
        <p:txBody>
          <a:bodyPr/>
          <a:lstStyle/>
          <a:p>
            <a:r>
              <a:rPr lang="en-US" sz="4000" smtClean="0"/>
              <a:t>MODIS Bowtie Correction</a:t>
            </a:r>
          </a:p>
        </p:txBody>
      </p:sp>
      <p:pic>
        <p:nvPicPr>
          <p:cNvPr id="32771" name="Picture 3" descr="C:\Documents and Settings\fuellkk\My Documents\NASA_SPoRT\GOES-R Proving Ground\ABI proxy work\MODIS\BOWTIE4.GIF"/>
          <p:cNvPicPr>
            <a:picLocks noChangeAspect="1" noChangeArrowheads="1"/>
          </p:cNvPicPr>
          <p:nvPr/>
        </p:nvPicPr>
        <p:blipFill>
          <a:blip r:embed="rId3" cstate="print"/>
          <a:srcRect t="3333" r="22501"/>
          <a:stretch>
            <a:fillRect/>
          </a:stretch>
        </p:blipFill>
        <p:spPr bwMode="auto">
          <a:xfrm>
            <a:off x="504825" y="2438400"/>
            <a:ext cx="3911887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C:\Documents and Settings\fuellkk\My Documents\NASA_SPoRT\GOES-R Proving Ground\ABI proxy work\MODIS\BOWTIE5.GIF"/>
          <p:cNvPicPr>
            <a:picLocks noChangeAspect="1" noChangeArrowheads="1"/>
          </p:cNvPicPr>
          <p:nvPr/>
        </p:nvPicPr>
        <p:blipFill>
          <a:blip r:embed="rId4" cstate="print"/>
          <a:srcRect l="8749" t="14999" r="18750" b="9216"/>
          <a:stretch>
            <a:fillRect/>
          </a:stretch>
        </p:blipFill>
        <p:spPr bwMode="auto">
          <a:xfrm>
            <a:off x="4668838" y="2424741"/>
            <a:ext cx="3941762" cy="368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Content Placeholder 2"/>
          <p:cNvSpPr>
            <a:spLocks noGrp="1"/>
          </p:cNvSpPr>
          <p:nvPr>
            <p:ph idx="1"/>
          </p:nvPr>
        </p:nvSpPr>
        <p:spPr>
          <a:xfrm>
            <a:off x="150813" y="1066800"/>
            <a:ext cx="6859587" cy="1143000"/>
          </a:xfrm>
        </p:spPr>
        <p:txBody>
          <a:bodyPr/>
          <a:lstStyle/>
          <a:p>
            <a:r>
              <a:rPr lang="en-US" sz="2000" smtClean="0"/>
              <a:t>Edges of the MODIS swath suffers from “bowtie effect”</a:t>
            </a:r>
          </a:p>
          <a:p>
            <a:r>
              <a:rPr lang="en-US" sz="2000" smtClean="0"/>
              <a:t>McIDAS algorithm being used to fix bowtie in near real-time</a:t>
            </a:r>
          </a:p>
          <a:p>
            <a:r>
              <a:rPr lang="en-US" sz="2000" smtClean="0"/>
              <a:t>Returns the full image to a usable state at county level scales</a:t>
            </a:r>
          </a:p>
        </p:txBody>
      </p:sp>
      <p:sp>
        <p:nvSpPr>
          <p:cNvPr id="10248" name="TextBox 18"/>
          <p:cNvSpPr txBox="1">
            <a:spLocks noChangeArrowheads="1"/>
          </p:cNvSpPr>
          <p:nvPr/>
        </p:nvSpPr>
        <p:spPr bwMode="auto">
          <a:xfrm>
            <a:off x="4668838" y="2297113"/>
            <a:ext cx="3941762" cy="36988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1944 Z MODIS 500m VIS </a:t>
            </a:r>
            <a:r>
              <a:rPr lang="en-US" i="1" dirty="0">
                <a:solidFill>
                  <a:schemeClr val="bg1"/>
                </a:solidFill>
                <a:latin typeface="Calibri" pitchFamily="34" charset="0"/>
              </a:rPr>
              <a:t>after bowtie fix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504826" y="2297113"/>
            <a:ext cx="3914774" cy="36988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1944 Z MODIS 500m VIS original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smtClean="0"/>
              <a:t>Looping makes the difference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3957638" cy="708025"/>
          </a:xfr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smtClean="0"/>
              <a:t>GOES IR 4km</a:t>
            </a:r>
          </a:p>
          <a:p>
            <a:pPr algn="ctr">
              <a:spcBef>
                <a:spcPct val="0"/>
              </a:spcBef>
            </a:pPr>
            <a:r>
              <a:rPr lang="en-US" sz="2000" smtClean="0"/>
              <a:t>1515-2115Z, Oct 12, 2009</a:t>
            </a:r>
          </a:p>
        </p:txBody>
      </p:sp>
      <p:sp>
        <p:nvSpPr>
          <p:cNvPr id="3379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575" y="1295400"/>
            <a:ext cx="3957638" cy="708025"/>
          </a:xfr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smtClean="0"/>
              <a:t>MODIS/GOES Hybrid IR 1km</a:t>
            </a:r>
            <a:br>
              <a:rPr lang="en-US" sz="2000" smtClean="0"/>
            </a:br>
            <a:r>
              <a:rPr lang="en-US" sz="2000" smtClean="0"/>
              <a:t>1515-2115Z, Oct 12, 2009</a:t>
            </a:r>
          </a:p>
        </p:txBody>
      </p:sp>
      <p:pic>
        <p:nvPicPr>
          <p:cNvPr id="33797" name="Content Placeholder 11" descr="20091012_1815centered_6hr_loop_GOES_IR4_STATE-JAN.g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8000" contrast="24000"/>
          </a:blip>
          <a:srcRect/>
          <a:stretch>
            <a:fillRect/>
          </a:stretch>
        </p:blipFill>
        <p:spPr>
          <a:xfrm>
            <a:off x="392113" y="2003425"/>
            <a:ext cx="3951287" cy="3951288"/>
          </a:xfrm>
        </p:spPr>
      </p:pic>
      <p:pic>
        <p:nvPicPr>
          <p:cNvPr id="33798" name="Content Placeholder 13" descr="20091012_1815centered_6hr_loop_HYBRID_IR4_STATE-JAN.gif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lum bright="18000" contrast="24000"/>
          </a:blip>
          <a:srcRect/>
          <a:stretch>
            <a:fillRect/>
          </a:stretch>
        </p:blipFill>
        <p:spPr>
          <a:xfrm>
            <a:off x="4735513" y="2003425"/>
            <a:ext cx="3951287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550"/>
            <a:ext cx="8229600" cy="792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MODIS/GOES Hybrid as proxy to ABI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6988" y="1295400"/>
            <a:ext cx="3478212" cy="4343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“Near real-time” product being produced half-hourly for</a:t>
            </a:r>
          </a:p>
          <a:p>
            <a:pPr marL="45720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700" dirty="0" smtClean="0"/>
              <a:t>IR (11um): </a:t>
            </a:r>
            <a:br>
              <a:rPr lang="en-US" sz="1700" dirty="0" smtClean="0"/>
            </a:br>
            <a:r>
              <a:rPr lang="en-US" sz="1700" dirty="0" smtClean="0"/>
              <a:t>4km GOES / 1km MODIS</a:t>
            </a:r>
          </a:p>
          <a:p>
            <a:pPr marL="45720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700" dirty="0" smtClean="0"/>
              <a:t>VIS :</a:t>
            </a:r>
            <a:br>
              <a:rPr lang="en-US" sz="1700" dirty="0" smtClean="0"/>
            </a:br>
            <a:r>
              <a:rPr lang="en-US" sz="1700" dirty="0" smtClean="0"/>
              <a:t>1km GOES / 500m (250m) MODIS</a:t>
            </a:r>
          </a:p>
          <a:p>
            <a:pPr marL="45720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700" dirty="0" smtClean="0"/>
              <a:t>Water Vapor:</a:t>
            </a:r>
            <a:br>
              <a:rPr lang="en-US" sz="1700" dirty="0" smtClean="0"/>
            </a:br>
            <a:r>
              <a:rPr lang="en-US" sz="1700" dirty="0" smtClean="0"/>
              <a:t>4km GOES / 1km MODIS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Alternate to case-based proxy data work being done by others, but SPoRT is open to other real-time products for PG users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Showcases capabilities of AWIPS II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34820" name="TextBox 18"/>
          <p:cNvSpPr txBox="1">
            <a:spLocks noChangeArrowheads="1"/>
          </p:cNvSpPr>
          <p:nvPr/>
        </p:nvSpPr>
        <p:spPr bwMode="auto">
          <a:xfrm>
            <a:off x="3573463" y="10017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1445Z – 2045 Hybrid with bowtie correction</a:t>
            </a:r>
          </a:p>
        </p:txBody>
      </p:sp>
      <p:pic>
        <p:nvPicPr>
          <p:cNvPr id="34821" name="Picture 2" descr="C:\Documents and Settings\fuellkk\My Documents\NASA_SPoRT\GOES-R Proving Ground\ABI proxy work\MODIS\For_loop\GOES_MODIS_combined_20090920_1445_2045.gif"/>
          <p:cNvPicPr>
            <a:picLocks noChangeAspect="1" noChangeArrowheads="1" noCrop="1"/>
          </p:cNvPicPr>
          <p:nvPr/>
        </p:nvPicPr>
        <p:blipFill>
          <a:blip r:embed="rId3" cstate="print">
            <a:lum bright="18000" contrast="24000"/>
          </a:blip>
          <a:srcRect/>
          <a:stretch>
            <a:fillRect/>
          </a:stretch>
        </p:blipFill>
        <p:spPr bwMode="auto">
          <a:xfrm>
            <a:off x="3581400" y="1303338"/>
            <a:ext cx="49037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smtClean="0"/>
              <a:t>Background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6286500" cy="3505200"/>
          </a:xfrm>
        </p:spPr>
        <p:txBody>
          <a:bodyPr/>
          <a:lstStyle/>
          <a:p>
            <a:r>
              <a:rPr lang="en-US" smtClean="0"/>
              <a:t>GOES-R Proving Grounds Activities</a:t>
            </a:r>
          </a:p>
          <a:p>
            <a:r>
              <a:rPr lang="en-US" smtClean="0"/>
              <a:t>Lightning Team at NASA/MSFC</a:t>
            </a:r>
          </a:p>
          <a:p>
            <a:r>
              <a:rPr lang="en-US" smtClean="0"/>
              <a:t>LMA</a:t>
            </a:r>
          </a:p>
          <a:p>
            <a:r>
              <a:rPr lang="en-US" smtClean="0"/>
              <a:t>SPC Spring Program</a:t>
            </a:r>
          </a:p>
          <a:p>
            <a:r>
              <a:rPr lang="en-US" smtClean="0"/>
              <a:t>Proxy needs are key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4088" y="1447800"/>
            <a:ext cx="12954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800350"/>
            <a:ext cx="25050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171951"/>
            <a:ext cx="1531938" cy="722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550"/>
            <a:ext cx="8229600" cy="792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MODIS/GOES Hybrid as proxy to ABI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200400" cy="2209800"/>
          </a:xfrm>
        </p:spPr>
        <p:txBody>
          <a:bodyPr/>
          <a:lstStyle/>
          <a:p>
            <a:r>
              <a:rPr lang="en-US" sz="2000" smtClean="0"/>
              <a:t>Image over CO has greater detail - for diagnosis of convection</a:t>
            </a:r>
          </a:p>
          <a:p>
            <a:r>
              <a:rPr lang="en-US" sz="2000" smtClean="0"/>
              <a:t>GOES fills in the regional view for continuity</a:t>
            </a:r>
          </a:p>
          <a:p>
            <a:endParaRPr lang="en-US" sz="2000" smtClean="0"/>
          </a:p>
        </p:txBody>
      </p:sp>
      <p:pic>
        <p:nvPicPr>
          <p:cNvPr id="35844" name="Picture 2" descr="C:\Documents and Settings\fuellkk\My Documents\NASA_SPoRT\GOES-R Proving Ground\ABI proxy work\MODIS\GOMO_20090920_2045.GIF"/>
          <p:cNvPicPr>
            <a:picLocks noChangeAspect="1" noChangeArrowheads="1"/>
          </p:cNvPicPr>
          <p:nvPr/>
        </p:nvPicPr>
        <p:blipFill>
          <a:blip r:embed="rId3" cstate="print">
            <a:lum bright="18000" contrast="24000"/>
          </a:blip>
          <a:srcRect/>
          <a:stretch>
            <a:fillRect/>
          </a:stretch>
        </p:blipFill>
        <p:spPr bwMode="auto">
          <a:xfrm>
            <a:off x="3581400" y="1289050"/>
            <a:ext cx="48958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8"/>
          <p:cNvSpPr txBox="1">
            <a:spLocks noChangeArrowheads="1"/>
          </p:cNvSpPr>
          <p:nvPr/>
        </p:nvSpPr>
        <p:spPr bwMode="auto">
          <a:xfrm>
            <a:off x="3573463" y="10017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2045Z Hybrid with bowtie correction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V="1">
            <a:off x="5984875" y="3013075"/>
            <a:ext cx="3667125" cy="21272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3657600" y="4992688"/>
            <a:ext cx="4284663" cy="18891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16"/>
          <p:cNvSpPr txBox="1">
            <a:spLocks noChangeArrowheads="1"/>
          </p:cNvSpPr>
          <p:nvPr/>
        </p:nvSpPr>
        <p:spPr bwMode="auto">
          <a:xfrm>
            <a:off x="3886200" y="1981200"/>
            <a:ext cx="838200" cy="36988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MODIS</a:t>
            </a:r>
          </a:p>
        </p:txBody>
      </p:sp>
      <p:sp>
        <p:nvSpPr>
          <p:cNvPr id="35849" name="TextBox 26"/>
          <p:cNvSpPr txBox="1">
            <a:spLocks noChangeArrowheads="1"/>
          </p:cNvSpPr>
          <p:nvPr/>
        </p:nvSpPr>
        <p:spPr bwMode="auto">
          <a:xfrm>
            <a:off x="5181600" y="5638800"/>
            <a:ext cx="838200" cy="36988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GOES</a:t>
            </a:r>
          </a:p>
        </p:txBody>
      </p:sp>
      <p:sp>
        <p:nvSpPr>
          <p:cNvPr id="35850" name="TextBox 27"/>
          <p:cNvSpPr txBox="1">
            <a:spLocks noChangeArrowheads="1"/>
          </p:cNvSpPr>
          <p:nvPr/>
        </p:nvSpPr>
        <p:spPr bwMode="auto">
          <a:xfrm>
            <a:off x="7924800" y="2133600"/>
            <a:ext cx="838200" cy="36988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GOES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6550"/>
            <a:ext cx="9144000" cy="792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MODIS/GOES Hybrid for Derived Products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124200" cy="4525963"/>
          </a:xfrm>
        </p:spPr>
        <p:txBody>
          <a:bodyPr/>
          <a:lstStyle/>
          <a:p>
            <a:r>
              <a:rPr lang="en-US" sz="2000" smtClean="0"/>
              <a:t>Presently, producing half-hourly 11µm hybrid</a:t>
            </a:r>
          </a:p>
          <a:p>
            <a:r>
              <a:rPr lang="en-US" sz="2000" smtClean="0"/>
              <a:t>Future, look to derived products such as the fog or TPW, etc.</a:t>
            </a:r>
          </a:p>
          <a:p>
            <a:r>
              <a:rPr lang="en-US" sz="2000" smtClean="0"/>
              <a:t>Long Range, develop a hybrid of a multi-channel product</a:t>
            </a:r>
          </a:p>
          <a:p>
            <a:endParaRPr lang="en-US" sz="2000" smtClean="0"/>
          </a:p>
        </p:txBody>
      </p:sp>
      <p:pic>
        <p:nvPicPr>
          <p:cNvPr id="36868" name="Picture 3" descr="20090925_0813_MODIS_GOES_FOG.GIF"/>
          <p:cNvPicPr>
            <a:picLocks noChangeAspect="1"/>
          </p:cNvPicPr>
          <p:nvPr/>
        </p:nvPicPr>
        <p:blipFill>
          <a:blip r:embed="rId3" cstate="print">
            <a:lum bright="2000" contrast="-21000"/>
          </a:blip>
          <a:srcRect t="25557" r="20503"/>
          <a:stretch>
            <a:fillRect/>
          </a:stretch>
        </p:blipFill>
        <p:spPr bwMode="auto">
          <a:xfrm>
            <a:off x="3429000" y="1219200"/>
            <a:ext cx="4419600" cy="4138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9" name="Picture 2" descr="20090925_0813_MODIS1km_fog.png"/>
          <p:cNvPicPr>
            <a:picLocks noChangeAspect="1"/>
          </p:cNvPicPr>
          <p:nvPr/>
        </p:nvPicPr>
        <p:blipFill>
          <a:blip r:embed="rId4" cstate="print"/>
          <a:srcRect l="43939" t="18053" r="9091" b="34326"/>
          <a:stretch>
            <a:fillRect/>
          </a:stretch>
        </p:blipFill>
        <p:spPr bwMode="auto">
          <a:xfrm>
            <a:off x="5553075" y="3429000"/>
            <a:ext cx="3286125" cy="28956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6870" name="TextBox 18"/>
          <p:cNvSpPr txBox="1">
            <a:spLocks noChangeArrowheads="1"/>
          </p:cNvSpPr>
          <p:nvPr/>
        </p:nvSpPr>
        <p:spPr bwMode="auto">
          <a:xfrm>
            <a:off x="3429000" y="849313"/>
            <a:ext cx="441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0815Z Hybrid of “Fog” product, bowtie fixed</a:t>
            </a:r>
          </a:p>
        </p:txBody>
      </p:sp>
      <p:sp>
        <p:nvSpPr>
          <p:cNvPr id="36871" name="TextBox 9"/>
          <p:cNvSpPr txBox="1">
            <a:spLocks noChangeArrowheads="1"/>
          </p:cNvSpPr>
          <p:nvPr/>
        </p:nvSpPr>
        <p:spPr bwMode="auto">
          <a:xfrm>
            <a:off x="5553075" y="3429000"/>
            <a:ext cx="3286125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MODIS in AWIPS without fix</a:t>
            </a:r>
          </a:p>
        </p:txBody>
      </p:sp>
      <p:sp>
        <p:nvSpPr>
          <p:cNvPr id="11" name="Oval 10"/>
          <p:cNvSpPr/>
          <p:nvPr/>
        </p:nvSpPr>
        <p:spPr>
          <a:xfrm>
            <a:off x="4343400" y="36576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553200" y="485775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5898108" y="1994848"/>
            <a:ext cx="2192740" cy="641445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smtClean="0"/>
              <a:t>GOES-R PG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1371600"/>
            <a:ext cx="7962900" cy="4525963"/>
          </a:xfrm>
        </p:spPr>
        <p:txBody>
          <a:bodyPr rtlCol="0">
            <a:normAutofit fontScale="92500" lnSpcReduction="10000"/>
          </a:bodyPr>
          <a:lstStyle/>
          <a:p>
            <a:pPr marL="365760" lvl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Transition and evaluation of proxy products from PG members to forecast issues of S/SE WFOs </a:t>
            </a:r>
          </a:p>
          <a:p>
            <a:pPr marL="365760" lvl="1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Contribute expertise on total lightning in operations based on partnerships with AWG and RR and past work over several years with WFOs</a:t>
            </a:r>
          </a:p>
          <a:p>
            <a:pPr marL="365760" lvl="1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Use of proxy data for multi-channel or composite product development, as needed for S/SE forecast issues (comments have been positive)</a:t>
            </a:r>
          </a:p>
          <a:p>
            <a:pPr marL="365760" lvl="1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Lightning threat forecast product from WRF-ABI run</a:t>
            </a:r>
          </a:p>
          <a:p>
            <a:pPr marL="365760" lvl="1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Integrate into new AWIPS II DSS</a:t>
            </a:r>
          </a:p>
          <a:p>
            <a:pPr marL="365760" lvl="1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Use both real and proxy data to understand impacts of data assimilation / model initialization</a:t>
            </a:r>
          </a:p>
          <a:p>
            <a:pPr marL="365760" lvl="1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Assist in SPC Spring Programs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smtClean="0"/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smtClean="0"/>
              <a:t>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Transition Efforts</a:t>
            </a:r>
            <a:br>
              <a:rPr lang="en-US" dirty="0" smtClean="0"/>
            </a:br>
            <a:r>
              <a:rPr lang="en-US" dirty="0" smtClean="0"/>
              <a:t>(the SPoRT Paradigm)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343400" cy="4343400"/>
          </a:xfrm>
        </p:spPr>
        <p:txBody>
          <a:bodyPr/>
          <a:lstStyle/>
          <a:p>
            <a:r>
              <a:rPr lang="en-US" sz="2400" smtClean="0"/>
              <a:t>Match products to problems</a:t>
            </a:r>
          </a:p>
          <a:p>
            <a:r>
              <a:rPr lang="en-US" sz="2400" smtClean="0"/>
              <a:t>Make products available to forecasters in their DSS</a:t>
            </a:r>
          </a:p>
          <a:p>
            <a:r>
              <a:rPr lang="en-US" sz="2400" smtClean="0"/>
              <a:t>Develop and implement product training</a:t>
            </a:r>
          </a:p>
          <a:p>
            <a:r>
              <a:rPr lang="en-US" sz="2400" smtClean="0"/>
              <a:t>Conduct assessment on utility of product in operations</a:t>
            </a:r>
          </a:p>
          <a:p>
            <a:r>
              <a:rPr lang="en-US" sz="2400" smtClean="0"/>
              <a:t>Document usefulness of product to address specific forecast need</a:t>
            </a:r>
          </a:p>
        </p:txBody>
      </p:sp>
      <p:sp>
        <p:nvSpPr>
          <p:cNvPr id="18435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362200"/>
            <a:ext cx="3124200" cy="2971800"/>
          </a:xfrm>
        </p:spPr>
        <p:txBody>
          <a:bodyPr/>
          <a:lstStyle/>
          <a:p>
            <a:pPr marL="0">
              <a:lnSpc>
                <a:spcPct val="85000"/>
              </a:lnSpc>
              <a:spcBef>
                <a:spcPts val="600"/>
              </a:spcBef>
              <a:buFont typeface="Arial" charset="0"/>
              <a:buNone/>
            </a:pPr>
            <a:r>
              <a:rPr lang="en-US" sz="2400" smtClean="0"/>
              <a:t>Examples of transitioned products include MODIS SST and Fog products, GOES aviation products, and CIRA TPW.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MODIS/GOES Hybrid as proxy to ABI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124200" cy="4525963"/>
          </a:xfrm>
        </p:spPr>
        <p:txBody>
          <a:bodyPr/>
          <a:lstStyle/>
          <a:p>
            <a:r>
              <a:rPr lang="en-US" sz="2000" smtClean="0"/>
              <a:t>GOES provides the background to more smoothly loop the data</a:t>
            </a:r>
          </a:p>
          <a:p>
            <a:r>
              <a:rPr lang="en-US" sz="2000" smtClean="0"/>
              <a:t>Higher resolution MODIS inserted at closest time to simulate what ABI would provide.</a:t>
            </a:r>
          </a:p>
          <a:p>
            <a:r>
              <a:rPr lang="en-US" sz="2000" smtClean="0"/>
              <a:t>Difference in quality from 4km and 1km data is readily apparent</a:t>
            </a:r>
          </a:p>
          <a:p>
            <a:r>
              <a:rPr lang="en-US" sz="2000" smtClean="0"/>
              <a:t>MODIS data in 1845Z and 2045Z</a:t>
            </a:r>
          </a:p>
          <a:p>
            <a:endParaRPr lang="en-US" sz="2000" smtClean="0"/>
          </a:p>
        </p:txBody>
      </p:sp>
      <p:sp>
        <p:nvSpPr>
          <p:cNvPr id="41988" name="TextBox 18"/>
          <p:cNvSpPr txBox="1">
            <a:spLocks noChangeArrowheads="1"/>
          </p:cNvSpPr>
          <p:nvPr/>
        </p:nvSpPr>
        <p:spPr bwMode="auto">
          <a:xfrm>
            <a:off x="3573463" y="917575"/>
            <a:ext cx="4876800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1445Z – 2045 Hybrid with bowtie correction</a:t>
            </a:r>
          </a:p>
        </p:txBody>
      </p:sp>
      <p:pic>
        <p:nvPicPr>
          <p:cNvPr id="41989" name="Picture 2" descr="C:\Documents and Settings\fuellkk\My Documents\NASA_SPoRT\GOES-R Proving Ground\ABI proxy work\MODIS\For_loop\GOES_MODIS_combined_20090920_1445_2045.gif"/>
          <p:cNvPicPr>
            <a:picLocks noChangeAspect="1" noChangeArrowheads="1" noCrop="1"/>
          </p:cNvPicPr>
          <p:nvPr/>
        </p:nvPicPr>
        <p:blipFill>
          <a:blip r:embed="rId3" cstate="print">
            <a:lum bright="18000" contrast="24000"/>
          </a:blip>
          <a:srcRect/>
          <a:stretch>
            <a:fillRect/>
          </a:stretch>
        </p:blipFill>
        <p:spPr bwMode="auto">
          <a:xfrm>
            <a:off x="3581400" y="1292225"/>
            <a:ext cx="4892675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266700"/>
            <a:ext cx="9142413" cy="571500"/>
          </a:xfrm>
        </p:spPr>
        <p:txBody>
          <a:bodyPr/>
          <a:lstStyle/>
          <a:p>
            <a:r>
              <a:rPr lang="en-US" sz="3200" smtClean="0"/>
              <a:t>SPoRT South/Southeast Focus for GOES-R Products</a:t>
            </a:r>
          </a:p>
        </p:txBody>
      </p:sp>
      <p:sp>
        <p:nvSpPr>
          <p:cNvPr id="17411" name="Text Placeholder 4"/>
          <p:cNvSpPr>
            <a:spLocks noGrp="1"/>
          </p:cNvSpPr>
          <p:nvPr>
            <p:ph type="body" idx="1"/>
          </p:nvPr>
        </p:nvSpPr>
        <p:spPr>
          <a:xfrm>
            <a:off x="1066800" y="838200"/>
            <a:ext cx="2211388" cy="457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Forecast Issues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2"/>
          </p:nvPr>
        </p:nvSpPr>
        <p:spPr>
          <a:xfrm>
            <a:off x="228600" y="1371600"/>
            <a:ext cx="3962400" cy="4829175"/>
          </a:xfrm>
        </p:spPr>
        <p:txBody>
          <a:bodyPr/>
          <a:lstStyle/>
          <a:p>
            <a:pPr marL="319088" indent="-319088"/>
            <a:r>
              <a:rPr lang="en-US" sz="1800" dirty="0" smtClean="0"/>
              <a:t>Diagnosing changing weather</a:t>
            </a:r>
          </a:p>
          <a:p>
            <a:pPr marL="319088" indent="-319088"/>
            <a:r>
              <a:rPr lang="en-US" sz="1800" dirty="0" smtClean="0"/>
              <a:t>Diagnosing low clouds and fog</a:t>
            </a:r>
          </a:p>
          <a:p>
            <a:pPr marL="319088" indent="-319088"/>
            <a:r>
              <a:rPr lang="en-US" sz="1800" dirty="0" smtClean="0"/>
              <a:t>Local temperature forecasts</a:t>
            </a:r>
          </a:p>
          <a:p>
            <a:pPr marL="319088" indent="-319088"/>
            <a:r>
              <a:rPr lang="en-US" sz="1800" dirty="0" smtClean="0"/>
              <a:t>Visibility reductions from smoke and fire weather</a:t>
            </a:r>
          </a:p>
          <a:p>
            <a:pPr marL="319088" indent="-319088"/>
            <a:r>
              <a:rPr lang="en-US" sz="1800" dirty="0" smtClean="0"/>
              <a:t>Lead time for severe weather</a:t>
            </a:r>
          </a:p>
          <a:p>
            <a:pPr marL="319088" indent="-319088"/>
            <a:r>
              <a:rPr lang="en-US" sz="1800" dirty="0" smtClean="0"/>
              <a:t>Sea breeze impact</a:t>
            </a:r>
            <a:br>
              <a:rPr lang="en-US" sz="1800" dirty="0" smtClean="0"/>
            </a:br>
            <a:endParaRPr lang="en-US" sz="1800" dirty="0" smtClean="0"/>
          </a:p>
          <a:p>
            <a:pPr marL="319088" indent="-319088"/>
            <a:r>
              <a:rPr lang="en-US" sz="1800" dirty="0" smtClean="0"/>
              <a:t>Diagnosing severe weather and heavy precipitation</a:t>
            </a:r>
          </a:p>
          <a:p>
            <a:pPr marL="319088" indent="-319088"/>
            <a:r>
              <a:rPr lang="en-US" sz="1800" dirty="0" smtClean="0"/>
              <a:t>Convective weather forecasts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319088" indent="-319088"/>
            <a:r>
              <a:rPr lang="en-US" sz="1800" dirty="0" smtClean="0"/>
              <a:t>Regional precipitation forecasts and off shore weather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00600" y="838200"/>
            <a:ext cx="4041775" cy="446088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Relevant GOES-R product/data</a:t>
            </a:r>
            <a:endParaRPr lang="en-US" dirty="0"/>
          </a:p>
        </p:txBody>
      </p:sp>
      <p:sp>
        <p:nvSpPr>
          <p:cNvPr id="17414" name="Content Placeholder 3"/>
          <p:cNvSpPr>
            <a:spLocks noGrp="1"/>
          </p:cNvSpPr>
          <p:nvPr>
            <p:ph sz="quarter" idx="4"/>
          </p:nvPr>
        </p:nvSpPr>
        <p:spPr>
          <a:xfrm>
            <a:off x="4094163" y="1385888"/>
            <a:ext cx="4800600" cy="4953000"/>
          </a:xfrm>
        </p:spPr>
        <p:txBody>
          <a:bodyPr/>
          <a:lstStyle/>
          <a:p>
            <a:pPr marL="319088" indent="-319088"/>
            <a:r>
              <a:rPr lang="en-US" sz="1800" dirty="0" smtClean="0"/>
              <a:t>ABI – high res. imagery and derived products</a:t>
            </a:r>
          </a:p>
          <a:p>
            <a:pPr marL="319088" indent="-319088"/>
            <a:r>
              <a:rPr lang="en-US" sz="1800" dirty="0" smtClean="0"/>
              <a:t>ABI – enhanced channel difference imagery</a:t>
            </a:r>
          </a:p>
          <a:p>
            <a:pPr marL="319088" indent="-319088"/>
            <a:r>
              <a:rPr lang="en-US" sz="1800" dirty="0" smtClean="0"/>
              <a:t>ABI – Land Surface Temperature</a:t>
            </a:r>
          </a:p>
          <a:p>
            <a:pPr marL="319088" indent="-319088"/>
            <a:r>
              <a:rPr lang="en-US" sz="1800" dirty="0" smtClean="0"/>
              <a:t>ABI – Color composites, active fires and burn areas</a:t>
            </a:r>
          </a:p>
          <a:p>
            <a:pPr marL="319088" indent="-319088"/>
            <a:r>
              <a:rPr lang="en-US" sz="1800" dirty="0" smtClean="0"/>
              <a:t>GLM – Total lightning, and lightning threat</a:t>
            </a:r>
          </a:p>
          <a:p>
            <a:pPr marL="319088" indent="-319088"/>
            <a:r>
              <a:rPr lang="en-US" sz="1800" dirty="0" smtClean="0"/>
              <a:t>ABI – Local models initialized with surface parameters and SST</a:t>
            </a:r>
          </a:p>
          <a:p>
            <a:pPr marL="319088" indent="-319088"/>
            <a:r>
              <a:rPr lang="en-US" sz="1800" dirty="0" smtClean="0"/>
              <a:t>ABI  &amp; GLM – Blended TPW &amp; Extent Density</a:t>
            </a:r>
            <a:br>
              <a:rPr lang="en-US" sz="1800" dirty="0" smtClean="0"/>
            </a:br>
            <a:endParaRPr lang="en-US" sz="1800" dirty="0" smtClean="0"/>
          </a:p>
          <a:p>
            <a:pPr marL="319088" indent="-319088"/>
            <a:r>
              <a:rPr lang="en-US" sz="1800" dirty="0" smtClean="0"/>
              <a:t>ABI – Local modeling initialized with veg. parameters, and SSTs, and assimilated cloud track winds</a:t>
            </a:r>
          </a:p>
          <a:p>
            <a:pPr marL="319088" indent="-319088"/>
            <a:r>
              <a:rPr lang="en-US" sz="1800" dirty="0" smtClean="0"/>
              <a:t>T(p), q(p), 3D fields of met. variables from model forecasts improved with radiances or profile information</a:t>
            </a:r>
            <a:endParaRPr lang="en-US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143000"/>
          </a:xfrm>
        </p:spPr>
        <p:txBody>
          <a:bodyPr/>
          <a:lstStyle/>
          <a:p>
            <a:pPr algn="l"/>
            <a:r>
              <a:rPr lang="en-US" sz="4000" smtClean="0"/>
              <a:t>Proving Ground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438400"/>
            <a:ext cx="7389813" cy="3505200"/>
          </a:xfrm>
        </p:spPr>
        <p:txBody>
          <a:bodyPr rtlCol="0">
            <a:normAutofit fontScale="92500" lnSpcReduction="20000"/>
          </a:bodyPr>
          <a:lstStyle/>
          <a:p>
            <a:pPr marL="346075" indent="-28892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Transition Algorithm </a:t>
            </a:r>
            <a:r>
              <a:rPr lang="en-US" dirty="0" smtClean="0"/>
              <a:t>Working </a:t>
            </a:r>
            <a:r>
              <a:rPr lang="en-US" dirty="0" smtClean="0"/>
              <a:t>Group results</a:t>
            </a:r>
            <a:endParaRPr lang="en-US" dirty="0" smtClean="0"/>
          </a:p>
          <a:p>
            <a:pPr marL="346075" indent="-28892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Available to Risk Reduction efforts</a:t>
            </a:r>
          </a:p>
          <a:p>
            <a:pPr marL="346075" indent="-28892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Transition </a:t>
            </a:r>
            <a:r>
              <a:rPr lang="en-US" dirty="0" smtClean="0"/>
              <a:t>and evaluate GLM proxy</a:t>
            </a:r>
          </a:p>
          <a:p>
            <a:pPr marL="346075" indent="-28892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Training for GLM proxy products</a:t>
            </a:r>
          </a:p>
          <a:p>
            <a:pPr marL="346075" indent="-28892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Provide use in NWS next generation display (AWIPS II)</a:t>
            </a:r>
          </a:p>
          <a:p>
            <a:pPr marL="346075" indent="-28892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Assist with near-real-time ABI demo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838200"/>
            <a:ext cx="2135188" cy="149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19400"/>
            <a:ext cx="1182815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0576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l="14217" t="4604" r="14217" b="27615"/>
          <a:stretch>
            <a:fillRect/>
          </a:stretch>
        </p:blipFill>
        <p:spPr bwMode="auto">
          <a:xfrm>
            <a:off x="531813" y="1905000"/>
            <a:ext cx="4040187" cy="2957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228600" y="13716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LMA and LDAR networks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4800600" y="5486400"/>
            <a:ext cx="411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North Alabama LMA network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71475"/>
            <a:ext cx="7772400" cy="7254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Lightning Mapping Array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79413"/>
            <a:ext cx="5430838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</a:rPr>
              <a:t>The 2009 Spring Program</a:t>
            </a:r>
          </a:p>
        </p:txBody>
      </p:sp>
      <p:pic>
        <p:nvPicPr>
          <p:cNvPr id="20483" name="Picture 2" descr="new_nws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945188"/>
            <a:ext cx="4572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8" descr="C:\Documents and Settings\stanogt\Desktop\For_Web_Meeting\sportred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529388"/>
            <a:ext cx="8382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S:\SPoRT Logo\NASA_L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5943600"/>
            <a:ext cx="476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28600" y="914400"/>
            <a:ext cx="4876800" cy="472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925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Combination of several activities</a:t>
            </a:r>
          </a:p>
          <a:p>
            <a:pPr marL="746125" lvl="1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Experimental Warning Program</a:t>
            </a:r>
          </a:p>
          <a:p>
            <a:pPr marL="746125" lvl="1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Experimental Forecast Program</a:t>
            </a:r>
          </a:p>
          <a:p>
            <a:pPr marL="746125" lvl="1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GOES-R Proving Ground</a:t>
            </a:r>
          </a:p>
          <a:p>
            <a:pPr marL="288925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Used a GLM proxy</a:t>
            </a:r>
          </a:p>
          <a:p>
            <a:pPr marL="746125" lvl="1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Data from DC, North Alabama, and Oklahoma</a:t>
            </a:r>
          </a:p>
          <a:p>
            <a:pPr marL="746125" lvl="1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Source density “smeared” to larger grid</a:t>
            </a:r>
          </a:p>
          <a:p>
            <a:pPr marL="746125" lvl="1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tx1"/>
                </a:solidFill>
              </a:rPr>
              <a:t>Used </a:t>
            </a:r>
            <a:r>
              <a:rPr lang="en-US" dirty="0">
                <a:solidFill>
                  <a:schemeClr val="tx1"/>
                </a:solidFill>
              </a:rPr>
              <a:t>in real-time to monitor storms and issue warnings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8087" y="644525"/>
            <a:ext cx="2779713" cy="3270250"/>
          </a:xfrm>
          <a:prstGeom prst="round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1752600"/>
            <a:ext cx="1867592" cy="4384675"/>
          </a:xfrm>
          <a:prstGeom prst="round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73063"/>
            <a:ext cx="67167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</a:rPr>
              <a:t>First Order GLM Proxy Products</a:t>
            </a:r>
          </a:p>
        </p:txBody>
      </p:sp>
      <p:pic>
        <p:nvPicPr>
          <p:cNvPr id="21507" name="Picture 2" descr="new_nws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945188"/>
            <a:ext cx="4572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C:\Documents and Settings\stanogt\Desktop\For_Web_Meeting\sportred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529388"/>
            <a:ext cx="8382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0" descr="S:\SPoRT Logo\NASA_L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5943600"/>
            <a:ext cx="476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stanogt\My Documents\Dissertation\Huntsville_interview\flash.GIF"/>
          <p:cNvPicPr>
            <a:picLocks noChangeAspect="1" noChangeArrowheads="1"/>
          </p:cNvPicPr>
          <p:nvPr/>
        </p:nvPicPr>
        <p:blipFill>
          <a:blip r:embed="rId6" cstate="print">
            <a:lum bright="6000" contrast="9000"/>
          </a:blip>
          <a:srcRect/>
          <a:stretch>
            <a:fillRect/>
          </a:stretch>
        </p:blipFill>
        <p:spPr bwMode="auto">
          <a:xfrm>
            <a:off x="457200" y="4648200"/>
            <a:ext cx="1717813" cy="1392413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228600" y="1066800"/>
            <a:ext cx="4648200" cy="3429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925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Several lessons learned</a:t>
            </a:r>
          </a:p>
          <a:p>
            <a:pPr marL="746125" lvl="1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Need flash-based GLM proxy</a:t>
            </a:r>
          </a:p>
          <a:p>
            <a:pPr marL="746125" lvl="1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Must be available for 2010 program</a:t>
            </a:r>
          </a:p>
          <a:p>
            <a:pPr marL="746125" lvl="1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Great deal of forecaster interest</a:t>
            </a:r>
          </a:p>
          <a:p>
            <a:pPr marL="288925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This is being developed by </a:t>
            </a:r>
            <a:r>
              <a:rPr lang="en-US" dirty="0" err="1">
                <a:solidFill>
                  <a:schemeClr val="tx1"/>
                </a:solidFill>
              </a:rPr>
              <a:t>SPoRT</a:t>
            </a:r>
            <a:r>
              <a:rPr lang="en-US" dirty="0">
                <a:solidFill>
                  <a:schemeClr val="tx1"/>
                </a:solidFill>
              </a:rPr>
              <a:t> and partners in Huntsville</a:t>
            </a:r>
          </a:p>
          <a:p>
            <a:pPr marL="746125" lvl="1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Access to AWG </a:t>
            </a:r>
          </a:p>
          <a:p>
            <a:pPr marL="746125" lvl="1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Many lightning experts</a:t>
            </a:r>
          </a:p>
          <a:p>
            <a:pPr marL="746125" lvl="1" indent="-2889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AWIPS II development efforts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81200" y="5181600"/>
            <a:ext cx="1828800" cy="9906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AWG: Only flashes with &gt;15 sources used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57800" y="4419600"/>
            <a:ext cx="35052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925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</a:rPr>
              <a:t>Incorporate AWG work</a:t>
            </a:r>
          </a:p>
          <a:p>
            <a:pPr marL="288925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</a:rPr>
              <a:t>Familiarize forecasters</a:t>
            </a:r>
          </a:p>
          <a:p>
            <a:pPr marL="288925" indent="-288925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</a:rPr>
              <a:t>Find additional visualizations</a:t>
            </a:r>
          </a:p>
        </p:txBody>
      </p:sp>
      <p:pic>
        <p:nvPicPr>
          <p:cNvPr id="12" name="Picture 5" descr="C:\Documents and Settings\gstano\My Documents\Liason\Lightning_work\2009_Southern_Thunder\images\awips_extent\no_radar\cropped\awipsII_noradar_extent_loop.gif"/>
          <p:cNvPicPr>
            <a:picLocks noChangeAspect="1" noChangeArrowheads="1" noCrop="1"/>
          </p:cNvPicPr>
          <p:nvPr/>
        </p:nvPicPr>
        <p:blipFill>
          <a:blip r:embed="rId7" cstate="print">
            <a:lum bright="25000" contrast="24000"/>
          </a:blip>
          <a:srcRect/>
          <a:stretch>
            <a:fillRect/>
          </a:stretch>
        </p:blipFill>
        <p:spPr bwMode="auto">
          <a:xfrm>
            <a:off x="5105400" y="1066800"/>
            <a:ext cx="3505200" cy="3356632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ew_nws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945188"/>
            <a:ext cx="4572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8" descr="C:\Documents and Settings\stanogt\Desktop\For_Web_Meeting\sportred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529388"/>
            <a:ext cx="8382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0" descr="S:\SPoRT Logo\NASA_L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5943600"/>
            <a:ext cx="476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gstano\My Documents\Liason\Lightning_work\2009_Southern_Thunder\images\glmOrigin\glmOrigin_loop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533400"/>
            <a:ext cx="7513128" cy="5638800"/>
          </a:xfrm>
          <a:prstGeom prst="roundRect">
            <a:avLst/>
          </a:prstGeom>
          <a:noFill/>
          <a:ln w="25400"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28600" y="373063"/>
            <a:ext cx="872966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</a:rPr>
              <a:t>Flash Origin Density – GLM pseudo-Proxy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1017588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017588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ew_nws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945188"/>
            <a:ext cx="4572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8" descr="C:\Documents and Settings\stanogt\Desktop\For_Web_Meeting\sportred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529388"/>
            <a:ext cx="8382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0" descr="S:\SPoRT Logo\NASA_L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5943600"/>
            <a:ext cx="476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C:\Documents and Settings\gstano\My Documents\Liason\Lightning_work\2009_Southern_Thunder\images\glmExtent\glmExtent_loop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532256"/>
            <a:ext cx="7496174" cy="5626076"/>
          </a:xfrm>
          <a:prstGeom prst="roundRect">
            <a:avLst/>
          </a:prstGeom>
          <a:noFill/>
          <a:ln w="25400"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28600" y="373063"/>
            <a:ext cx="87963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</a:rPr>
              <a:t>Flash Extent Density – GLM pseudo-Proxy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1017588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9200" y="1017588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hat are the Practical Benefits"/>
  <p:tag name="ARTICULATE_SLIDE_PAUSE" val="0"/>
  <p:tag name="ARTICULATE_NAV_LEVEL" val="1"/>
  <p:tag name="ARTICULATE_PLAYLIST_ID" val="-1"/>
  <p:tag name="ELAPSEDTIME" val="48.344"/>
  <p:tag name="AUDIO_ID" val="397"/>
  <p:tag name="TIMELINE" val="10.2/18.4/27.5/33.8/36.5/38.9/4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5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</TotalTime>
  <Words>1285</Words>
  <Application>Microsoft Office PowerPoint</Application>
  <PresentationFormat>On-screen Show (4:3)</PresentationFormat>
  <Paragraphs>205</Paragraphs>
  <Slides>26</Slides>
  <Notes>26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GOES-R Proving Grounds</vt:lpstr>
      <vt:lpstr>Background</vt:lpstr>
      <vt:lpstr>SPoRT South/Southeast Focus for GOES-R Products</vt:lpstr>
      <vt:lpstr>Proving Ground Objectives</vt:lpstr>
      <vt:lpstr>Lightning Mapping Array</vt:lpstr>
      <vt:lpstr>Slide 6</vt:lpstr>
      <vt:lpstr>Slide 7</vt:lpstr>
      <vt:lpstr>Slide 8</vt:lpstr>
      <vt:lpstr>Slide 9</vt:lpstr>
      <vt:lpstr>What is the Practical Benefit?</vt:lpstr>
      <vt:lpstr>Slide 11</vt:lpstr>
      <vt:lpstr>Slide 12</vt:lpstr>
      <vt:lpstr>Classic MODIS situation</vt:lpstr>
      <vt:lpstr>The standard: GOES</vt:lpstr>
      <vt:lpstr>A solution: MODIS/GOES hybrid</vt:lpstr>
      <vt:lpstr>AWIPS – Image Combination</vt:lpstr>
      <vt:lpstr>MODIS Bowtie Correction</vt:lpstr>
      <vt:lpstr>Looping makes the difference</vt:lpstr>
      <vt:lpstr>MODIS/GOES Hybrid as proxy to ABI</vt:lpstr>
      <vt:lpstr>MODIS/GOES Hybrid as proxy to ABI</vt:lpstr>
      <vt:lpstr>MODIS/GOES Hybrid for Derived Products</vt:lpstr>
      <vt:lpstr>GOES-R PG Future Work</vt:lpstr>
      <vt:lpstr>Questions?</vt:lpstr>
      <vt:lpstr>Backup slides</vt:lpstr>
      <vt:lpstr>Transition Efforts (the SPoRT Paradigm)</vt:lpstr>
      <vt:lpstr>MODIS/GOES Hybrid as proxy to ABI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Proving Ground NASA/SPoRT Update</dc:title>
  <dc:creator>Kevin Fuell</dc:creator>
  <cp:lastModifiedBy>Matt Smith</cp:lastModifiedBy>
  <cp:revision>151</cp:revision>
  <dcterms:created xsi:type="dcterms:W3CDTF">2009-05-11T15:58:32Z</dcterms:created>
  <dcterms:modified xsi:type="dcterms:W3CDTF">2009-11-17T22:58:49Z</dcterms:modified>
</cp:coreProperties>
</file>