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60" r:id="rId3"/>
    <p:sldId id="262" r:id="rId4"/>
    <p:sldId id="265" r:id="rId5"/>
    <p:sldId id="267" r:id="rId6"/>
    <p:sldId id="269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4995A9-8A2D-4533-8895-2C29309BF02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7BA07F-3D96-4FD7-A758-F204672EF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B60B5D-052F-42E7-B238-EEDA07386EB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5E91F3-D7DC-4EF5-8DC3-8385EB0F2F6F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B957-5A13-4ED0-AF46-D4F0E1DA41CD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BF54-B888-4D0B-BD18-B6288E1A2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E41B-E7F8-4CA3-8092-3B902754ACE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B46B-F8F1-4C85-83A7-498F60625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0855-23F3-4916-AEAB-4AD68E00A7B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9A7F-BD69-4D50-AF11-4C59D21D0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EC93-0012-42FF-9788-C44F0E0476B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F315-5CFD-4D43-BD0C-117ECBA86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4DDB-191F-42AE-A847-9EA6E29A6FC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FB88-F1FC-4605-AACA-E1E4F3153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2D0F-566A-49C5-8663-57186BAECFF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4DC1-0986-4F22-9866-BC0C25ACC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163A-96B2-42F7-85F5-31CCFE89CB6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DBF1-2049-45B8-A797-C08971445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C013-EC97-414A-AEB5-48223973665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FA47-8A67-42ED-9E8F-28106D41C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E62E-6083-495C-8EC1-AB17CF4D0B4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6F2D-C4DC-4BD6-82A6-A711C5E8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0044-71A7-4B8F-88E2-8EE8E088B08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0F9D-8A55-4987-9CA1-D832D5F19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07EE-8731-4A37-868B-1371D9E4D35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5729-2E59-477A-A5E3-EFF2643B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154848-8B55-4094-A5CC-21141FDE030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BACBC-85CD-44FF-BA77-522D256CD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391400" cy="993775"/>
          </a:xfrm>
        </p:spPr>
        <p:txBody>
          <a:bodyPr/>
          <a:lstStyle/>
          <a:p>
            <a:pPr eaLnBrk="1" hangingPunct="1"/>
            <a:r>
              <a:rPr lang="en-US" sz="3200" smtClean="0"/>
              <a:t>Gary Jedlovec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305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Roadmap to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363913"/>
            <a:ext cx="258763" cy="885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>
                <a:latin typeface="Calibri" pitchFamily="34" charset="0"/>
              </a:rPr>
              <a:t> </a:t>
            </a:r>
          </a:p>
          <a:p>
            <a:endParaRPr lang="en-US" sz="2600">
              <a:latin typeface="Calibri" pitchFamily="34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85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Stick with Successful Paradigm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57200" y="3419475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>
                <a:latin typeface="Calibri" pitchFamily="34" charset="0"/>
              </a:rPr>
              <a:t>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3" name="Content Placeholder 16"/>
          <p:cNvSpPr>
            <a:spLocks/>
          </p:cNvSpPr>
          <p:nvPr/>
        </p:nvSpPr>
        <p:spPr bwMode="auto">
          <a:xfrm>
            <a:off x="457200" y="14478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85000"/>
              </a:lnSpc>
              <a:spcAft>
                <a:spcPct val="100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SPoRT mission</a:t>
            </a:r>
            <a:r>
              <a:rPr lang="en-US" sz="2000">
                <a:latin typeface="Calibri" pitchFamily="34" charset="0"/>
              </a:rPr>
              <a:t>: A</a:t>
            </a:r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pply </a:t>
            </a:r>
            <a:r>
              <a:rPr lang="en-US" sz="2000" i="1">
                <a:latin typeface="Calibri" pitchFamily="34" charset="0"/>
                <a:ea typeface="ＭＳ Ｐゴシック"/>
                <a:cs typeface="ＭＳ Ｐゴシック"/>
              </a:rPr>
              <a:t>NASA observations and unique Earth science research</a:t>
            </a:r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to improve the accuracy of short-term (0-24 hr) weather prediction at the regional and local scale</a:t>
            </a:r>
            <a:endParaRPr lang="en-US" sz="2000">
              <a:latin typeface="Calibri" pitchFamily="34" charset="0"/>
            </a:endParaRPr>
          </a:p>
          <a:p>
            <a:pPr marL="114300" indent="-114300" eaLnBrk="0" hangingPunct="0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Vision</a:t>
            </a:r>
            <a:r>
              <a:rPr lang="en-US" sz="2000">
                <a:latin typeface="Calibri" pitchFamily="34" charset="0"/>
              </a:rPr>
              <a:t>: SPoRT strives to be focal point and facilitator for the Agency for the transfer of NASA Earth science technologies to the operational weather community focused on short-term weather forecasting</a:t>
            </a:r>
          </a:p>
          <a:p>
            <a:pPr marL="114300" indent="-114300">
              <a:lnSpc>
                <a:spcPct val="85000"/>
              </a:lnSpc>
              <a:spcAft>
                <a:spcPct val="10000"/>
              </a:spcAft>
              <a:buFont typeface="Arial" pitchFamily="34" charset="0"/>
              <a:buNone/>
              <a:tabLst>
                <a:tab pos="114300" algn="l"/>
              </a:tabLst>
            </a:pPr>
            <a:endParaRPr lang="en-US" sz="2000">
              <a:latin typeface="Calibri" pitchFamily="34" charset="0"/>
            </a:endParaRP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Continue proven paradigm</a:t>
            </a:r>
            <a:r>
              <a:rPr lang="en-US" sz="2000">
                <a:latin typeface="Calibri" pitchFamily="34" charset="0"/>
              </a:rPr>
              <a:t>  </a:t>
            </a:r>
          </a:p>
          <a:p>
            <a:pPr marL="346075" lvl="1" indent="-1158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 Match observations / capabilities to forecast problems</a:t>
            </a:r>
          </a:p>
          <a:p>
            <a:pPr marL="346075" lvl="1" indent="-1158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 Develop / assess solution in “testbed”, transition to decision support system</a:t>
            </a:r>
          </a:p>
          <a:p>
            <a:pPr marL="346075" lvl="1" indent="-1158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 Training, assessment and impact</a:t>
            </a:r>
          </a:p>
          <a:p>
            <a:pPr marL="346075" lvl="1" indent="-115888">
              <a:lnSpc>
                <a:spcPct val="85000"/>
              </a:lnSpc>
              <a:spcAft>
                <a:spcPct val="10000"/>
              </a:spcAft>
              <a:buFont typeface="Arial" pitchFamily="34" charset="0"/>
              <a:buChar char="–"/>
              <a:tabLst>
                <a:tab pos="114300" algn="l"/>
              </a:tabLst>
            </a:pPr>
            <a:endParaRPr lang="en-US" sz="1600">
              <a:latin typeface="Calibri" pitchFamily="34" charset="0"/>
            </a:endParaRPr>
          </a:p>
          <a:p>
            <a:pPr marL="346075" lvl="1" indent="-115888">
              <a:lnSpc>
                <a:spcPct val="85000"/>
              </a:lnSpc>
              <a:spcAft>
                <a:spcPct val="10000"/>
              </a:spcAft>
              <a:buFont typeface="Arial" pitchFamily="34" charset="0"/>
              <a:buChar char="–"/>
              <a:tabLst>
                <a:tab pos="114300" algn="l"/>
              </a:tabLst>
            </a:pPr>
            <a:endParaRPr lang="en-US" sz="1600">
              <a:latin typeface="Calibri" pitchFamily="34" charset="0"/>
            </a:endParaRPr>
          </a:p>
        </p:txBody>
      </p:sp>
      <p:grpSp>
        <p:nvGrpSpPr>
          <p:cNvPr id="3115" name="Group 43"/>
          <p:cNvGrpSpPr>
            <a:grpSpLocks/>
          </p:cNvGrpSpPr>
          <p:nvPr/>
        </p:nvGrpSpPr>
        <p:grpSpPr bwMode="auto">
          <a:xfrm>
            <a:off x="1371600" y="4664075"/>
            <a:ext cx="6324600" cy="1508125"/>
            <a:chOff x="864" y="2976"/>
            <a:chExt cx="3984" cy="950"/>
          </a:xfrm>
        </p:grpSpPr>
        <p:sp>
          <p:nvSpPr>
            <p:cNvPr id="3090" name="AutoShape 15"/>
            <p:cNvSpPr>
              <a:spLocks noChangeAspect="1" noChangeArrowheads="1"/>
            </p:cNvSpPr>
            <p:nvPr/>
          </p:nvSpPr>
          <p:spPr bwMode="auto">
            <a:xfrm>
              <a:off x="864" y="2976"/>
              <a:ext cx="398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1" name="Group 16"/>
            <p:cNvGrpSpPr>
              <a:grpSpLocks/>
            </p:cNvGrpSpPr>
            <p:nvPr/>
          </p:nvGrpSpPr>
          <p:grpSpPr bwMode="auto">
            <a:xfrm>
              <a:off x="913" y="3309"/>
              <a:ext cx="3702" cy="96"/>
              <a:chOff x="144" y="2928"/>
              <a:chExt cx="5424" cy="96"/>
            </a:xfrm>
          </p:grpSpPr>
          <p:sp>
            <p:nvSpPr>
              <p:cNvPr id="3092" name="AutoShape 17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93" name="AutoShape 18"/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94" name="AutoShape 19"/>
              <p:cNvSpPr>
                <a:spLocks noChangeArrowheads="1"/>
              </p:cNvSpPr>
              <p:nvPr/>
            </p:nvSpPr>
            <p:spPr bwMode="auto">
              <a:xfrm>
                <a:off x="5472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95" name="AutoShape 20"/>
              <p:cNvSpPr>
                <a:spLocks noChangeArrowheads="1"/>
              </p:cNvSpPr>
              <p:nvPr/>
            </p:nvSpPr>
            <p:spPr bwMode="auto">
              <a:xfrm>
                <a:off x="3456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096" name="Text Box 21"/>
            <p:cNvSpPr txBox="1">
              <a:spLocks noChangeArrowheads="1"/>
            </p:cNvSpPr>
            <p:nvPr/>
          </p:nvSpPr>
          <p:spPr bwMode="auto">
            <a:xfrm>
              <a:off x="1787" y="3357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FY05</a:t>
              </a:r>
              <a:endParaRPr lang="en-US"/>
            </a:p>
          </p:txBody>
        </p:sp>
        <p:sp>
          <p:nvSpPr>
            <p:cNvPr id="3097" name="Rectangle 22"/>
            <p:cNvSpPr>
              <a:spLocks noChangeArrowheads="1"/>
            </p:cNvSpPr>
            <p:nvPr/>
          </p:nvSpPr>
          <p:spPr bwMode="auto">
            <a:xfrm>
              <a:off x="4578" y="3148"/>
              <a:ext cx="270" cy="16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r>
                <a:rPr lang="en-US" sz="1100">
                  <a:solidFill>
                    <a:srgbClr val="000000"/>
                  </a:solidFill>
                </a:rPr>
                <a:t>  IV</a:t>
              </a:r>
              <a:endParaRPr lang="en-US"/>
            </a:p>
          </p:txBody>
        </p:sp>
        <p:sp>
          <p:nvSpPr>
            <p:cNvPr id="3098" name="Rectangle 23"/>
            <p:cNvSpPr>
              <a:spLocks noChangeArrowheads="1"/>
            </p:cNvSpPr>
            <p:nvPr/>
          </p:nvSpPr>
          <p:spPr bwMode="auto">
            <a:xfrm>
              <a:off x="974" y="3148"/>
              <a:ext cx="813" cy="161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Phase I</a:t>
              </a:r>
              <a:endParaRPr lang="en-US"/>
            </a:p>
          </p:txBody>
        </p:sp>
        <p:sp>
          <p:nvSpPr>
            <p:cNvPr id="3099" name="Rectangle 24"/>
            <p:cNvSpPr>
              <a:spLocks noChangeArrowheads="1"/>
            </p:cNvSpPr>
            <p:nvPr/>
          </p:nvSpPr>
          <p:spPr bwMode="auto">
            <a:xfrm>
              <a:off x="1776" y="3148"/>
              <a:ext cx="1453" cy="161"/>
            </a:xfrm>
            <a:prstGeom prst="rect">
              <a:avLst/>
            </a:prstGeom>
            <a:solidFill>
              <a:srgbClr val="F692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Phase II	</a:t>
              </a:r>
              <a:endParaRPr lang="en-US"/>
            </a:p>
          </p:txBody>
        </p:sp>
        <p:sp>
          <p:nvSpPr>
            <p:cNvPr id="3100" name="Rectangle 25" descr="Dark upward diagonal"/>
            <p:cNvSpPr>
              <a:spLocks noChangeArrowheads="1"/>
            </p:cNvSpPr>
            <p:nvPr/>
          </p:nvSpPr>
          <p:spPr bwMode="auto">
            <a:xfrm>
              <a:off x="3229" y="3148"/>
              <a:ext cx="1365" cy="161"/>
            </a:xfrm>
            <a:prstGeom prst="rect">
              <a:avLst/>
            </a:prstGeom>
            <a:pattFill prst="dk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Phase III</a:t>
              </a:r>
              <a:endParaRPr lang="en-US"/>
            </a:p>
          </p:txBody>
        </p:sp>
        <p:sp>
          <p:nvSpPr>
            <p:cNvPr id="3101" name="Text Box 26"/>
            <p:cNvSpPr txBox="1">
              <a:spLocks noChangeArrowheads="1"/>
            </p:cNvSpPr>
            <p:nvPr/>
          </p:nvSpPr>
          <p:spPr bwMode="auto">
            <a:xfrm>
              <a:off x="986" y="2978"/>
              <a:ext cx="8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300" b="1">
                  <a:solidFill>
                    <a:srgbClr val="000000"/>
                  </a:solidFill>
                </a:rPr>
                <a:t>Development</a:t>
              </a:r>
              <a:endParaRPr lang="en-US"/>
            </a:p>
          </p:txBody>
        </p:sp>
        <p:sp>
          <p:nvSpPr>
            <p:cNvPr id="3102" name="Text Box 27"/>
            <p:cNvSpPr txBox="1">
              <a:spLocks noChangeArrowheads="1"/>
            </p:cNvSpPr>
            <p:nvPr/>
          </p:nvSpPr>
          <p:spPr bwMode="auto">
            <a:xfrm>
              <a:off x="2000" y="2976"/>
              <a:ext cx="94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300" b="1">
                  <a:solidFill>
                    <a:srgbClr val="000000"/>
                  </a:solidFill>
                </a:rPr>
                <a:t>Implementation</a:t>
              </a:r>
              <a:endParaRPr lang="en-US"/>
            </a:p>
          </p:txBody>
        </p:sp>
        <p:sp>
          <p:nvSpPr>
            <p:cNvPr id="3103" name="Text Box 28"/>
            <p:cNvSpPr txBox="1">
              <a:spLocks noChangeArrowheads="1"/>
            </p:cNvSpPr>
            <p:nvPr/>
          </p:nvSpPr>
          <p:spPr bwMode="auto">
            <a:xfrm>
              <a:off x="3584" y="2976"/>
              <a:ext cx="73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300" b="1">
                  <a:solidFill>
                    <a:srgbClr val="000000"/>
                  </a:solidFill>
                </a:rPr>
                <a:t> Adaptation</a:t>
              </a:r>
              <a:endParaRPr lang="en-US"/>
            </a:p>
          </p:txBody>
        </p:sp>
        <p:sp>
          <p:nvSpPr>
            <p:cNvPr id="3104" name="Text Box 29"/>
            <p:cNvSpPr txBox="1">
              <a:spLocks noChangeArrowheads="1"/>
            </p:cNvSpPr>
            <p:nvPr/>
          </p:nvSpPr>
          <p:spPr bwMode="auto">
            <a:xfrm>
              <a:off x="864" y="3376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FY02</a:t>
              </a:r>
              <a:endParaRPr lang="en-US"/>
            </a:p>
          </p:txBody>
        </p:sp>
        <p:sp>
          <p:nvSpPr>
            <p:cNvPr id="3105" name="Text Box 30"/>
            <p:cNvSpPr txBox="1">
              <a:spLocks noChangeArrowheads="1"/>
            </p:cNvSpPr>
            <p:nvPr/>
          </p:nvSpPr>
          <p:spPr bwMode="auto">
            <a:xfrm>
              <a:off x="3124" y="3376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FY10</a:t>
              </a:r>
              <a:endParaRPr lang="en-US"/>
            </a:p>
          </p:txBody>
        </p:sp>
        <p:sp>
          <p:nvSpPr>
            <p:cNvPr id="3106" name="Text Box 31"/>
            <p:cNvSpPr txBox="1">
              <a:spLocks noChangeArrowheads="1"/>
            </p:cNvSpPr>
            <p:nvPr/>
          </p:nvSpPr>
          <p:spPr bwMode="auto">
            <a:xfrm>
              <a:off x="4501" y="3357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FY15</a:t>
              </a:r>
              <a:endParaRPr lang="en-US"/>
            </a:p>
          </p:txBody>
        </p:sp>
        <p:sp>
          <p:nvSpPr>
            <p:cNvPr id="3107" name="Text Box 32"/>
            <p:cNvSpPr txBox="1">
              <a:spLocks noChangeArrowheads="1"/>
            </p:cNvSpPr>
            <p:nvPr/>
          </p:nvSpPr>
          <p:spPr bwMode="auto">
            <a:xfrm>
              <a:off x="2042" y="3502"/>
              <a:ext cx="90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user interaction, assessment,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end user focus</a:t>
              </a:r>
              <a:endParaRPr lang="en-US" b="1"/>
            </a:p>
          </p:txBody>
        </p:sp>
        <p:sp>
          <p:nvSpPr>
            <p:cNvPr id="3108" name="Text Box 33"/>
            <p:cNvSpPr txBox="1">
              <a:spLocks noChangeArrowheads="1"/>
            </p:cNvSpPr>
            <p:nvPr/>
          </p:nvSpPr>
          <p:spPr bwMode="auto">
            <a:xfrm>
              <a:off x="954" y="3502"/>
              <a:ext cx="83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paradigm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relationships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forecast problem</a:t>
              </a:r>
              <a:endParaRPr lang="en-US" b="1"/>
            </a:p>
          </p:txBody>
        </p:sp>
        <p:sp>
          <p:nvSpPr>
            <p:cNvPr id="3109" name="Text Box 34"/>
            <p:cNvSpPr txBox="1">
              <a:spLocks noChangeArrowheads="1"/>
            </p:cNvSpPr>
            <p:nvPr/>
          </p:nvSpPr>
          <p:spPr bwMode="auto">
            <a:xfrm>
              <a:off x="3303" y="3521"/>
              <a:ext cx="124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pPr algn="ctr">
                <a:lnSpc>
                  <a:spcPct val="85000"/>
                </a:lnSpc>
              </a:pPr>
              <a:r>
                <a:rPr lang="en-US" sz="1100" b="1" i="1">
                  <a:solidFill>
                    <a:srgbClr val="808080"/>
                  </a:solidFill>
                </a:rPr>
                <a:t>expand partnerships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i="1">
                  <a:solidFill>
                    <a:srgbClr val="808080"/>
                  </a:solidFill>
                </a:rPr>
                <a:t>new data, display systems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i="1">
                  <a:solidFill>
                    <a:srgbClr val="808080"/>
                  </a:solidFill>
                </a:rPr>
                <a:t>new forecast problems</a:t>
              </a:r>
              <a:endParaRPr lang="en-US" b="1"/>
            </a:p>
          </p:txBody>
        </p:sp>
        <p:sp>
          <p:nvSpPr>
            <p:cNvPr id="3110" name="AutoShape 35"/>
            <p:cNvSpPr>
              <a:spLocks noChangeArrowheads="1"/>
            </p:cNvSpPr>
            <p:nvPr/>
          </p:nvSpPr>
          <p:spPr bwMode="auto">
            <a:xfrm>
              <a:off x="956" y="3303"/>
              <a:ext cx="48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11" name="AutoShape 36"/>
            <p:cNvSpPr>
              <a:spLocks noChangeArrowheads="1"/>
            </p:cNvSpPr>
            <p:nvPr/>
          </p:nvSpPr>
          <p:spPr bwMode="auto">
            <a:xfrm>
              <a:off x="1743" y="3303"/>
              <a:ext cx="48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12" name="AutoShape 37"/>
            <p:cNvSpPr>
              <a:spLocks noChangeArrowheads="1"/>
            </p:cNvSpPr>
            <p:nvPr/>
          </p:nvSpPr>
          <p:spPr bwMode="auto">
            <a:xfrm>
              <a:off x="3202" y="3303"/>
              <a:ext cx="48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13" name="AutoShape 38"/>
            <p:cNvSpPr>
              <a:spLocks noChangeArrowheads="1"/>
            </p:cNvSpPr>
            <p:nvPr/>
          </p:nvSpPr>
          <p:spPr bwMode="auto">
            <a:xfrm>
              <a:off x="4558" y="3303"/>
              <a:ext cx="49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SPoRT Phase III - Adaptation</a:t>
            </a:r>
          </a:p>
        </p:txBody>
      </p: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48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49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Content Placeholder 16"/>
          <p:cNvSpPr>
            <a:spLocks/>
          </p:cNvSpPr>
          <p:nvPr/>
        </p:nvSpPr>
        <p:spPr bwMode="auto">
          <a:xfrm>
            <a:off x="990600" y="2514600"/>
            <a:ext cx="632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Expand partnerships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Integrate new data, display systems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Address new forecast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355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356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Content Placeholder 16"/>
          <p:cNvSpPr>
            <a:spLocks/>
          </p:cNvSpPr>
          <p:nvPr/>
        </p:nvSpPr>
        <p:spPr bwMode="auto">
          <a:xfrm>
            <a:off x="457200" y="10668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tabLst>
                <a:tab pos="0" algn="l"/>
              </a:tabLst>
            </a:pPr>
            <a:r>
              <a:rPr lang="en-US" sz="2400" u="sng">
                <a:latin typeface="Calibri" pitchFamily="34" charset="0"/>
              </a:rPr>
              <a:t>Objective</a:t>
            </a:r>
            <a:r>
              <a:rPr lang="en-US" sz="2400">
                <a:latin typeface="Calibri" pitchFamily="34" charset="0"/>
              </a:rPr>
              <a:t>: Broaden support and advocacy for SPoRT activities within NOAA</a:t>
            </a:r>
          </a:p>
          <a:p>
            <a:pPr marL="115888" indent="-115888" eaLnBrk="0" hangingPunct="0">
              <a:spcAft>
                <a:spcPts val="600"/>
              </a:spcAft>
              <a:buFont typeface="Arial" pitchFamily="34" charset="0"/>
              <a:buNone/>
              <a:tabLst>
                <a:tab pos="0" algn="l"/>
              </a:tabLst>
            </a:pPr>
            <a:r>
              <a:rPr lang="en-US" sz="2000" u="sng">
                <a:latin typeface="Calibri" pitchFamily="34" charset="0"/>
              </a:rPr>
              <a:t>Broaden end user base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AWIPS II will allow for easier transition of SPoRT products to all WFOs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many other potential non WFO end users at other government agencies/labs, universities, and private sector</a:t>
            </a:r>
          </a:p>
          <a:p>
            <a:pPr marL="115888" indent="-115888" eaLnBrk="0" hangingPunct="0">
              <a:lnSpc>
                <a:spcPct val="85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tabLst>
                <a:tab pos="0" algn="l"/>
              </a:tabLst>
            </a:pPr>
            <a:r>
              <a:rPr lang="en-US" sz="2000" u="sng">
                <a:latin typeface="Calibri" pitchFamily="34" charset="0"/>
              </a:rPr>
              <a:t>Enhance/expand supporting and collaborative partners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additional stakeholders and beneficiaries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help SPoRT conduct the research and transitional activities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provide capabilities such as technical expertise, computation resources, data, or other enabling capabilities</a:t>
            </a:r>
          </a:p>
          <a:p>
            <a:pPr marL="115888" indent="-1158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None/>
              <a:tabLst>
                <a:tab pos="0" algn="l"/>
              </a:tabLst>
            </a:pPr>
            <a:r>
              <a:rPr lang="en-US" sz="2000">
                <a:latin typeface="Calibri" pitchFamily="34" charset="0"/>
              </a:rPr>
              <a:t>NWS/WFOs – expanded opportunity for collaboration and assessment</a:t>
            </a:r>
          </a:p>
          <a:p>
            <a:pPr marL="115888" indent="-1158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None/>
              <a:tabLst>
                <a:tab pos="0" algn="l"/>
              </a:tabLst>
            </a:pPr>
            <a:r>
              <a:rPr lang="en-US" sz="2000">
                <a:latin typeface="Calibri" pitchFamily="34" charset="0"/>
              </a:rPr>
              <a:t>Regional forecast centers and testbeds – assessment and impact on operational forecasts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 sz="1600">
                <a:latin typeface="Calibri" pitchFamily="34" charset="0"/>
              </a:rPr>
              <a:t> Hazardous Weather Testbed, Hydrometeorological Testbed</a:t>
            </a:r>
          </a:p>
          <a:p>
            <a:pPr marL="517525" lvl="1" indent="-230188" eaLnBrk="0" hangingPunct="0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–"/>
              <a:tabLst>
                <a:tab pos="0" algn="l"/>
              </a:tabLst>
            </a:pPr>
            <a:r>
              <a:rPr lang="en-US" sz="1600">
                <a:latin typeface="Calibri" pitchFamily="34" charset="0"/>
              </a:rPr>
              <a:t> Atlantic Oceanographic and Meteorological Lab, Environmental Monitoring Center, SPC</a:t>
            </a:r>
          </a:p>
          <a:p>
            <a:pPr marL="115888" indent="-115888">
              <a:lnSpc>
                <a:spcPct val="85000"/>
              </a:lnSpc>
              <a:spcAft>
                <a:spcPct val="10000"/>
              </a:spcAft>
              <a:buFont typeface="Arial" pitchFamily="34" charset="0"/>
              <a:buNone/>
              <a:tabLst>
                <a:tab pos="0" algn="l"/>
              </a:tabLst>
            </a:pPr>
            <a:r>
              <a:rPr lang="en-US" sz="2000">
                <a:latin typeface="Calibri" pitchFamily="34" charset="0"/>
              </a:rPr>
              <a:t>Universities and private sector – more flexibility</a:t>
            </a:r>
          </a:p>
          <a:p>
            <a:pPr marL="115888" indent="-115888">
              <a:lnSpc>
                <a:spcPct val="85000"/>
              </a:lnSpc>
              <a:spcAft>
                <a:spcPct val="10000"/>
              </a:spcAft>
              <a:buFont typeface="Arial" pitchFamily="34" charset="0"/>
              <a:buChar char="•"/>
              <a:tabLst>
                <a:tab pos="0" algn="l"/>
              </a:tabLs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23565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Expand Partnerships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6"/>
          <p:cNvSpPr>
            <a:spLocks/>
          </p:cNvSpPr>
          <p:nvPr/>
        </p:nvSpPr>
        <p:spPr bwMode="auto">
          <a:xfrm>
            <a:off x="457200" y="10668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 u="sng">
                <a:latin typeface="Calibri" pitchFamily="34" charset="0"/>
              </a:rPr>
              <a:t>Objective</a:t>
            </a:r>
            <a:r>
              <a:rPr lang="en-US" sz="2400">
                <a:latin typeface="Calibri" pitchFamily="34" charset="0"/>
              </a:rPr>
              <a:t>:  Provide data continuity and additional applications to forecast problems</a:t>
            </a:r>
          </a:p>
          <a:p>
            <a:pPr marL="115888" indent="-115888" eaLnBrk="0" hangingPunct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>
                <a:latin typeface="Calibri" pitchFamily="34" charset="0"/>
              </a:rPr>
              <a:t>AWIPS II will allow for easier transition of SPoRT products to all WFOs to address forecast problems</a:t>
            </a:r>
          </a:p>
          <a:p>
            <a:pPr marL="115888" indent="-115888">
              <a:lnSpc>
                <a:spcPct val="85000"/>
              </a:lnSpc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Transition current SPoRT products to AWIPS II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EOS data continuity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Application to a broader range of forecast problems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Enhanced utility of existing products through better visualization</a:t>
            </a:r>
          </a:p>
          <a:p>
            <a:pPr marL="684213" lvl="2" indent="-109538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3 and 4 dimension displays and data integration – total lightning and radar</a:t>
            </a:r>
          </a:p>
          <a:p>
            <a:pPr marL="684213" lvl="2" indent="-109538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products accessible to GFE – aid in forecast accuracy and preparation</a:t>
            </a:r>
            <a:endParaRPr lang="en-US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Extend EOS solutions to follow-on instruments on METOP and  NPP / NPOESS</a:t>
            </a:r>
            <a:endParaRPr lang="en-US" sz="2000">
              <a:latin typeface="Calibri" pitchFamily="34" charset="0"/>
            </a:endParaRPr>
          </a:p>
          <a:p>
            <a:pPr marL="460375" lvl="1" indent="-2301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IASI / CrIS and VIIRS</a:t>
            </a:r>
          </a:p>
          <a:p>
            <a:pPr marL="115888" indent="-115888">
              <a:lnSpc>
                <a:spcPct val="85000"/>
              </a:lnSpc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Link additional Decadal Survey instruments / products to forecast problems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SMAP for soil moisture – assimilated / used in LIS to initialize regional models to improve broad spectral of forecast issues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>
                <a:latin typeface="Calibri" pitchFamily="34" charset="0"/>
              </a:rPr>
              <a:t>GPM , GeoCAPE</a:t>
            </a:r>
          </a:p>
          <a:p>
            <a:pPr marL="115888" indent="-115888">
              <a:lnSpc>
                <a:spcPct val="85000"/>
              </a:lnSpc>
              <a:spcAft>
                <a:spcPct val="1000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5605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New Data and Display Systems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560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561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765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765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Content Placeholder 16"/>
          <p:cNvSpPr>
            <a:spLocks/>
          </p:cNvSpPr>
          <p:nvPr/>
        </p:nvSpPr>
        <p:spPr bwMode="auto">
          <a:xfrm>
            <a:off x="457200" y="11430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 u="sng">
                <a:latin typeface="Calibri" pitchFamily="34" charset="0"/>
              </a:rPr>
              <a:t>Objective</a:t>
            </a:r>
            <a:r>
              <a:rPr lang="en-US" sz="2400">
                <a:latin typeface="Calibri" pitchFamily="34" charset="0"/>
              </a:rPr>
              <a:t>:  Provide new solutions to existing and new forecast problems</a:t>
            </a:r>
          </a:p>
          <a:p>
            <a:pPr marL="115888" indent="-115888" eaLnBrk="0" hangingPunct="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>
                <a:latin typeface="Calibri" pitchFamily="34" charset="0"/>
              </a:rPr>
              <a:t>AWIPS II will allow for easier transition of SPoRT products to all WFOs to address additional forecast problems</a:t>
            </a:r>
          </a:p>
          <a:p>
            <a:pPr marL="115888" indent="-115888">
              <a:lnSpc>
                <a:spcPct val="85000"/>
              </a:lnSpc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Involve end users identifying forecast problems / needs</a:t>
            </a:r>
            <a:endParaRPr lang="en-US" sz="2000">
              <a:latin typeface="Calibri" pitchFamily="34" charset="0"/>
            </a:endParaRP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Work with Regions to engage WFOs to identify forecast problems which can be addressed by suite of SPoRT products and capabilities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Coordinate with Regional Forecast Centers to flush out common interests / forecast problems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Establish working relationship with other NOAA testbeds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000" u="sng">
                <a:latin typeface="Calibri" pitchFamily="34" charset="0"/>
              </a:rPr>
              <a:t>Potential focus areas</a:t>
            </a:r>
            <a:endParaRPr lang="en-US" sz="2000">
              <a:latin typeface="Calibri" pitchFamily="34" charset="0"/>
            </a:endParaRPr>
          </a:p>
          <a:p>
            <a:pPr marL="460375" lvl="1" indent="-2301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Natural disaster applications – wildfires, localized flooding, land falling hurricanes and tropical storms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Air quality applications  - diagnostic and forecasting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Regional atmospheric modeling applications - linking land surface and diurnal variability observations with WRF</a:t>
            </a:r>
          </a:p>
          <a:p>
            <a:pPr marL="460375" lvl="1" indent="-230188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–"/>
              <a:tabLst>
                <a:tab pos="114300" algn="l"/>
              </a:tabLst>
            </a:pPr>
            <a:r>
              <a:rPr lang="en-US" sz="1600">
                <a:latin typeface="Calibri" pitchFamily="34" charset="0"/>
              </a:rPr>
              <a:t>Coastal weather applications – atmosphere and ocean</a:t>
            </a:r>
          </a:p>
          <a:p>
            <a:pPr marL="115888" indent="-115888">
              <a:lnSpc>
                <a:spcPct val="85000"/>
              </a:lnSpc>
              <a:spcAft>
                <a:spcPct val="1000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en-US" sz="1600">
              <a:latin typeface="Calibri" pitchFamily="34" charset="0"/>
            </a:endParaRPr>
          </a:p>
        </p:txBody>
      </p:sp>
      <p:sp>
        <p:nvSpPr>
          <p:cNvPr id="27653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Address New Forecast Problems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6"/>
          <p:cNvSpPr>
            <a:spLocks/>
          </p:cNvSpPr>
          <p:nvPr/>
        </p:nvSpPr>
        <p:spPr bwMode="auto">
          <a:xfrm>
            <a:off x="457200" y="13716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Expand partnerships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Integrate new data, display systems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Address new forecast problems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None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Continue to use publications, transitions/assessments, and community recognition as primary metrics</a:t>
            </a:r>
          </a:p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14300" algn="l"/>
              </a:tabLst>
            </a:pPr>
            <a:r>
              <a:rPr lang="en-US" sz="2400">
                <a:latin typeface="Calibri" pitchFamily="34" charset="0"/>
              </a:rPr>
              <a:t>Development of external advocates within NOAA/NWS and science community</a:t>
            </a:r>
          </a:p>
          <a:p>
            <a:pPr marL="114300" indent="-114300">
              <a:lnSpc>
                <a:spcPct val="85000"/>
              </a:lnSpc>
              <a:spcAft>
                <a:spcPct val="1000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en-US" sz="2400">
              <a:latin typeface="Calibri" pitchFamily="34" charset="0"/>
            </a:endParaRPr>
          </a:p>
        </p:txBody>
      </p: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4582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458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4589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Summary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650</Words>
  <Application>Microsoft Office PowerPoint</Application>
  <PresentationFormat>On-screen Show (4:3)</PresentationFormat>
  <Paragraphs>95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ＭＳ Ｐゴシック</vt:lpstr>
      <vt:lpstr>Office Theme</vt:lpstr>
      <vt:lpstr>Gary Jedlovec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87</cp:revision>
  <dcterms:created xsi:type="dcterms:W3CDTF">2009-10-14T04:03:29Z</dcterms:created>
  <dcterms:modified xsi:type="dcterms:W3CDTF">2009-11-18T12:39:16Z</dcterms:modified>
</cp:coreProperties>
</file>